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7" r:id="rId3"/>
    <p:sldMasterId id="2147483672" r:id="rId4"/>
    <p:sldMasterId id="2147483676" r:id="rId5"/>
    <p:sldMasterId id="2147483681" r:id="rId6"/>
    <p:sldMasterId id="2147483689" r:id="rId7"/>
  </p:sldMasterIdLst>
  <p:notesMasterIdLst>
    <p:notesMasterId r:id="rId31"/>
  </p:notesMasterIdLst>
  <p:sldIdLst>
    <p:sldId id="280" r:id="rId8"/>
    <p:sldId id="256" r:id="rId9"/>
    <p:sldId id="257" r:id="rId10"/>
    <p:sldId id="267" r:id="rId11"/>
    <p:sldId id="259" r:id="rId12"/>
    <p:sldId id="258" r:id="rId13"/>
    <p:sldId id="260" r:id="rId14"/>
    <p:sldId id="261" r:id="rId15"/>
    <p:sldId id="264" r:id="rId16"/>
    <p:sldId id="265" r:id="rId17"/>
    <p:sldId id="262" r:id="rId18"/>
    <p:sldId id="269" r:id="rId19"/>
    <p:sldId id="266" r:id="rId20"/>
    <p:sldId id="268" r:id="rId21"/>
    <p:sldId id="263" r:id="rId22"/>
    <p:sldId id="271" r:id="rId23"/>
    <p:sldId id="272" r:id="rId24"/>
    <p:sldId id="273" r:id="rId25"/>
    <p:sldId id="274" r:id="rId26"/>
    <p:sldId id="275" r:id="rId27"/>
    <p:sldId id="278" r:id="rId28"/>
    <p:sldId id="276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72" autoAdjust="0"/>
  </p:normalViewPr>
  <p:slideViewPr>
    <p:cSldViewPr snapToGrid="0" snapToObjects="1">
      <p:cViewPr varScale="1">
        <p:scale>
          <a:sx n="96" d="100"/>
          <a:sy n="96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E79E2-5D93-124B-85B0-3E334763B342}" type="datetimeFigureOut">
              <a:rPr lang="en-US" smtClean="0"/>
              <a:t>5/6/2019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CBE4A-D156-4641-BF33-3E79622BD8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8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97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132 </a:t>
            </a:r>
            <a:r>
              <a:rPr lang="nl-NL" dirty="0" err="1" smtClean="0"/>
              <a:t>pt</a:t>
            </a:r>
            <a:r>
              <a:rPr lang="nl-NL" dirty="0" smtClean="0"/>
              <a:t> kregen alleen </a:t>
            </a:r>
            <a:r>
              <a:rPr lang="nl-NL" dirty="0" err="1" smtClean="0"/>
              <a:t>keppra</a:t>
            </a:r>
            <a:endParaRPr lang="nl-NL" dirty="0" smtClean="0"/>
          </a:p>
          <a:p>
            <a:r>
              <a:rPr lang="nl-NL" dirty="0" smtClean="0"/>
              <a:t>130 </a:t>
            </a:r>
            <a:r>
              <a:rPr lang="nl-NL" dirty="0" err="1" smtClean="0"/>
              <a:t>pt</a:t>
            </a:r>
            <a:r>
              <a:rPr lang="nl-NL" dirty="0" smtClean="0"/>
              <a:t> kregen alleen </a:t>
            </a:r>
            <a:r>
              <a:rPr lang="nl-NL" dirty="0" err="1" smtClean="0"/>
              <a:t>fenytoine</a:t>
            </a:r>
            <a:r>
              <a:rPr lang="nl-NL" dirty="0" smtClean="0"/>
              <a:t> </a:t>
            </a:r>
          </a:p>
          <a:p>
            <a:r>
              <a:rPr lang="nl-NL" dirty="0" smtClean="0"/>
              <a:t>24 kregen beiden </a:t>
            </a:r>
          </a:p>
          <a:p>
            <a:endParaRPr lang="nl-NL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Totaal 5 </a:t>
            </a:r>
            <a:r>
              <a:rPr lang="nl-NL" dirty="0" err="1" smtClean="0"/>
              <a:t>serious</a:t>
            </a:r>
            <a:r>
              <a:rPr lang="nl-NL" baseline="0" dirty="0" smtClean="0"/>
              <a:t> adverse </a:t>
            </a:r>
            <a:r>
              <a:rPr lang="nl-NL" baseline="0" dirty="0" err="1" smtClean="0"/>
              <a:t>reaction</a:t>
            </a:r>
            <a:r>
              <a:rPr lang="nl-NL" baseline="0" dirty="0" smtClean="0"/>
              <a:t>, 3 in 2pt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11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62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623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26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Fenytoïne:</a:t>
            </a:r>
          </a:p>
          <a:p>
            <a:r>
              <a:rPr lang="nl-NL" baseline="0" dirty="0" smtClean="0"/>
              <a:t>Hypotensie bij te snelle toediending </a:t>
            </a:r>
          </a:p>
          <a:p>
            <a:r>
              <a:rPr lang="nl-NL" baseline="0" dirty="0" smtClean="0"/>
              <a:t>Asystolie, hartstilstand, collaps (SA/AV-blok, VF, dyskinesie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87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Computer programma</a:t>
            </a:r>
            <a:r>
              <a:rPr lang="nl-NL" baseline="0" dirty="0" smtClean="0"/>
              <a:t> gemaakt door onafhankelijke statisticus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59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Aparte </a:t>
            </a:r>
            <a:r>
              <a:rPr lang="nl-NL" dirty="0" err="1" smtClean="0"/>
              <a:t>nested</a:t>
            </a:r>
            <a:r>
              <a:rPr lang="nl-NL" dirty="0" smtClean="0"/>
              <a:t> consent </a:t>
            </a:r>
            <a:r>
              <a:rPr lang="nl-NL" dirty="0" err="1" smtClean="0"/>
              <a:t>study</a:t>
            </a:r>
            <a:r>
              <a:rPr lang="nl-NL" dirty="0" smtClean="0"/>
              <a:t> om te kijken hoe goed studie zonder voorafgaande consent </a:t>
            </a:r>
            <a:r>
              <a:rPr lang="nl-NL" baseline="0" dirty="0" smtClean="0"/>
              <a:t>wordt verricht en begrepen door ouders/voogd en betrokken medisch personeel.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68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24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mITT</a:t>
            </a:r>
            <a:r>
              <a:rPr lang="nl-NL" dirty="0" smtClean="0"/>
              <a:t> analysis = </a:t>
            </a:r>
            <a:r>
              <a:rPr lang="nl-NL" dirty="0" err="1" smtClean="0"/>
              <a:t>modified</a:t>
            </a:r>
            <a:r>
              <a:rPr lang="nl-NL" dirty="0" smtClean="0"/>
              <a:t> </a:t>
            </a:r>
            <a:r>
              <a:rPr lang="nl-NL" dirty="0" err="1" smtClean="0"/>
              <a:t>intention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treat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van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patiënten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geanalyseerd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 arm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oorspronkelijk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ingedeeld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uitvallers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meegeteld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noemen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‘intention to treat'-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(ITT).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uitvallers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meetelt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leidt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algemeen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overschatting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behandelingseffect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aantal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gerandomiseerde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patiënten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opnemen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betekent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mITT-analyse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* 53</a:t>
            </a:r>
            <a:r>
              <a:rPr lang="nl-NL" baseline="0" dirty="0" smtClean="0"/>
              <a:t> geschikte kandidaten, maar niet </a:t>
            </a:r>
            <a:r>
              <a:rPr lang="nl-NL" baseline="0" dirty="0" err="1" smtClean="0"/>
              <a:t>randomly</a:t>
            </a:r>
            <a:r>
              <a:rPr lang="nl-NL" baseline="0" dirty="0" smtClean="0"/>
              <a:t> ingedeeld in een groep, door: geen studie getrainde dokter beschikbaar, geen iv </a:t>
            </a:r>
            <a:r>
              <a:rPr lang="nl-NL" baseline="0" dirty="0" err="1" smtClean="0"/>
              <a:t>teogang</a:t>
            </a:r>
            <a:r>
              <a:rPr lang="nl-NL" baseline="0" dirty="0" smtClean="0"/>
              <a:t> te krijgen, </a:t>
            </a:r>
            <a:r>
              <a:rPr lang="nl-NL" baseline="0" dirty="0" err="1" smtClean="0"/>
              <a:t>klinosch</a:t>
            </a:r>
            <a:r>
              <a:rPr lang="nl-NL" baseline="0" dirty="0" smtClean="0"/>
              <a:t> niet geschikt (bv te ziek), al medicatie gegeven voor inclusie.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33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 stopte</a:t>
            </a:r>
            <a:r>
              <a:rPr lang="nl-NL" baseline="0" dirty="0" smtClean="0"/>
              <a:t> eerder dan dat medicijn er in stap omdat het infuus sneuvelde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356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Gestopt door </a:t>
            </a:r>
            <a:r>
              <a:rPr lang="nl-NL" baseline="0" dirty="0" err="1" smtClean="0"/>
              <a:t>keppra</a:t>
            </a:r>
            <a:r>
              <a:rPr lang="nl-NL" baseline="0" dirty="0" smtClean="0"/>
              <a:t> 106 = 70%, gemiddelde tijd </a:t>
            </a:r>
          </a:p>
          <a:p>
            <a:r>
              <a:rPr lang="nl-NL" baseline="0" dirty="0" smtClean="0"/>
              <a:t>Gestopt door </a:t>
            </a:r>
            <a:r>
              <a:rPr lang="nl-NL" baseline="0" dirty="0" err="1" smtClean="0"/>
              <a:t>Fenytoine</a:t>
            </a:r>
            <a:r>
              <a:rPr lang="nl-NL" baseline="0" dirty="0" smtClean="0"/>
              <a:t> 85= 64%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41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Totaal 5 </a:t>
            </a:r>
            <a:r>
              <a:rPr lang="nl-NL" dirty="0" err="1" smtClean="0"/>
              <a:t>serious</a:t>
            </a:r>
            <a:r>
              <a:rPr lang="nl-NL" baseline="0" dirty="0" smtClean="0"/>
              <a:t> adverse </a:t>
            </a:r>
            <a:r>
              <a:rPr lang="nl-NL" baseline="0" dirty="0" err="1" smtClean="0"/>
              <a:t>reaction</a:t>
            </a:r>
            <a:r>
              <a:rPr lang="nl-NL" baseline="0" dirty="0" smtClean="0"/>
              <a:t>, 3 in 2pt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CBE4A-D156-4641-BF33-3E79622BD8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83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35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510852-24E6-9E48-889B-29BB62FEE46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NL" dirty="0" smtClean="0"/>
              <a:t>Appendicitis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Caroline </a:t>
            </a:r>
            <a:r>
              <a:rPr lang="nl-NL" dirty="0" err="1" smtClean="0"/>
              <a:t>Hulsker</a:t>
            </a:r>
            <a:endParaRPr lang="nl-NL" dirty="0" smtClean="0"/>
          </a:p>
          <a:p>
            <a:r>
              <a:rPr lang="en-US" dirty="0" err="1" smtClean="0"/>
              <a:t>Kinderchirurg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45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FD0A7-1D57-0B48-99EC-11BA53D2C546}" type="datetimeFigureOut">
              <a:rPr lang="en-US" smtClean="0"/>
              <a:t>5/6/2019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62B0A9-81F3-CC4D-BF3D-54C691F25B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95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2FD0A7-1D57-0B48-99EC-11BA53D2C546}" type="datetimeFigureOut">
              <a:rPr lang="en-US" smtClean="0"/>
              <a:t>5/6/2019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62B0A9-81F3-CC4D-BF3D-54C691F25B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30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nl-BE" dirty="0" smtClean="0"/>
              <a:t>Inhoud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Casus</a:t>
            </a:r>
          </a:p>
          <a:p>
            <a:r>
              <a:rPr lang="nl-BE" dirty="0" smtClean="0"/>
              <a:t>Epidemiologie</a:t>
            </a:r>
          </a:p>
          <a:p>
            <a:r>
              <a:rPr lang="nl-BE" dirty="0" smtClean="0"/>
              <a:t>Onderzoek</a:t>
            </a:r>
          </a:p>
          <a:p>
            <a:r>
              <a:rPr lang="nl-BE" dirty="0" smtClean="0"/>
              <a:t>Behandeling</a:t>
            </a:r>
            <a:endParaRPr lang="nl-NL" dirty="0"/>
          </a:p>
        </p:txBody>
      </p:sp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3446463" y="2843213"/>
            <a:ext cx="4635500" cy="2017712"/>
            <a:chOff x="2370" y="2018"/>
            <a:chExt cx="3175" cy="1985"/>
          </a:xfrm>
        </p:grpSpPr>
        <p:pic>
          <p:nvPicPr>
            <p:cNvPr id="6" name="Picture 6" descr="wk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6"/>
            <a:stretch>
              <a:fillRect/>
            </a:stretch>
          </p:blipFill>
          <p:spPr bwMode="auto">
            <a:xfrm>
              <a:off x="2370" y="2018"/>
              <a:ext cx="3175" cy="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9"/>
            <p:cNvSpPr>
              <a:spLocks/>
            </p:cNvSpPr>
            <p:nvPr/>
          </p:nvSpPr>
          <p:spPr bwMode="auto">
            <a:xfrm>
              <a:off x="4430" y="2074"/>
              <a:ext cx="996" cy="384"/>
            </a:xfrm>
            <a:prstGeom prst="borderCallout1">
              <a:avLst>
                <a:gd name="adj1" fmla="val 18750"/>
                <a:gd name="adj2" fmla="val -4796"/>
                <a:gd name="adj3" fmla="val 161981"/>
                <a:gd name="adj4" fmla="val -110389"/>
              </a:avLst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Wilhelmina Kinderziekehuis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(WKZ)</a:t>
              </a:r>
              <a:endParaRPr lang="nl-NL" sz="1200" b="1" kern="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0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nl-BE" dirty="0" smtClean="0"/>
              <a:t>Inhoud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Casus</a:t>
            </a:r>
          </a:p>
          <a:p>
            <a:r>
              <a:rPr lang="nl-BE" dirty="0" smtClean="0"/>
              <a:t>Epidemiologie</a:t>
            </a:r>
          </a:p>
          <a:p>
            <a:r>
              <a:rPr lang="nl-BE" dirty="0" smtClean="0"/>
              <a:t>Onderzoek</a:t>
            </a:r>
          </a:p>
          <a:p>
            <a:r>
              <a:rPr lang="nl-BE" dirty="0" smtClean="0"/>
              <a:t>Behandeling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10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950BE4-BBA8-4E48-8253-D22619F02A6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801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24946A-7E07-BC46-BC1D-962D9085B51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913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666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92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FD0A7-1D57-0B48-99EC-11BA53D2C546}" type="datetimeFigureOut">
              <a:rPr lang="en-US" smtClean="0"/>
              <a:t>5/6/2019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62B0A9-81F3-CC4D-BF3D-54C691F25B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95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280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660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415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12479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910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20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400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800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34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2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2FD0A7-1D57-0B48-99EC-11BA53D2C546}" type="datetimeFigureOut">
              <a:rPr lang="en-US" smtClean="0"/>
              <a:t>5/6/2019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62B0A9-81F3-CC4D-BF3D-54C691F25B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3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85825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l-NL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9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35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FD0A7-1D57-0B48-99EC-11BA53D2C546}" type="datetimeFigureOut">
              <a:rPr lang="en-US" smtClean="0"/>
              <a:t>5/6/2019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62B0A9-81F3-CC4D-BF3D-54C691F25B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95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2FD0A7-1D57-0B48-99EC-11BA53D2C546}" type="datetimeFigureOut">
              <a:rPr lang="en-US" smtClean="0"/>
              <a:t>5/6/2019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62B0A9-81F3-CC4D-BF3D-54C691F25B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3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35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FD0A7-1D57-0B48-99EC-11BA53D2C546}" type="datetimeFigureOut">
              <a:rPr lang="en-US" smtClean="0"/>
              <a:t>5/6/2019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62B0A9-81F3-CC4D-BF3D-54C691F25B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95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41556_UMCU_PPT_subtro-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" y="-3298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41556_UMCU_PPT_subtro-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" y="-3298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1" r:id="rId3"/>
    <p:sldLayoutId id="2147483697" r:id="rId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41556_UMCU_PPT_subtro-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" y="-3298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41556_UMCU_PPT_intro-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41556_UMCU_PPT_subtro-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41556_UMCU_PPT_vervolg-1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41556_UMCU_PPT_vervolg-1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1005386" TargetMode="External"/><Relationship Id="rId2" Type="http://schemas.openxmlformats.org/officeDocument/2006/relationships/hyperlink" Target="https://www.sciencedirect.com/science/article/pii/S014067361930724X?via=ihub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FD77AF25-670F-4941-9C3A-C2A00418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20" y="376661"/>
            <a:ext cx="7543260" cy="523856"/>
          </a:xfrm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Fenytoine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Keppra</a:t>
            </a:r>
            <a:r>
              <a:rPr lang="nl-NL" dirty="0" smtClean="0">
                <a:solidFill>
                  <a:schemeClr val="bg1"/>
                </a:solidFill>
              </a:rPr>
              <a:t>: </a:t>
            </a:r>
            <a:r>
              <a:rPr lang="nl-NL" i="1" dirty="0" smtClean="0"/>
              <a:t>Time </a:t>
            </a:r>
            <a:r>
              <a:rPr lang="nl-NL" i="1" dirty="0" err="1"/>
              <a:t>for</a:t>
            </a:r>
            <a:r>
              <a:rPr lang="nl-NL" i="1" dirty="0"/>
              <a:t> a change? </a:t>
            </a:r>
            <a:endParaRPr lang="nl-NL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xmlns="" id="{CCE95C0B-F674-4B04-A789-86460B943EF9}"/>
              </a:ext>
            </a:extLst>
          </p:cNvPr>
          <p:cNvSpPr txBox="1">
            <a:spLocks/>
          </p:cNvSpPr>
          <p:nvPr/>
        </p:nvSpPr>
        <p:spPr>
          <a:xfrm>
            <a:off x="485620" y="1029368"/>
            <a:ext cx="7543260" cy="46789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sz="1800" dirty="0" smtClean="0"/>
              <a:t>Willemijn Hollander </a:t>
            </a:r>
            <a:r>
              <a:rPr lang="mr-IN" sz="1800" dirty="0" smtClean="0"/>
              <a:t>–</a:t>
            </a:r>
            <a:r>
              <a:rPr lang="nl-NL" sz="1800" dirty="0" smtClean="0"/>
              <a:t> 02-05-2019</a:t>
            </a:r>
            <a:endParaRPr lang="nl-NL" sz="18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t="12903" b="-1048"/>
          <a:stretch/>
        </p:blipFill>
        <p:spPr>
          <a:xfrm>
            <a:off x="485620" y="1751262"/>
            <a:ext cx="8069263" cy="2058737"/>
          </a:xfrm>
        </p:spPr>
      </p:pic>
      <p:sp>
        <p:nvSpPr>
          <p:cNvPr id="9" name="TextBox 8"/>
          <p:cNvSpPr txBox="1"/>
          <p:nvPr/>
        </p:nvSpPr>
        <p:spPr>
          <a:xfrm>
            <a:off x="628315" y="4251158"/>
            <a:ext cx="68023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Conclusie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nl-NL" dirty="0" smtClean="0"/>
              <a:t>Geen </a:t>
            </a:r>
            <a:r>
              <a:rPr lang="nl-NL" dirty="0"/>
              <a:t>significant verschil in enige </a:t>
            </a:r>
            <a:r>
              <a:rPr lang="nl-NL" dirty="0" err="1"/>
              <a:t>outcome</a:t>
            </a:r>
            <a:r>
              <a:rPr lang="nl-NL" dirty="0"/>
              <a:t> </a:t>
            </a:r>
            <a:r>
              <a:rPr lang="nl-NL" dirty="0" smtClean="0"/>
              <a:t>tussen </a:t>
            </a:r>
            <a:r>
              <a:rPr lang="nl-NL" dirty="0" err="1" smtClean="0"/>
              <a:t>Keppra</a:t>
            </a:r>
            <a:r>
              <a:rPr lang="nl-NL" dirty="0" smtClean="0"/>
              <a:t> en </a:t>
            </a:r>
            <a:r>
              <a:rPr lang="nl-NL" dirty="0" err="1" smtClean="0"/>
              <a:t>Fenytoine</a:t>
            </a:r>
            <a:endParaRPr lang="nl-NL" dirty="0" smtClean="0"/>
          </a:p>
          <a:p>
            <a:pPr marL="742950" lvl="1" indent="-285750">
              <a:buFont typeface="Arial"/>
              <a:buChar char="•"/>
            </a:pPr>
            <a:r>
              <a:rPr lang="nl-NL" dirty="0" smtClean="0"/>
              <a:t>Geen snellere werking </a:t>
            </a:r>
          </a:p>
          <a:p>
            <a:pPr marL="742950" lvl="1" indent="-285750">
              <a:buFont typeface="Arial"/>
              <a:buChar char="•"/>
            </a:pPr>
            <a:r>
              <a:rPr lang="nl-NL" dirty="0" smtClean="0"/>
              <a:t>Weinig bijwerkingen bij zowel Fenytoïne als </a:t>
            </a:r>
            <a:r>
              <a:rPr lang="nl-NL" dirty="0" err="1" smtClean="0"/>
              <a:t>Keppra</a:t>
            </a:r>
            <a:endParaRPr lang="nl-NL" dirty="0" smtClean="0"/>
          </a:p>
          <a:p>
            <a:r>
              <a:rPr lang="nl-NL" dirty="0" err="1" smtClean="0"/>
              <a:t>Keppra</a:t>
            </a:r>
            <a:r>
              <a:rPr lang="nl-NL" dirty="0" smtClean="0"/>
              <a:t> is een </a:t>
            </a:r>
            <a:r>
              <a:rPr lang="nl-NL" dirty="0"/>
              <a:t>goed alternatief voor </a:t>
            </a:r>
            <a:r>
              <a:rPr lang="nl-NL" dirty="0" smtClean="0"/>
              <a:t>Fenytoïne </a:t>
            </a:r>
            <a:endParaRPr lang="nl-NL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708655"/>
          </a:xfrm>
        </p:spPr>
        <p:txBody>
          <a:bodyPr/>
          <a:lstStyle/>
          <a:p>
            <a:r>
              <a:rPr lang="nl-NL" dirty="0" smtClean="0"/>
              <a:t>Randomisering en includeren 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9619" y="1080345"/>
            <a:ext cx="8282119" cy="4447133"/>
          </a:xfrm>
        </p:spPr>
        <p:txBody>
          <a:bodyPr/>
          <a:lstStyle/>
          <a:p>
            <a:r>
              <a:rPr lang="nl-NL" dirty="0" smtClean="0"/>
              <a:t>Computer randomiseert 1:1 K:F </a:t>
            </a:r>
          </a:p>
          <a:p>
            <a:endParaRPr lang="nl-NL" dirty="0"/>
          </a:p>
          <a:p>
            <a:r>
              <a:rPr lang="nl-NL" dirty="0" smtClean="0"/>
              <a:t>Op SEH genummerde geblindeerde enveloppen </a:t>
            </a:r>
          </a:p>
          <a:p>
            <a:r>
              <a:rPr lang="nl-NL" dirty="0" smtClean="0"/>
              <a:t>Arts opent envelop als </a:t>
            </a:r>
            <a:r>
              <a:rPr lang="nl-NL" dirty="0" err="1" smtClean="0"/>
              <a:t>pt</a:t>
            </a:r>
            <a:r>
              <a:rPr lang="nl-NL" dirty="0" smtClean="0"/>
              <a:t> in aanmerking komt NA 1</a:t>
            </a:r>
            <a:r>
              <a:rPr lang="nl-NL" baseline="30000" dirty="0" smtClean="0"/>
              <a:t>e</a:t>
            </a:r>
            <a:r>
              <a:rPr lang="nl-NL" dirty="0" smtClean="0"/>
              <a:t> stappen APLS</a:t>
            </a:r>
          </a:p>
          <a:p>
            <a:endParaRPr lang="nl-NL" dirty="0"/>
          </a:p>
          <a:p>
            <a:r>
              <a:rPr lang="nl-NL" dirty="0" smtClean="0"/>
              <a:t>Indien voor F/K aan </a:t>
            </a:r>
            <a:r>
              <a:rPr lang="nl-NL" dirty="0" err="1" smtClean="0"/>
              <a:t>pt</a:t>
            </a:r>
            <a:r>
              <a:rPr lang="nl-NL" dirty="0" smtClean="0"/>
              <a:t> gegeven convulsie gestopt </a:t>
            </a:r>
            <a:r>
              <a:rPr lang="nl-NL" dirty="0" smtClean="0">
                <a:sym typeface="Wingdings"/>
              </a:rPr>
              <a:t> geen inclusie</a:t>
            </a:r>
          </a:p>
          <a:p>
            <a:r>
              <a:rPr lang="nl-NL" dirty="0" smtClean="0">
                <a:sym typeface="Wingdings"/>
              </a:rPr>
              <a:t>Indien opnieuw </a:t>
            </a:r>
            <a:r>
              <a:rPr lang="nl-NL" dirty="0" err="1" smtClean="0">
                <a:sym typeface="Wingdings"/>
              </a:rPr>
              <a:t>convulseren</a:t>
            </a:r>
            <a:r>
              <a:rPr lang="nl-NL" dirty="0" smtClean="0">
                <a:sym typeface="Wingdings"/>
              </a:rPr>
              <a:t>  wel inclusie </a:t>
            </a:r>
          </a:p>
          <a:p>
            <a:endParaRPr lang="nl-NL" dirty="0">
              <a:sym typeface="Wingdings"/>
            </a:endParaRPr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7945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98" y="364106"/>
            <a:ext cx="7543260" cy="817022"/>
          </a:xfrm>
        </p:spPr>
        <p:txBody>
          <a:bodyPr/>
          <a:lstStyle/>
          <a:p>
            <a:r>
              <a:rPr lang="nl-NL" dirty="0" smtClean="0"/>
              <a:t>Consent en blindering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28"/>
            <a:ext cx="8229600" cy="4525963"/>
          </a:xfrm>
        </p:spPr>
        <p:txBody>
          <a:bodyPr/>
          <a:lstStyle/>
          <a:p>
            <a:r>
              <a:rPr lang="nl-NL" dirty="0" err="1" smtClean="0"/>
              <a:t>Defered</a:t>
            </a:r>
            <a:r>
              <a:rPr lang="nl-NL" dirty="0" smtClean="0"/>
              <a:t> consent </a:t>
            </a:r>
          </a:p>
          <a:p>
            <a:r>
              <a:rPr lang="nl-NL" dirty="0" smtClean="0"/>
              <a:t>Ouders/voogd benaderd binnen 24 uur na randomisatie voor ontslag </a:t>
            </a:r>
          </a:p>
          <a:p>
            <a:r>
              <a:rPr lang="nl-NL" dirty="0" smtClean="0"/>
              <a:t>Na ontslag binnen 5 </a:t>
            </a:r>
            <a:r>
              <a:rPr lang="nl-NL" dirty="0" err="1" smtClean="0"/>
              <a:t>dgn</a:t>
            </a:r>
            <a:r>
              <a:rPr lang="nl-NL" dirty="0" smtClean="0"/>
              <a:t> na randomisatie info per post</a:t>
            </a:r>
          </a:p>
          <a:p>
            <a:pPr lvl="1"/>
            <a:r>
              <a:rPr lang="nl-NL" dirty="0" smtClean="0"/>
              <a:t>Tot 4 </a:t>
            </a:r>
            <a:r>
              <a:rPr lang="nl-NL" dirty="0" err="1" smtClean="0"/>
              <a:t>wkn</a:t>
            </a:r>
            <a:r>
              <a:rPr lang="nl-NL" dirty="0" smtClean="0"/>
              <a:t> reactie </a:t>
            </a:r>
          </a:p>
          <a:p>
            <a:pPr lvl="1"/>
            <a:r>
              <a:rPr lang="nl-NL" dirty="0" smtClean="0"/>
              <a:t>Geen reactie = inclusie 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Blindering: </a:t>
            </a:r>
            <a:endParaRPr lang="nl-NL" u="sng" dirty="0"/>
          </a:p>
          <a:p>
            <a:r>
              <a:rPr lang="nl-NL" dirty="0">
                <a:sym typeface="Wingdings"/>
              </a:rPr>
              <a:t>SEH team op de hoogte</a:t>
            </a:r>
          </a:p>
          <a:p>
            <a:r>
              <a:rPr lang="nl-NL" dirty="0">
                <a:sym typeface="Wingdings"/>
              </a:rPr>
              <a:t>Statisticus niet </a:t>
            </a:r>
            <a:r>
              <a:rPr lang="nl-NL" dirty="0" smtClean="0">
                <a:sym typeface="Wingdings"/>
              </a:rPr>
              <a:t>geblindeerd</a:t>
            </a:r>
          </a:p>
          <a:p>
            <a:r>
              <a:rPr lang="nl-NL" dirty="0" smtClean="0">
                <a:sym typeface="Wingdings"/>
              </a:rPr>
              <a:t>Inclusie voor analyse vastgesteld door </a:t>
            </a:r>
            <a:r>
              <a:rPr lang="nl-NL" dirty="0" err="1" smtClean="0">
                <a:sym typeface="Wingdings"/>
              </a:rPr>
              <a:t>onafh</a:t>
            </a:r>
            <a:r>
              <a:rPr lang="nl-NL" dirty="0" smtClean="0">
                <a:sym typeface="Wingdings"/>
              </a:rPr>
              <a:t> andere statisticus 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98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87778"/>
            <a:ext cx="8229600" cy="5138385"/>
          </a:xfrm>
        </p:spPr>
        <p:txBody>
          <a:bodyPr/>
          <a:lstStyle/>
          <a:p>
            <a:r>
              <a:rPr lang="nl-NL" dirty="0" smtClean="0"/>
              <a:t>Primaire </a:t>
            </a:r>
            <a:r>
              <a:rPr lang="nl-NL" dirty="0" err="1" smtClean="0"/>
              <a:t>outcome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Tijdsduur tot stop convulsie </a:t>
            </a:r>
          </a:p>
          <a:p>
            <a:pPr lvl="2"/>
            <a:r>
              <a:rPr lang="nl-NL" i="1" dirty="0" smtClean="0"/>
              <a:t>Stop ritmische clonische activiteit</a:t>
            </a:r>
          </a:p>
          <a:p>
            <a:pPr lvl="2"/>
            <a:r>
              <a:rPr lang="nl-NL" i="1" dirty="0" smtClean="0"/>
              <a:t>Beoordeeld door getrainde dokter</a:t>
            </a:r>
          </a:p>
          <a:p>
            <a:pPr lvl="2"/>
            <a:endParaRPr lang="nl-NL" dirty="0"/>
          </a:p>
          <a:p>
            <a:r>
              <a:rPr lang="nl-NL" dirty="0" smtClean="0"/>
              <a:t>Secondaire </a:t>
            </a:r>
            <a:r>
              <a:rPr lang="nl-NL" dirty="0" err="1" smtClean="0"/>
              <a:t>outcome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Meer anti-epileptica nodig</a:t>
            </a:r>
          </a:p>
          <a:p>
            <a:pPr lvl="1"/>
            <a:r>
              <a:rPr lang="nl-NL" dirty="0" smtClean="0"/>
              <a:t>RSI nodig door </a:t>
            </a:r>
          </a:p>
          <a:p>
            <a:pPr lvl="1"/>
            <a:r>
              <a:rPr lang="nl-NL" dirty="0" smtClean="0"/>
              <a:t>Opname PICU / gespecialiseerde opname </a:t>
            </a:r>
          </a:p>
          <a:p>
            <a:pPr lvl="1"/>
            <a:r>
              <a:rPr lang="nl-NL" dirty="0" err="1" smtClean="0"/>
              <a:t>Serious</a:t>
            </a:r>
            <a:r>
              <a:rPr lang="nl-NL" dirty="0" smtClean="0"/>
              <a:t> adverse </a:t>
            </a:r>
            <a:r>
              <a:rPr lang="nl-NL" dirty="0" err="1" smtClean="0"/>
              <a:t>reaction</a:t>
            </a:r>
            <a:r>
              <a:rPr lang="nl-NL" dirty="0"/>
              <a:t>*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6584245" y="4037166"/>
            <a:ext cx="2404533" cy="2585323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badi MT Condensed Light"/>
                <a:cs typeface="Abadi MT Condensed Light"/>
              </a:rPr>
              <a:t>*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Abadi MT Condensed Light"/>
                <a:cs typeface="Abadi MT Condensed Light"/>
              </a:rPr>
              <a:t>Dood 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Abadi MT Condensed Light"/>
                <a:cs typeface="Abadi MT Condensed Light"/>
              </a:rPr>
              <a:t>Stevens Johnson s</a:t>
            </a:r>
          </a:p>
          <a:p>
            <a:pPr marL="285750" indent="-285750">
              <a:buFontTx/>
              <a:buChar char="-"/>
            </a:pPr>
            <a:r>
              <a:rPr lang="nl-NL" dirty="0" err="1" smtClean="0">
                <a:latin typeface="Abadi MT Condensed Light"/>
                <a:cs typeface="Abadi MT Condensed Light"/>
              </a:rPr>
              <a:t>Rash</a:t>
            </a:r>
            <a:endParaRPr lang="nl-NL" dirty="0" smtClean="0">
              <a:latin typeface="Abadi MT Condensed Light"/>
              <a:cs typeface="Abadi MT Condensed Light"/>
            </a:endParaRP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Abadi MT Condensed Light"/>
                <a:cs typeface="Abadi MT Condensed Light"/>
              </a:rPr>
              <a:t>Luchtweg </a:t>
            </a:r>
            <a:r>
              <a:rPr lang="nl-NL" dirty="0" err="1" smtClean="0">
                <a:latin typeface="Abadi MT Condensed Light"/>
                <a:cs typeface="Abadi MT Condensed Light"/>
              </a:rPr>
              <a:t>compl</a:t>
            </a:r>
            <a:endParaRPr lang="nl-NL" dirty="0" smtClean="0">
              <a:latin typeface="Abadi MT Condensed Light"/>
              <a:cs typeface="Abadi MT Condensed Light"/>
            </a:endParaRP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Abadi MT Condensed Light"/>
                <a:cs typeface="Abadi MT Condensed Light"/>
              </a:rPr>
              <a:t>Cardio </a:t>
            </a:r>
            <a:r>
              <a:rPr lang="nl-NL" dirty="0" err="1" smtClean="0">
                <a:latin typeface="Abadi MT Condensed Light"/>
                <a:cs typeface="Abadi MT Condensed Light"/>
              </a:rPr>
              <a:t>vasc</a:t>
            </a:r>
            <a:r>
              <a:rPr lang="nl-NL" dirty="0" smtClean="0">
                <a:latin typeface="Abadi MT Condensed Light"/>
                <a:cs typeface="Abadi MT Condensed Light"/>
              </a:rPr>
              <a:t> instabiel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Abadi MT Condensed Light"/>
                <a:cs typeface="Abadi MT Condensed Light"/>
              </a:rPr>
              <a:t>Extravasatie schade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latin typeface="Abadi MT Condensed Light"/>
                <a:cs typeface="Abadi MT Condensed Light"/>
              </a:rPr>
              <a:t>Extreme agitatie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10445" y="402562"/>
            <a:ext cx="1940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Outcomes</a:t>
            </a:r>
            <a:endParaRPr lang="nl-NL" sz="2800" b="1" dirty="0">
              <a:solidFill>
                <a:schemeClr val="tx2"/>
              </a:solidFill>
              <a:latin typeface="Segoe U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9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3" y="423332"/>
            <a:ext cx="5669131" cy="61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79" y="1441110"/>
            <a:ext cx="4260935" cy="515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692"/>
          <a:stretch/>
        </p:blipFill>
        <p:spPr>
          <a:xfrm>
            <a:off x="46861" y="925782"/>
            <a:ext cx="4507252" cy="5300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979" y="925782"/>
            <a:ext cx="4260935" cy="515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445" y="402562"/>
            <a:ext cx="8678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Baseline </a:t>
            </a:r>
            <a:r>
              <a:rPr lang="nl-NL" sz="2800" b="1" dirty="0" err="1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demographic</a:t>
            </a:r>
            <a:r>
              <a:rPr lang="nl-NL" sz="2800" b="1" dirty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 </a:t>
            </a:r>
            <a:r>
              <a:rPr lang="nl-NL" sz="2800" b="1" dirty="0" err="1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and</a:t>
            </a:r>
            <a:r>
              <a:rPr lang="nl-NL" sz="2800" b="1" dirty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 </a:t>
            </a:r>
            <a:r>
              <a:rPr lang="nl-NL" sz="2800" b="1" dirty="0" err="1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seizure</a:t>
            </a:r>
            <a:r>
              <a:rPr lang="nl-NL" dirty="0" smtClean="0"/>
              <a:t> </a:t>
            </a:r>
            <a:r>
              <a:rPr lang="nl-NL" sz="2800" b="1" dirty="0" err="1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characteristics</a:t>
            </a:r>
            <a:endParaRPr lang="nl-NL" sz="2800" b="1" dirty="0">
              <a:solidFill>
                <a:schemeClr val="tx2"/>
              </a:solidFill>
              <a:latin typeface="Segoe U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2253" r="225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16839" y="3655534"/>
            <a:ext cx="8410234" cy="52664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4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445" y="402562"/>
            <a:ext cx="7147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Primairy</a:t>
            </a:r>
            <a:r>
              <a:rPr lang="nl-NL" sz="2800" b="1" dirty="0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outcome</a:t>
            </a:r>
            <a:r>
              <a:rPr lang="nl-NL" sz="2800" b="1" dirty="0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: tijd tot stop convulsie </a:t>
            </a:r>
            <a:endParaRPr lang="nl-NL" sz="2800" b="1" dirty="0">
              <a:solidFill>
                <a:schemeClr val="tx2"/>
              </a:solidFill>
              <a:latin typeface="Segoe UI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5" y="925782"/>
            <a:ext cx="8777111" cy="5832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3375" y="1703850"/>
            <a:ext cx="3035739" cy="58477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b="1" dirty="0" err="1" smtClean="0"/>
              <a:t>Keppra</a:t>
            </a:r>
            <a:r>
              <a:rPr lang="nl-NL" sz="1600" b="1" dirty="0" smtClean="0"/>
              <a:t>:     106 # (70%): ± 35 min </a:t>
            </a:r>
          </a:p>
          <a:p>
            <a:r>
              <a:rPr lang="nl-NL" sz="1600" b="1" dirty="0" err="1" smtClean="0"/>
              <a:t>Phenytoin</a:t>
            </a:r>
            <a:r>
              <a:rPr lang="nl-NL" sz="1600" b="1" dirty="0" smtClean="0"/>
              <a:t>: 86 # (64%):  ± 45 min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19457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445" y="402562"/>
            <a:ext cx="6510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Secondary</a:t>
            </a:r>
            <a:r>
              <a:rPr lang="nl-NL" sz="2800" b="1" dirty="0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outcomes</a:t>
            </a:r>
            <a:r>
              <a:rPr lang="nl-NL" sz="2800" b="1" dirty="0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and</a:t>
            </a:r>
            <a:r>
              <a:rPr lang="nl-NL" sz="2800" b="1" dirty="0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 14 </a:t>
            </a:r>
            <a:r>
              <a:rPr lang="nl-NL" sz="2800" b="1" dirty="0" err="1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days</a:t>
            </a:r>
            <a:r>
              <a:rPr lang="nl-NL" sz="2800" b="1" dirty="0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 f/u </a:t>
            </a:r>
            <a:endParaRPr lang="nl-NL" sz="2800" b="1" dirty="0">
              <a:solidFill>
                <a:schemeClr val="tx2"/>
              </a:solidFill>
              <a:latin typeface="Segoe UI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0875"/>
          <a:stretch/>
        </p:blipFill>
        <p:spPr>
          <a:xfrm>
            <a:off x="310445" y="1117685"/>
            <a:ext cx="8565444" cy="55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445" y="289673"/>
            <a:ext cx="6630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Secondary</a:t>
            </a:r>
            <a:r>
              <a:rPr lang="nl-NL" sz="2800" b="1" dirty="0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outcomes</a:t>
            </a:r>
            <a:r>
              <a:rPr lang="nl-NL" sz="2800" b="1" dirty="0" smtClean="0">
                <a:solidFill>
                  <a:schemeClr val="tx2"/>
                </a:solidFill>
                <a:latin typeface="Segoe UI"/>
                <a:ea typeface="ＭＳ Ｐゴシック" charset="0"/>
                <a:cs typeface="ＭＳ Ｐゴシック" charset="0"/>
              </a:rPr>
              <a:t>: adverse events </a:t>
            </a:r>
            <a:endParaRPr lang="nl-NL" sz="2800" b="1" dirty="0">
              <a:solidFill>
                <a:schemeClr val="tx2"/>
              </a:solidFill>
              <a:latin typeface="Segoe UI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23" y="925782"/>
            <a:ext cx="6407856" cy="5801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922" y="1703849"/>
            <a:ext cx="6407857" cy="60409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0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artikel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significant verschil in enige </a:t>
            </a:r>
            <a:r>
              <a:rPr lang="nl-NL" dirty="0" err="1" smtClean="0"/>
              <a:t>outcome</a:t>
            </a:r>
            <a:r>
              <a:rPr lang="nl-NL" dirty="0" smtClean="0"/>
              <a:t> bij K. </a:t>
            </a:r>
            <a:r>
              <a:rPr lang="nl-NL" dirty="0" err="1" smtClean="0"/>
              <a:t>vs</a:t>
            </a:r>
            <a:r>
              <a:rPr lang="nl-NL" dirty="0" smtClean="0"/>
              <a:t> F.</a:t>
            </a:r>
          </a:p>
          <a:p>
            <a:r>
              <a:rPr lang="nl-NL" dirty="0" smtClean="0"/>
              <a:t>Weinig bijwerkingen </a:t>
            </a:r>
          </a:p>
          <a:p>
            <a:r>
              <a:rPr lang="nl-NL" dirty="0" err="1" smtClean="0"/>
              <a:t>Keppra</a:t>
            </a:r>
            <a:r>
              <a:rPr lang="nl-NL" dirty="0" smtClean="0"/>
              <a:t> is goed alternatief voor </a:t>
            </a:r>
            <a:r>
              <a:rPr lang="nl-NL" dirty="0" err="1" smtClean="0"/>
              <a:t>Fenytoine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41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Fenytoine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Keppra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i="1" dirty="0" smtClean="0"/>
              <a:t>Time </a:t>
            </a:r>
            <a:r>
              <a:rPr lang="nl-NL" i="1" dirty="0" err="1" smtClean="0"/>
              <a:t>for</a:t>
            </a:r>
            <a:r>
              <a:rPr lang="nl-NL" i="1" dirty="0" smtClean="0"/>
              <a:t> a change? </a:t>
            </a:r>
            <a:endParaRPr lang="nl-NL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Willemijn Hollander </a:t>
            </a:r>
          </a:p>
          <a:p>
            <a:r>
              <a:rPr lang="nl-NL" dirty="0" smtClean="0"/>
              <a:t>PICU mei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9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			 </a:t>
            </a:r>
            <a:r>
              <a:rPr lang="nl-NL" sz="4000" b="1" dirty="0" smtClean="0"/>
              <a:t>+</a:t>
            </a:r>
            <a:endParaRPr lang="nl-NL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Grote groep</a:t>
            </a:r>
          </a:p>
          <a:p>
            <a:r>
              <a:rPr lang="nl-NL" dirty="0" smtClean="0"/>
              <a:t>Duidelijk doel </a:t>
            </a:r>
          </a:p>
          <a:p>
            <a:r>
              <a:rPr lang="nl-NL" dirty="0" smtClean="0"/>
              <a:t>Eerste RCT 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nl-NL" dirty="0" smtClean="0"/>
              <a:t>			  </a:t>
            </a:r>
            <a:r>
              <a:rPr lang="nl-NL" sz="4000" b="1" dirty="0" smtClean="0"/>
              <a:t>  -</a:t>
            </a:r>
            <a:endParaRPr lang="nl-NL" sz="4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 dirty="0" smtClean="0"/>
              <a:t>Open label: geen blindering dokters mogelijk (2 infusie snelheden)</a:t>
            </a:r>
          </a:p>
          <a:p>
            <a:r>
              <a:rPr lang="nl-NL" dirty="0" smtClean="0"/>
              <a:t>Subjectief einde convulsie </a:t>
            </a:r>
          </a:p>
          <a:p>
            <a:r>
              <a:rPr lang="nl-NL" dirty="0" smtClean="0"/>
              <a:t>2nd </a:t>
            </a:r>
            <a:r>
              <a:rPr lang="nl-NL" dirty="0" err="1" smtClean="0"/>
              <a:t>outcome</a:t>
            </a:r>
            <a:r>
              <a:rPr lang="nl-NL" dirty="0" smtClean="0"/>
              <a:t> niet goed voor </a:t>
            </a:r>
            <a:r>
              <a:rPr lang="nl-NL" dirty="0" err="1" smtClean="0"/>
              <a:t>gepowerd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014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725818" y="1291446"/>
            <a:ext cx="8109655" cy="4274226"/>
          </a:xfrm>
        </p:spPr>
        <p:txBody>
          <a:bodyPr/>
          <a:lstStyle/>
          <a:p>
            <a:r>
              <a:rPr lang="en-US" dirty="0" smtClean="0"/>
              <a:t>233 children, 3 </a:t>
            </a:r>
            <a:r>
              <a:rPr lang="en-US" dirty="0" err="1" smtClean="0"/>
              <a:t>mo</a:t>
            </a:r>
            <a:r>
              <a:rPr lang="en-US" dirty="0" smtClean="0"/>
              <a:t> - 16 years</a:t>
            </a:r>
          </a:p>
          <a:p>
            <a:r>
              <a:rPr lang="en-US" dirty="0" smtClean="0"/>
              <a:t>Australia </a:t>
            </a:r>
            <a:r>
              <a:rPr lang="en-US" dirty="0"/>
              <a:t>and New Zealand </a:t>
            </a:r>
            <a:endParaRPr lang="en-US" dirty="0" smtClean="0"/>
          </a:p>
          <a:p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onderhouds</a:t>
            </a:r>
            <a:r>
              <a:rPr lang="en-US" dirty="0" smtClean="0"/>
              <a:t> anti-</a:t>
            </a:r>
            <a:r>
              <a:rPr lang="en-US" dirty="0" err="1" smtClean="0"/>
              <a:t>epileptica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Keppra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Fenytoine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Convulsies</a:t>
            </a:r>
            <a:r>
              <a:rPr lang="en-US" dirty="0" smtClean="0"/>
              <a:t> </a:t>
            </a:r>
            <a:r>
              <a:rPr lang="en-US" dirty="0" err="1" smtClean="0"/>
              <a:t>eindigden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5 min:</a:t>
            </a:r>
          </a:p>
          <a:p>
            <a:pPr lvl="1"/>
            <a:r>
              <a:rPr lang="en-US" dirty="0" err="1" smtClean="0"/>
              <a:t>Fenytoine</a:t>
            </a:r>
            <a:r>
              <a:rPr lang="en-US" dirty="0" smtClean="0"/>
              <a:t>: 60%</a:t>
            </a:r>
          </a:p>
          <a:p>
            <a:pPr lvl="1"/>
            <a:r>
              <a:rPr lang="en-US" dirty="0" err="1" smtClean="0"/>
              <a:t>Keppra</a:t>
            </a:r>
            <a:r>
              <a:rPr lang="en-US" dirty="0" smtClean="0"/>
              <a:t> </a:t>
            </a:r>
            <a:r>
              <a:rPr lang="en-US" dirty="0"/>
              <a:t>50% </a:t>
            </a:r>
            <a:endParaRPr lang="en-US" dirty="0" smtClean="0"/>
          </a:p>
          <a:p>
            <a:pPr lvl="1"/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/>
              <a:t>statistically </a:t>
            </a:r>
            <a:r>
              <a:rPr lang="en-US" dirty="0" smtClean="0"/>
              <a:t>significant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uur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start F/K 50% van de </a:t>
            </a:r>
            <a:r>
              <a:rPr lang="en-US" dirty="0" err="1" smtClean="0"/>
              <a:t>kinderen</a:t>
            </a:r>
            <a:r>
              <a:rPr lang="en-US" dirty="0" smtClean="0"/>
              <a:t> in </a:t>
            </a:r>
            <a:r>
              <a:rPr lang="en-US" dirty="0" err="1" smtClean="0"/>
              <a:t>beiden</a:t>
            </a:r>
            <a:r>
              <a:rPr lang="en-US" dirty="0" smtClean="0"/>
              <a:t> </a:t>
            </a:r>
            <a:r>
              <a:rPr lang="en-US" dirty="0" err="1" smtClean="0"/>
              <a:t>groepen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convulsie</a:t>
            </a:r>
            <a:r>
              <a:rPr lang="en-US" dirty="0" smtClean="0"/>
              <a:t> </a:t>
            </a:r>
            <a:r>
              <a:rPr lang="en-US" dirty="0" err="1" smtClean="0"/>
              <a:t>vrij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extra </a:t>
            </a:r>
            <a:r>
              <a:rPr lang="en-US" dirty="0" err="1" smtClean="0"/>
              <a:t>medicatie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ConSEPT</a:t>
            </a:r>
            <a:r>
              <a:rPr lang="en-US" dirty="0"/>
              <a:t> </a:t>
            </a:r>
            <a:r>
              <a:rPr lang="en-US" dirty="0" smtClean="0"/>
              <a:t>trial, LANCET 2019 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481263" y="6229684"/>
            <a:ext cx="645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 </a:t>
            </a:r>
            <a:r>
              <a:rPr lang="en-US" sz="2800" b="1" dirty="0" err="1" smtClean="0">
                <a:sym typeface="Wingdings"/>
              </a:rPr>
              <a:t>Conclusie</a:t>
            </a:r>
            <a:r>
              <a:rPr lang="en-US" sz="2800" b="1" dirty="0" smtClean="0">
                <a:sym typeface="Wingdings"/>
              </a:rPr>
              <a:t> is </a:t>
            </a:r>
            <a:r>
              <a:rPr lang="en-US" sz="2800" b="1" dirty="0" err="1" smtClean="0">
                <a:sym typeface="Wingdings"/>
              </a:rPr>
              <a:t>hetzelfde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als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andere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studie</a:t>
            </a:r>
            <a:r>
              <a:rPr lang="en-US" sz="2800" b="1" dirty="0" smtClean="0">
                <a:sym typeface="Wingdings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026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4400" b="1" dirty="0" smtClean="0"/>
              <a:t>Vragen?</a:t>
            </a:r>
            <a:endParaRPr lang="nl-NL" sz="4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0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Bronnen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0526" y="1243263"/>
            <a:ext cx="8483099" cy="4698750"/>
          </a:xfrm>
        </p:spPr>
        <p:txBody>
          <a:bodyPr/>
          <a:lstStyle/>
          <a:p>
            <a:r>
              <a:rPr lang="nl-NL" sz="1200" b="1" dirty="0" err="1"/>
              <a:t>Levetiracetam</a:t>
            </a:r>
            <a:r>
              <a:rPr lang="nl-NL" sz="1200" b="1" dirty="0"/>
              <a:t> versus </a:t>
            </a:r>
            <a:r>
              <a:rPr lang="nl-NL" sz="1200" b="1" dirty="0" err="1"/>
              <a:t>phenytoin</a:t>
            </a:r>
            <a:r>
              <a:rPr lang="nl-NL" sz="1200" b="1" dirty="0"/>
              <a:t> </a:t>
            </a:r>
            <a:r>
              <a:rPr lang="nl-NL" sz="1200" b="1" dirty="0" err="1"/>
              <a:t>for</a:t>
            </a:r>
            <a:r>
              <a:rPr lang="nl-NL" sz="1200" b="1" dirty="0"/>
              <a:t> second-line treatment of </a:t>
            </a:r>
            <a:r>
              <a:rPr lang="nl-NL" sz="1200" b="1" dirty="0" err="1"/>
              <a:t>paediatric</a:t>
            </a:r>
            <a:r>
              <a:rPr lang="nl-NL" sz="1200" b="1" dirty="0"/>
              <a:t> </a:t>
            </a:r>
            <a:r>
              <a:rPr lang="nl-NL" sz="1200" b="1" dirty="0" err="1"/>
              <a:t>convulsive</a:t>
            </a:r>
            <a:r>
              <a:rPr lang="nl-NL" sz="1200" b="1" dirty="0"/>
              <a:t> status epilepticus (</a:t>
            </a:r>
            <a:r>
              <a:rPr lang="nl-NL" sz="1200" b="1" dirty="0" err="1"/>
              <a:t>EcLiPSE</a:t>
            </a:r>
            <a:r>
              <a:rPr lang="nl-NL" sz="1200" b="1" dirty="0"/>
              <a:t>): a </a:t>
            </a:r>
            <a:r>
              <a:rPr lang="nl-NL" sz="1200" b="1" dirty="0" err="1"/>
              <a:t>multicentre</a:t>
            </a:r>
            <a:r>
              <a:rPr lang="nl-NL" sz="1200" b="1" dirty="0"/>
              <a:t>, open-label, </a:t>
            </a:r>
            <a:r>
              <a:rPr lang="nl-NL" sz="1200" b="1" dirty="0" err="1"/>
              <a:t>randomised</a:t>
            </a:r>
            <a:r>
              <a:rPr lang="nl-NL" sz="1200" b="1" dirty="0"/>
              <a:t> </a:t>
            </a:r>
            <a:r>
              <a:rPr lang="nl-NL" sz="1200" b="1" dirty="0" smtClean="0"/>
              <a:t>trial; </a:t>
            </a:r>
            <a:r>
              <a:rPr lang="nl-NL" sz="1200" b="1" dirty="0" err="1" smtClean="0"/>
              <a:t>Lyttle</a:t>
            </a:r>
            <a:r>
              <a:rPr lang="nl-NL" sz="1200" b="1" dirty="0" smtClean="0"/>
              <a:t> et al </a:t>
            </a:r>
            <a:r>
              <a:rPr lang="nl-NL" sz="1200" b="1" dirty="0"/>
              <a:t>2019</a:t>
            </a:r>
            <a:r>
              <a:rPr lang="en-US" sz="1200" b="1" dirty="0">
                <a:hlinkClick r:id="rId2"/>
              </a:rPr>
              <a:t>https://www.sciencedirect.com/science/article/pii/S014067361930724X?via%</a:t>
            </a:r>
            <a:r>
              <a:rPr lang="en-US" sz="1200" b="1" dirty="0" smtClean="0">
                <a:hlinkClick r:id="rId2"/>
              </a:rPr>
              <a:t>3Dihub</a:t>
            </a:r>
            <a:endParaRPr lang="en-US" sz="1200" b="1" dirty="0" smtClean="0"/>
          </a:p>
          <a:p>
            <a:r>
              <a:rPr lang="nl-NL" sz="1200" b="1" dirty="0" err="1"/>
              <a:t>Levetiracetam</a:t>
            </a:r>
            <a:r>
              <a:rPr lang="nl-NL" sz="1200" b="1" dirty="0"/>
              <a:t> versus </a:t>
            </a:r>
            <a:r>
              <a:rPr lang="nl-NL" sz="1200" b="1" dirty="0" err="1"/>
              <a:t>phenytoin</a:t>
            </a:r>
            <a:r>
              <a:rPr lang="nl-NL" sz="1200" b="1" dirty="0"/>
              <a:t> </a:t>
            </a:r>
            <a:r>
              <a:rPr lang="nl-NL" sz="1200" b="1" dirty="0" err="1"/>
              <a:t>for</a:t>
            </a:r>
            <a:r>
              <a:rPr lang="nl-NL" sz="1200" b="1" dirty="0"/>
              <a:t> second-line treatment of </a:t>
            </a:r>
            <a:r>
              <a:rPr lang="nl-NL" sz="1200" b="1" dirty="0" err="1"/>
              <a:t>convulsive</a:t>
            </a:r>
            <a:r>
              <a:rPr lang="nl-NL" sz="1200" b="1" dirty="0"/>
              <a:t> status epilepticus in </a:t>
            </a:r>
            <a:r>
              <a:rPr lang="nl-NL" sz="1200" b="1" dirty="0" err="1"/>
              <a:t>children</a:t>
            </a:r>
            <a:r>
              <a:rPr lang="nl-NL" sz="1200" b="1" dirty="0"/>
              <a:t> (</a:t>
            </a:r>
            <a:r>
              <a:rPr lang="nl-NL" sz="1200" b="1" dirty="0" err="1"/>
              <a:t>ConSEPT</a:t>
            </a:r>
            <a:r>
              <a:rPr lang="nl-NL" sz="1200" b="1" dirty="0"/>
              <a:t>): </a:t>
            </a:r>
            <a:r>
              <a:rPr lang="nl-NL" sz="1200" b="1" dirty="0" err="1"/>
              <a:t>an</a:t>
            </a:r>
            <a:r>
              <a:rPr lang="nl-NL" sz="1200" b="1" dirty="0"/>
              <a:t> open-label, </a:t>
            </a:r>
            <a:r>
              <a:rPr lang="nl-NL" sz="1200" b="1" dirty="0" err="1"/>
              <a:t>multicentre</a:t>
            </a:r>
            <a:r>
              <a:rPr lang="nl-NL" sz="1200" b="1" dirty="0"/>
              <a:t>, </a:t>
            </a:r>
            <a:r>
              <a:rPr lang="nl-NL" sz="1200" b="1" dirty="0" err="1"/>
              <a:t>randomised</a:t>
            </a:r>
            <a:r>
              <a:rPr lang="nl-NL" sz="1200" b="1" dirty="0"/>
              <a:t> </a:t>
            </a:r>
            <a:r>
              <a:rPr lang="nl-NL" sz="1200" b="1" dirty="0" err="1"/>
              <a:t>controlled</a:t>
            </a:r>
            <a:r>
              <a:rPr lang="nl-NL" sz="1200" b="1" dirty="0"/>
              <a:t> </a:t>
            </a:r>
            <a:r>
              <a:rPr lang="nl-NL" sz="1200" b="1" dirty="0" smtClean="0"/>
              <a:t>trial.</a:t>
            </a:r>
            <a:r>
              <a:rPr lang="nl-NL" sz="1200" dirty="0"/>
              <a:t> </a:t>
            </a:r>
            <a:r>
              <a:rPr lang="nl-NL" sz="1200" dirty="0" err="1" smtClean="0"/>
              <a:t>Dalziel</a:t>
            </a:r>
            <a:r>
              <a:rPr lang="nl-NL" sz="1200" dirty="0" smtClean="0"/>
              <a:t> et al 2019 </a:t>
            </a:r>
          </a:p>
          <a:p>
            <a:r>
              <a:rPr lang="nl-NL" sz="1200" dirty="0">
                <a:hlinkClick r:id="rId3"/>
              </a:rPr>
              <a:t>https://www.ncbi.nlm.nih.gov/pubmed/</a:t>
            </a:r>
            <a:r>
              <a:rPr lang="nl-NL" sz="1200" dirty="0" smtClean="0">
                <a:hlinkClick r:id="rId3"/>
              </a:rPr>
              <a:t>31005386</a:t>
            </a:r>
            <a:endParaRPr lang="nl-NL" sz="1200" dirty="0" smtClean="0"/>
          </a:p>
          <a:p>
            <a:endParaRPr lang="nl-NL" sz="1200" dirty="0"/>
          </a:p>
          <a:p>
            <a:endParaRPr lang="nl-NL" sz="1200" dirty="0"/>
          </a:p>
          <a:p>
            <a:endParaRPr lang="nl-NL" sz="1200" dirty="0"/>
          </a:p>
          <a:p>
            <a:endParaRPr lang="en-US" sz="12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 APLS protocol (UK en </a:t>
            </a:r>
            <a:r>
              <a:rPr lang="nl-NL" dirty="0"/>
              <a:t>E</a:t>
            </a:r>
            <a:r>
              <a:rPr lang="nl-NL" dirty="0" smtClean="0"/>
              <a:t>uropa)</a:t>
            </a:r>
            <a:endParaRPr lang="nl-NL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7167" y="1708208"/>
            <a:ext cx="5436898" cy="406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 b="5301"/>
          <a:stretch/>
        </p:blipFill>
        <p:spPr bwMode="auto">
          <a:xfrm rot="5400000">
            <a:off x="3979193" y="1995290"/>
            <a:ext cx="5434993" cy="3489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26288" y="67224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1146146" y="6488668"/>
            <a:ext cx="221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APLS vijfde druk 2017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5573361" y="6439703"/>
            <a:ext cx="202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APLS compact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Lancet </a:t>
            </a:r>
            <a:r>
              <a:rPr lang="nl-NL" dirty="0"/>
              <a:t>A</a:t>
            </a:r>
            <a:r>
              <a:rPr lang="nl-NL" dirty="0" smtClean="0"/>
              <a:t>pril 2019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5002" b="-45002"/>
          <a:stretch>
            <a:fillRect/>
          </a:stretch>
        </p:blipFill>
        <p:spPr>
          <a:xfrm>
            <a:off x="98778" y="738844"/>
            <a:ext cx="8945557" cy="4919712"/>
          </a:xfrm>
        </p:spPr>
      </p:pic>
    </p:spTree>
    <p:extLst>
      <p:ext uri="{BB962C8B-B14F-4D97-AF65-F5344CB8AC3E}">
        <p14:creationId xmlns:p14="http://schemas.microsoft.com/office/powerpoint/2010/main" val="7038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Algemeen: status epileptica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59" y="1421315"/>
            <a:ext cx="8372141" cy="4525963"/>
          </a:xfrm>
        </p:spPr>
        <p:txBody>
          <a:bodyPr/>
          <a:lstStyle/>
          <a:p>
            <a:r>
              <a:rPr lang="nl-NL" dirty="0" smtClean="0"/>
              <a:t>20 per 100.000 kinderen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meest voorkomende ongeplande PICU opname in UK</a:t>
            </a:r>
            <a:r>
              <a:rPr lang="nl-NL" baseline="30000" dirty="0" smtClean="0"/>
              <a:t>1</a:t>
            </a:r>
            <a:endParaRPr lang="nl-NL" dirty="0" smtClean="0"/>
          </a:p>
          <a:p>
            <a:r>
              <a:rPr lang="nl-NL" dirty="0" smtClean="0"/>
              <a:t>Lage mortaliteit</a:t>
            </a:r>
          </a:p>
          <a:p>
            <a:r>
              <a:rPr lang="nl-NL" dirty="0" smtClean="0"/>
              <a:t>Hoge </a:t>
            </a:r>
            <a:r>
              <a:rPr lang="nl-NL" dirty="0" err="1" smtClean="0"/>
              <a:t>mobiditeit</a:t>
            </a:r>
            <a:r>
              <a:rPr lang="nl-NL" dirty="0"/>
              <a:t> </a:t>
            </a:r>
            <a:r>
              <a:rPr lang="nl-NL" dirty="0" smtClean="0"/>
              <a:t>(22%):</a:t>
            </a:r>
          </a:p>
          <a:p>
            <a:pPr lvl="1"/>
            <a:r>
              <a:rPr lang="nl-NL" dirty="0" smtClean="0"/>
              <a:t>Neurologische handicap </a:t>
            </a:r>
          </a:p>
          <a:p>
            <a:pPr lvl="1"/>
            <a:r>
              <a:rPr lang="nl-NL" dirty="0" smtClean="0"/>
              <a:t>Moeilijk leren </a:t>
            </a:r>
          </a:p>
          <a:p>
            <a:pPr lvl="1"/>
            <a:r>
              <a:rPr lang="nl-NL" dirty="0" smtClean="0"/>
              <a:t>De </a:t>
            </a:r>
            <a:r>
              <a:rPr lang="nl-NL" dirty="0" err="1" smtClean="0"/>
              <a:t>novo</a:t>
            </a:r>
            <a:r>
              <a:rPr lang="nl-NL" dirty="0" smtClean="0"/>
              <a:t> / drug resistent </a:t>
            </a:r>
            <a:r>
              <a:rPr lang="nl-NL" dirty="0"/>
              <a:t>e</a:t>
            </a:r>
            <a:r>
              <a:rPr lang="nl-NL" dirty="0" smtClean="0"/>
              <a:t>pilepsie </a:t>
            </a:r>
          </a:p>
          <a:p>
            <a:r>
              <a:rPr lang="nl-NL" dirty="0" smtClean="0"/>
              <a:t>Hoe langer de duur, hoe moeilijker te couperen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72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39620" y="172024"/>
            <a:ext cx="3668409" cy="449822"/>
          </a:xfrm>
        </p:spPr>
        <p:txBody>
          <a:bodyPr/>
          <a:lstStyle/>
          <a:p>
            <a:r>
              <a:rPr lang="nl-NL" b="1" dirty="0" err="1" smtClean="0"/>
              <a:t>Fenytoine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60065" y="638753"/>
            <a:ext cx="3873437" cy="3648965"/>
          </a:xfrm>
        </p:spPr>
        <p:txBody>
          <a:bodyPr/>
          <a:lstStyle/>
          <a:p>
            <a:r>
              <a:rPr lang="nl-NL" dirty="0" smtClean="0"/>
              <a:t>Non RCT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Eindigen convulsie: 50-96%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Toediening: 20 min</a:t>
            </a:r>
          </a:p>
          <a:p>
            <a:endParaRPr lang="nl-NL" dirty="0" smtClean="0"/>
          </a:p>
          <a:p>
            <a:r>
              <a:rPr lang="nl-NL" dirty="0" smtClean="0"/>
              <a:t>Werkingsmechanisme: onduidelijk </a:t>
            </a:r>
          </a:p>
          <a:p>
            <a:endParaRPr lang="nl-NL" dirty="0"/>
          </a:p>
          <a:p>
            <a:r>
              <a:rPr lang="nl-NL" dirty="0" smtClean="0"/>
              <a:t>Bijwerkingen </a:t>
            </a:r>
          </a:p>
          <a:p>
            <a:pPr lvl="1"/>
            <a:r>
              <a:rPr lang="nl-NL" dirty="0" smtClean="0"/>
              <a:t>Hypotensie</a:t>
            </a:r>
          </a:p>
          <a:p>
            <a:pPr lvl="1"/>
            <a:r>
              <a:rPr lang="nl-NL" dirty="0" smtClean="0"/>
              <a:t>Fatale </a:t>
            </a:r>
            <a:r>
              <a:rPr lang="nl-NL" dirty="0" err="1" smtClean="0"/>
              <a:t>aritmieën</a:t>
            </a:r>
            <a:endParaRPr lang="nl-NL" dirty="0" smtClean="0"/>
          </a:p>
          <a:p>
            <a:pPr lvl="1"/>
            <a:r>
              <a:rPr lang="nl-NL" dirty="0" smtClean="0"/>
              <a:t>Stevens-Johnson syndroom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>
          <a:xfrm>
            <a:off x="4619875" y="172024"/>
            <a:ext cx="3668409" cy="449822"/>
          </a:xfrm>
        </p:spPr>
        <p:txBody>
          <a:bodyPr/>
          <a:lstStyle/>
          <a:p>
            <a:r>
              <a:rPr lang="nl-NL" b="1" dirty="0" err="1" smtClean="0"/>
              <a:t>Keppra</a:t>
            </a:r>
            <a:endParaRPr lang="nl-NL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4"/>
          </p:nvPr>
        </p:nvSpPr>
        <p:spPr>
          <a:xfrm>
            <a:off x="4619875" y="640172"/>
            <a:ext cx="4316967" cy="4481122"/>
          </a:xfrm>
        </p:spPr>
        <p:txBody>
          <a:bodyPr/>
          <a:lstStyle/>
          <a:p>
            <a:r>
              <a:rPr lang="nl-NL" dirty="0" smtClean="0"/>
              <a:t>Non RCT</a:t>
            </a:r>
          </a:p>
          <a:p>
            <a:endParaRPr lang="nl-NL" dirty="0" smtClean="0"/>
          </a:p>
          <a:p>
            <a:r>
              <a:rPr lang="nl-NL" dirty="0" smtClean="0"/>
              <a:t>Eindigen convulsie: 44-94%</a:t>
            </a:r>
          </a:p>
          <a:p>
            <a:endParaRPr lang="nl-NL" dirty="0" smtClean="0"/>
          </a:p>
          <a:p>
            <a:r>
              <a:rPr lang="nl-NL" dirty="0" smtClean="0"/>
              <a:t>Toediening:  5-10 min</a:t>
            </a:r>
          </a:p>
          <a:p>
            <a:endParaRPr lang="nl-NL" dirty="0" smtClean="0"/>
          </a:p>
          <a:p>
            <a:r>
              <a:rPr lang="nl-NL" dirty="0" smtClean="0"/>
              <a:t>Werkingsmechanisme: niet volledig bekend, </a:t>
            </a:r>
            <a:r>
              <a:rPr lang="nl-NL" dirty="0" err="1" smtClean="0"/>
              <a:t>oa</a:t>
            </a:r>
            <a:r>
              <a:rPr lang="nl-NL" dirty="0" smtClean="0"/>
              <a:t>  invloed op </a:t>
            </a:r>
            <a:r>
              <a:rPr lang="nl-NL" dirty="0" err="1" smtClean="0"/>
              <a:t>intraneurale</a:t>
            </a:r>
            <a:r>
              <a:rPr lang="nl-NL" dirty="0" smtClean="0"/>
              <a:t> calcium </a:t>
            </a:r>
            <a:r>
              <a:rPr lang="nl-NL" dirty="0" err="1" smtClean="0"/>
              <a:t>conc</a:t>
            </a:r>
            <a:r>
              <a:rPr lang="nl-NL" dirty="0" smtClean="0"/>
              <a:t>. </a:t>
            </a:r>
          </a:p>
          <a:p>
            <a:endParaRPr lang="nl-NL" dirty="0"/>
          </a:p>
          <a:p>
            <a:r>
              <a:rPr lang="nl-NL" dirty="0" smtClean="0"/>
              <a:t>Bijwerkingen: </a:t>
            </a:r>
          </a:p>
          <a:p>
            <a:pPr lvl="1"/>
            <a:r>
              <a:rPr lang="nl-NL" dirty="0" smtClean="0"/>
              <a:t>Mogelijk minder vaak</a:t>
            </a:r>
          </a:p>
          <a:p>
            <a:pPr lvl="1"/>
            <a:r>
              <a:rPr lang="nl-NL" dirty="0" smtClean="0"/>
              <a:t>Minder hevig</a:t>
            </a:r>
          </a:p>
          <a:p>
            <a:pPr lvl="1"/>
            <a:r>
              <a:rPr lang="nl-NL" dirty="0" smtClean="0"/>
              <a:t>1-4 j: Irritatie, </a:t>
            </a:r>
            <a:r>
              <a:rPr lang="nl-NL" dirty="0" err="1" smtClean="0"/>
              <a:t>afw</a:t>
            </a:r>
            <a:r>
              <a:rPr lang="nl-NL" dirty="0" smtClean="0"/>
              <a:t> coördinatie</a:t>
            </a:r>
            <a:endParaRPr lang="nl-NL" dirty="0"/>
          </a:p>
          <a:p>
            <a:pPr lvl="1"/>
            <a:r>
              <a:rPr lang="nl-NL" dirty="0" smtClean="0"/>
              <a:t>4-6 j: braken, agitatie/</a:t>
            </a:r>
            <a:r>
              <a:rPr lang="nl-NL" dirty="0" err="1" smtClean="0"/>
              <a:t>afw</a:t>
            </a:r>
            <a:r>
              <a:rPr lang="nl-NL" dirty="0" smtClean="0"/>
              <a:t> gedrag, lethargie 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116786" y="6060672"/>
            <a:ext cx="789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Bestaande studies niet te vergelijken </a:t>
            </a:r>
            <a:r>
              <a:rPr lang="nl-NL" i="1" dirty="0" err="1" smtClean="0"/>
              <a:t>ivm</a:t>
            </a:r>
            <a:r>
              <a:rPr lang="nl-NL" i="1" dirty="0" smtClean="0"/>
              <a:t> methodes, </a:t>
            </a:r>
          </a:p>
          <a:p>
            <a:r>
              <a:rPr lang="nl-NL" i="1" dirty="0" smtClean="0"/>
              <a:t>kleine groepen, heterogene primaire uitkomsten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8400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Studievraag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1216" y="1397321"/>
            <a:ext cx="8625625" cy="4525963"/>
          </a:xfrm>
        </p:spPr>
        <p:txBody>
          <a:bodyPr/>
          <a:lstStyle/>
          <a:p>
            <a:pPr marL="0" indent="0">
              <a:buNone/>
            </a:pPr>
            <a:endParaRPr lang="nl-NL" sz="2400" b="1" dirty="0" smtClean="0"/>
          </a:p>
          <a:p>
            <a:pPr marL="0" indent="0">
              <a:buNone/>
            </a:pPr>
            <a:r>
              <a:rPr lang="nl-NL" sz="2400" b="1" dirty="0" err="1" smtClean="0"/>
              <a:t>Keppra</a:t>
            </a:r>
            <a:r>
              <a:rPr lang="nl-NL" sz="2400" b="1" dirty="0" smtClean="0"/>
              <a:t> iv </a:t>
            </a:r>
            <a:r>
              <a:rPr lang="nl-NL" sz="2400" b="1" dirty="0" err="1" smtClean="0"/>
              <a:t>vs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Fenytoine</a:t>
            </a:r>
            <a:r>
              <a:rPr lang="nl-NL" sz="2400" b="1" dirty="0" smtClean="0"/>
              <a:t> iv als 2</a:t>
            </a:r>
            <a:r>
              <a:rPr lang="nl-NL" sz="2400" b="1" baseline="30000" dirty="0" smtClean="0"/>
              <a:t>e</a:t>
            </a:r>
            <a:r>
              <a:rPr lang="nl-NL" sz="2400" b="1" dirty="0" smtClean="0"/>
              <a:t> middel bij st epilepticus </a:t>
            </a:r>
          </a:p>
          <a:p>
            <a:pPr marL="0" indent="0">
              <a:buNone/>
            </a:pPr>
            <a:endParaRPr lang="nl-NL" sz="2400" b="1" dirty="0" smtClean="0"/>
          </a:p>
          <a:p>
            <a:pPr marL="0" indent="0">
              <a:buNone/>
            </a:pPr>
            <a:r>
              <a:rPr lang="nl-NL" sz="2400" b="1" dirty="0" smtClean="0">
                <a:sym typeface="Wingdings"/>
              </a:rPr>
              <a:t> </a:t>
            </a:r>
            <a:r>
              <a:rPr lang="nl-NL" sz="2400" b="1" dirty="0" smtClean="0"/>
              <a:t>Meer effectief en veiliger ?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8214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 opzet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Open-label RCT </a:t>
            </a:r>
          </a:p>
          <a:p>
            <a:r>
              <a:rPr lang="nl-NL" dirty="0" smtClean="0"/>
              <a:t>30 UK SEH 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en 3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lijns</a:t>
            </a:r>
            <a:r>
              <a:rPr lang="nl-NL" dirty="0" smtClean="0"/>
              <a:t> ziekenhuizen </a:t>
            </a:r>
          </a:p>
          <a:p>
            <a:endParaRPr lang="nl-NL" dirty="0"/>
          </a:p>
          <a:p>
            <a:r>
              <a:rPr lang="en-US" dirty="0"/>
              <a:t>40 mg/kg </a:t>
            </a:r>
            <a:r>
              <a:rPr lang="en-US" dirty="0" err="1" smtClean="0"/>
              <a:t>Keppra</a:t>
            </a:r>
            <a:r>
              <a:rPr lang="en-US" dirty="0" smtClean="0"/>
              <a:t> iv in 5 min</a:t>
            </a:r>
          </a:p>
          <a:p>
            <a:r>
              <a:rPr lang="en-US" dirty="0" smtClean="0"/>
              <a:t>20</a:t>
            </a:r>
            <a:r>
              <a:rPr lang="en-US" dirty="0"/>
              <a:t> mg/kg </a:t>
            </a:r>
            <a:r>
              <a:rPr lang="en-US" dirty="0" err="1" smtClean="0"/>
              <a:t>Fenytoine</a:t>
            </a:r>
            <a:r>
              <a:rPr lang="en-US" dirty="0" smtClean="0"/>
              <a:t> in 20 min </a:t>
            </a:r>
            <a:r>
              <a:rPr lang="en-US" dirty="0"/>
              <a:t> 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74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9620" y="309340"/>
            <a:ext cx="3668409" cy="639762"/>
          </a:xfrm>
        </p:spPr>
        <p:txBody>
          <a:bodyPr/>
          <a:lstStyle/>
          <a:p>
            <a:r>
              <a:rPr lang="nl-NL" b="1" dirty="0">
                <a:solidFill>
                  <a:srgbClr val="3366FF"/>
                </a:solidFill>
              </a:rPr>
              <a:t>Inclusie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39620" y="1009278"/>
            <a:ext cx="3668409" cy="3445551"/>
          </a:xfrm>
        </p:spPr>
        <p:txBody>
          <a:bodyPr/>
          <a:lstStyle/>
          <a:p>
            <a:r>
              <a:rPr lang="nl-NL" dirty="0"/>
              <a:t>Kinderen 6mnd – 18 jaar </a:t>
            </a:r>
          </a:p>
          <a:p>
            <a:r>
              <a:rPr lang="nl-NL" dirty="0"/>
              <a:t>Convulsieve status epilepticus:</a:t>
            </a:r>
          </a:p>
          <a:p>
            <a:pPr lvl="1"/>
            <a:r>
              <a:rPr lang="nl-NL" dirty="0"/>
              <a:t>Gegeneraliseerd tonisch clonisch</a:t>
            </a:r>
          </a:p>
          <a:p>
            <a:pPr lvl="1"/>
            <a:r>
              <a:rPr lang="nl-NL" dirty="0"/>
              <a:t>Gegeneraliseerd clonisch</a:t>
            </a:r>
          </a:p>
          <a:p>
            <a:pPr lvl="1"/>
            <a:r>
              <a:rPr lang="nl-NL" dirty="0"/>
              <a:t>Focaal clonisch </a:t>
            </a:r>
          </a:p>
          <a:p>
            <a:r>
              <a:rPr lang="nl-NL" dirty="0" smtClean="0"/>
              <a:t>Nog convulsief na </a:t>
            </a:r>
            <a:r>
              <a:rPr lang="nl-NL" dirty="0" err="1" smtClean="0"/>
              <a:t>benzo’s</a:t>
            </a:r>
            <a:r>
              <a:rPr lang="nl-NL" dirty="0" smtClean="0"/>
              <a:t> </a:t>
            </a:r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4619875" y="312095"/>
            <a:ext cx="3668409" cy="639762"/>
          </a:xfrm>
        </p:spPr>
        <p:txBody>
          <a:bodyPr/>
          <a:lstStyle/>
          <a:p>
            <a:r>
              <a:rPr lang="nl-NL" b="1" dirty="0" smtClean="0">
                <a:solidFill>
                  <a:srgbClr val="3366FF"/>
                </a:solidFill>
              </a:rPr>
              <a:t>Exclusie </a:t>
            </a:r>
            <a:endParaRPr lang="nl-NL" b="1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4619875" y="1137766"/>
            <a:ext cx="4095300" cy="3445551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Absence</a:t>
            </a:r>
            <a:endParaRPr lang="nl-NL" dirty="0"/>
          </a:p>
          <a:p>
            <a:pPr>
              <a:buFontTx/>
              <a:buChar char="-"/>
            </a:pPr>
            <a:r>
              <a:rPr lang="nl-NL" dirty="0" err="1" smtClean="0"/>
              <a:t>Myoclonisch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Non convulsieve status </a:t>
            </a:r>
          </a:p>
          <a:p>
            <a:pPr>
              <a:buFontTx/>
              <a:buChar char="-"/>
            </a:pPr>
            <a:r>
              <a:rPr lang="nl-NL" dirty="0" err="1" smtClean="0"/>
              <a:t>Infantile</a:t>
            </a:r>
            <a:r>
              <a:rPr lang="nl-NL" dirty="0" smtClean="0"/>
              <a:t> </a:t>
            </a:r>
            <a:r>
              <a:rPr lang="nl-NL" dirty="0" err="1" smtClean="0"/>
              <a:t>spasms</a:t>
            </a:r>
            <a:r>
              <a:rPr lang="nl-NL" dirty="0" smtClean="0"/>
              <a:t> 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(Verdenking)</a:t>
            </a:r>
            <a:r>
              <a:rPr lang="nl-NL" dirty="0"/>
              <a:t> </a:t>
            </a:r>
            <a:r>
              <a:rPr lang="nl-NL" dirty="0" smtClean="0"/>
              <a:t>zwangerschap</a:t>
            </a:r>
          </a:p>
          <a:p>
            <a:pPr>
              <a:buFontTx/>
              <a:buChar char="-"/>
            </a:pPr>
            <a:r>
              <a:rPr lang="nl-NL" dirty="0" smtClean="0"/>
              <a:t>Allergie </a:t>
            </a:r>
          </a:p>
          <a:p>
            <a:pPr>
              <a:buFontTx/>
              <a:buChar char="-"/>
            </a:pPr>
            <a:r>
              <a:rPr lang="nl-NL" dirty="0" smtClean="0"/>
              <a:t>Nierinsufficiëntie </a:t>
            </a:r>
          </a:p>
          <a:p>
            <a:pPr>
              <a:buFontTx/>
              <a:buChar char="-"/>
            </a:pPr>
            <a:r>
              <a:rPr lang="nl-NL" dirty="0" smtClean="0"/>
              <a:t>Al 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lijns</a:t>
            </a:r>
            <a:r>
              <a:rPr lang="nl-NL" dirty="0" smtClean="0"/>
              <a:t> middel gekregen </a:t>
            </a:r>
          </a:p>
          <a:p>
            <a:pPr>
              <a:buFontTx/>
              <a:buChar char="-"/>
            </a:pPr>
            <a:r>
              <a:rPr lang="nl-NL" dirty="0" smtClean="0"/>
              <a:t>Eerder in studie geïncludeerd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9757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KZ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KZ 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KZ goed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6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1537</TotalTime>
  <Words>787</Words>
  <Application>Microsoft Office PowerPoint</Application>
  <PresentationFormat>Diavoorstelling (4:3)</PresentationFormat>
  <Paragraphs>205</Paragraphs>
  <Slides>23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Default Theme</vt:lpstr>
      <vt:lpstr>WKZ</vt:lpstr>
      <vt:lpstr>WKZ </vt:lpstr>
      <vt:lpstr>WKZ goed</vt:lpstr>
      <vt:lpstr>7_Standaardthema</vt:lpstr>
      <vt:lpstr>16_Standaardthema</vt:lpstr>
      <vt:lpstr>17_Standaardthema</vt:lpstr>
      <vt:lpstr>Fenytoine vs Keppra: Time for a change? </vt:lpstr>
      <vt:lpstr>Fenytoine vs Keppra  Time for a change? </vt:lpstr>
      <vt:lpstr>Huidig APLS protocol (UK en Europa)</vt:lpstr>
      <vt:lpstr>The Lancet April 2019</vt:lpstr>
      <vt:lpstr>Algemeen: status epileptica</vt:lpstr>
      <vt:lpstr>PowerPoint-presentatie</vt:lpstr>
      <vt:lpstr>Studievraag</vt:lpstr>
      <vt:lpstr>Studie opzet </vt:lpstr>
      <vt:lpstr>PowerPoint-presentatie</vt:lpstr>
      <vt:lpstr>Randomisering en includeren </vt:lpstr>
      <vt:lpstr>Consent en blindering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Conclusie artikel</vt:lpstr>
      <vt:lpstr>Discussie</vt:lpstr>
      <vt:lpstr>The ConSEPT trial, LANCET 2019 </vt:lpstr>
      <vt:lpstr>Vragen?</vt:lpstr>
      <vt:lpstr>Bronnen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Fenytoine vs Keppra  Time for a change?</dc:title>
  <dc:creator>Willemijn Hollander</dc:creator>
  <cp:lastModifiedBy>Wilde, J. de</cp:lastModifiedBy>
  <cp:revision>39</cp:revision>
  <dcterms:created xsi:type="dcterms:W3CDTF">2019-05-01T11:32:55Z</dcterms:created>
  <dcterms:modified xsi:type="dcterms:W3CDTF">2019-05-06T06:55:16Z</dcterms:modified>
</cp:coreProperties>
</file>