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2" r:id="rId3"/>
    <p:sldMasterId id="2147483672" r:id="rId4"/>
    <p:sldMasterId id="2147483682" r:id="rId5"/>
  </p:sldMasterIdLst>
  <p:notesMasterIdLst>
    <p:notesMasterId r:id="rId68"/>
  </p:notesMasterIdLst>
  <p:sldIdLst>
    <p:sldId id="256" r:id="rId6"/>
    <p:sldId id="329" r:id="rId7"/>
    <p:sldId id="360" r:id="rId8"/>
    <p:sldId id="324" r:id="rId9"/>
    <p:sldId id="373" r:id="rId10"/>
    <p:sldId id="372" r:id="rId11"/>
    <p:sldId id="400" r:id="rId12"/>
    <p:sldId id="355" r:id="rId13"/>
    <p:sldId id="402" r:id="rId14"/>
    <p:sldId id="356" r:id="rId15"/>
    <p:sldId id="363" r:id="rId16"/>
    <p:sldId id="357" r:id="rId17"/>
    <p:sldId id="374" r:id="rId18"/>
    <p:sldId id="361" r:id="rId19"/>
    <p:sldId id="326" r:id="rId20"/>
    <p:sldId id="362" r:id="rId21"/>
    <p:sldId id="328" r:id="rId22"/>
    <p:sldId id="353" r:id="rId23"/>
    <p:sldId id="330" r:id="rId24"/>
    <p:sldId id="375" r:id="rId25"/>
    <p:sldId id="331" r:id="rId26"/>
    <p:sldId id="332" r:id="rId27"/>
    <p:sldId id="333" r:id="rId28"/>
    <p:sldId id="334" r:id="rId29"/>
    <p:sldId id="335" r:id="rId30"/>
    <p:sldId id="364" r:id="rId31"/>
    <p:sldId id="401" r:id="rId32"/>
    <p:sldId id="298" r:id="rId33"/>
    <p:sldId id="306" r:id="rId34"/>
    <p:sldId id="307" r:id="rId35"/>
    <p:sldId id="338" r:id="rId36"/>
    <p:sldId id="339" r:id="rId37"/>
    <p:sldId id="370" r:id="rId38"/>
    <p:sldId id="308" r:id="rId39"/>
    <p:sldId id="340" r:id="rId40"/>
    <p:sldId id="377" r:id="rId41"/>
    <p:sldId id="378" r:id="rId42"/>
    <p:sldId id="384" r:id="rId43"/>
    <p:sldId id="381" r:id="rId44"/>
    <p:sldId id="383" r:id="rId45"/>
    <p:sldId id="387" r:id="rId46"/>
    <p:sldId id="388" r:id="rId47"/>
    <p:sldId id="389" r:id="rId48"/>
    <p:sldId id="390" r:id="rId49"/>
    <p:sldId id="376" r:id="rId50"/>
    <p:sldId id="392" r:id="rId51"/>
    <p:sldId id="379" r:id="rId52"/>
    <p:sldId id="341" r:id="rId53"/>
    <p:sldId id="342" r:id="rId54"/>
    <p:sldId id="345" r:id="rId55"/>
    <p:sldId id="346" r:id="rId56"/>
    <p:sldId id="347" r:id="rId57"/>
    <p:sldId id="348" r:id="rId58"/>
    <p:sldId id="391" r:id="rId59"/>
    <p:sldId id="397" r:id="rId60"/>
    <p:sldId id="393" r:id="rId61"/>
    <p:sldId id="394" r:id="rId62"/>
    <p:sldId id="395" r:id="rId63"/>
    <p:sldId id="396" r:id="rId64"/>
    <p:sldId id="399" r:id="rId65"/>
    <p:sldId id="398" r:id="rId66"/>
    <p:sldId id="371" r:id="rId6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je Hennus" initials="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E1"/>
          </a:solidFill>
        </a:fill>
      </a:tcStyle>
    </a:wholeTbl>
    <a:band2H>
      <a:tcTxStyle/>
      <a:tcStyle>
        <a:tcBdr/>
        <a:fill>
          <a:solidFill>
            <a:srgbClr val="E7E7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C1C1C"/>
        </a:fontRef>
        <a:srgbClr val="1C1C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C1C1C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solidFill>
            <a:srgbClr val="1C1C1C">
              <a:alpha val="20000"/>
            </a:srgbClr>
          </a:solidFill>
        </a:fill>
      </a:tcStyle>
    </a:firstCol>
    <a:lastRow>
      <a:tcTxStyle b="on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50800" cap="flat">
              <a:solidFill>
                <a:srgbClr val="1C1C1C"/>
              </a:solidFill>
              <a:prstDash val="solid"/>
              <a:round/>
            </a:ln>
          </a:top>
          <a:bottom>
            <a:ln w="127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C1C1C"/>
        </a:fontRef>
        <a:srgbClr val="1C1C1C"/>
      </a:tcTxStyle>
      <a:tcStyle>
        <a:tcBdr>
          <a:left>
            <a:ln w="12700" cap="flat">
              <a:solidFill>
                <a:srgbClr val="1C1C1C"/>
              </a:solidFill>
              <a:prstDash val="solid"/>
              <a:round/>
            </a:ln>
          </a:left>
          <a:right>
            <a:ln w="12700" cap="flat">
              <a:solidFill>
                <a:srgbClr val="1C1C1C"/>
              </a:solidFill>
              <a:prstDash val="solid"/>
              <a:round/>
            </a:ln>
          </a:right>
          <a:top>
            <a:ln w="12700" cap="flat">
              <a:solidFill>
                <a:srgbClr val="1C1C1C"/>
              </a:solidFill>
              <a:prstDash val="solid"/>
              <a:round/>
            </a:ln>
          </a:top>
          <a:bottom>
            <a:ln w="25400" cap="flat">
              <a:solidFill>
                <a:srgbClr val="1C1C1C"/>
              </a:solidFill>
              <a:prstDash val="solid"/>
              <a:round/>
            </a:ln>
          </a:bottom>
          <a:insideH>
            <a:ln w="12700" cap="flat">
              <a:solidFill>
                <a:srgbClr val="1C1C1C"/>
              </a:solidFill>
              <a:prstDash val="solid"/>
              <a:round/>
            </a:ln>
          </a:insideH>
          <a:insideV>
            <a:ln w="12700" cap="flat">
              <a:solidFill>
                <a:srgbClr val="1C1C1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4"/>
    <p:restoredTop sz="89342" autoAdjust="0"/>
  </p:normalViewPr>
  <p:slideViewPr>
    <p:cSldViewPr>
      <p:cViewPr varScale="1">
        <p:scale>
          <a:sx n="98" d="100"/>
          <a:sy n="98" d="100"/>
        </p:scale>
        <p:origin x="191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07533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955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655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346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346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94212" name="Tijdelijke aanduiding voor dianummer 3"/>
          <p:cNvSpPr txBox="1">
            <a:spLocks noGrp="1"/>
          </p:cNvSpPr>
          <p:nvPr/>
        </p:nvSpPr>
        <p:spPr bwMode="auto">
          <a:xfrm>
            <a:off x="3887788" y="8685213"/>
            <a:ext cx="297021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8" tIns="44073" rIns="88148" bIns="44073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6288" indent="-2984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93800" indent="-2381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71638" indent="-23971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47888" indent="-2381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605088" indent="-2381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62288" indent="-2381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19488" indent="-2381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76688" indent="-238125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FF047293-CC00-423C-9545-7E69E0E698F2}" type="slidenum">
              <a:rPr lang="en-US" altLang="nl-NL">
                <a:latin typeface="Arial" charset="0"/>
              </a:rPr>
              <a:pPr algn="r">
                <a:spcBef>
                  <a:spcPct val="0"/>
                </a:spcBef>
              </a:pPr>
              <a:t>60</a:t>
            </a:fld>
            <a:endParaRPr lang="en-US" altLang="nl-NL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396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059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89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Handig</a:t>
            </a:r>
            <a:r>
              <a:rPr lang="nl-NL" baseline="0" dirty="0"/>
              <a:t> </a:t>
            </a:r>
            <a:r>
              <a:rPr lang="nl-NL" baseline="0" dirty="0" err="1"/>
              <a:t>acronym</a:t>
            </a:r>
            <a:r>
              <a:rPr lang="nl-NL" baseline="0" dirty="0"/>
              <a:t> om DD te maken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BE0741-134F-4CBD-B8E0-2B22534B1C14}" type="slidenum">
              <a:rPr lang="nl-NL" smtClean="0">
                <a:solidFill>
                  <a:prstClr val="black"/>
                </a:solidFill>
              </a:rPr>
              <a:pPr/>
              <a:t>27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8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66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3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BE0741-134F-4CBD-B8E0-2B22534B1C14}" type="slidenum">
              <a:rPr lang="nl-NL" smtClean="0">
                <a:solidFill>
                  <a:prstClr val="black"/>
                </a:solidFill>
              </a:rPr>
              <a:pPr/>
              <a:t>39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48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Handig</a:t>
            </a:r>
            <a:r>
              <a:rPr lang="nl-NL" baseline="0" dirty="0"/>
              <a:t> </a:t>
            </a:r>
            <a:r>
              <a:rPr lang="nl-NL" baseline="0" dirty="0" err="1"/>
              <a:t>acronym</a:t>
            </a:r>
            <a:r>
              <a:rPr lang="nl-NL" baseline="0" dirty="0"/>
              <a:t> om DD te maken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BE0741-134F-4CBD-B8E0-2B22534B1C14}" type="slidenum">
              <a:rPr lang="nl-NL" smtClean="0">
                <a:solidFill>
                  <a:prstClr val="black"/>
                </a:solidFill>
              </a:rPr>
              <a:pPr/>
              <a:t>43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88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Treat</a:t>
            </a:r>
            <a:r>
              <a:rPr lang="nl-NL" dirty="0"/>
              <a:t> first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kills</a:t>
            </a:r>
            <a:r>
              <a:rPr lang="nl-NL" dirty="0"/>
              <a:t> first:</a:t>
            </a:r>
          </a:p>
          <a:p>
            <a:r>
              <a:rPr lang="nl-NL" dirty="0"/>
              <a:t>Je</a:t>
            </a:r>
            <a:r>
              <a:rPr lang="nl-NL" baseline="0" dirty="0"/>
              <a:t> hebt een patente A nodig om B te kunnen laten werken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CBE0741-134F-4CBD-B8E0-2B22534B1C14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60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6936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39632" y="4457532"/>
            <a:ext cx="5765260" cy="606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32" y="5063787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409132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032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656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9058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620" y="1291082"/>
            <a:ext cx="7543260" cy="423639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725539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7254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425460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2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620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61987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875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535647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45864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739620" y="3546809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3466324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32846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3962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90479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94310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6936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39632" y="4457532"/>
            <a:ext cx="5765260" cy="606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32" y="5063787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2033344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47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41556_UMCU_PPT_vervolg-16.png" descr="41556_UMCU_PPT_vervolg-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323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032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656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0853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620" y="1291082"/>
            <a:ext cx="7543260" cy="423639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676025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7254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65210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2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620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61987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875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2128232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45864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739620" y="3546809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881740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32846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3962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550252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76840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6936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39632" y="4457532"/>
            <a:ext cx="5765260" cy="606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32" y="5063787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905784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29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032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656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8143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41556_UMCU_PPT_subtro-43.png" descr="41556_UMCU_PPT_subtro-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3238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620" y="1291082"/>
            <a:ext cx="7543260" cy="423639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3795020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7254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495034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2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620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61987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875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558415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45864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739620" y="3546809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2959044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32846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3962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934008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64338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69362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39632" y="4457532"/>
            <a:ext cx="5765260" cy="60625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32" y="5063787"/>
            <a:ext cx="5765260" cy="42153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937519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223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032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65638" y="161925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19921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6125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620" y="1291082"/>
            <a:ext cx="7543260" cy="423639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380143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725819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045" y="1291446"/>
            <a:ext cx="3665166" cy="427422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5"/>
          </p:nvPr>
        </p:nvSpPr>
        <p:spPr>
          <a:xfrm>
            <a:off x="7254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67535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39620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39620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4619875" y="1302089"/>
            <a:ext cx="366840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 i="0">
                <a:latin typeface="Segoe U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1" name="Tijdelijke aanduiding voor inhoud 3"/>
          <p:cNvSpPr>
            <a:spLocks noGrp="1"/>
          </p:cNvSpPr>
          <p:nvPr>
            <p:ph sz="half" idx="14"/>
          </p:nvPr>
        </p:nvSpPr>
        <p:spPr>
          <a:xfrm>
            <a:off x="4619875" y="2028320"/>
            <a:ext cx="3668409" cy="34455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/>
              </a:defRPr>
            </a:lvl1pPr>
            <a:lvl2pPr>
              <a:defRPr sz="1800">
                <a:latin typeface="Segoe UI"/>
              </a:defRPr>
            </a:lvl2pPr>
            <a:lvl3pPr>
              <a:defRPr sz="1600">
                <a:latin typeface="Segoe UI"/>
              </a:defRPr>
            </a:lvl3pPr>
            <a:lvl4pPr>
              <a:defRPr sz="1600">
                <a:latin typeface="Segoe UI"/>
              </a:defRPr>
            </a:lvl4pPr>
            <a:lvl5pPr>
              <a:defRPr sz="1600">
                <a:latin typeface="Segoe U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7"/>
          <p:cNvSpPr>
            <a:spLocks noGrp="1"/>
          </p:cNvSpPr>
          <p:nvPr>
            <p:ph type="ftr" sz="quarter" idx="15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214666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3"/>
          <p:cNvSpPr>
            <a:spLocks noGrp="1"/>
          </p:cNvSpPr>
          <p:nvPr>
            <p:ph sz="half" idx="16"/>
          </p:nvPr>
        </p:nvSpPr>
        <p:spPr>
          <a:xfrm>
            <a:off x="4631630" y="1303097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45864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739620" y="3546809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310393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1"/>
          </p:nvPr>
        </p:nvSpPr>
        <p:spPr>
          <a:xfrm>
            <a:off x="738188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159097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3"/>
          <p:cNvSpPr>
            <a:spLocks noGrp="1"/>
          </p:cNvSpPr>
          <p:nvPr>
            <p:ph sz="half" idx="17"/>
          </p:nvPr>
        </p:nvSpPr>
        <p:spPr>
          <a:xfrm>
            <a:off x="463163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13" name="Tijdelijke aanduiding voor afbeelding 3"/>
          <p:cNvSpPr>
            <a:spLocks noGrp="1"/>
          </p:cNvSpPr>
          <p:nvPr>
            <p:ph type="pic" sz="quarter" idx="19"/>
          </p:nvPr>
        </p:nvSpPr>
        <p:spPr>
          <a:xfrm>
            <a:off x="4632846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14" name="Tijdelijke aanduiding voor afbeelding 3"/>
          <p:cNvSpPr>
            <a:spLocks noGrp="1"/>
          </p:cNvSpPr>
          <p:nvPr>
            <p:ph type="pic" sz="quarter" idx="20"/>
          </p:nvPr>
        </p:nvSpPr>
        <p:spPr>
          <a:xfrm>
            <a:off x="739620" y="1291850"/>
            <a:ext cx="3663950" cy="20256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  <p:sp>
        <p:nvSpPr>
          <p:cNvPr id="8" name="Tijdelijke aanduiding voor inhoud 3"/>
          <p:cNvSpPr>
            <a:spLocks noGrp="1"/>
          </p:cNvSpPr>
          <p:nvPr>
            <p:ph sz="half" idx="21"/>
          </p:nvPr>
        </p:nvSpPr>
        <p:spPr>
          <a:xfrm>
            <a:off x="739620" y="3534213"/>
            <a:ext cx="3665166" cy="2026054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Segoe UI"/>
              </a:defRPr>
            </a:lvl1pPr>
            <a:lvl2pPr>
              <a:defRPr sz="2000">
                <a:latin typeface="Segoe UI"/>
              </a:defRPr>
            </a:lvl2pPr>
            <a:lvl3pPr>
              <a:defRPr sz="1700">
                <a:latin typeface="Segoe UI"/>
              </a:defRPr>
            </a:lvl3pPr>
            <a:lvl4pPr>
              <a:defRPr sz="1700">
                <a:latin typeface="Segoe UI"/>
              </a:defRPr>
            </a:lvl4pPr>
            <a:lvl5pPr>
              <a:defRPr sz="1700">
                <a:latin typeface="Segoe U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Segoe UI"/>
              </a:defRPr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7" name="Tijdelijke aanduiding voor voettekst 5"/>
          <p:cNvSpPr>
            <a:spLocks noGrp="1"/>
          </p:cNvSpPr>
          <p:nvPr>
            <p:ph type="ftr" sz="quarter" idx="22"/>
          </p:nvPr>
        </p:nvSpPr>
        <p:spPr>
          <a:xfrm>
            <a:off x="739775" y="6173788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Segoe UI"/>
                <a:ea typeface="+mn-ea"/>
                <a:cs typeface="+mn-cs"/>
              </a:defRPr>
            </a:lvl1pPr>
          </a:lstStyle>
          <a:p>
            <a:pPr defTabSz="457200" hangingPunct="1">
              <a:defRPr/>
            </a:pPr>
            <a:endParaRPr lang="nl-NL" kern="1200"/>
          </a:p>
        </p:txBody>
      </p:sp>
    </p:spTree>
    <p:extLst>
      <p:ext uri="{BB962C8B-B14F-4D97-AF65-F5344CB8AC3E}">
        <p14:creationId xmlns:p14="http://schemas.microsoft.com/office/powerpoint/2010/main" val="3130101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latin typeface="Segoe UI"/>
              </a:defRPr>
            </a:lvl1pPr>
          </a:lstStyle>
          <a:p>
            <a:pPr lvl="0"/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51611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556_UMCU_PPT_intro-30.png" descr="41556_UMCU_PPT_intro-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9144000" cy="68532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Titeltekst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5pPr>
      <a:lvl6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6pPr>
      <a:lvl7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7pPr>
      <a:lvl8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8pPr>
      <a:lvl9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961AB"/>
          </a:solidFill>
          <a:uFillTx/>
          <a:latin typeface="Myriad Pro"/>
          <a:ea typeface="Myriad Pro"/>
          <a:cs typeface="Myriad Pro"/>
          <a:sym typeface="Myriad Pro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4pPr>
      <a:lvl5pPr marL="22352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5pPr>
      <a:lvl6pPr marL="26924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6pPr>
      <a:lvl7pPr marL="31496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7pPr>
      <a:lvl8pPr marL="36068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8pPr>
      <a:lvl9pPr marL="4064000" marR="0" indent="-406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1C1C1C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41556_UMCU_PPT_vervolg-16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2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41556_UMCU_PPT_vervolg-16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1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41556_UMCU_PPT_vervolg-16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2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41556_UMCU_PPT_vervolg-16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77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Myriad Pro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Myriad Pro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www.youtube.com/watch?v=0MUsVcYhER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pgayFktbRAhUIrRoKHcObBn4QjRwIBw&amp;url=http://www.123rf.com/photo_14813041_illustration-of-fruits-in-capsule-concept-vitamin-from-fruit.html&amp;bvm=bv.144686652,d.d2s&amp;psig=AFQjCNEDCWjHexBMxb26oe_6kkZUYFqpug&amp;ust=148518782392013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Wvg7HFoKFtY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g7HFoKFt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Wvg7HFoKFtY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Wvg7HFoKF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ahUKEwjpgayFktbRAhUIrRoKHcObBn4QjRwIBw&amp;url=http://www.123rf.com/photo_14813041_illustration-of-fruits-in-capsule-concept-vitamin-from-fruit.html&amp;bvm=bv.144686652,d.d2s&amp;psig=AFQjCNEDCWjHexBMxb26oe_6kkZUYFqpug&amp;ust=148518782392013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www.google.nl/url?sa=i&amp;rct=j&amp;q=&amp;esrc=s&amp;source=images&amp;cd=&amp;cad=rja&amp;uact=8&amp;ved=0ahUKEwj24YqygNHRAhXNSxoKHQvqBiEQjRwIBw&amp;url=http://kakinadaedu.in/kakiblog/tag/airway-management/&amp;psig=AFQjCNHN_HunfQFsfTdpFMQKtEMMEGNprw&amp;ust=1485011302242892" TargetMode="External"/><Relationship Id="rId7" Type="http://schemas.openxmlformats.org/officeDocument/2006/relationships/hyperlink" Target="http://www.google.nl/url?sa=i&amp;rct=j&amp;q=&amp;esrc=s&amp;source=images&amp;cd=&amp;cad=rja&amp;uact=8&amp;ved=0ahUKEwi6ur7jk9bRAhXCCBoKHbEGB30QjRwIBw&amp;url=http://www.medpagetoday.com/cardiology/arrhythmias/48884&amp;bvm=bv.144686652,d.d2s&amp;psig=AFQjCNFMknhALKnoVw1-_SORcZaK_ogVVA&amp;ust=148518831679293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hyperlink" Target="https://www.google.nl/url?sa=i&amp;rct=j&amp;q=&amp;esrc=s&amp;source=images&amp;cd=&amp;cad=rja&amp;uact=8&amp;ved=0ahUKEwjruMTmgNHRAhVEtBoKHXA7DtEQjRwIBw&amp;url=https://www.simulaids.com/c/emsskills/Airway%2BManagement/?sort%3Dprice%2Bdesc%26page%3D1&amp;psig=AFQjCNHN_HunfQFsfTdpFMQKtEMMEGNprw&amp;ust=1485011302242892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nl/url?sa=i&amp;rct=j&amp;q=&amp;esrc=s&amp;source=images&amp;cd=&amp;cad=rja&amp;uact=8&amp;ved=2ahUKEwjcj4Wxoo3fAhXNJFAKHQOQBS0QjRx6BAgBEAU&amp;url=https://www.umcutrecht.nl/nl/Ziekenhuis/Ervaringen-van-patienten/Hoegaathet/Hoegaathet-september-2015/Patientbetrokkenheid-hoe-kan-zorg-beter&amp;psig=AOvVaw2QXLa5wABocRpIQR2HhzEo&amp;ust=1544256625415796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HwMayCJ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://www.youtube.com/watch?v=NBA9iigiDgk&amp;feature=related" TargetMode="Externa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q0bHwMayCJY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q0bHwMayCJ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nl/url?sa=i&amp;rct=j&amp;q=&amp;esrc=s&amp;source=images&amp;cd=&amp;cad=rja&amp;uact=8&amp;ved=0ahUKEwjpgayFktbRAhUIrRoKHcObBn4QjRwIBw&amp;url=http://www.123rf.com/photo_14813041_illustration-of-fruits-in-capsule-concept-vitamin-from-fruit.html&amp;bvm=bv.144686652,d.d2s&amp;psig=AFQjCNEDCWjHexBMxb26oe_6kkZUYFqpug&amp;ust=1485187823920135" TargetMode="Externa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428625" y="4725144"/>
            <a:ext cx="8215313" cy="126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  <a:defRPr b="1">
                <a:solidFill>
                  <a:srgbClr val="FFFFFF"/>
                </a:solidFill>
              </a:defRPr>
            </a:pPr>
            <a:endParaRPr sz="3400" dirty="0"/>
          </a:p>
          <a:p>
            <a:pPr algn="ctr">
              <a:spcBef>
                <a:spcPts val="1000"/>
              </a:spcBef>
              <a:defRPr b="1">
                <a:solidFill>
                  <a:srgbClr val="FFFFFF"/>
                </a:solidFill>
              </a:defRPr>
            </a:pPr>
            <a:r>
              <a:rPr lang="nl-NL" sz="3400" dirty="0"/>
              <a:t>Bedreigde kinderen</a:t>
            </a:r>
            <a:endParaRPr sz="3400" dirty="0"/>
          </a:p>
        </p:txBody>
      </p:sp>
      <p:pic>
        <p:nvPicPr>
          <p:cNvPr id="4" name="Picture 4" descr="http://gracebabies.org/index_files/image1174.jpg">
            <a:extLst>
              <a:ext uri="{FF2B5EF4-FFF2-40B4-BE49-F238E27FC236}">
                <a16:creationId xmlns:a16="http://schemas.microsoft.com/office/drawing/2014/main" id="{836CE910-A9E2-D84A-AE21-BE20B6CB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9" y="2823005"/>
            <a:ext cx="3283382" cy="21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img.medscape.com/pi/emed/ckb/pediatrics_general/1331341-1331368-966333-966459.jpg">
            <a:extLst>
              <a:ext uri="{FF2B5EF4-FFF2-40B4-BE49-F238E27FC236}">
                <a16:creationId xmlns:a16="http://schemas.microsoft.com/office/drawing/2014/main" id="{473C59C3-3E71-4742-A123-938C7ED9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7748"/>
            <a:ext cx="3654833" cy="235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georgiamoldhouse.com/images/sick_child.jpg">
            <a:extLst>
              <a:ext uri="{FF2B5EF4-FFF2-40B4-BE49-F238E27FC236}">
                <a16:creationId xmlns:a16="http://schemas.microsoft.com/office/drawing/2014/main" id="{3A17D13D-C17F-7843-8231-30C7C096F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33" y="2749447"/>
            <a:ext cx="1730180" cy="22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cdn.sheknows.com/articles/sick-toddler-boy.jpg">
            <a:extLst>
              <a:ext uri="{FF2B5EF4-FFF2-40B4-BE49-F238E27FC236}">
                <a16:creationId xmlns:a16="http://schemas.microsoft.com/office/drawing/2014/main" id="{7177E83D-573E-724B-A4F4-7BB7B4A09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83" y="2749447"/>
            <a:ext cx="2873687" cy="217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Heldere communicatie (ISOBAR)</a:t>
            </a:r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0A7643DE-9E9B-854D-A40D-3FF5BF33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33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Heldere communicatie (ISOBAR)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r>
              <a:rPr lang="nl-NL" altLang="nl-NL" sz="1800" dirty="0"/>
              <a:t>I: 	identificatie</a:t>
            </a:r>
          </a:p>
          <a:p>
            <a:r>
              <a:rPr lang="nl-NL" altLang="nl-NL" sz="1800" dirty="0"/>
              <a:t>S: 	situatie</a:t>
            </a:r>
          </a:p>
          <a:p>
            <a:r>
              <a:rPr lang="nl-NL" altLang="nl-NL" sz="1800" dirty="0"/>
              <a:t>O:	observaties (ABCDE)</a:t>
            </a:r>
          </a:p>
          <a:p>
            <a:r>
              <a:rPr lang="nl-NL" altLang="nl-NL" sz="1800" dirty="0"/>
              <a:t>B:	background</a:t>
            </a:r>
          </a:p>
          <a:p>
            <a:r>
              <a:rPr lang="nl-NL" altLang="nl-NL" sz="1800" dirty="0"/>
              <a:t>A:	acties</a:t>
            </a:r>
          </a:p>
          <a:p>
            <a:r>
              <a:rPr lang="nl-NL" altLang="nl-NL" sz="1800" dirty="0"/>
              <a:t>R:	risicomanagement</a:t>
            </a:r>
          </a:p>
          <a:p>
            <a:pPr>
              <a:buNone/>
            </a:pPr>
            <a:r>
              <a:rPr lang="en-US" altLang="nl-NL" sz="1800" dirty="0">
                <a:solidFill>
                  <a:schemeClr val="tx1"/>
                </a:solidFill>
                <a:latin typeface="+mj-lt"/>
                <a:sym typeface="Symbol" pitchFamily="2" charset="2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1389742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Juiste interventie (APLS)</a:t>
            </a:r>
          </a:p>
        </p:txBody>
      </p:sp>
      <p:pic>
        <p:nvPicPr>
          <p:cNvPr id="3" name="Picture 6" descr="advanced-paediatric-life-supportnigel-m-turner-piet-l-leroy-9789035233584-4-1-image">
            <a:extLst>
              <a:ext uri="{FF2B5EF4-FFF2-40B4-BE49-F238E27FC236}">
                <a16:creationId xmlns:a16="http://schemas.microsoft.com/office/drawing/2014/main" id="{6500B0B2-A22B-9143-9B07-22B51FBF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97" y="1052736"/>
            <a:ext cx="3464679" cy="489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1376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r>
              <a:rPr lang="nl-NL" altLang="nl-NL" sz="1800" dirty="0"/>
              <a:t>Vroegtijdige signalering: PEWS/ABCDE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Heldere communicatie: ISOBAR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Juiste interventie: APLS</a:t>
            </a:r>
          </a:p>
          <a:p>
            <a:pPr>
              <a:buNone/>
            </a:pPr>
            <a:r>
              <a:rPr lang="en-US" altLang="nl-NL" sz="1800" dirty="0">
                <a:solidFill>
                  <a:schemeClr val="tx1"/>
                </a:solidFill>
                <a:latin typeface="+mj-lt"/>
                <a:sym typeface="Symbol" pitchFamily="2" charset="2"/>
              </a:rPr>
              <a:t>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Spoed interventie systeem</a:t>
            </a:r>
          </a:p>
        </p:txBody>
      </p:sp>
      <p:sp>
        <p:nvSpPr>
          <p:cNvPr id="5" name="Pijl omlaag 3">
            <a:extLst>
              <a:ext uri="{FF2B5EF4-FFF2-40B4-BE49-F238E27FC236}">
                <a16:creationId xmlns:a16="http://schemas.microsoft.com/office/drawing/2014/main" id="{E080E7A0-ACC5-2742-AF22-F30C3427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92896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  <p:sp>
        <p:nvSpPr>
          <p:cNvPr id="6" name="Pijl omlaag 4">
            <a:extLst>
              <a:ext uri="{FF2B5EF4-FFF2-40B4-BE49-F238E27FC236}">
                <a16:creationId xmlns:a16="http://schemas.microsoft.com/office/drawing/2014/main" id="{F3CF1A10-0A6C-C44C-A909-FACB29654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61048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</p:spTree>
    <p:extLst>
      <p:ext uri="{BB962C8B-B14F-4D97-AF65-F5344CB8AC3E}">
        <p14:creationId xmlns:p14="http://schemas.microsoft.com/office/powerpoint/2010/main" val="10753139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471683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dirty="0"/>
              <a:t>SEH:</a:t>
            </a:r>
          </a:p>
          <a:p>
            <a:pPr>
              <a:buNone/>
            </a:pPr>
            <a:endParaRPr lang="en-US" altLang="nl-NL" dirty="0"/>
          </a:p>
          <a:p>
            <a:pPr>
              <a:buNone/>
            </a:pPr>
            <a:r>
              <a:rPr lang="en-US" altLang="nl-NL" dirty="0"/>
              <a:t> </a:t>
            </a:r>
            <a:r>
              <a:rPr lang="en-US" altLang="nl-NL" dirty="0" err="1"/>
              <a:t>Aanloper</a:t>
            </a:r>
            <a:r>
              <a:rPr lang="en-US" altLang="nl-NL" dirty="0"/>
              <a:t>: </a:t>
            </a:r>
            <a:r>
              <a:rPr lang="nl-NL" altLang="nl-NL" dirty="0"/>
              <a:t>2 </a:t>
            </a:r>
            <a:r>
              <a:rPr lang="nl-NL" altLang="nl-NL" dirty="0" err="1"/>
              <a:t>jr</a:t>
            </a:r>
            <a:r>
              <a:rPr lang="nl-NL" altLang="nl-NL" dirty="0"/>
              <a:t> jongen, v</a:t>
            </a:r>
            <a:r>
              <a:rPr lang="en-US" altLang="nl-NL" dirty="0" err="1">
                <a:sym typeface="Symbol" pitchFamily="2" charset="2"/>
              </a:rPr>
              <a:t>oorheen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gezond</a:t>
            </a:r>
            <a:r>
              <a:rPr lang="en-US" altLang="nl-NL" dirty="0">
                <a:sym typeface="Symbol" pitchFamily="2" charset="2"/>
              </a:rPr>
              <a:t>, </a:t>
            </a:r>
            <a:r>
              <a:rPr lang="en-US" altLang="nl-NL" dirty="0" err="1">
                <a:sym typeface="Symbol" pitchFamily="2" charset="2"/>
              </a:rPr>
              <a:t>volledig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gevaccineerd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r>
              <a:rPr lang="en-US" altLang="nl-NL" dirty="0" err="1">
                <a:sym typeface="Symbol" pitchFamily="2" charset="2"/>
              </a:rPr>
              <a:t>Aantal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uur</a:t>
            </a:r>
            <a:r>
              <a:rPr lang="en-US" altLang="nl-NL" dirty="0">
                <a:sym typeface="Symbol" pitchFamily="2" charset="2"/>
              </a:rPr>
              <a:t> “</a:t>
            </a:r>
            <a:r>
              <a:rPr lang="en-US" altLang="nl-NL" dirty="0" err="1">
                <a:sym typeface="Symbol" pitchFamily="2" charset="2"/>
              </a:rPr>
              <a:t>niet</a:t>
            </a:r>
            <a:r>
              <a:rPr lang="en-US" altLang="nl-NL" dirty="0">
                <a:sym typeface="Symbol" pitchFamily="2" charset="2"/>
              </a:rPr>
              <a:t> lekker </a:t>
            </a:r>
            <a:r>
              <a:rPr lang="en-US" altLang="nl-NL" dirty="0" err="1">
                <a:sym typeface="Symbol" pitchFamily="2" charset="2"/>
              </a:rPr>
              <a:t>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hangerig</a:t>
            </a:r>
            <a:r>
              <a:rPr lang="en-US" altLang="nl-NL" dirty="0">
                <a:sym typeface="Symbol" pitchFamily="2" charset="2"/>
              </a:rPr>
              <a:t>”, “</a:t>
            </a:r>
            <a:r>
              <a:rPr lang="en-US" altLang="nl-NL" dirty="0" err="1">
                <a:sym typeface="Symbol" pitchFamily="2" charset="2"/>
              </a:rPr>
              <a:t>voelt</a:t>
            </a:r>
            <a:r>
              <a:rPr lang="en-US" altLang="nl-NL" dirty="0">
                <a:sym typeface="Symbol" pitchFamily="2" charset="2"/>
              </a:rPr>
              <a:t> warm </a:t>
            </a:r>
            <a:r>
              <a:rPr lang="en-US" altLang="nl-NL" dirty="0" err="1">
                <a:sym typeface="Symbol" pitchFamily="2" charset="2"/>
              </a:rPr>
              <a:t>aan</a:t>
            </a:r>
            <a:r>
              <a:rPr lang="en-US" altLang="nl-NL" dirty="0">
                <a:sym typeface="Symbol" pitchFamily="2" charset="2"/>
              </a:rPr>
              <a:t>”</a:t>
            </a:r>
          </a:p>
          <a:p>
            <a:r>
              <a:rPr lang="en-US" altLang="nl-NL" dirty="0">
                <a:sym typeface="Symbol" pitchFamily="2" charset="2"/>
              </a:rPr>
              <a:t>2 x </a:t>
            </a:r>
            <a:r>
              <a:rPr lang="en-US" altLang="nl-NL" dirty="0" err="1">
                <a:sym typeface="Symbol" pitchFamily="2" charset="2"/>
              </a:rPr>
              <a:t>iets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gebraakt</a:t>
            </a:r>
            <a:endParaRPr lang="en-US" altLang="nl-NL" dirty="0">
              <a:sym typeface="Symbol" pitchFamily="2" charset="2"/>
            </a:endParaRPr>
          </a:p>
          <a:p>
            <a:r>
              <a:rPr lang="en-US" altLang="nl-NL" dirty="0">
                <a:sym typeface="Symbol" pitchFamily="2" charset="2"/>
              </a:rPr>
              <a:t>Moeder erg </a:t>
            </a:r>
            <a:r>
              <a:rPr lang="en-US" altLang="nl-NL" dirty="0" err="1">
                <a:sym typeface="Symbol" pitchFamily="2" charset="2"/>
              </a:rPr>
              <a:t>ongerust</a:t>
            </a:r>
            <a:endParaRPr lang="en-US" altLang="nl-NL" dirty="0">
              <a:sym typeface="Symbol" pitchFamily="2" charset="2"/>
            </a:endParaRP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5" name="Picture 4" descr="http://cdn.sheknows.com/articles/sick-toddler-boy.jpg">
            <a:extLst>
              <a:ext uri="{FF2B5EF4-FFF2-40B4-BE49-F238E27FC236}">
                <a16:creationId xmlns:a16="http://schemas.microsoft.com/office/drawing/2014/main" id="{C3DA870C-BDED-3847-9C2F-E009BABE9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97" y="2292350"/>
            <a:ext cx="35718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041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619250"/>
            <a:ext cx="7997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LO: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A: 	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hoorbare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ademhaling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B: 	AH 30/min,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dyspneu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saturatie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C: 	HA 120/min,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bloeddruk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85/50,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warme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acra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, cap refill&lt; 3 sec,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natte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luier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D: 	AVPU = A (EMV = max),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afwerende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houding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E:  Temp 38,4ºC,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verder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bijzonderheden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5" name="Picture 4" descr="http://cdn.sheknows.com/articles/sick-toddler-boy.jpg">
            <a:extLst>
              <a:ext uri="{FF2B5EF4-FFF2-40B4-BE49-F238E27FC236}">
                <a16:creationId xmlns:a16="http://schemas.microsoft.com/office/drawing/2014/main" id="{2D333493-FBB3-7149-A3B6-E716346E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5718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2FED3AC-0C3E-1E45-8ACA-2019F2EB5156}"/>
              </a:ext>
            </a:extLst>
          </p:cNvPr>
          <p:cNvSpPr txBox="1"/>
          <p:nvPr/>
        </p:nvSpPr>
        <p:spPr>
          <a:xfrm>
            <a:off x="3530042" y="6021288"/>
            <a:ext cx="19442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Pluis of niet pluis ?</a:t>
            </a:r>
          </a:p>
        </p:txBody>
      </p:sp>
    </p:spTree>
    <p:extLst>
      <p:ext uri="{BB962C8B-B14F-4D97-AF65-F5344CB8AC3E}">
        <p14:creationId xmlns:p14="http://schemas.microsoft.com/office/powerpoint/2010/main" val="768253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619250"/>
            <a:ext cx="79978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LO: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A: 	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hoorbare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ademhaling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B: 	AH 30/min,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dyspneu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saturatie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C: 	HA 120/min,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bloeddruk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85/50,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warme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acra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, cap refill&lt; 3 sec,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natte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luier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D: 	AVPU = A (EMV = max),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afwerende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houding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E:  Temp 38,4ºC,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verder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geen</a:t>
            </a:r>
            <a:r>
              <a:rPr kumimoji="0" lang="en-US" alt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 </a:t>
            </a:r>
            <a:r>
              <a:rPr kumimoji="0" lang="en-US" alt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539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Symbol" pitchFamily="2" charset="2"/>
              </a:rPr>
              <a:t>bijzonderheden</a:t>
            </a:r>
            <a:endParaRPr kumimoji="0" lang="en-US" altLang="nl-NL" sz="1900" b="0" i="0" u="none" strike="noStrike" kern="0" cap="none" spc="0" normalizeH="0" baseline="0" noProof="0" dirty="0">
              <a:ln>
                <a:noFill/>
              </a:ln>
              <a:solidFill>
                <a:srgbClr val="00539F"/>
              </a:solidFill>
              <a:effectLst/>
              <a:uLnTx/>
              <a:uFillTx/>
              <a:latin typeface="Arial"/>
              <a:ea typeface="ＭＳ Ｐゴシック"/>
              <a:cs typeface="+mn-cs"/>
              <a:sym typeface="Symbol" pitchFamily="2" charset="2"/>
            </a:endParaRP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5" name="Picture 4" descr="http://cdn.sheknows.com/articles/sick-toddler-boy.jpg">
            <a:extLst>
              <a:ext uri="{FF2B5EF4-FFF2-40B4-BE49-F238E27FC236}">
                <a16:creationId xmlns:a16="http://schemas.microsoft.com/office/drawing/2014/main" id="{2D333493-FBB3-7149-A3B6-E716346E3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5718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6EFCA82-C085-5141-941B-06750B949733}"/>
              </a:ext>
            </a:extLst>
          </p:cNvPr>
          <p:cNvSpPr txBox="1"/>
          <p:nvPr/>
        </p:nvSpPr>
        <p:spPr>
          <a:xfrm>
            <a:off x="3900772" y="6093296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DD977-0F89-7142-8A99-35D4B7007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5"/>
          <a:stretch/>
        </p:blipFill>
        <p:spPr>
          <a:xfrm>
            <a:off x="4211960" y="11927"/>
            <a:ext cx="4740002" cy="24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38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dirty="0"/>
              <a:t>Na 30 min: </a:t>
            </a:r>
            <a:r>
              <a:rPr lang="en-US" altLang="nl-NL" dirty="0" err="1"/>
              <a:t>moeder</a:t>
            </a:r>
            <a:r>
              <a:rPr lang="en-US" altLang="nl-NL" dirty="0"/>
              <a:t> </a:t>
            </a:r>
            <a:r>
              <a:rPr lang="en-US" altLang="nl-NL" dirty="0" err="1"/>
              <a:t>komt</a:t>
            </a:r>
            <a:r>
              <a:rPr lang="en-US" altLang="nl-NL" dirty="0"/>
              <a:t>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halen</a:t>
            </a:r>
            <a:r>
              <a:rPr lang="en-US" altLang="nl-NL" dirty="0"/>
              <a:t>: </a:t>
            </a:r>
            <a:r>
              <a:rPr lang="en-US" altLang="nl-NL" dirty="0" err="1"/>
              <a:t>zieker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vlekjes</a:t>
            </a:r>
            <a:r>
              <a:rPr lang="en-US" altLang="nl-NL" dirty="0"/>
              <a:t>…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A: 	</a:t>
            </a:r>
            <a:r>
              <a:rPr lang="en-US" altLang="nl-NL" dirty="0" err="1">
                <a:sym typeface="Symbol" pitchFamily="2" charset="2"/>
              </a:rPr>
              <a:t>geen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hoorbare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ademhaling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B: 	AH 40/min, </a:t>
            </a:r>
            <a:r>
              <a:rPr lang="en-US" altLang="nl-NL" dirty="0" err="1">
                <a:sym typeface="Symbol" pitchFamily="2" charset="2"/>
              </a:rPr>
              <a:t>iets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intrekken</a:t>
            </a:r>
            <a:r>
              <a:rPr lang="en-US" altLang="nl-NL" dirty="0">
                <a:sym typeface="Symbol" pitchFamily="2" charset="2"/>
              </a:rPr>
              <a:t>, sat 99%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C: 	HA 150/min, </a:t>
            </a:r>
            <a:r>
              <a:rPr lang="en-US" altLang="nl-NL" dirty="0" err="1">
                <a:sym typeface="Symbol" pitchFamily="2" charset="2"/>
              </a:rPr>
              <a:t>bloeddruk</a:t>
            </a:r>
            <a:r>
              <a:rPr lang="en-US" altLang="nl-NL" dirty="0">
                <a:sym typeface="Symbol" pitchFamily="2" charset="2"/>
              </a:rPr>
              <a:t> 85/50, </a:t>
            </a:r>
            <a:r>
              <a:rPr lang="en-US" altLang="nl-NL" dirty="0" err="1">
                <a:sym typeface="Symbol" pitchFamily="2" charset="2"/>
              </a:rPr>
              <a:t>koude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acra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cap refill 3 sec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D: 	AVPU=V (EMV = max), </a:t>
            </a:r>
            <a:r>
              <a:rPr lang="en-US" altLang="nl-NL" dirty="0" err="1">
                <a:sym typeface="Symbol" pitchFamily="2" charset="2"/>
              </a:rPr>
              <a:t>afwerende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houding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E:  Temp 39,4ºC</a:t>
            </a: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</a:t>
            </a:r>
            <a:r>
              <a:rPr lang="en-US" altLang="nl-NL" dirty="0" err="1">
                <a:sym typeface="Symbol" pitchFamily="2" charset="2"/>
              </a:rPr>
              <a:t>Huid</a:t>
            </a:r>
            <a:r>
              <a:rPr lang="en-US" altLang="nl-NL" dirty="0">
                <a:sym typeface="Symbol" pitchFamily="2" charset="2"/>
              </a:rPr>
              <a:t>: </a:t>
            </a:r>
            <a:r>
              <a:rPr lang="en-US" altLang="nl-NL" dirty="0" err="1">
                <a:sym typeface="Symbol" pitchFamily="2" charset="2"/>
              </a:rPr>
              <a:t>vlekjes</a:t>
            </a:r>
            <a:endParaRPr lang="en-US" altLang="nl-NL" dirty="0"/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6" name="Picture 4" descr="http://cdn.sheknows.com/articles/sick-toddler-boy.jpg">
            <a:extLst>
              <a:ext uri="{FF2B5EF4-FFF2-40B4-BE49-F238E27FC236}">
                <a16:creationId xmlns:a16="http://schemas.microsoft.com/office/drawing/2014/main" id="{83BCF129-5374-6B41-8946-F0265B65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18" y="1882477"/>
            <a:ext cx="3014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4.bp.blogspot.com/_4KDPHrKvXNA/SaTnuiyXzRI/AAAAAAAAANY/M77kzRnImpQ/s400/petechia.jpg">
            <a:extLst>
              <a:ext uri="{FF2B5EF4-FFF2-40B4-BE49-F238E27FC236}">
                <a16:creationId xmlns:a16="http://schemas.microsoft.com/office/drawing/2014/main" id="{764322AB-1F12-EF4B-A8C6-CF672B89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93" y="4322464"/>
            <a:ext cx="3024187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80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dirty="0"/>
              <a:t>Na 30 min: </a:t>
            </a:r>
            <a:r>
              <a:rPr lang="en-US" altLang="nl-NL" dirty="0" err="1"/>
              <a:t>moeder</a:t>
            </a:r>
            <a:r>
              <a:rPr lang="en-US" altLang="nl-NL" dirty="0"/>
              <a:t> </a:t>
            </a:r>
            <a:r>
              <a:rPr lang="en-US" altLang="nl-NL" dirty="0" err="1"/>
              <a:t>komt</a:t>
            </a:r>
            <a:r>
              <a:rPr lang="en-US" altLang="nl-NL" dirty="0"/>
              <a:t> </a:t>
            </a:r>
            <a:r>
              <a:rPr lang="en-US" altLang="nl-NL" dirty="0" err="1"/>
              <a:t>je</a:t>
            </a:r>
            <a:r>
              <a:rPr lang="en-US" altLang="nl-NL" dirty="0"/>
              <a:t> </a:t>
            </a:r>
            <a:r>
              <a:rPr lang="en-US" altLang="nl-NL" dirty="0" err="1"/>
              <a:t>halen</a:t>
            </a:r>
            <a:r>
              <a:rPr lang="en-US" altLang="nl-NL" dirty="0"/>
              <a:t>: </a:t>
            </a:r>
            <a:r>
              <a:rPr lang="en-US" altLang="nl-NL" dirty="0" err="1"/>
              <a:t>zieker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vlekjes</a:t>
            </a:r>
            <a:r>
              <a:rPr lang="en-US" altLang="nl-NL" dirty="0"/>
              <a:t>…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A: 	</a:t>
            </a:r>
            <a:r>
              <a:rPr lang="en-US" altLang="nl-NL" dirty="0" err="1">
                <a:sym typeface="Symbol" pitchFamily="2" charset="2"/>
              </a:rPr>
              <a:t>geen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hoorbare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ademhaling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B: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AH 40/min,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iets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dirty="0">
                <a:sym typeface="Symbol" pitchFamily="2" charset="2"/>
              </a:rPr>
              <a:t>sat 99%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C: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HA 150/min</a:t>
            </a:r>
            <a:r>
              <a:rPr lang="en-US" altLang="nl-NL" dirty="0">
                <a:sym typeface="Symbol" pitchFamily="2" charset="2"/>
              </a:rPr>
              <a:t>, </a:t>
            </a:r>
            <a:r>
              <a:rPr lang="en-US" altLang="nl-NL" dirty="0" err="1">
                <a:sym typeface="Symbol" pitchFamily="2" charset="2"/>
              </a:rPr>
              <a:t>bloeddruk</a:t>
            </a:r>
            <a:r>
              <a:rPr lang="en-US" altLang="nl-NL" dirty="0">
                <a:sym typeface="Symbol" pitchFamily="2" charset="2"/>
              </a:rPr>
              <a:t> 85/50,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endParaRPr lang="en-US" altLang="nl-NL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	cap refill 3 sec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D: 	AVPU=V (EMV = max), </a:t>
            </a:r>
            <a:r>
              <a:rPr lang="en-US" altLang="nl-NL" dirty="0" err="1">
                <a:sym typeface="Symbol" pitchFamily="2" charset="2"/>
              </a:rPr>
              <a:t>afwerende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houding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E:  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Temp 39,4ºC</a:t>
            </a: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</a:t>
            </a:r>
            <a:r>
              <a:rPr lang="en-US" altLang="nl-NL" dirty="0" err="1">
                <a:sym typeface="Symbol" pitchFamily="2" charset="2"/>
              </a:rPr>
              <a:t>Huid</a:t>
            </a:r>
            <a:r>
              <a:rPr lang="en-US" altLang="nl-NL" dirty="0">
                <a:sym typeface="Symbol" pitchFamily="2" charset="2"/>
              </a:rPr>
              <a:t>: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vlekjes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>
                <a:sym typeface="Symbol" pitchFamily="2" charset="2"/>
              </a:rPr>
              <a:t>	      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6" name="Picture 4" descr="http://cdn.sheknows.com/articles/sick-toddler-boy.jpg">
            <a:extLst>
              <a:ext uri="{FF2B5EF4-FFF2-40B4-BE49-F238E27FC236}">
                <a16:creationId xmlns:a16="http://schemas.microsoft.com/office/drawing/2014/main" id="{83BCF129-5374-6B41-8946-F0265B65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818" y="1882477"/>
            <a:ext cx="3014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4.bp.blogspot.com/_4KDPHrKvXNA/SaTnuiyXzRI/AAAAAAAAANY/M77kzRnImpQ/s400/petechia.jpg">
            <a:extLst>
              <a:ext uri="{FF2B5EF4-FFF2-40B4-BE49-F238E27FC236}">
                <a16:creationId xmlns:a16="http://schemas.microsoft.com/office/drawing/2014/main" id="{764322AB-1F12-EF4B-A8C6-CF672B89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293" y="4322464"/>
            <a:ext cx="3024187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65B3840-C490-3444-8EA4-968DAD03525B}"/>
              </a:ext>
            </a:extLst>
          </p:cNvPr>
          <p:cNvSpPr txBox="1"/>
          <p:nvPr/>
        </p:nvSpPr>
        <p:spPr>
          <a:xfrm>
            <a:off x="3779912" y="6021288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10</a:t>
            </a:r>
          </a:p>
        </p:txBody>
      </p:sp>
    </p:spTree>
    <p:extLst>
      <p:ext uri="{BB962C8B-B14F-4D97-AF65-F5344CB8AC3E}">
        <p14:creationId xmlns:p14="http://schemas.microsoft.com/office/powerpoint/2010/main" val="100257563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dirty="0" err="1">
                <a:solidFill>
                  <a:srgbClr val="C00000"/>
                </a:solidFill>
              </a:rPr>
              <a:t>Acties</a:t>
            </a:r>
            <a:endParaRPr lang="en-US" altLang="nl-NL" dirty="0">
              <a:solidFill>
                <a:srgbClr val="C00000"/>
              </a:solidFill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A: 	</a:t>
            </a:r>
            <a:r>
              <a:rPr lang="en-US" altLang="nl-NL" dirty="0" err="1">
                <a:sym typeface="Symbol" pitchFamily="2" charset="2"/>
              </a:rPr>
              <a:t>geen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hoorbare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ademhaling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B: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AH 40/min,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iets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dirty="0">
                <a:sym typeface="Symbol" pitchFamily="2" charset="2"/>
              </a:rPr>
              <a:t>sat 99%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C: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HA 150/min</a:t>
            </a:r>
            <a:r>
              <a:rPr lang="en-US" altLang="nl-NL" dirty="0">
                <a:sym typeface="Symbol" pitchFamily="2" charset="2"/>
              </a:rPr>
              <a:t>, </a:t>
            </a:r>
            <a:r>
              <a:rPr lang="en-US" altLang="nl-NL" dirty="0" err="1">
                <a:sym typeface="Symbol" pitchFamily="2" charset="2"/>
              </a:rPr>
              <a:t>bloeddruk</a:t>
            </a:r>
            <a:r>
              <a:rPr lang="en-US" altLang="nl-NL" dirty="0">
                <a:sym typeface="Symbol" pitchFamily="2" charset="2"/>
              </a:rPr>
              <a:t> 85/50,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endParaRPr lang="en-US" altLang="nl-NL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	cap refill 3 sec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D: 	AVPU=V (EMV = max), </a:t>
            </a:r>
            <a:r>
              <a:rPr lang="en-US" altLang="nl-NL" dirty="0" err="1">
                <a:sym typeface="Symbol" pitchFamily="2" charset="2"/>
              </a:rPr>
              <a:t>afwerende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houding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E:  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Temp 39,4ºC</a:t>
            </a: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</a:t>
            </a:r>
            <a:r>
              <a:rPr lang="en-US" altLang="nl-NL" dirty="0" err="1">
                <a:sym typeface="Symbol" pitchFamily="2" charset="2"/>
              </a:rPr>
              <a:t>Huid</a:t>
            </a:r>
            <a:r>
              <a:rPr lang="en-US" altLang="nl-NL" dirty="0">
                <a:sym typeface="Symbol" pitchFamily="2" charset="2"/>
              </a:rPr>
              <a:t>: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vlekjes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>
                <a:sym typeface="Symbol" pitchFamily="2" charset="2"/>
              </a:rPr>
              <a:t>		      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B9EDA67-C4A4-A84D-A73E-32B3026B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546448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Shout for help (ISOBAR)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Wie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bel je</a:t>
            </a: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Wat is </a:t>
            </a: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nummer</a:t>
            </a: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Hoe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werkt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pieper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Wat is </a:t>
            </a: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nummer</a:t>
            </a: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telefooncentrale</a:t>
            </a:r>
            <a:endParaRPr lang="en-US" sz="1900" b="0" kern="0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+mn-lt"/>
                <a:ea typeface="+mn-ea"/>
                <a:sym typeface="Symbol" pitchFamily="18" charset="2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897197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r>
              <a:rPr lang="nl-NL" altLang="nl-NL" sz="1800" dirty="0">
                <a:solidFill>
                  <a:schemeClr val="tx1"/>
                </a:solidFill>
                <a:latin typeface="+mj-lt"/>
              </a:rPr>
              <a:t>Niet goed herkennen</a:t>
            </a:r>
          </a:p>
          <a:p>
            <a:pPr marL="0" indent="0">
              <a:buNone/>
            </a:pPr>
            <a:endParaRPr lang="nl-NL" altLang="nl-NL" sz="1800" dirty="0">
              <a:solidFill>
                <a:schemeClr val="tx1"/>
              </a:solidFill>
              <a:latin typeface="+mj-lt"/>
            </a:endParaRPr>
          </a:p>
          <a:p>
            <a:r>
              <a:rPr lang="nl-NL" altLang="nl-NL" sz="1800" dirty="0">
                <a:solidFill>
                  <a:schemeClr val="tx1"/>
                </a:solidFill>
                <a:latin typeface="+mj-lt"/>
              </a:rPr>
              <a:t>Niet goed communiceren</a:t>
            </a:r>
          </a:p>
          <a:p>
            <a:endParaRPr lang="nl-NL" altLang="nl-NL" sz="1800" dirty="0">
              <a:solidFill>
                <a:schemeClr val="tx1"/>
              </a:solidFill>
              <a:latin typeface="+mj-lt"/>
            </a:endParaRPr>
          </a:p>
          <a:p>
            <a:r>
              <a:rPr lang="nl-NL" altLang="nl-NL" sz="1800" dirty="0">
                <a:solidFill>
                  <a:schemeClr val="tx1"/>
                </a:solidFill>
                <a:latin typeface="+mj-lt"/>
              </a:rPr>
              <a:t>Niet snel handelen</a:t>
            </a:r>
          </a:p>
          <a:p>
            <a:endParaRPr lang="nl-NL" altLang="nl-NL" sz="1800" dirty="0">
              <a:solidFill>
                <a:schemeClr val="tx1"/>
              </a:solidFill>
              <a:latin typeface="+mj-lt"/>
            </a:endParaRPr>
          </a:p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Problemen bij zorg voor bedreigde kinderen</a:t>
            </a:r>
          </a:p>
        </p:txBody>
      </p:sp>
    </p:spTree>
    <p:extLst>
      <p:ext uri="{BB962C8B-B14F-4D97-AF65-F5344CB8AC3E}">
        <p14:creationId xmlns:p14="http://schemas.microsoft.com/office/powerpoint/2010/main" val="13737703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dirty="0" err="1">
                <a:solidFill>
                  <a:srgbClr val="C00000"/>
                </a:solidFill>
              </a:rPr>
              <a:t>Acties</a:t>
            </a:r>
            <a:endParaRPr lang="en-US" altLang="nl-NL" dirty="0">
              <a:solidFill>
                <a:srgbClr val="C00000"/>
              </a:solidFill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A: 	</a:t>
            </a:r>
            <a:r>
              <a:rPr lang="en-US" altLang="nl-NL" dirty="0" err="1">
                <a:sym typeface="Symbol" pitchFamily="2" charset="2"/>
              </a:rPr>
              <a:t>geen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hoorbare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ademhaling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B: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AH 40/min,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iets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dirty="0">
                <a:sym typeface="Symbol" pitchFamily="2" charset="2"/>
              </a:rPr>
              <a:t>sat 99%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C: 	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HA 150/min</a:t>
            </a:r>
            <a:r>
              <a:rPr lang="en-US" altLang="nl-NL" dirty="0">
                <a:sym typeface="Symbol" pitchFamily="2" charset="2"/>
              </a:rPr>
              <a:t>, </a:t>
            </a:r>
            <a:r>
              <a:rPr lang="en-US" altLang="nl-NL" dirty="0" err="1">
                <a:sym typeface="Symbol" pitchFamily="2" charset="2"/>
              </a:rPr>
              <a:t>bloeddruk</a:t>
            </a:r>
            <a:r>
              <a:rPr lang="en-US" altLang="nl-NL" dirty="0">
                <a:sym typeface="Symbol" pitchFamily="2" charset="2"/>
              </a:rPr>
              <a:t> 85/50,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endParaRPr lang="en-US" altLang="nl-NL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	cap refill 3 sec</a:t>
            </a: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D: 	AVPU=V (EMV = max), </a:t>
            </a:r>
            <a:r>
              <a:rPr lang="en-US" altLang="nl-NL" dirty="0" err="1">
                <a:sym typeface="Symbol" pitchFamily="2" charset="2"/>
              </a:rPr>
              <a:t>afwerende</a:t>
            </a:r>
            <a:r>
              <a:rPr lang="en-US" altLang="nl-NL" dirty="0">
                <a:sym typeface="Symbol" pitchFamily="2" charset="2"/>
              </a:rPr>
              <a:t> </a:t>
            </a:r>
            <a:r>
              <a:rPr lang="en-US" altLang="nl-NL" dirty="0" err="1">
                <a:sym typeface="Symbol" pitchFamily="2" charset="2"/>
              </a:rPr>
              <a:t>houding</a:t>
            </a: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endParaRPr lang="en-US" altLang="nl-NL" dirty="0">
              <a:sym typeface="Symbol" pitchFamily="2" charset="2"/>
            </a:endParaRP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E:  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Temp 39,4ºC</a:t>
            </a: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</a:t>
            </a:r>
            <a:r>
              <a:rPr lang="en-US" altLang="nl-NL" dirty="0" err="1">
                <a:sym typeface="Symbol" pitchFamily="2" charset="2"/>
              </a:rPr>
              <a:t>Huid</a:t>
            </a:r>
            <a:r>
              <a:rPr lang="en-US" altLang="nl-NL" dirty="0">
                <a:sym typeface="Symbol" pitchFamily="2" charset="2"/>
              </a:rPr>
              <a:t>: </a:t>
            </a:r>
            <a:r>
              <a:rPr lang="en-US" altLang="nl-NL" dirty="0" err="1">
                <a:solidFill>
                  <a:srgbClr val="C00000"/>
                </a:solidFill>
                <a:sym typeface="Symbol" pitchFamily="2" charset="2"/>
              </a:rPr>
              <a:t>vlekjes</a:t>
            </a:r>
            <a:r>
              <a:rPr lang="en-US" altLang="nl-NL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dirty="0">
                <a:sym typeface="Symbol" pitchFamily="2" charset="2"/>
              </a:rPr>
              <a:t>		      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B9EDA67-C4A4-A84D-A73E-32B3026B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546448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Shout for help (ISOBAR)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Expectatief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O</a:t>
            </a:r>
            <a:r>
              <a:rPr lang="en-US" sz="1900" b="0" kern="0" baseline="-250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saturatiemeter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monitor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IV </a:t>
            </a:r>
            <a:r>
              <a:rPr lang="en-US" sz="1900" b="0" kern="0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toegang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kweek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lab,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	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antibiotica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vullen</a:t>
            </a:r>
            <a:endParaRPr lang="en-US" sz="1900" b="0" kern="0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+mn-lt"/>
                <a:ea typeface="+mn-ea"/>
                <a:sym typeface="Symbol" pitchFamily="18" charset="2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033912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en-US" altLang="nl-NL" sz="1800" dirty="0">
                <a:solidFill>
                  <a:srgbClr val="C00000"/>
                </a:solidFill>
              </a:rPr>
              <a:t>IV-</a:t>
            </a:r>
            <a:r>
              <a:rPr lang="en-US" altLang="nl-NL" sz="1800" dirty="0" err="1">
                <a:solidFill>
                  <a:srgbClr val="C00000"/>
                </a:solidFill>
              </a:rPr>
              <a:t>toegang</a:t>
            </a:r>
            <a:endParaRPr lang="en-US" altLang="nl-NL" sz="1800" dirty="0">
              <a:solidFill>
                <a:srgbClr val="C00000"/>
              </a:solidFill>
            </a:endParaRPr>
          </a:p>
          <a:p>
            <a:r>
              <a:rPr lang="en-US" altLang="nl-NL" sz="1800" dirty="0"/>
              <a:t>Hoe</a:t>
            </a:r>
          </a:p>
          <a:p>
            <a:pPr lvl="1"/>
            <a:r>
              <a:rPr lang="en-US" altLang="nl-NL" sz="1800" dirty="0"/>
              <a:t>Groot </a:t>
            </a:r>
            <a:r>
              <a:rPr lang="en-US" altLang="nl-NL" sz="1800" dirty="0" err="1"/>
              <a:t>perifeer</a:t>
            </a:r>
            <a:r>
              <a:rPr lang="en-US" altLang="nl-NL" sz="1800" dirty="0"/>
              <a:t> </a:t>
            </a:r>
            <a:r>
              <a:rPr lang="en-US" altLang="nl-NL" sz="1800" dirty="0" err="1"/>
              <a:t>infuus</a:t>
            </a:r>
            <a:endParaRPr lang="en-US" altLang="nl-NL" sz="1800" dirty="0"/>
          </a:p>
          <a:p>
            <a:pPr lvl="1"/>
            <a:endParaRPr lang="en-US" altLang="nl-NL" sz="1800" dirty="0"/>
          </a:p>
          <a:p>
            <a:r>
              <a:rPr lang="en-US" altLang="nl-NL" sz="1800" dirty="0" err="1"/>
              <a:t>Hoeveel</a:t>
            </a:r>
            <a:r>
              <a:rPr lang="en-US" altLang="nl-NL" sz="1800" dirty="0"/>
              <a:t> </a:t>
            </a:r>
          </a:p>
          <a:p>
            <a:pPr lvl="1"/>
            <a:r>
              <a:rPr lang="en-US" altLang="nl-NL" sz="1800" dirty="0" err="1"/>
              <a:t>Minimaal</a:t>
            </a:r>
            <a:r>
              <a:rPr lang="en-US" altLang="nl-NL" sz="1800" dirty="0"/>
              <a:t> 2 </a:t>
            </a:r>
            <a:r>
              <a:rPr lang="en-US" altLang="nl-NL" sz="1800" dirty="0" err="1"/>
              <a:t>toegangswegen</a:t>
            </a:r>
            <a:r>
              <a:rPr lang="en-US" altLang="nl-NL" sz="1800" dirty="0"/>
              <a:t> </a:t>
            </a:r>
          </a:p>
          <a:p>
            <a:pPr lvl="1">
              <a:buNone/>
            </a:pPr>
            <a:endParaRPr lang="en-US" altLang="nl-NL" sz="1800" dirty="0"/>
          </a:p>
          <a:p>
            <a:r>
              <a:rPr lang="en-US" altLang="nl-NL" sz="1800" dirty="0"/>
              <a:t>Hoe </a:t>
            </a:r>
            <a:r>
              <a:rPr lang="en-US" altLang="nl-NL" sz="1800" dirty="0" err="1"/>
              <a:t>snel</a:t>
            </a:r>
            <a:endParaRPr lang="en-US" altLang="nl-NL" sz="1800" dirty="0"/>
          </a:p>
          <a:p>
            <a:pPr lvl="1"/>
            <a:r>
              <a:rPr lang="en-US" altLang="nl-NL" sz="1800" dirty="0"/>
              <a:t>&lt; 1 min</a:t>
            </a:r>
          </a:p>
          <a:p>
            <a:pPr lvl="1">
              <a:buNone/>
            </a:pPr>
            <a:endParaRPr lang="en-US" altLang="nl-NL" sz="1800" dirty="0"/>
          </a:p>
          <a:p>
            <a:pPr lvl="1">
              <a:buNone/>
            </a:pPr>
            <a:endParaRPr lang="en-US" altLang="nl-NL" sz="1800" dirty="0"/>
          </a:p>
          <a:p>
            <a:pPr>
              <a:buNone/>
            </a:pPr>
            <a:r>
              <a:rPr lang="en-US" altLang="nl-NL" sz="1800" dirty="0" err="1">
                <a:solidFill>
                  <a:srgbClr val="C00000"/>
                </a:solidFill>
              </a:rPr>
              <a:t>Als</a:t>
            </a:r>
            <a:r>
              <a:rPr lang="en-US" altLang="nl-NL" sz="1800" dirty="0">
                <a:solidFill>
                  <a:srgbClr val="C00000"/>
                </a:solidFill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</a:rPr>
              <a:t>infuus</a:t>
            </a:r>
            <a:r>
              <a:rPr lang="en-US" altLang="nl-NL" sz="1800" dirty="0">
                <a:solidFill>
                  <a:srgbClr val="C00000"/>
                </a:solidFill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</a:rPr>
              <a:t>niet</a:t>
            </a:r>
            <a:r>
              <a:rPr lang="en-US" altLang="nl-NL" sz="1800" dirty="0">
                <a:solidFill>
                  <a:srgbClr val="C00000"/>
                </a:solidFill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</a:rPr>
              <a:t>lukt</a:t>
            </a:r>
            <a:r>
              <a:rPr lang="en-US" altLang="nl-NL" sz="1800" dirty="0">
                <a:solidFill>
                  <a:srgbClr val="C00000"/>
                </a:solidFill>
              </a:rPr>
              <a:t>…</a:t>
            </a:r>
          </a:p>
          <a:p>
            <a:pPr>
              <a:buNone/>
            </a:pPr>
            <a:r>
              <a:rPr lang="en-US" altLang="nl-NL" dirty="0">
                <a:sym typeface="Symbol" pitchFamily="2" charset="2"/>
              </a:rPr>
              <a:t>	      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pic>
        <p:nvPicPr>
          <p:cNvPr id="5" name="Picture 2" descr="http://medicblog999.files.wordpress.com/2009/06/i_v_cannula.jpg">
            <a:extLst>
              <a:ext uri="{FF2B5EF4-FFF2-40B4-BE49-F238E27FC236}">
                <a16:creationId xmlns:a16="http://schemas.microsoft.com/office/drawing/2014/main" id="{7488719C-1777-634E-8931-22457B6E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14563"/>
            <a:ext cx="278606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97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>
                <a:solidFill>
                  <a:srgbClr val="C00000"/>
                </a:solidFill>
              </a:rPr>
              <a:t>Botnaald</a:t>
            </a:r>
          </a:p>
          <a:p>
            <a:pPr lvl="1" hangingPunct="1">
              <a:buFontTx/>
              <a:buNone/>
            </a:pPr>
            <a:endParaRPr lang="en-US" altLang="nl-NL" sz="1800"/>
          </a:p>
          <a:p>
            <a:pPr hangingPunct="1">
              <a:buFontTx/>
              <a:buNone/>
            </a:pPr>
            <a:endParaRPr lang="en-US" altLang="nl-NL" sz="180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7" name="Picture 2" descr="http://www.emsresponder.com/article/photos/1129827886099_Figure%205.jpg">
            <a:extLst>
              <a:ext uri="{FF2B5EF4-FFF2-40B4-BE49-F238E27FC236}">
                <a16:creationId xmlns:a16="http://schemas.microsoft.com/office/drawing/2014/main" id="{E66D13B3-67B2-DD46-8237-41992582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71625"/>
            <a:ext cx="30718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img.medscape.com/pi/emed/ckb/pediatrics_cardiac/906438-908610-600.jpg">
            <a:extLst>
              <a:ext uri="{FF2B5EF4-FFF2-40B4-BE49-F238E27FC236}">
                <a16:creationId xmlns:a16="http://schemas.microsoft.com/office/drawing/2014/main" id="{63DE15A4-CA5C-614C-AC3C-92489C86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143375"/>
            <a:ext cx="32845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images.mooremedical.com/150x150/53950_4-05.jpg">
            <a:extLst>
              <a:ext uri="{FF2B5EF4-FFF2-40B4-BE49-F238E27FC236}">
                <a16:creationId xmlns:a16="http://schemas.microsoft.com/office/drawing/2014/main" id="{8FEFC9EB-E733-3845-AA9D-E056B49D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571625"/>
            <a:ext cx="24288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DD627B8-B43D-804B-9FF2-C2DB76BD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43375"/>
            <a:ext cx="32385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78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 err="1">
                <a:solidFill>
                  <a:srgbClr val="C00000"/>
                </a:solidFill>
              </a:rPr>
              <a:t>Vulling</a:t>
            </a:r>
            <a:endParaRPr lang="en-US" altLang="nl-NL" sz="1800" dirty="0">
              <a:solidFill>
                <a:srgbClr val="C00000"/>
              </a:solidFill>
            </a:endParaRPr>
          </a:p>
          <a:p>
            <a:r>
              <a:rPr lang="en-US" altLang="nl-NL" sz="1800" dirty="0" err="1"/>
              <a:t>Hoeveel</a:t>
            </a:r>
            <a:endParaRPr lang="en-US" altLang="nl-NL" sz="1800" dirty="0"/>
          </a:p>
          <a:p>
            <a:endParaRPr lang="en-US" altLang="nl-NL" sz="1800" dirty="0"/>
          </a:p>
          <a:p>
            <a:r>
              <a:rPr lang="en-US" altLang="nl-NL" sz="1800" dirty="0"/>
              <a:t>Wat </a:t>
            </a:r>
          </a:p>
          <a:p>
            <a:endParaRPr lang="en-US" altLang="nl-NL" sz="1800" dirty="0"/>
          </a:p>
          <a:p>
            <a:r>
              <a:rPr lang="en-US" altLang="nl-NL" sz="1800" dirty="0"/>
              <a:t>Hoe </a:t>
            </a:r>
            <a:r>
              <a:rPr lang="en-US" altLang="nl-NL" sz="1800" dirty="0" err="1"/>
              <a:t>snel</a:t>
            </a:r>
            <a:endParaRPr lang="en-US" altLang="nl-NL" sz="1800" dirty="0"/>
          </a:p>
          <a:p>
            <a:endParaRPr lang="en-US" altLang="nl-NL" sz="1800" dirty="0"/>
          </a:p>
          <a:p>
            <a:r>
              <a:rPr lang="en-US" altLang="nl-NL" sz="1800" dirty="0" err="1"/>
              <a:t>Maximaal</a:t>
            </a:r>
            <a:endParaRPr lang="en-US" altLang="nl-NL" sz="1800" dirty="0"/>
          </a:p>
          <a:p>
            <a:pPr lvl="1" hangingPunct="1">
              <a:buFontTx/>
              <a:buNone/>
            </a:pPr>
            <a:endParaRPr lang="en-US" altLang="nl-NL" sz="1800" dirty="0"/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74570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 err="1">
                <a:solidFill>
                  <a:srgbClr val="C00000"/>
                </a:solidFill>
              </a:rPr>
              <a:t>Vulling</a:t>
            </a:r>
            <a:endParaRPr lang="en-US" altLang="nl-NL" sz="1800" dirty="0">
              <a:solidFill>
                <a:srgbClr val="C00000"/>
              </a:solidFill>
            </a:endParaRPr>
          </a:p>
          <a:p>
            <a:r>
              <a:rPr lang="en-US" altLang="nl-NL" sz="1800" dirty="0" err="1"/>
              <a:t>Hoeveel</a:t>
            </a:r>
            <a:endParaRPr lang="en-US" altLang="nl-NL" sz="1800" dirty="0"/>
          </a:p>
          <a:p>
            <a:pPr lvl="1"/>
            <a:r>
              <a:rPr lang="en-US" altLang="nl-NL" sz="1800" dirty="0"/>
              <a:t>10-20 ml/kg </a:t>
            </a:r>
          </a:p>
          <a:p>
            <a:r>
              <a:rPr lang="en-US" altLang="nl-NL" sz="1800" dirty="0"/>
              <a:t>Wat </a:t>
            </a:r>
          </a:p>
          <a:p>
            <a:pPr lvl="1"/>
            <a:r>
              <a:rPr lang="en-US" altLang="nl-NL" sz="1800" dirty="0" err="1"/>
              <a:t>Kristalloid</a:t>
            </a:r>
            <a:r>
              <a:rPr lang="en-US" altLang="nl-NL" sz="1800" dirty="0"/>
              <a:t> (</a:t>
            </a:r>
            <a:r>
              <a:rPr lang="en-US" altLang="nl-NL" sz="1800" dirty="0" err="1"/>
              <a:t>Ringerlactaat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NaCl</a:t>
            </a:r>
            <a:r>
              <a:rPr lang="en-US" altLang="nl-NL" sz="1800" dirty="0"/>
              <a:t> 0,9%)</a:t>
            </a:r>
          </a:p>
          <a:p>
            <a:pPr lvl="1"/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multipele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vullingen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3-4x, </a:t>
            </a:r>
            <a:r>
              <a:rPr lang="en-US" altLang="nl-NL" sz="1800" dirty="0" err="1"/>
              <a:t>overweeg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bloed</a:t>
            </a:r>
            <a:r>
              <a:rPr lang="en-US" altLang="nl-NL" sz="1800" dirty="0"/>
              <a:t> 15 ml/kg</a:t>
            </a:r>
          </a:p>
          <a:p>
            <a:r>
              <a:rPr lang="en-US" altLang="nl-NL" sz="1800" dirty="0"/>
              <a:t>Hoe </a:t>
            </a:r>
            <a:r>
              <a:rPr lang="en-US" altLang="nl-NL" sz="1800" dirty="0" err="1"/>
              <a:t>snel</a:t>
            </a:r>
            <a:endParaRPr lang="en-US" altLang="nl-NL" sz="1800" dirty="0"/>
          </a:p>
          <a:p>
            <a:pPr lvl="1"/>
            <a:r>
              <a:rPr lang="en-US" altLang="nl-NL" sz="1800" dirty="0"/>
              <a:t>Op de hand/in 5-10 min, </a:t>
            </a:r>
            <a:r>
              <a:rPr lang="en-US" altLang="nl-NL" sz="1800" dirty="0" err="1"/>
              <a:t>beoordeel</a:t>
            </a:r>
            <a:r>
              <a:rPr lang="en-US" altLang="nl-NL" sz="1800" dirty="0"/>
              <a:t> effect!! </a:t>
            </a:r>
          </a:p>
          <a:p>
            <a:r>
              <a:rPr lang="en-US" altLang="nl-NL" sz="1800" dirty="0" err="1"/>
              <a:t>Maximaal</a:t>
            </a:r>
            <a:endParaRPr lang="en-US" altLang="nl-NL" sz="1800" dirty="0"/>
          </a:p>
          <a:p>
            <a:pPr lvl="1"/>
            <a:r>
              <a:rPr lang="en-US" altLang="nl-NL" sz="1800" dirty="0"/>
              <a:t>Na 40-60 ml/kg cave pulmonale </a:t>
            </a:r>
            <a:r>
              <a:rPr lang="en-US" altLang="nl-NL" sz="1800" dirty="0" err="1"/>
              <a:t>overvulling</a:t>
            </a:r>
            <a:r>
              <a:rPr lang="en-US" altLang="nl-NL" sz="1800" dirty="0"/>
              <a:t>, </a:t>
            </a:r>
            <a:r>
              <a:rPr lang="en-US" altLang="nl-NL" sz="1800" dirty="0" err="1"/>
              <a:t>evt</a:t>
            </a:r>
            <a:r>
              <a:rPr lang="en-US" altLang="nl-NL" sz="1800" dirty="0"/>
              <a:t> </a:t>
            </a:r>
            <a:r>
              <a:rPr lang="en-US" altLang="nl-NL" sz="1800" dirty="0" err="1"/>
              <a:t>intuberen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13529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30 min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1</a:t>
            </a:r>
            <a:r>
              <a:rPr lang="en-US" altLang="nl-NL" sz="1800" baseline="30000" dirty="0"/>
              <a:t>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vulling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ym typeface="Symbol" pitchFamily="2" charset="2"/>
              </a:rPr>
              <a:t>snurkende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ademhaling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AH 50/min, </a:t>
            </a:r>
            <a:r>
              <a:rPr lang="en-US" altLang="nl-NL" sz="1800" dirty="0" err="1">
                <a:sym typeface="Symbol" pitchFamily="2" charset="2"/>
              </a:rPr>
              <a:t>intrekken</a:t>
            </a:r>
            <a:r>
              <a:rPr lang="en-US" altLang="nl-NL" sz="1800" dirty="0">
                <a:sym typeface="Symbol" pitchFamily="2" charset="2"/>
              </a:rPr>
              <a:t>, sat 93% met O</a:t>
            </a:r>
            <a:r>
              <a:rPr lang="en-US" altLang="nl-NL" sz="1800" baseline="-25000" dirty="0">
                <a:sym typeface="Symbol" pitchFamily="2" charset="2"/>
              </a:rPr>
              <a:t>2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HA 190/min,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65/30, </a:t>
            </a:r>
            <a:r>
              <a:rPr lang="en-US" altLang="nl-NL" sz="1800" dirty="0" err="1">
                <a:sym typeface="Symbol" pitchFamily="2" charset="2"/>
              </a:rPr>
              <a:t>koude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AVPU=P,  </a:t>
            </a:r>
            <a:r>
              <a:rPr lang="en-US" altLang="nl-NL" sz="1800" dirty="0" err="1">
                <a:sym typeface="Symbol" pitchFamily="2" charset="2"/>
              </a:rPr>
              <a:t>apathisch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39,4ºC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 err="1">
                <a:sym typeface="Symbol" pitchFamily="2" charset="2"/>
              </a:rPr>
              <a:t>vlekjes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breiden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uit</a:t>
            </a:r>
            <a:endParaRPr lang="en-US" altLang="nl-NL" sz="1800" dirty="0"/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10" descr="http://www.meningitis.ca/en/images/pic_meningocal2.jpg">
            <a:extLst>
              <a:ext uri="{FF2B5EF4-FFF2-40B4-BE49-F238E27FC236}">
                <a16:creationId xmlns:a16="http://schemas.microsoft.com/office/drawing/2014/main" id="{4193DC1C-DDCB-614C-8FCD-4F6FB879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252913"/>
            <a:ext cx="3138487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georgiamoldhouse.com/images/sick_child.jpg">
            <a:extLst>
              <a:ext uri="{FF2B5EF4-FFF2-40B4-BE49-F238E27FC236}">
                <a16:creationId xmlns:a16="http://schemas.microsoft.com/office/drawing/2014/main" id="{9D8E89E1-10BE-FC48-B20D-4854B75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357313"/>
            <a:ext cx="20002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312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15 min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1</a:t>
            </a:r>
            <a:r>
              <a:rPr lang="en-US" altLang="nl-NL" sz="1800" baseline="30000" dirty="0"/>
              <a:t>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vulling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snurkende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ademhaling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AH 50/min,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sat 93% met O</a:t>
            </a:r>
            <a:r>
              <a:rPr lang="en-US" altLang="nl-NL" sz="1800" baseline="-25000" dirty="0">
                <a:solidFill>
                  <a:srgbClr val="C00000"/>
                </a:solidFill>
                <a:sym typeface="Symbol" pitchFamily="2" charset="2"/>
              </a:rPr>
              <a:t>2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HA 190/min,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bloeddruk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65/30,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AVPU=U, 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apathisch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Temp 39,4ºC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vlekjes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breiden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uit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10" descr="http://www.meningitis.ca/en/images/pic_meningocal2.jpg">
            <a:extLst>
              <a:ext uri="{FF2B5EF4-FFF2-40B4-BE49-F238E27FC236}">
                <a16:creationId xmlns:a16="http://schemas.microsoft.com/office/drawing/2014/main" id="{4193DC1C-DDCB-614C-8FCD-4F6FB879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252913"/>
            <a:ext cx="3138487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georgiamoldhouse.com/images/sick_child.jpg">
            <a:extLst>
              <a:ext uri="{FF2B5EF4-FFF2-40B4-BE49-F238E27FC236}">
                <a16:creationId xmlns:a16="http://schemas.microsoft.com/office/drawing/2014/main" id="{9D8E89E1-10BE-FC48-B20D-4854B75F7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357313"/>
            <a:ext cx="20002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65B3840-C490-3444-8EA4-968DAD03525B}"/>
              </a:ext>
            </a:extLst>
          </p:cNvPr>
          <p:cNvSpPr txBox="1"/>
          <p:nvPr/>
        </p:nvSpPr>
        <p:spPr>
          <a:xfrm>
            <a:off x="3779912" y="6021288"/>
            <a:ext cx="15841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</a:t>
            </a: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Symbol"/>
              </a:rPr>
              <a:t></a:t>
            </a:r>
            <a:endParaRPr kumimoji="0" lang="nl-NL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C243F-215B-8F40-A37B-BFA4429D33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0"/>
          <a:stretch/>
        </p:blipFill>
        <p:spPr>
          <a:xfrm>
            <a:off x="3692849" y="88479"/>
            <a:ext cx="5432166" cy="27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46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503238" y="161925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asculair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nfectie/Inflammatie - </a:t>
            </a:r>
            <a:r>
              <a:rPr lang="nl-NL" altLang="nl-NL" sz="1800" dirty="0">
                <a:solidFill>
                  <a:srgbClr val="99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Septische shock 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rauma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uto-immuun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etabool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eoplasma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ongenitaal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egeneratief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ndocrien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unctioneel</a:t>
            </a: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4715197" y="1484784"/>
            <a:ext cx="4105275" cy="4105275"/>
            <a:chOff x="4715197" y="969837"/>
            <a:chExt cx="4105275" cy="4105275"/>
          </a:xfrm>
        </p:grpSpPr>
        <p:pic>
          <p:nvPicPr>
            <p:cNvPr id="12290" name="Picture 2" descr="Afbeeldingsresultaat voor vitami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197" y="969837"/>
              <a:ext cx="410527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vak 2"/>
            <p:cNvSpPr txBox="1"/>
            <p:nvPr/>
          </p:nvSpPr>
          <p:spPr>
            <a:xfrm rot="20274395">
              <a:off x="4902589" y="2001779"/>
              <a:ext cx="2124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nl-NL" sz="2400" b="1" kern="1200" dirty="0" err="1">
                  <a:ea typeface="ＭＳ Ｐゴシック" panose="020B0600070205080204" pitchFamily="34" charset="-128"/>
                </a:rPr>
                <a:t>Vitamin</a:t>
              </a:r>
              <a:r>
                <a:rPr lang="nl-NL" sz="2400" b="1" kern="1200" dirty="0">
                  <a:ea typeface="ＭＳ Ｐゴシック" panose="020B0600070205080204" pitchFamily="34" charset="-128"/>
                </a:rPr>
                <a:t> CDEF</a:t>
              </a:r>
            </a:p>
          </p:txBody>
        </p:sp>
      </p:grpSp>
      <p:sp>
        <p:nvSpPr>
          <p:cNvPr id="8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</p:spTree>
    <p:extLst>
      <p:ext uri="{BB962C8B-B14F-4D97-AF65-F5344CB8AC3E}">
        <p14:creationId xmlns:p14="http://schemas.microsoft.com/office/powerpoint/2010/main" val="12859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 idx="4294967295"/>
          </p:nvPr>
        </p:nvSpPr>
        <p:spPr>
          <a:xfrm>
            <a:off x="503237" y="341312"/>
            <a:ext cx="7772401" cy="11430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600" b="1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nl-NL" dirty="0"/>
              <a:t>Sepsis protocol</a:t>
            </a:r>
            <a:endParaRPr dirty="0"/>
          </a:p>
        </p:txBody>
      </p:sp>
      <p:sp>
        <p:nvSpPr>
          <p:cNvPr id="378" name="Shape 378"/>
          <p:cNvSpPr/>
          <p:nvPr/>
        </p:nvSpPr>
        <p:spPr>
          <a:xfrm>
            <a:off x="6715125" y="4581525"/>
            <a:ext cx="1169988" cy="5032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33012" r="30202" b="13251"/>
          <a:stretch/>
        </p:blipFill>
        <p:spPr bwMode="auto">
          <a:xfrm>
            <a:off x="1547664" y="1124743"/>
            <a:ext cx="6197654" cy="511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 idx="4294967295"/>
          </p:nvPr>
        </p:nvSpPr>
        <p:spPr>
          <a:xfrm>
            <a:off x="503237" y="341312"/>
            <a:ext cx="7772401" cy="11430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600" b="1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nl-NL" dirty="0"/>
              <a:t>Sepsis protocol</a:t>
            </a:r>
            <a:endParaRPr dirty="0"/>
          </a:p>
        </p:txBody>
      </p:sp>
      <p:sp>
        <p:nvSpPr>
          <p:cNvPr id="378" name="Shape 378"/>
          <p:cNvSpPr/>
          <p:nvPr/>
        </p:nvSpPr>
        <p:spPr>
          <a:xfrm>
            <a:off x="6715125" y="4581525"/>
            <a:ext cx="1169988" cy="5032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14242" r="33647" b="16389"/>
          <a:stretch/>
        </p:blipFill>
        <p:spPr bwMode="auto">
          <a:xfrm>
            <a:off x="2106613" y="821867"/>
            <a:ext cx="4608512" cy="580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47555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Bedreigde kinderen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1BE386CC-6E9B-8249-ADAA-CB00B03D88ED}"/>
              </a:ext>
            </a:extLst>
          </p:cNvPr>
          <p:cNvGrpSpPr/>
          <p:nvPr/>
        </p:nvGrpSpPr>
        <p:grpSpPr>
          <a:xfrm>
            <a:off x="1738400" y="1988840"/>
            <a:ext cx="5347538" cy="2829579"/>
            <a:chOff x="1715668" y="3056983"/>
            <a:chExt cx="5347538" cy="282957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45A83D32-6D49-C14B-B9AF-AA5E9274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668" y="3056983"/>
              <a:ext cx="5347538" cy="2439814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FDDBADA8-AF99-D941-8480-6A65509CE71F}"/>
                </a:ext>
              </a:extLst>
            </p:cNvPr>
            <p:cNvSpPr txBox="1"/>
            <p:nvPr/>
          </p:nvSpPr>
          <p:spPr>
            <a:xfrm>
              <a:off x="2555776" y="5517232"/>
              <a:ext cx="403244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spc="0" normalizeH="0" baseline="0" dirty="0">
                  <a:ln>
                    <a:noFill/>
                  </a:ln>
                  <a:solidFill>
                    <a:srgbClr val="1C1C1C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Signaleren – Communiceren - Handelen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19738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title" idx="4294967295"/>
          </p:nvPr>
        </p:nvSpPr>
        <p:spPr>
          <a:xfrm>
            <a:off x="503237" y="341312"/>
            <a:ext cx="7772401" cy="11430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600" b="1"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nl-NL" dirty="0"/>
              <a:t>Sepsis protocol</a:t>
            </a:r>
            <a:endParaRPr dirty="0"/>
          </a:p>
        </p:txBody>
      </p:sp>
      <p:sp>
        <p:nvSpPr>
          <p:cNvPr id="378" name="Shape 378"/>
          <p:cNvSpPr/>
          <p:nvPr/>
        </p:nvSpPr>
        <p:spPr>
          <a:xfrm>
            <a:off x="6715125" y="4581525"/>
            <a:ext cx="1169988" cy="503238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2" t="15251" r="30954" b="11113"/>
          <a:stretch/>
        </p:blipFill>
        <p:spPr bwMode="auto">
          <a:xfrm>
            <a:off x="2107654" y="764704"/>
            <a:ext cx="4895541" cy="577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7684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15 min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1</a:t>
            </a:r>
            <a:r>
              <a:rPr lang="en-US" altLang="nl-NL" sz="1800" baseline="30000" dirty="0"/>
              <a:t>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vulling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snurkende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ademhaling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AH 50/min,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sat 93% met O</a:t>
            </a:r>
            <a:r>
              <a:rPr lang="en-US" altLang="nl-NL" sz="1800" baseline="-25000" dirty="0">
                <a:solidFill>
                  <a:srgbClr val="C00000"/>
                </a:solidFill>
                <a:sym typeface="Symbol" pitchFamily="2" charset="2"/>
              </a:rPr>
              <a:t>2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HA 190/min,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bloeddruk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65/30,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AVPU=U, 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apathisch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Temp 39,4ºC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vlekjes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breiden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uit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3DE8C79-B733-9044-81E6-86559BDA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643063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Shout for help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intubatie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beademen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Vullen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inotropie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Sedatie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bij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beademing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+mn-lt"/>
                <a:ea typeface="+mn-ea"/>
                <a:sym typeface="Symbol" pitchFamily="18" charset="2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046275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EB8256-E6E7-644C-8FBC-91B63FE3408D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626350" cy="411480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2 </a:t>
            </a:r>
            <a:r>
              <a:rPr lang="en-US" altLang="nl-NL" sz="1800" dirty="0" err="1"/>
              <a:t>uur</a:t>
            </a:r>
            <a:r>
              <a:rPr lang="en-US" altLang="nl-NL" sz="1800" dirty="0"/>
              <a:t>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ym typeface="Symbol" pitchFamily="2" charset="2"/>
              </a:rPr>
              <a:t>geintubeerd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 err="1">
                <a:sym typeface="Symbol" pitchFamily="2" charset="2"/>
              </a:rPr>
              <a:t>beademd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2x </a:t>
            </a:r>
            <a:r>
              <a:rPr lang="en-US" altLang="nl-NL" sz="1800" dirty="0" err="1">
                <a:sym typeface="Symbol" pitchFamily="2" charset="2"/>
              </a:rPr>
              <a:t>infuzen</a:t>
            </a:r>
            <a:r>
              <a:rPr lang="en-US" altLang="nl-NL" sz="1800" dirty="0">
                <a:sym typeface="Symbol" pitchFamily="2" charset="2"/>
              </a:rPr>
              <a:t>, continue </a:t>
            </a:r>
            <a:r>
              <a:rPr lang="en-US" altLang="nl-NL" sz="1800" dirty="0" err="1">
                <a:sym typeface="Symbol" pitchFamily="2" charset="2"/>
              </a:rPr>
              <a:t>vulling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nodig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 err="1">
                <a:sym typeface="Symbol" pitchFamily="2" charset="2"/>
              </a:rPr>
              <a:t>sedatie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bij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beademing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39,4ºC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 err="1">
                <a:sym typeface="Symbol" pitchFamily="2" charset="2"/>
              </a:rPr>
              <a:t>vlekjes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breiden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nog</a:t>
            </a:r>
            <a:r>
              <a:rPr lang="en-US" altLang="nl-NL" sz="1800" dirty="0">
                <a:sym typeface="Symbol" pitchFamily="2" charset="2"/>
              </a:rPr>
              <a:t> steeds </a:t>
            </a:r>
            <a:r>
              <a:rPr lang="en-US" altLang="nl-NL" sz="1800" dirty="0" err="1">
                <a:sym typeface="Symbol" pitchFamily="2" charset="2"/>
              </a:rPr>
              <a:t>uit</a:t>
            </a:r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7" name="Picture 2" descr="http://nzma.org.nz/journal/119-1238/2096/content01.jpg">
            <a:extLst>
              <a:ext uri="{FF2B5EF4-FFF2-40B4-BE49-F238E27FC236}">
                <a16:creationId xmlns:a16="http://schemas.microsoft.com/office/drawing/2014/main" id="{B730AF07-DEE6-4E4E-81C6-0D17FD90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4214813"/>
            <a:ext cx="3616325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img.medscape.com/pi/emed/ckb/pediatrics_general/1331341-1331368-966333-966459.jpg">
            <a:extLst>
              <a:ext uri="{FF2B5EF4-FFF2-40B4-BE49-F238E27FC236}">
                <a16:creationId xmlns:a16="http://schemas.microsoft.com/office/drawing/2014/main" id="{F4DE44FE-5F01-3848-927F-7CD73ED68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571625"/>
            <a:ext cx="377348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9621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Sepsisbehandeling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evidence</a:t>
            </a:r>
            <a:endParaRPr lang="nl-NL" dirty="0"/>
          </a:p>
        </p:txBody>
      </p:sp>
      <p:pic>
        <p:nvPicPr>
          <p:cNvPr id="8" name="image.png">
            <a:extLst>
              <a:ext uri="{FF2B5EF4-FFF2-40B4-BE49-F238E27FC236}">
                <a16:creationId xmlns:a16="http://schemas.microsoft.com/office/drawing/2014/main" id="{1FDDB4BF-98E8-1A42-A4BB-14C6860AB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7478" r="62055" b="55131"/>
          <a:stretch>
            <a:fillRect/>
          </a:stretch>
        </p:blipFill>
        <p:spPr>
          <a:xfrm>
            <a:off x="1258887" y="1465262"/>
            <a:ext cx="6697663" cy="4124326"/>
          </a:xfrm>
          <a:prstGeom prst="rect">
            <a:avLst/>
          </a:prstGeom>
          <a:ln w="762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6942116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0BCEAD-7675-7F4B-81E6-CCDBDE6EA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035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453138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/>
              <a:t>SEH:</a:t>
            </a:r>
          </a:p>
          <a:p>
            <a:pPr hangingPunct="1">
              <a:buFontTx/>
              <a:buNone/>
            </a:pPr>
            <a:endParaRPr lang="en-US" altLang="nl-NL" sz="1800" dirty="0"/>
          </a:p>
          <a:p>
            <a:pPr hangingPunct="1">
              <a:buFontTx/>
              <a:buNone/>
            </a:pPr>
            <a:r>
              <a:rPr lang="en-US" altLang="nl-NL" sz="1800" dirty="0"/>
              <a:t> </a:t>
            </a:r>
            <a:r>
              <a:rPr lang="en-US" altLang="nl-NL" sz="1800" dirty="0" err="1"/>
              <a:t>Kleuter</a:t>
            </a:r>
            <a:r>
              <a:rPr lang="en-US" altLang="nl-NL" sz="1800" dirty="0"/>
              <a:t> , 2jaar , </a:t>
            </a:r>
            <a:r>
              <a:rPr lang="nl-NL" altLang="nl-NL" sz="1800" dirty="0"/>
              <a:t>v</a:t>
            </a:r>
            <a:r>
              <a:rPr lang="en-US" altLang="nl-NL" sz="1800" dirty="0" err="1">
                <a:sym typeface="Symbol" pitchFamily="2" charset="2"/>
              </a:rPr>
              <a:t>oorheen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gezond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vaccinaties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volgens</a:t>
            </a:r>
            <a:r>
              <a:rPr lang="en-US" altLang="nl-NL" sz="1800" dirty="0">
                <a:sym typeface="Symbol" pitchFamily="2" charset="2"/>
              </a:rPr>
              <a:t> schema, 	</a:t>
            </a: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Hoestend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benauwd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wakker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geworden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Voelt</a:t>
            </a:r>
            <a:r>
              <a:rPr lang="en-US" altLang="nl-NL" sz="1800" dirty="0">
                <a:sym typeface="Symbol" pitchFamily="2" charset="2"/>
              </a:rPr>
              <a:t> warm </a:t>
            </a:r>
            <a:r>
              <a:rPr lang="en-US" altLang="nl-NL" sz="1800" dirty="0" err="1">
                <a:sym typeface="Symbol" pitchFamily="2" charset="2"/>
              </a:rPr>
              <a:t>aan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6796684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/>
              <a:t>SEH:</a:t>
            </a:r>
          </a:p>
          <a:p>
            <a:pPr hangingPunct="1">
              <a:buFontTx/>
              <a:buNone/>
            </a:pPr>
            <a:endParaRPr lang="en-US" altLang="nl-NL" sz="1800" dirty="0"/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4664" r="49206" b="30270"/>
          <a:stretch/>
        </p:blipFill>
        <p:spPr bwMode="auto">
          <a:xfrm>
            <a:off x="2861469" y="1464239"/>
            <a:ext cx="3240360" cy="45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08690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453138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nl-NL" altLang="nl-NL" sz="1800" dirty="0"/>
              <a:t>Plan van aanpak?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F6AE52-75DB-1C4A-9C6B-61F06561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6" y="2124591"/>
            <a:ext cx="3049240" cy="3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1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inspiratoire stridor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4664" r="49206" b="30270"/>
          <a:stretch/>
        </p:blipFill>
        <p:spPr bwMode="auto">
          <a:xfrm>
            <a:off x="5855455" y="1454120"/>
            <a:ext cx="24272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10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7" y="1619250"/>
            <a:ext cx="4643949" cy="4114800"/>
          </a:xfrm>
        </p:spPr>
        <p:txBody>
          <a:bodyPr/>
          <a:lstStyle/>
          <a:p>
            <a:pPr marL="361950" indent="-361950" eaLnBrk="1" hangingPunct="1">
              <a:buFontTx/>
              <a:buNone/>
            </a:pPr>
            <a:r>
              <a:rPr lang="nl-NL" altLang="nl-NL" sz="1800" dirty="0" err="1"/>
              <a:t>Stridor</a:t>
            </a:r>
            <a:r>
              <a:rPr lang="nl-NL" altLang="nl-NL" sz="1800" dirty="0"/>
              <a:t>:</a:t>
            </a:r>
          </a:p>
          <a:p>
            <a:pPr marL="361950" indent="-361950" eaLnBrk="1" hangingPunct="1">
              <a:buFontTx/>
              <a:buChar char="-"/>
            </a:pPr>
            <a:endParaRPr lang="nl-NL" altLang="nl-NL" sz="1800" dirty="0"/>
          </a:p>
          <a:p>
            <a:pPr marL="361950" indent="-361950" eaLnBrk="1" hangingPunct="1">
              <a:buFontTx/>
              <a:buChar char="-"/>
            </a:pPr>
            <a:r>
              <a:rPr lang="nl-NL" altLang="nl-NL" sz="1800" dirty="0"/>
              <a:t>Hoog piepend </a:t>
            </a:r>
          </a:p>
          <a:p>
            <a:pPr marL="361950" indent="-361950" eaLnBrk="1" hangingPunct="1">
              <a:buFontTx/>
              <a:buChar char="-"/>
            </a:pPr>
            <a:r>
              <a:rPr lang="nl-NL" altLang="nl-NL" sz="1800" dirty="0"/>
              <a:t>turbulente luchtflow </a:t>
            </a:r>
          </a:p>
          <a:p>
            <a:pPr marL="361950" indent="-361950" eaLnBrk="1" hangingPunct="1">
              <a:buFontTx/>
              <a:buChar char="-"/>
            </a:pPr>
            <a:r>
              <a:rPr lang="nl-NL" altLang="nl-NL" sz="1800" dirty="0"/>
              <a:t>vernauwde/geobstrueerde BLW</a:t>
            </a:r>
          </a:p>
          <a:p>
            <a:pPr marL="361950" indent="-361950" eaLnBrk="1" hangingPunct="1">
              <a:buFontTx/>
              <a:buChar char="-"/>
            </a:pPr>
            <a:endParaRPr lang="nl-NL" altLang="nl-NL" sz="1800" dirty="0"/>
          </a:p>
          <a:p>
            <a:pPr marL="361950" indent="-361950" eaLnBrk="1" hangingPunct="1">
              <a:buFontTx/>
              <a:buChar char="-"/>
            </a:pPr>
            <a:endParaRPr lang="nl-NL" altLang="nl-NL" sz="1800" dirty="0"/>
          </a:p>
          <a:p>
            <a:pPr marL="361950" indent="-361950" eaLnBrk="1" hangingPunct="1">
              <a:buFontTx/>
              <a:buChar char="-"/>
            </a:pPr>
            <a:r>
              <a:rPr lang="nl-NL" altLang="nl-NL" sz="1800" dirty="0" err="1"/>
              <a:t>Inspiratoir</a:t>
            </a:r>
            <a:r>
              <a:rPr lang="nl-NL" altLang="nl-NL" sz="1800" dirty="0"/>
              <a:t> (</a:t>
            </a:r>
            <a:r>
              <a:rPr lang="nl-NL" altLang="nl-NL" sz="1800" dirty="0" err="1"/>
              <a:t>extrathoracaal</a:t>
            </a:r>
            <a:r>
              <a:rPr lang="nl-NL" altLang="nl-NL" sz="1800" dirty="0"/>
              <a:t>)</a:t>
            </a:r>
          </a:p>
          <a:p>
            <a:pPr marL="361950" indent="-361950" eaLnBrk="1" hangingPunct="1">
              <a:buFontTx/>
              <a:buChar char="-"/>
            </a:pPr>
            <a:r>
              <a:rPr lang="nl-NL" altLang="nl-NL" sz="1800" dirty="0" err="1"/>
              <a:t>Expiratoir</a:t>
            </a:r>
            <a:r>
              <a:rPr lang="nl-NL" altLang="nl-NL" sz="1800" dirty="0"/>
              <a:t> (</a:t>
            </a:r>
            <a:r>
              <a:rPr lang="nl-NL" altLang="nl-NL" sz="1800" dirty="0" err="1"/>
              <a:t>intrathoracaal</a:t>
            </a:r>
            <a:r>
              <a:rPr lang="nl-NL" altLang="nl-NL" sz="1800" dirty="0"/>
              <a:t>)</a:t>
            </a:r>
          </a:p>
          <a:p>
            <a:pPr marL="361950" indent="-361950" eaLnBrk="1" hangingPunct="1">
              <a:buFontTx/>
              <a:buNone/>
            </a:pPr>
            <a:endParaRPr lang="nl-NL" altLang="nl-NL" sz="1800" dirty="0"/>
          </a:p>
          <a:p>
            <a:pPr marL="361950" indent="-361950" eaLnBrk="1" hangingPunct="1">
              <a:buFontTx/>
              <a:buNone/>
            </a:pPr>
            <a:endParaRPr lang="nl-NL" altLang="nl-NL" sz="1800" dirty="0"/>
          </a:p>
        </p:txBody>
      </p:sp>
      <p:grpSp>
        <p:nvGrpSpPr>
          <p:cNvPr id="29699" name="Group 19"/>
          <p:cNvGrpSpPr>
            <a:grpSpLocks/>
          </p:cNvGrpSpPr>
          <p:nvPr/>
        </p:nvGrpSpPr>
        <p:grpSpPr bwMode="auto">
          <a:xfrm>
            <a:off x="5410200" y="1905000"/>
            <a:ext cx="2365375" cy="2132013"/>
            <a:chOff x="1193" y="2448"/>
            <a:chExt cx="1490" cy="1343"/>
          </a:xfrm>
        </p:grpSpPr>
        <p:pic>
          <p:nvPicPr>
            <p:cNvPr id="29706" name="Picture 10" descr="DSC_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3" r="9601"/>
            <a:stretch>
              <a:fillRect/>
            </a:stretch>
          </p:blipFill>
          <p:spPr bwMode="auto">
            <a:xfrm>
              <a:off x="1193" y="2462"/>
              <a:ext cx="1490" cy="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Oval 12"/>
            <p:cNvSpPr>
              <a:spLocks noChangeArrowheads="1"/>
            </p:cNvSpPr>
            <p:nvPr/>
          </p:nvSpPr>
          <p:spPr bwMode="auto">
            <a:xfrm>
              <a:off x="1514" y="3408"/>
              <a:ext cx="838" cy="3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 kern="1200">
                <a:solidFill>
                  <a:srgbClr val="1C1C1C"/>
                </a:solidFill>
                <a:cs typeface="+mn-cs"/>
              </a:endParaRPr>
            </a:p>
          </p:txBody>
        </p:sp>
        <p:sp>
          <p:nvSpPr>
            <p:cNvPr id="29708" name="Line 14"/>
            <p:cNvSpPr>
              <a:spLocks noChangeShapeType="1"/>
            </p:cNvSpPr>
            <p:nvPr/>
          </p:nvSpPr>
          <p:spPr bwMode="auto">
            <a:xfrm>
              <a:off x="1920" y="2448"/>
              <a:ext cx="1" cy="94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nl-NL" sz="2400" kern="1200"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5638800" y="4343400"/>
            <a:ext cx="1789113" cy="1595438"/>
            <a:chOff x="3072" y="2640"/>
            <a:chExt cx="1127" cy="1005"/>
          </a:xfrm>
        </p:grpSpPr>
        <p:pic>
          <p:nvPicPr>
            <p:cNvPr id="29703" name="Picture 11" descr="DSC_40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83" r="9601"/>
            <a:stretch>
              <a:fillRect/>
            </a:stretch>
          </p:blipFill>
          <p:spPr bwMode="auto">
            <a:xfrm>
              <a:off x="3072" y="2640"/>
              <a:ext cx="1127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Oval 13"/>
            <p:cNvSpPr>
              <a:spLocks noChangeArrowheads="1"/>
            </p:cNvSpPr>
            <p:nvPr/>
          </p:nvSpPr>
          <p:spPr bwMode="auto">
            <a:xfrm>
              <a:off x="3216" y="3264"/>
              <a:ext cx="838" cy="37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900">
                  <a:solidFill>
                    <a:srgbClr val="00539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nl-NL" altLang="nl-NL" sz="1800" kern="1200">
                <a:solidFill>
                  <a:srgbClr val="1C1C1C"/>
                </a:solidFill>
                <a:cs typeface="+mn-cs"/>
              </a:endParaRPr>
            </a:p>
          </p:txBody>
        </p:sp>
        <p:sp>
          <p:nvSpPr>
            <p:cNvPr id="29705" name="Line 15"/>
            <p:cNvSpPr>
              <a:spLocks noChangeShapeType="1"/>
            </p:cNvSpPr>
            <p:nvPr/>
          </p:nvSpPr>
          <p:spPr bwMode="auto">
            <a:xfrm>
              <a:off x="3648" y="2640"/>
              <a:ext cx="1" cy="63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base" hangingPunct="1">
                <a:spcBef>
                  <a:spcPct val="0"/>
                </a:spcBef>
                <a:spcAft>
                  <a:spcPct val="0"/>
                </a:spcAft>
              </a:pPr>
              <a:endParaRPr lang="nl-NL" sz="2400" kern="1200"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503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nl-NL" altLang="nl-NL" sz="2600" b="1" kern="1200">
                <a:solidFill>
                  <a:prstClr val="white"/>
                </a:solidFill>
                <a:cs typeface="+mn-cs"/>
              </a:rPr>
              <a:t>Ademweg en ademhaling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</p:spPr>
        <p:txBody>
          <a:bodyPr/>
          <a:lstStyle/>
          <a:p>
            <a:r>
              <a:rPr lang="nl-NL" dirty="0"/>
              <a:t>Een bedreigd kind 2</a:t>
            </a:r>
            <a:br>
              <a:rPr lang="nl-NL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259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Bedreigde kinderen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328AD20-2EA8-1B4E-9B86-505254151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471683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r>
              <a:rPr lang="nl-NL" altLang="nl-NL" dirty="0"/>
              <a:t>Plan van aanpak?</a:t>
            </a:r>
            <a:endParaRPr lang="en-US" altLang="nl-NL" dirty="0">
              <a:sym typeface="Symbol" pitchFamily="2" charset="2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F6AE52-75DB-1C4A-9C6B-61F06561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6" y="2124591"/>
            <a:ext cx="3049240" cy="3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84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inspiratoire stridor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Sat 88%, AH 40/min, </a:t>
            </a:r>
            <a:r>
              <a:rPr lang="en-US" altLang="nl-NL" sz="1800" dirty="0" err="1">
                <a:sym typeface="Symbol" pitchFamily="2" charset="2"/>
              </a:rPr>
              <a:t>intrekken</a:t>
            </a:r>
            <a:r>
              <a:rPr lang="en-US" altLang="nl-NL" sz="1800" dirty="0">
                <a:sym typeface="Symbol" pitchFamily="2" charset="2"/>
              </a:rPr>
              <a:t> +++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HA 160/min,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100/60,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warme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&lt;3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AVPU=P,  </a:t>
            </a:r>
            <a:r>
              <a:rPr lang="en-US" altLang="nl-NL" sz="1800" dirty="0" err="1">
                <a:sym typeface="Symbol" pitchFamily="2" charset="2"/>
              </a:rPr>
              <a:t>apathisch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houding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38,9ºC, rode </a:t>
            </a:r>
            <a:r>
              <a:rPr lang="en-US" altLang="nl-NL" sz="1800" dirty="0" err="1">
                <a:sym typeface="Symbol" pitchFamily="2" charset="2"/>
              </a:rPr>
              <a:t>blossen</a:t>
            </a:r>
            <a:endParaRPr lang="en-US" altLang="nl-NL" sz="1800" dirty="0"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4664" r="49206" b="30270"/>
          <a:stretch/>
        </p:blipFill>
        <p:spPr bwMode="auto">
          <a:xfrm>
            <a:off x="5855455" y="1454120"/>
            <a:ext cx="24272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617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inspiratoire stridor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Sat 88%, AH 45/min,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 +++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HA 160/min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100/60,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warme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&lt;3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AVPU=P, 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apathisch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houding</a:t>
            </a:r>
            <a:endParaRPr lang="en-US" altLang="nl-NL" sz="1800" dirty="0">
              <a:solidFill>
                <a:srgbClr val="FF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Temp 38,9ºC</a:t>
            </a:r>
            <a:r>
              <a:rPr lang="en-US" altLang="nl-NL" sz="1800" dirty="0">
                <a:sym typeface="Symbol" pitchFamily="2" charset="2"/>
              </a:rPr>
              <a:t>, rode </a:t>
            </a:r>
            <a:r>
              <a:rPr lang="en-US" altLang="nl-NL" sz="1800" dirty="0" err="1">
                <a:sym typeface="Symbol" pitchFamily="2" charset="2"/>
              </a:rPr>
              <a:t>blossen</a:t>
            </a:r>
            <a:endParaRPr lang="en-US" altLang="nl-NL" sz="1800" dirty="0"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1" t="14664" r="49206" b="30270"/>
          <a:stretch/>
        </p:blipFill>
        <p:spPr bwMode="auto">
          <a:xfrm>
            <a:off x="5855455" y="1454120"/>
            <a:ext cx="24272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9EF0D18-234A-904C-B1F7-63CFFB7EC867}"/>
              </a:ext>
            </a:extLst>
          </p:cNvPr>
          <p:cNvSpPr txBox="1"/>
          <p:nvPr/>
        </p:nvSpPr>
        <p:spPr>
          <a:xfrm>
            <a:off x="4355976" y="6202920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10354-F0CC-864F-8401-7425ECD88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57"/>
          <a:stretch/>
        </p:blipFill>
        <p:spPr>
          <a:xfrm>
            <a:off x="3786766" y="108583"/>
            <a:ext cx="5357234" cy="2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27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inspiratoire stridor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Sat 88%, AH 45/min,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 +++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HA 160/min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100/60,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warme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&lt;3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AVPU=P, 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apathisch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houding</a:t>
            </a:r>
            <a:endParaRPr lang="en-US" altLang="nl-NL" sz="1800" dirty="0">
              <a:solidFill>
                <a:srgbClr val="FF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Temp 38,9ºC</a:t>
            </a:r>
            <a:r>
              <a:rPr lang="en-US" altLang="nl-NL" sz="1800" dirty="0">
                <a:sym typeface="Symbol" pitchFamily="2" charset="2"/>
              </a:rPr>
              <a:t>, rode </a:t>
            </a:r>
            <a:r>
              <a:rPr lang="en-US" altLang="nl-NL" sz="1800" dirty="0" err="1">
                <a:sym typeface="Symbol" pitchFamily="2" charset="2"/>
              </a:rPr>
              <a:t>blossen</a:t>
            </a:r>
            <a:endParaRPr lang="en-US" altLang="nl-NL" sz="1800" dirty="0"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B9EDA67-C4A4-A84D-A73E-32B3026B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040" y="1762472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b="0" kern="0" dirty="0">
                <a:solidFill>
                  <a:srgbClr val="00539F"/>
                </a:solidFill>
                <a:sym typeface="Symbol" pitchFamily="18" charset="2"/>
              </a:rPr>
              <a:t>Shout for help (ISOBAR)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b="0" kern="0" dirty="0">
              <a:solidFill>
                <a:srgbClr val="00539F"/>
              </a:solidFill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b="0" kern="0" dirty="0">
                <a:solidFill>
                  <a:srgbClr val="00539F"/>
                </a:solidFill>
                <a:sym typeface="Symbol" pitchFamily="18" charset="2"/>
              </a:rPr>
              <a:t>O2, adrenaline, </a:t>
            </a:r>
            <a:r>
              <a:rPr lang="en-US" b="0" kern="0" dirty="0" err="1">
                <a:solidFill>
                  <a:srgbClr val="00539F"/>
                </a:solidFill>
                <a:sym typeface="Symbol" pitchFamily="18" charset="2"/>
              </a:rPr>
              <a:t>dexa</a:t>
            </a:r>
            <a:endParaRPr lang="en-US" b="0" kern="0" dirty="0">
              <a:solidFill>
                <a:srgbClr val="00539F"/>
              </a:solidFill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b="0" kern="0" dirty="0">
              <a:solidFill>
                <a:srgbClr val="00539F"/>
              </a:solidFill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b="0" kern="0" dirty="0">
                <a:solidFill>
                  <a:srgbClr val="00539F"/>
                </a:solidFill>
                <a:sym typeface="Symbol" pitchFamily="18" charset="2"/>
              </a:rPr>
              <a:t>O</a:t>
            </a:r>
            <a:r>
              <a:rPr lang="en-US" b="0" kern="0" baseline="-25000" dirty="0">
                <a:solidFill>
                  <a:srgbClr val="00539F"/>
                </a:solidFill>
                <a:sym typeface="Symbol" pitchFamily="18" charset="2"/>
              </a:rPr>
              <a:t>2</a:t>
            </a:r>
            <a:r>
              <a:rPr lang="en-US" b="0" kern="0" dirty="0">
                <a:solidFill>
                  <a:srgbClr val="00539F"/>
                </a:solidFill>
                <a:sym typeface="Symbol" pitchFamily="18" charset="2"/>
              </a:rPr>
              <a:t>, </a:t>
            </a:r>
            <a:r>
              <a:rPr lang="en-US" b="0" kern="0" dirty="0" err="1">
                <a:solidFill>
                  <a:srgbClr val="00539F"/>
                </a:solidFill>
                <a:sym typeface="Symbol" pitchFamily="18" charset="2"/>
              </a:rPr>
              <a:t>saturatiemeter</a:t>
            </a:r>
            <a:r>
              <a:rPr lang="en-US" b="0" kern="0" dirty="0">
                <a:solidFill>
                  <a:srgbClr val="00539F"/>
                </a:solidFill>
                <a:sym typeface="Symbol" pitchFamily="18" charset="2"/>
              </a:rPr>
              <a:t>, monitor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b="0" kern="0" dirty="0">
              <a:solidFill>
                <a:srgbClr val="00539F"/>
              </a:solidFill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b="0" kern="0" dirty="0">
                <a:solidFill>
                  <a:srgbClr val="C00000"/>
                </a:solidFill>
                <a:sym typeface="Symbol" pitchFamily="18" charset="2"/>
              </a:rPr>
              <a:t>IV </a:t>
            </a:r>
            <a:r>
              <a:rPr lang="en-US" b="0" kern="0" dirty="0" err="1">
                <a:solidFill>
                  <a:srgbClr val="C00000"/>
                </a:solidFill>
                <a:sym typeface="Symbol" pitchFamily="18" charset="2"/>
              </a:rPr>
              <a:t>toegang</a:t>
            </a:r>
            <a:r>
              <a:rPr lang="en-US" b="0" kern="0" dirty="0">
                <a:solidFill>
                  <a:srgbClr val="C00000"/>
                </a:solidFill>
                <a:sym typeface="Symbol" pitchFamily="18" charset="2"/>
              </a:rPr>
              <a:t> ?</a:t>
            </a:r>
            <a:r>
              <a:rPr lang="en-US" b="0" kern="0" dirty="0">
                <a:solidFill>
                  <a:srgbClr val="00539F"/>
                </a:solidFill>
                <a:ea typeface="+mn-ea"/>
                <a:sym typeface="Symbol" pitchFamily="18" charset="2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925545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503238" y="161925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 sz="1800" dirty="0">
                <a:solidFill>
                  <a:srgbClr val="99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Oorzaken obstructie BLW 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asculair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nfectie/Inflammatie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rauma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uto-immuun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etabool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eoplasma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ongenitaal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egeneratief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ndocrien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unctioneel</a:t>
            </a: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4304214" y="1802133"/>
            <a:ext cx="4105275" cy="4105275"/>
            <a:chOff x="4304214" y="1287186"/>
            <a:chExt cx="4105275" cy="4105275"/>
          </a:xfrm>
        </p:grpSpPr>
        <p:pic>
          <p:nvPicPr>
            <p:cNvPr id="12290" name="Picture 2" descr="Afbeeldingsresultaat voor vitami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214" y="1287186"/>
              <a:ext cx="410527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vak 2"/>
            <p:cNvSpPr txBox="1"/>
            <p:nvPr/>
          </p:nvSpPr>
          <p:spPr>
            <a:xfrm rot="20274395">
              <a:off x="4902589" y="2001779"/>
              <a:ext cx="2124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nl-NL" sz="2400" b="1" kern="1200" dirty="0" err="1">
                  <a:ea typeface="ＭＳ Ｐゴシック" panose="020B0600070205080204" pitchFamily="34" charset="-128"/>
                  <a:cs typeface="+mn-cs"/>
                </a:rPr>
                <a:t>Vitamin</a:t>
              </a:r>
              <a:r>
                <a:rPr lang="nl-NL" sz="2400" b="1" kern="1200" dirty="0">
                  <a:ea typeface="ＭＳ Ｐゴシック" panose="020B0600070205080204" pitchFamily="34" charset="-128"/>
                  <a:cs typeface="+mn-cs"/>
                </a:rPr>
                <a:t> CDEF</a:t>
              </a:r>
            </a:p>
          </p:txBody>
        </p:sp>
      </p:grpSp>
      <p:sp>
        <p:nvSpPr>
          <p:cNvPr id="8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</p:spTree>
    <p:extLst>
      <p:ext uri="{BB962C8B-B14F-4D97-AF65-F5344CB8AC3E}">
        <p14:creationId xmlns:p14="http://schemas.microsoft.com/office/powerpoint/2010/main" val="2553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619250"/>
            <a:ext cx="4529938" cy="4114800"/>
          </a:xfrm>
        </p:spPr>
        <p:txBody>
          <a:bodyPr/>
          <a:lstStyle/>
          <a:p>
            <a:pPr marL="361950" indent="-361950" eaLnBrk="1" hangingPunct="1">
              <a:buFontTx/>
              <a:buNone/>
            </a:pPr>
            <a:r>
              <a:rPr lang="nl-NL" altLang="nl-NL" dirty="0"/>
              <a:t>Behandeling</a:t>
            </a:r>
          </a:p>
          <a:p>
            <a:pPr marL="361950" indent="-361950" eaLnBrk="1" hangingPunct="1">
              <a:buFontTx/>
              <a:buNone/>
            </a:pPr>
            <a:endParaRPr lang="nl-NL" altLang="nl-NL" dirty="0">
              <a:solidFill>
                <a:srgbClr val="990000"/>
              </a:solidFill>
            </a:endParaRPr>
          </a:p>
          <a:p>
            <a:pPr marL="361950" indent="-361950" eaLnBrk="1" hangingPunct="1">
              <a:buFontTx/>
              <a:buNone/>
            </a:pPr>
            <a:endParaRPr lang="nl-NL" altLang="nl-NL" dirty="0"/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503238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600" b="1">
                <a:solidFill>
                  <a:schemeClr val="bg1"/>
                </a:solidFill>
              </a:rPr>
              <a:t>Ademweg en ademhaling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39620" y="371690"/>
            <a:ext cx="7543260" cy="817022"/>
          </a:xfrm>
        </p:spPr>
        <p:txBody>
          <a:bodyPr/>
          <a:lstStyle/>
          <a:p>
            <a:r>
              <a:rPr lang="en-US" dirty="0" err="1"/>
              <a:t>Bovenste</a:t>
            </a:r>
            <a:r>
              <a:rPr lang="en-US" dirty="0"/>
              <a:t> </a:t>
            </a:r>
            <a:r>
              <a:rPr lang="en-US" dirty="0" err="1"/>
              <a:t>luchtweg</a:t>
            </a:r>
            <a:endParaRPr lang="nl-NL" dirty="0"/>
          </a:p>
        </p:txBody>
      </p:sp>
      <p:pic>
        <p:nvPicPr>
          <p:cNvPr id="26626" name="Picture 2" descr="Afbeeldingsresultaat voor airway managemen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1" y="1404735"/>
            <a:ext cx="3150386" cy="236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fbeeldingsresultaat voor airway managemen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5" y="4360652"/>
            <a:ext cx="3443382" cy="236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ep 2"/>
          <p:cNvGrpSpPr/>
          <p:nvPr/>
        </p:nvGrpSpPr>
        <p:grpSpPr>
          <a:xfrm>
            <a:off x="326700" y="2419874"/>
            <a:ext cx="4706476" cy="1680998"/>
            <a:chOff x="2654617" y="4474455"/>
            <a:chExt cx="4706476" cy="1680998"/>
          </a:xfrm>
        </p:grpSpPr>
        <p:pic>
          <p:nvPicPr>
            <p:cNvPr id="13316" name="Picture 4" descr="Afbeeldingsresultaat voor epinephrin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617" y="4474455"/>
              <a:ext cx="2227192" cy="1669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835" y="4474455"/>
              <a:ext cx="2405258" cy="168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22" y="4360652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089299"/>
            <a:ext cx="1905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478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pic>
        <p:nvPicPr>
          <p:cNvPr id="8" name="Picture 4" descr="http://gracebabies.org/index_files/image1174.jpg">
            <a:extLst>
              <a:ext uri="{FF2B5EF4-FFF2-40B4-BE49-F238E27FC236}">
                <a16:creationId xmlns:a16="http://schemas.microsoft.com/office/drawing/2014/main" id="{00199937-CEE9-E54A-B728-EBE9A693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73238"/>
            <a:ext cx="2933700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kleintjehuijer.web-log.nl/photos/uncategorized/foksukbeterschap">
            <a:extLst>
              <a:ext uri="{FF2B5EF4-FFF2-40B4-BE49-F238E27FC236}">
                <a16:creationId xmlns:a16="http://schemas.microsoft.com/office/drawing/2014/main" id="{82BC1153-CA22-1C49-ABEF-2F4E8C21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9"/>
          <a:stretch>
            <a:fillRect/>
          </a:stretch>
        </p:blipFill>
        <p:spPr bwMode="auto">
          <a:xfrm>
            <a:off x="5219700" y="4040162"/>
            <a:ext cx="259238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/>
              <a:t>SEH:</a:t>
            </a:r>
          </a:p>
          <a:p>
            <a:pPr hangingPunct="1">
              <a:buFontTx/>
              <a:buNone/>
            </a:pPr>
            <a:endParaRPr lang="en-US" altLang="nl-NL" sz="1800" dirty="0"/>
          </a:p>
          <a:p>
            <a:pPr hangingPunct="1">
              <a:buFontTx/>
              <a:buNone/>
            </a:pPr>
            <a:r>
              <a:rPr lang="en-US" altLang="nl-NL" sz="1800" dirty="0"/>
              <a:t> Baby, 5 </a:t>
            </a:r>
            <a:r>
              <a:rPr lang="en-US" altLang="nl-NL" sz="1800" dirty="0" err="1"/>
              <a:t>mnd</a:t>
            </a:r>
            <a:r>
              <a:rPr lang="en-US" altLang="nl-NL" sz="1800" dirty="0"/>
              <a:t>, </a:t>
            </a:r>
            <a:r>
              <a:rPr lang="nl-NL" altLang="nl-NL" sz="1800" dirty="0"/>
              <a:t>v</a:t>
            </a:r>
            <a:r>
              <a:rPr lang="en-US" altLang="nl-NL" sz="1800" dirty="0" err="1">
                <a:sym typeface="Symbol" pitchFamily="2" charset="2"/>
              </a:rPr>
              <a:t>oorheen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gezond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vaccinaties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volgens</a:t>
            </a:r>
            <a:r>
              <a:rPr lang="en-US" altLang="nl-NL" sz="1800" dirty="0">
                <a:sym typeface="Symbol" pitchFamily="2" charset="2"/>
              </a:rPr>
              <a:t> schema, 	</a:t>
            </a: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gewicht</a:t>
            </a:r>
            <a:r>
              <a:rPr lang="en-US" altLang="nl-NL" sz="1800" dirty="0">
                <a:sym typeface="Symbol" pitchFamily="2" charset="2"/>
              </a:rPr>
              <a:t> 7,5 kg (1 </a:t>
            </a:r>
            <a:r>
              <a:rPr lang="en-US" altLang="nl-NL" sz="1800" dirty="0" err="1">
                <a:sym typeface="Symbol" pitchFamily="2" charset="2"/>
              </a:rPr>
              <a:t>wk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geleden</a:t>
            </a:r>
            <a:r>
              <a:rPr lang="en-US" altLang="nl-NL" sz="1800" dirty="0">
                <a:sym typeface="Symbol" pitchFamily="2" charset="2"/>
              </a:rPr>
              <a:t>)</a:t>
            </a:r>
          </a:p>
          <a:p>
            <a:pPr hangingPunct="1"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>
                <a:sym typeface="Symbol" pitchFamily="2" charset="2"/>
              </a:rPr>
              <a:t>2 </a:t>
            </a:r>
            <a:r>
              <a:rPr lang="en-US" altLang="nl-NL" sz="1800" dirty="0" err="1">
                <a:sym typeface="Symbol" pitchFamily="2" charset="2"/>
              </a:rPr>
              <a:t>dagen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continu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waterdunne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diarree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Drinkt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nauwelijks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meer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Slaapt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meldt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zich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niet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voor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voeding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Huilt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zonder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tranen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Plasluiers</a:t>
            </a:r>
            <a:r>
              <a:rPr lang="en-US" altLang="nl-NL" sz="1800" dirty="0">
                <a:sym typeface="Symbol" pitchFamily="2" charset="2"/>
              </a:rPr>
              <a:t>?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r>
              <a:rPr lang="en-US" altLang="nl-NL" sz="1800" b="1" dirty="0">
                <a:solidFill>
                  <a:srgbClr val="C00000"/>
                </a:solidFill>
                <a:sym typeface="Symbol" pitchFamily="2" charset="2"/>
              </a:rPr>
              <a:t>Diagnose: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56566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2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453138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nl-NL" altLang="nl-NL" sz="1800" dirty="0"/>
              <a:t>Plan van aanpak?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F6AE52-75DB-1C4A-9C6B-61F06561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6" y="2124591"/>
            <a:ext cx="3049240" cy="3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ym typeface="Symbol" pitchFamily="2" charset="2"/>
              </a:rPr>
              <a:t>geen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bijgeluiden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AH 70/min, </a:t>
            </a:r>
            <a:r>
              <a:rPr lang="en-US" altLang="nl-NL" sz="1800" dirty="0" err="1">
                <a:sym typeface="Symbol" pitchFamily="2" charset="2"/>
              </a:rPr>
              <a:t>intrekken</a:t>
            </a:r>
            <a:r>
              <a:rPr lang="en-US" altLang="nl-NL" sz="1800" dirty="0">
                <a:sym typeface="Symbol" pitchFamily="2" charset="2"/>
              </a:rPr>
              <a:t>, sat 99% 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HA 190/min,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35/20,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koude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AVPU=P,  </a:t>
            </a:r>
            <a:r>
              <a:rPr lang="en-US" altLang="nl-NL" sz="1800" dirty="0" err="1">
                <a:sym typeface="Symbol" pitchFamily="2" charset="2"/>
              </a:rPr>
              <a:t>apathisch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36,4ºC, </a:t>
            </a:r>
            <a:r>
              <a:rPr lang="en-US" altLang="nl-NL" sz="1800" dirty="0" err="1">
                <a:sym typeface="Symbol" pitchFamily="2" charset="2"/>
              </a:rPr>
              <a:t>Gewicht</a:t>
            </a:r>
            <a:r>
              <a:rPr lang="en-US" altLang="nl-NL" sz="1800" dirty="0">
                <a:sym typeface="Symbol" pitchFamily="2" charset="2"/>
              </a:rPr>
              <a:t> 6,5 kg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 turgor, </a:t>
            </a:r>
            <a:r>
              <a:rPr lang="en-US" altLang="nl-NL" sz="1800" dirty="0" err="1">
                <a:sym typeface="Symbol" pitchFamily="2" charset="2"/>
              </a:rPr>
              <a:t>hologig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droge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slijmvliezen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ingevallen</a:t>
            </a:r>
            <a:r>
              <a:rPr lang="en-US" altLang="nl-NL" sz="1800" dirty="0">
                <a:sym typeface="Symbol" pitchFamily="2" charset="2"/>
              </a:rPr>
              <a:t> fontanel              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6" name="Picture 4" descr="http://gracebabies.org/index_files/image1174.jpg">
            <a:extLst>
              <a:ext uri="{FF2B5EF4-FFF2-40B4-BE49-F238E27FC236}">
                <a16:creationId xmlns:a16="http://schemas.microsoft.com/office/drawing/2014/main" id="{5D2C5FD5-29CC-9148-852B-F4B61FD4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93938"/>
            <a:ext cx="35718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446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pic>
        <p:nvPicPr>
          <p:cNvPr id="9" name="Picture 2" descr="http://i.ehow.com/images/GlobalPhoto/Articles/5628632/RecognizeDehydrationInInfants1-main_Full.jpg">
            <a:extLst>
              <a:ext uri="{FF2B5EF4-FFF2-40B4-BE49-F238E27FC236}">
                <a16:creationId xmlns:a16="http://schemas.microsoft.com/office/drawing/2014/main" id="{CE2D4B64-5C31-D84F-92C3-DFF6B285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055813"/>
            <a:ext cx="4529138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7">
            <a:extLst>
              <a:ext uri="{FF2B5EF4-FFF2-40B4-BE49-F238E27FC236}">
                <a16:creationId xmlns:a16="http://schemas.microsoft.com/office/drawing/2014/main" id="{FD518DA5-7F73-B841-AC70-DAA2E5C6A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928813"/>
            <a:ext cx="13573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Verzonken fontanel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13" name="Tekstvak 8">
            <a:extLst>
              <a:ext uri="{FF2B5EF4-FFF2-40B4-BE49-F238E27FC236}">
                <a16:creationId xmlns:a16="http://schemas.microsoft.com/office/drawing/2014/main" id="{D2B4E639-1500-894A-988B-380A9C9B7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786063"/>
            <a:ext cx="1500188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Geen of weinig tranen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14" name="Tekstvak 9">
            <a:extLst>
              <a:ext uri="{FF2B5EF4-FFF2-40B4-BE49-F238E27FC236}">
                <a16:creationId xmlns:a16="http://schemas.microsoft.com/office/drawing/2014/main" id="{376962EC-228D-F44B-94F6-44D0C15E2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3643313"/>
            <a:ext cx="13573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Droge mond of tong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15" name="Tekstvak 10">
            <a:extLst>
              <a:ext uri="{FF2B5EF4-FFF2-40B4-BE49-F238E27FC236}">
                <a16:creationId xmlns:a16="http://schemas.microsoft.com/office/drawing/2014/main" id="{9A5EC82D-3560-B54B-B375-60E82D05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5948363"/>
            <a:ext cx="2214562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Ingevallen abdomen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16" name="Tekstvak 11">
            <a:extLst>
              <a:ext uri="{FF2B5EF4-FFF2-40B4-BE49-F238E27FC236}">
                <a16:creationId xmlns:a16="http://schemas.microsoft.com/office/drawing/2014/main" id="{22DB9002-ABE2-534B-94B7-293E1284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3559175"/>
            <a:ext cx="13573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>
                <a:solidFill>
                  <a:schemeClr val="tx1"/>
                </a:solidFill>
              </a:rPr>
              <a:t>Verminderde huid-turgor</a:t>
            </a:r>
            <a:endParaRPr lang="nl-NL" altLang="nl-NL" sz="1600" b="0">
              <a:solidFill>
                <a:schemeClr val="tx1"/>
              </a:solidFill>
            </a:endParaRPr>
          </a:p>
        </p:txBody>
      </p:sp>
      <p:sp>
        <p:nvSpPr>
          <p:cNvPr id="17" name="Tekstvak 12">
            <a:extLst>
              <a:ext uri="{FF2B5EF4-FFF2-40B4-BE49-F238E27FC236}">
                <a16:creationId xmlns:a16="http://schemas.microsoft.com/office/drawing/2014/main" id="{5C786BFB-1680-5741-A22C-31E1864E4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643188"/>
            <a:ext cx="19288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 dirty="0" err="1">
                <a:solidFill>
                  <a:schemeClr val="tx1"/>
                </a:solidFill>
              </a:rPr>
              <a:t>Hologig</a:t>
            </a:r>
            <a:r>
              <a:rPr lang="en-US" altLang="nl-NL" sz="1600" b="0" dirty="0">
                <a:solidFill>
                  <a:schemeClr val="tx1"/>
                </a:solidFill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600" b="0" dirty="0" err="1">
                <a:solidFill>
                  <a:schemeClr val="tx1"/>
                </a:solidFill>
              </a:rPr>
              <a:t>ingevallen</a:t>
            </a:r>
            <a:r>
              <a:rPr lang="en-US" altLang="nl-NL" sz="1600" b="0" dirty="0">
                <a:solidFill>
                  <a:schemeClr val="tx1"/>
                </a:solidFill>
              </a:rPr>
              <a:t> </a:t>
            </a:r>
            <a:r>
              <a:rPr lang="en-US" altLang="nl-NL" sz="1600" b="0" dirty="0" err="1">
                <a:solidFill>
                  <a:schemeClr val="tx1"/>
                </a:solidFill>
              </a:rPr>
              <a:t>wangen</a:t>
            </a:r>
            <a:endParaRPr lang="nl-NL" altLang="nl-NL" sz="1600" b="0" dirty="0">
              <a:solidFill>
                <a:schemeClr val="tx1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EFDAD4CD-6567-A440-AF2F-7DA8D3946BC5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8426450" cy="738188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>
                <a:solidFill>
                  <a:srgbClr val="C00000"/>
                </a:solidFill>
              </a:rPr>
              <a:t>Kliniek dehydratie:</a:t>
            </a:r>
          </a:p>
          <a:p>
            <a:pPr hangingPunct="1">
              <a:buFontTx/>
              <a:buNone/>
            </a:pPr>
            <a:r>
              <a:rPr lang="en-US" altLang="nl-NL">
                <a:sym typeface="Symbol" pitchFamily="2" charset="2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982206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3F29140-C124-4349-8991-E9519EBF4F5B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8426450" cy="738188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 err="1">
                <a:solidFill>
                  <a:srgbClr val="C00000"/>
                </a:solidFill>
              </a:rPr>
              <a:t>Kliniek</a:t>
            </a:r>
            <a:r>
              <a:rPr lang="en-US" altLang="nl-NL" sz="1800" dirty="0">
                <a:solidFill>
                  <a:srgbClr val="C00000"/>
                </a:solidFill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</a:rPr>
              <a:t>dehydratie</a:t>
            </a:r>
            <a:r>
              <a:rPr lang="en-US" altLang="nl-NL" sz="1800" dirty="0">
                <a:solidFill>
                  <a:srgbClr val="C00000"/>
                </a:solidFill>
              </a:rPr>
              <a:t>:</a:t>
            </a: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</a:t>
            </a:r>
          </a:p>
        </p:txBody>
      </p:sp>
      <p:pic>
        <p:nvPicPr>
          <p:cNvPr id="7" name="Picture 10" descr="http://rehydrate.org/shows/acute/images/diarrhoea-acute-04.jpg">
            <a:extLst>
              <a:ext uri="{FF2B5EF4-FFF2-40B4-BE49-F238E27FC236}">
                <a16:creationId xmlns:a16="http://schemas.microsoft.com/office/drawing/2014/main" id="{8C44183D-1A68-D949-BC69-19FE405A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762250"/>
            <a:ext cx="348615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June+2023">
            <a:extLst>
              <a:ext uri="{FF2B5EF4-FFF2-40B4-BE49-F238E27FC236}">
                <a16:creationId xmlns:a16="http://schemas.microsoft.com/office/drawing/2014/main" id="{0DC95DE6-5D80-0747-80AE-528C74FC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55103"/>
          <a:stretch>
            <a:fillRect/>
          </a:stretch>
        </p:blipFill>
        <p:spPr bwMode="auto">
          <a:xfrm>
            <a:off x="460375" y="2786063"/>
            <a:ext cx="389731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met pijl 13">
            <a:extLst>
              <a:ext uri="{FF2B5EF4-FFF2-40B4-BE49-F238E27FC236}">
                <a16:creationId xmlns:a16="http://schemas.microsoft.com/office/drawing/2014/main" id="{E352EB3E-537E-4745-BA92-FDD794340CF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536157" y="2250281"/>
            <a:ext cx="1500188" cy="714375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Rechte verbindingslijn met pijl 14">
            <a:extLst>
              <a:ext uri="{FF2B5EF4-FFF2-40B4-BE49-F238E27FC236}">
                <a16:creationId xmlns:a16="http://schemas.microsoft.com/office/drawing/2014/main" id="{18ED851A-2FD0-8B4A-8718-92E5B349E38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322219" y="4750594"/>
            <a:ext cx="1500187" cy="714375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558429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Spoed interventie systeem</a:t>
            </a:r>
          </a:p>
        </p:txBody>
      </p:sp>
      <p:pic>
        <p:nvPicPr>
          <p:cNvPr id="1026" name="Picture 2" descr="Afbeeldingsresultaat voor kinder intensive care wkz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76376"/>
            <a:ext cx="6720682" cy="40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4878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olidFill>
                  <a:schemeClr val="tx1"/>
                </a:solidFill>
                <a:sym typeface="Symbol" pitchFamily="2" charset="2"/>
              </a:rPr>
              <a:t>geen</a:t>
            </a:r>
            <a:r>
              <a:rPr lang="en-US" altLang="nl-NL" sz="1800" dirty="0">
                <a:solidFill>
                  <a:schemeClr val="tx1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chemeClr val="tx1"/>
                </a:solidFill>
                <a:sym typeface="Symbol" pitchFamily="2" charset="2"/>
              </a:rPr>
              <a:t>bijgeluiden</a:t>
            </a:r>
            <a:endParaRPr lang="en-US" altLang="nl-NL" sz="1800" dirty="0">
              <a:solidFill>
                <a:schemeClr val="tx1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AH 70/min,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>
                <a:sym typeface="Symbol" pitchFamily="2" charset="2"/>
              </a:rPr>
              <a:t>sat 99% 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HA 190/min,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bloeddruk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35/20, </a:t>
            </a: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AVPU=P, 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apathisch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Temp 36,4ºC,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Gewicht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6,5 kg (-1kg)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 turgor,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hologig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droge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slijmvliezen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ingevallen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fontanel              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6" name="Picture 4" descr="http://gracebabies.org/index_files/image1174.jpg">
            <a:extLst>
              <a:ext uri="{FF2B5EF4-FFF2-40B4-BE49-F238E27FC236}">
                <a16:creationId xmlns:a16="http://schemas.microsoft.com/office/drawing/2014/main" id="{5D2C5FD5-29CC-9148-852B-F4B61FD4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293938"/>
            <a:ext cx="357187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9EF0D18-234A-904C-B1F7-63CFFB7EC867}"/>
              </a:ext>
            </a:extLst>
          </p:cNvPr>
          <p:cNvSpPr txBox="1"/>
          <p:nvPr/>
        </p:nvSpPr>
        <p:spPr>
          <a:xfrm>
            <a:off x="4355976" y="6202920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0E87F-FD76-9346-A4BE-8B82904606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4"/>
          <a:stretch/>
        </p:blipFill>
        <p:spPr>
          <a:xfrm>
            <a:off x="3491880" y="201116"/>
            <a:ext cx="5543376" cy="27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8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olidFill>
                  <a:schemeClr val="tx1"/>
                </a:solidFill>
                <a:sym typeface="Symbol" pitchFamily="2" charset="2"/>
              </a:rPr>
              <a:t>geen</a:t>
            </a:r>
            <a:r>
              <a:rPr lang="en-US" altLang="nl-NL" sz="1800" dirty="0">
                <a:solidFill>
                  <a:schemeClr val="tx1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chemeClr val="tx1"/>
                </a:solidFill>
                <a:sym typeface="Symbol" pitchFamily="2" charset="2"/>
              </a:rPr>
              <a:t>bijgeluiden</a:t>
            </a:r>
            <a:endParaRPr lang="en-US" altLang="nl-NL" sz="1800" dirty="0">
              <a:solidFill>
                <a:schemeClr val="tx1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AH 70/min,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>
                <a:sym typeface="Symbol" pitchFamily="2" charset="2"/>
              </a:rPr>
              <a:t>sat 99% 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HA 190/min,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bloeddruk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35/20, </a:t>
            </a: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AVPU=P, 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apathisch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Temp 36,4ºC,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Gewicht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6,5 kg (-1kg)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 turgor,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hologig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droge</a:t>
            </a:r>
            <a:endParaRPr lang="en-US" altLang="nl-NL" sz="1800" dirty="0">
              <a:solidFill>
                <a:srgbClr val="C00000"/>
              </a:solidFill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slijmvliezen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ingevallen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fontanel              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AD7B40-205F-9C49-8E7D-765E2FE3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643063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Shout for help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Expectatief</a:t>
            </a: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O</a:t>
            </a:r>
            <a:r>
              <a:rPr lang="en-US" sz="1900" b="0" kern="0" baseline="-250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saturatiemeter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monitor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900" b="0" kern="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IV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toegang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kweek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lab, 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	</a:t>
            </a:r>
            <a:r>
              <a:rPr lang="en-US" sz="1900" b="0" kern="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vullen</a:t>
            </a:r>
            <a:r>
              <a:rPr lang="en-US" sz="1900" b="0" kern="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20 ml/kg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+mn-lt"/>
                <a:ea typeface="+mn-ea"/>
                <a:sym typeface="Symbol" pitchFamily="18" charset="2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3472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30 </a:t>
            </a:r>
            <a:r>
              <a:rPr lang="en-US" altLang="nl-NL" sz="1800" dirty="0" err="1"/>
              <a:t>minuten</a:t>
            </a:r>
            <a:r>
              <a:rPr lang="en-US" altLang="nl-NL" sz="1800" dirty="0"/>
              <a:t> </a:t>
            </a:r>
            <a:r>
              <a:rPr lang="en-US" altLang="nl-NL" sz="1800" dirty="0" err="1"/>
              <a:t>na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ym typeface="Symbol" pitchFamily="2" charset="2"/>
              </a:rPr>
              <a:t>geen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bijgeluiden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AH 55/min, </a:t>
            </a:r>
            <a:r>
              <a:rPr lang="en-US" altLang="nl-NL" sz="1800" dirty="0" err="1">
                <a:sym typeface="Symbol" pitchFamily="2" charset="2"/>
              </a:rPr>
              <a:t>geen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intrekken</a:t>
            </a:r>
            <a:r>
              <a:rPr lang="en-US" altLang="nl-NL" sz="1800" dirty="0">
                <a:sym typeface="Symbol" pitchFamily="2" charset="2"/>
              </a:rPr>
              <a:t>, sat 99% 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HA 160/min,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55/35,</a:t>
            </a: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koude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acra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>
                <a:sym typeface="Symbol" pitchFamily="2" charset="2"/>
              </a:rPr>
              <a:t>cap refill &lt;3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AVPU=V,  </a:t>
            </a:r>
            <a:r>
              <a:rPr lang="en-US" altLang="nl-NL" sz="1800" dirty="0" err="1">
                <a:sym typeface="Symbol" pitchFamily="2" charset="2"/>
              </a:rPr>
              <a:t>huilen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36,8ºC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Huid</a:t>
            </a:r>
            <a:r>
              <a:rPr lang="en-US" altLang="nl-NL" sz="1800" dirty="0">
                <a:sym typeface="Symbol" pitchFamily="2" charset="2"/>
              </a:rPr>
              <a:t>: 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 turgor	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hologig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droge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</a:t>
            </a: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	</a:t>
            </a:r>
            <a:r>
              <a:rPr lang="en-US" altLang="nl-NL" sz="1800" dirty="0" err="1">
                <a:solidFill>
                  <a:srgbClr val="C00000"/>
                </a:solidFill>
                <a:sym typeface="Symbol" pitchFamily="2" charset="2"/>
              </a:rPr>
              <a:t>slijmvliezen</a:t>
            </a:r>
            <a:r>
              <a:rPr lang="en-US" altLang="nl-NL" sz="1800" dirty="0">
                <a:solidFill>
                  <a:srgbClr val="C00000"/>
                </a:solidFill>
                <a:sym typeface="Symbol" pitchFamily="2" charset="2"/>
              </a:rPr>
              <a:t>               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AD7B40-205F-9C49-8E7D-765E2FE32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1643063"/>
            <a:ext cx="35718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Expectatief</a:t>
            </a: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O</a:t>
            </a:r>
            <a:r>
              <a:rPr lang="en-US" sz="1900" baseline="-250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2</a:t>
            </a: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door, </a:t>
            </a: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saturatiemeter</a:t>
            </a: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, monitor</a:t>
            </a:r>
          </a:p>
          <a:p>
            <a:pPr eaLnBrk="0">
              <a:spcBef>
                <a:spcPct val="20000"/>
              </a:spcBef>
              <a:defRPr/>
            </a:pP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buFont typeface="Symbol" pitchFamily="18" charset="2"/>
              <a:buChar char="®"/>
              <a:defRPr/>
            </a:pP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Onderhoudsvocht</a:t>
            </a:r>
            <a:r>
              <a:rPr lang="en-US" sz="1900" dirty="0">
                <a:solidFill>
                  <a:srgbClr val="00539F"/>
                </a:solidFill>
                <a:latin typeface="Arial" charset="0"/>
                <a:sym typeface="Symbol" pitchFamily="18" charset="2"/>
              </a:rPr>
              <a:t> + </a:t>
            </a:r>
            <a:r>
              <a:rPr lang="en-US" sz="1900" dirty="0" err="1">
                <a:solidFill>
                  <a:srgbClr val="00539F"/>
                </a:solidFill>
                <a:latin typeface="Arial" charset="0"/>
                <a:sym typeface="Symbol" pitchFamily="18" charset="2"/>
              </a:rPr>
              <a:t>rehydratie</a:t>
            </a:r>
            <a:endParaRPr lang="en-US" sz="1900" dirty="0">
              <a:solidFill>
                <a:srgbClr val="00539F"/>
              </a:solidFill>
              <a:latin typeface="Arial" charset="0"/>
              <a:sym typeface="Symbol" pitchFamily="18" charset="2"/>
            </a:endParaRPr>
          </a:p>
          <a:p>
            <a:pPr marL="342900" indent="-342900" eaLnBrk="0">
              <a:spcBef>
                <a:spcPct val="20000"/>
              </a:spcBef>
              <a:defRPr/>
            </a:pPr>
            <a:r>
              <a:rPr lang="en-US" sz="1900" dirty="0">
                <a:solidFill>
                  <a:srgbClr val="00539F"/>
                </a:solidFill>
                <a:sym typeface="Symbol" pitchFamily="18" charset="2"/>
              </a:rPr>
              <a:t>			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900" b="0" kern="0" dirty="0">
                <a:solidFill>
                  <a:srgbClr val="00539F"/>
                </a:solidFill>
                <a:latin typeface="+mn-lt"/>
                <a:ea typeface="+mn-ea"/>
                <a:sym typeface="Symbol" pitchFamily="18" charset="2"/>
              </a:rPr>
              <a:t>			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8B8BA0-02ED-174C-97AE-23F3654CB013}"/>
              </a:ext>
            </a:extLst>
          </p:cNvPr>
          <p:cNvSpPr txBox="1"/>
          <p:nvPr/>
        </p:nvSpPr>
        <p:spPr>
          <a:xfrm>
            <a:off x="4636021" y="6237312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4</a:t>
            </a:r>
          </a:p>
        </p:txBody>
      </p:sp>
    </p:spTree>
    <p:extLst>
      <p:ext uri="{BB962C8B-B14F-4D97-AF65-F5344CB8AC3E}">
        <p14:creationId xmlns:p14="http://schemas.microsoft.com/office/powerpoint/2010/main" val="3517183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3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08498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</a:rPr>
              <a:t>Diagnose: </a:t>
            </a:r>
            <a:r>
              <a:rPr lang="en-US" altLang="nl-NL" sz="1800" dirty="0" err="1">
                <a:solidFill>
                  <a:srgbClr val="C00000"/>
                </a:solidFill>
              </a:rPr>
              <a:t>dehydratie</a:t>
            </a:r>
            <a:r>
              <a:rPr lang="en-US" altLang="nl-NL" sz="1800" dirty="0">
                <a:solidFill>
                  <a:srgbClr val="C00000"/>
                </a:solidFill>
              </a:rPr>
              <a:t> op basis van gastro-enteritis</a:t>
            </a:r>
          </a:p>
          <a:p>
            <a:pPr>
              <a:buFontTx/>
              <a:buNone/>
            </a:pPr>
            <a:endParaRPr lang="en-US" altLang="nl-NL" sz="18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n-US" altLang="nl-NL" sz="1800" dirty="0" err="1"/>
              <a:t>Behandeling</a:t>
            </a:r>
            <a:endParaRPr lang="en-US" alt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1800" dirty="0"/>
              <a:t>(</a:t>
            </a:r>
            <a:r>
              <a:rPr lang="en-US" altLang="nl-NL" sz="1800" dirty="0" err="1"/>
              <a:t>Opvang</a:t>
            </a:r>
            <a:r>
              <a:rPr lang="en-US" altLang="nl-NL" sz="1800" dirty="0"/>
              <a:t> O-ABCDE)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1800" dirty="0" err="1"/>
              <a:t>Onderhoudsvocht</a:t>
            </a:r>
            <a:endParaRPr lang="en-US" alt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1800" dirty="0"/>
              <a:t>Type </a:t>
            </a:r>
            <a:r>
              <a:rPr lang="en-US" altLang="nl-NL" sz="1800" dirty="0" err="1"/>
              <a:t>dehydratie</a:t>
            </a:r>
            <a:endParaRPr lang="en-US" alt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1800" dirty="0"/>
              <a:t>Ernst </a:t>
            </a:r>
            <a:r>
              <a:rPr lang="en-US" altLang="nl-NL" sz="1800" dirty="0" err="1"/>
              <a:t>dehydratie</a:t>
            </a:r>
            <a:r>
              <a:rPr lang="en-US" altLang="nl-NL" sz="1800" dirty="0"/>
              <a:t> (deficit </a:t>
            </a:r>
            <a:r>
              <a:rPr lang="en-US" altLang="nl-NL" sz="1800" dirty="0" err="1"/>
              <a:t>aanvullen</a:t>
            </a:r>
            <a:r>
              <a:rPr lang="en-US" altLang="nl-NL" sz="1800" dirty="0"/>
              <a:t>)</a:t>
            </a: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5773576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4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08498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4716462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en-US" altLang="nl-NL" sz="1800" dirty="0"/>
              <a:t>SEH:</a:t>
            </a:r>
          </a:p>
          <a:p>
            <a:pPr hangingPunct="1">
              <a:buFontTx/>
              <a:buNone/>
            </a:pPr>
            <a:endParaRPr lang="en-US" altLang="nl-NL" sz="1800" dirty="0"/>
          </a:p>
          <a:p>
            <a:pPr hangingPunct="1">
              <a:buFontTx/>
              <a:buNone/>
            </a:pPr>
            <a:r>
              <a:rPr lang="en-US" altLang="nl-NL" sz="1800" dirty="0"/>
              <a:t> Baby, 1 </a:t>
            </a:r>
            <a:r>
              <a:rPr lang="en-US" altLang="nl-NL" sz="1800" dirty="0" err="1"/>
              <a:t>mnd</a:t>
            </a:r>
            <a:r>
              <a:rPr lang="en-US" altLang="nl-NL" sz="1800" dirty="0"/>
              <a:t>, </a:t>
            </a:r>
            <a:r>
              <a:rPr lang="nl-NL" altLang="nl-NL" sz="1800" dirty="0"/>
              <a:t>v</a:t>
            </a:r>
            <a:r>
              <a:rPr lang="en-US" altLang="nl-NL" sz="1800" dirty="0" err="1">
                <a:sym typeface="Symbol" pitchFamily="2" charset="2"/>
              </a:rPr>
              <a:t>oorheen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gezond</a:t>
            </a:r>
            <a:r>
              <a:rPr lang="en-US" altLang="nl-NL" sz="1800" dirty="0">
                <a:sym typeface="Symbol" pitchFamily="2" charset="2"/>
              </a:rPr>
              <a:t>, 	</a:t>
            </a: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>
                <a:sym typeface="Symbol" pitchFamily="2" charset="2"/>
              </a:rPr>
              <a:t>2 </a:t>
            </a:r>
            <a:r>
              <a:rPr lang="en-US" altLang="nl-NL" sz="1800" dirty="0" err="1">
                <a:sym typeface="Symbol" pitchFamily="2" charset="2"/>
              </a:rPr>
              <a:t>dagen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verkouden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hoesten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en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koorts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Drinkt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nauwelijks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meer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 typeface="Arial" panose="020B0604020202020204" pitchFamily="34" charset="0"/>
              <a:buChar char="•"/>
            </a:pPr>
            <a:r>
              <a:rPr lang="en-US" altLang="nl-NL" sz="1800" dirty="0" err="1">
                <a:sym typeface="Symbol" pitchFamily="2" charset="2"/>
              </a:rPr>
              <a:t>Slaapt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meldt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zich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niet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voor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voeding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661" r="36992" b="26022"/>
          <a:stretch/>
        </p:blipFill>
        <p:spPr bwMode="auto">
          <a:xfrm>
            <a:off x="4932040" y="512343"/>
            <a:ext cx="3990214" cy="291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2" t="22055" r="42517" b="50662"/>
          <a:stretch>
            <a:fillRect/>
          </a:stretch>
        </p:blipFill>
        <p:spPr bwMode="auto">
          <a:xfrm>
            <a:off x="4932040" y="3644472"/>
            <a:ext cx="3990214" cy="288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85497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4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7453138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buFontTx/>
              <a:buNone/>
            </a:pPr>
            <a:r>
              <a:rPr lang="nl-NL" altLang="nl-NL" sz="1800" dirty="0"/>
              <a:t>Plan van aanpak?</a:t>
            </a:r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F6AE52-75DB-1C4A-9C6B-61F06561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6" y="2124591"/>
            <a:ext cx="3049240" cy="3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45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4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ym typeface="Symbol" pitchFamily="2" charset="2"/>
              </a:rPr>
              <a:t>kreunt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	AH 90/min, </a:t>
            </a:r>
            <a:r>
              <a:rPr lang="en-US" altLang="nl-NL" sz="1800" dirty="0" err="1">
                <a:sym typeface="Symbol" pitchFamily="2" charset="2"/>
              </a:rPr>
              <a:t>intrekken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neusvleugelen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sat 91%  met O2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HA 190/min,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80/50,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koude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AVPU=P,  </a:t>
            </a:r>
            <a:r>
              <a:rPr lang="en-US" altLang="nl-NL" sz="1800" dirty="0" err="1">
                <a:sym typeface="Symbol" pitchFamily="2" charset="2"/>
              </a:rPr>
              <a:t>apathisch</a:t>
            </a: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38,4ºC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661" r="36992" b="26022"/>
          <a:stretch/>
        </p:blipFill>
        <p:spPr bwMode="auto">
          <a:xfrm>
            <a:off x="4751725" y="1916832"/>
            <a:ext cx="3990214" cy="291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7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Een bedreigd kind 4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6445026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r>
              <a:rPr lang="en-US" altLang="nl-NL" sz="1800" dirty="0"/>
              <a:t>LO </a:t>
            </a:r>
            <a:r>
              <a:rPr lang="en-US" altLang="nl-NL" sz="1800" dirty="0" err="1"/>
              <a:t>bij</a:t>
            </a:r>
            <a:r>
              <a:rPr lang="en-US" altLang="nl-NL" sz="1800" dirty="0"/>
              <a:t> </a:t>
            </a:r>
            <a:r>
              <a:rPr lang="en-US" altLang="nl-NL" sz="1800" dirty="0" err="1"/>
              <a:t>presentatie</a:t>
            </a:r>
            <a:r>
              <a:rPr lang="en-US" altLang="nl-NL" sz="1800" dirty="0"/>
              <a:t>: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A: 	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kreunt</a:t>
            </a:r>
            <a:endParaRPr lang="en-US" altLang="nl-NL" sz="1800" dirty="0">
              <a:solidFill>
                <a:srgbClr val="FF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B: 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	AH 90/min,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intrekken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,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neusvleugelen</a:t>
            </a:r>
            <a:endParaRPr lang="en-US" altLang="nl-NL" sz="1800" dirty="0">
              <a:solidFill>
                <a:srgbClr val="FF0000"/>
              </a:solidFill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	sat 91%  met O2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C: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HA 190/min</a:t>
            </a:r>
            <a:r>
              <a:rPr lang="en-US" altLang="nl-NL" sz="1800" dirty="0">
                <a:sym typeface="Symbol" pitchFamily="2" charset="2"/>
              </a:rPr>
              <a:t>, </a:t>
            </a:r>
            <a:r>
              <a:rPr lang="en-US" altLang="nl-NL" sz="1800" dirty="0" err="1">
                <a:sym typeface="Symbol" pitchFamily="2" charset="2"/>
              </a:rPr>
              <a:t>bloeddruk</a:t>
            </a:r>
            <a:r>
              <a:rPr lang="en-US" altLang="nl-NL" sz="1800" dirty="0">
                <a:sym typeface="Symbol" pitchFamily="2" charset="2"/>
              </a:rPr>
              <a:t> 80/50, </a:t>
            </a: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</a:t>
            </a:r>
            <a:r>
              <a:rPr lang="en-US" altLang="nl-NL" sz="1800" dirty="0" err="1">
                <a:sym typeface="Symbol" pitchFamily="2" charset="2"/>
              </a:rPr>
              <a:t>koude</a:t>
            </a:r>
            <a:r>
              <a:rPr lang="en-US" altLang="nl-NL" sz="1800" dirty="0">
                <a:sym typeface="Symbol" pitchFamily="2" charset="2"/>
              </a:rPr>
              <a:t> </a:t>
            </a:r>
            <a:r>
              <a:rPr lang="en-US" altLang="nl-NL" sz="1800" dirty="0" err="1">
                <a:sym typeface="Symbol" pitchFamily="2" charset="2"/>
              </a:rPr>
              <a:t>acra</a:t>
            </a:r>
            <a:r>
              <a:rPr lang="en-US" altLang="nl-NL" sz="1800" dirty="0">
                <a:sym typeface="Symbol" pitchFamily="2" charset="2"/>
              </a:rPr>
              <a:t>, cap refill &gt;3 sec</a:t>
            </a: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D: 	</a:t>
            </a:r>
            <a:r>
              <a:rPr lang="en-US" altLang="nl-NL" sz="1800" dirty="0">
                <a:solidFill>
                  <a:srgbClr val="FF0000"/>
                </a:solidFill>
                <a:sym typeface="Symbol" pitchFamily="2" charset="2"/>
              </a:rPr>
              <a:t>AVPU=P,  </a:t>
            </a:r>
            <a:r>
              <a:rPr lang="en-US" altLang="nl-NL" sz="1800" dirty="0" err="1">
                <a:solidFill>
                  <a:srgbClr val="FF0000"/>
                </a:solidFill>
                <a:sym typeface="Symbol" pitchFamily="2" charset="2"/>
              </a:rPr>
              <a:t>apathisch</a:t>
            </a:r>
            <a:endParaRPr lang="en-US" altLang="nl-NL" sz="1800" dirty="0">
              <a:solidFill>
                <a:srgbClr val="FF0000"/>
              </a:solidFill>
              <a:sym typeface="Symbol" pitchFamily="2" charset="2"/>
            </a:endParaRPr>
          </a:p>
          <a:p>
            <a:pPr>
              <a:buFontTx/>
              <a:buNone/>
            </a:pPr>
            <a:endParaRPr lang="en-US" altLang="nl-NL" sz="1800" dirty="0">
              <a:sym typeface="Symbol" pitchFamily="2" charset="2"/>
            </a:endParaRPr>
          </a:p>
          <a:p>
            <a:pPr>
              <a:buFontTx/>
              <a:buNone/>
            </a:pPr>
            <a:r>
              <a:rPr lang="en-US" altLang="nl-NL" sz="1800" dirty="0">
                <a:sym typeface="Symbol" pitchFamily="2" charset="2"/>
              </a:rPr>
              <a:t>E:  Temp 38,4ºC</a:t>
            </a:r>
          </a:p>
          <a:p>
            <a:pPr hangingPunct="1"/>
            <a:endParaRPr lang="en-US" altLang="nl-NL" sz="1800" dirty="0">
              <a:sym typeface="Symbol" pitchFamily="2" charset="2"/>
            </a:endParaRPr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	                      	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15661" r="36992" b="26022"/>
          <a:stretch/>
        </p:blipFill>
        <p:spPr bwMode="auto">
          <a:xfrm>
            <a:off x="4751725" y="1916832"/>
            <a:ext cx="3990214" cy="291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98B8BA0-02ED-174C-97AE-23F3654CB013}"/>
              </a:ext>
            </a:extLst>
          </p:cNvPr>
          <p:cNvSpPr txBox="1"/>
          <p:nvPr/>
        </p:nvSpPr>
        <p:spPr>
          <a:xfrm>
            <a:off x="4636021" y="6237312"/>
            <a:ext cx="9361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PEWS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BC755-3B19-2B48-B2AA-E4AF6836C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5"/>
          <a:stretch/>
        </p:blipFill>
        <p:spPr>
          <a:xfrm>
            <a:off x="3443658" y="273679"/>
            <a:ext cx="5729064" cy="29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39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Onderste</a:t>
            </a:r>
            <a:r>
              <a:rPr lang="en-US" dirty="0"/>
              <a:t> </a:t>
            </a:r>
            <a:r>
              <a:rPr lang="en-US" dirty="0" err="1"/>
              <a:t>luchtweg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nl-NL" dirty="0"/>
          </a:p>
        </p:txBody>
      </p:sp>
      <p:sp>
        <p:nvSpPr>
          <p:cNvPr id="6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503238" y="161925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 sz="1800" dirty="0">
                <a:solidFill>
                  <a:srgbClr val="99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Oorzaken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asculair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nfectie/Inflammatie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rauma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uto-immuun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etabool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eoplasma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ongenitaal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egeneratief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ndocrien</a:t>
            </a:r>
          </a:p>
          <a:p>
            <a:pPr eaLnBrk="1" hangingPunct="1"/>
            <a:r>
              <a:rPr lang="nl-NL" altLang="nl-NL" sz="1800" dirty="0">
                <a:solidFill>
                  <a:srgbClr val="C00000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F</a:t>
            </a:r>
            <a:r>
              <a:rPr lang="nl-NL" altLang="nl-NL" sz="18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unctioneel</a:t>
            </a: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None/>
            </a:pPr>
            <a:endParaRPr lang="nl-NL" altLang="nl-NL" sz="18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4304214" y="1802133"/>
            <a:ext cx="4105275" cy="4105275"/>
            <a:chOff x="4304214" y="1287186"/>
            <a:chExt cx="4105275" cy="4105275"/>
          </a:xfrm>
        </p:grpSpPr>
        <p:pic>
          <p:nvPicPr>
            <p:cNvPr id="12290" name="Picture 2" descr="Afbeeldingsresultaat voor vitamin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214" y="1287186"/>
              <a:ext cx="410527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vak 2"/>
            <p:cNvSpPr txBox="1"/>
            <p:nvPr/>
          </p:nvSpPr>
          <p:spPr>
            <a:xfrm rot="20274395">
              <a:off x="4902589" y="2001779"/>
              <a:ext cx="2124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nl-NL" sz="2400" b="1" kern="1200" dirty="0" err="1">
                  <a:ea typeface="ＭＳ Ｐゴシック" panose="020B0600070205080204" pitchFamily="34" charset="-128"/>
                  <a:cs typeface="+mn-cs"/>
                </a:rPr>
                <a:t>Vitamin</a:t>
              </a:r>
              <a:r>
                <a:rPr lang="nl-NL" sz="2400" b="1" kern="1200" dirty="0">
                  <a:ea typeface="ＭＳ Ｐゴシック" panose="020B0600070205080204" pitchFamily="34" charset="-128"/>
                  <a:cs typeface="+mn-cs"/>
                </a:rPr>
                <a:t> CDEF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5971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j-lt"/>
              </a:rPr>
              <a:t>Onderste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luchtweg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endParaRPr lang="nl-NL" dirty="0">
              <a:latin typeface="+mj-lt"/>
            </a:endParaRPr>
          </a:p>
        </p:txBody>
      </p:sp>
      <p:sp>
        <p:nvSpPr>
          <p:cNvPr id="6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503238" y="1619250"/>
            <a:ext cx="77724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nl-NL" altLang="nl-NL" sz="2200" dirty="0">
                <a:solidFill>
                  <a:srgbClr val="99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Behandeling </a:t>
            </a:r>
            <a:endParaRPr lang="nl-NL" altLang="nl-NL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None/>
            </a:pPr>
            <a:endParaRPr lang="nl-NL" altLang="nl-NL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None/>
            </a:pPr>
            <a:endParaRPr lang="nl-NL" altLang="nl-NL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2956" r="31934" b="12381"/>
          <a:stretch/>
        </p:blipFill>
        <p:spPr bwMode="auto">
          <a:xfrm>
            <a:off x="739620" y="2546252"/>
            <a:ext cx="1469167" cy="260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8263" r="15329" b="5719"/>
          <a:stretch/>
        </p:blipFill>
        <p:spPr bwMode="auto">
          <a:xfrm>
            <a:off x="7006530" y="1335258"/>
            <a:ext cx="1694154" cy="315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7" y="4288375"/>
            <a:ext cx="3272497" cy="245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659" y="1118373"/>
            <a:ext cx="23812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787" y="2131255"/>
            <a:ext cx="1943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21" y="4852987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68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r>
              <a:rPr lang="nl-NL" altLang="nl-NL" sz="1800" dirty="0"/>
              <a:t>Vroegtijdige signalering: PEWS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Heldere communicatie: ISOBAR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Juiste interventie: APLS</a:t>
            </a:r>
          </a:p>
          <a:p>
            <a:pPr>
              <a:buNone/>
            </a:pPr>
            <a:r>
              <a:rPr lang="en-US" altLang="nl-NL" sz="1800" dirty="0">
                <a:solidFill>
                  <a:schemeClr val="tx1"/>
                </a:solidFill>
                <a:latin typeface="+mj-lt"/>
                <a:sym typeface="Symbol" pitchFamily="2" charset="2"/>
              </a:rPr>
              <a:t>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Spoed interventie systeem</a:t>
            </a:r>
          </a:p>
        </p:txBody>
      </p:sp>
      <p:sp>
        <p:nvSpPr>
          <p:cNvPr id="5" name="Pijl omlaag 3">
            <a:extLst>
              <a:ext uri="{FF2B5EF4-FFF2-40B4-BE49-F238E27FC236}">
                <a16:creationId xmlns:a16="http://schemas.microsoft.com/office/drawing/2014/main" id="{E080E7A0-ACC5-2742-AF22-F30C3427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92896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  <p:sp>
        <p:nvSpPr>
          <p:cNvPr id="6" name="Pijl omlaag 4">
            <a:extLst>
              <a:ext uri="{FF2B5EF4-FFF2-40B4-BE49-F238E27FC236}">
                <a16:creationId xmlns:a16="http://schemas.microsoft.com/office/drawing/2014/main" id="{F3CF1A10-0A6C-C44C-A909-FACB29654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61048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</p:spTree>
    <p:extLst>
      <p:ext uri="{BB962C8B-B14F-4D97-AF65-F5344CB8AC3E}">
        <p14:creationId xmlns:p14="http://schemas.microsoft.com/office/powerpoint/2010/main" val="68316307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08" y="1807744"/>
            <a:ext cx="6198519" cy="339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2356006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681008B-A0C8-0041-AED6-6A552C0F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533082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sz="1800" dirty="0">
              <a:solidFill>
                <a:schemeClr val="tx1"/>
              </a:solidFill>
              <a:latin typeface="+mj-lt"/>
              <a:sym typeface="Symbol" pitchFamily="2" charset="2"/>
            </a:endParaRPr>
          </a:p>
          <a:p>
            <a:r>
              <a:rPr lang="nl-NL" altLang="nl-NL" sz="1800" dirty="0"/>
              <a:t>Vroegtijdige signalering: PEWS/ABCDE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Heldere communicatie: ISOBAR</a:t>
            </a:r>
          </a:p>
          <a:p>
            <a:endParaRPr lang="nl-NL" altLang="nl-NL" sz="1800" dirty="0"/>
          </a:p>
          <a:p>
            <a:endParaRPr lang="nl-NL" altLang="nl-NL" sz="1800" dirty="0"/>
          </a:p>
          <a:p>
            <a:endParaRPr lang="nl-NL" altLang="nl-NL" sz="1800" dirty="0"/>
          </a:p>
          <a:p>
            <a:r>
              <a:rPr lang="nl-NL" altLang="nl-NL" sz="1800" dirty="0"/>
              <a:t>Juiste interventie: APLS</a:t>
            </a:r>
          </a:p>
          <a:p>
            <a:pPr>
              <a:buNone/>
            </a:pPr>
            <a:r>
              <a:rPr lang="en-US" altLang="nl-NL" sz="1800" dirty="0">
                <a:solidFill>
                  <a:schemeClr val="tx1"/>
                </a:solidFill>
                <a:latin typeface="+mj-lt"/>
                <a:sym typeface="Symbol" pitchFamily="2" charset="2"/>
              </a:rPr>
              <a:t>          </a:t>
            </a:r>
          </a:p>
        </p:txBody>
      </p:sp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Take Home Message Bedreigde Kinderen</a:t>
            </a:r>
          </a:p>
        </p:txBody>
      </p:sp>
      <p:sp>
        <p:nvSpPr>
          <p:cNvPr id="5" name="Pijl omlaag 3">
            <a:extLst>
              <a:ext uri="{FF2B5EF4-FFF2-40B4-BE49-F238E27FC236}">
                <a16:creationId xmlns:a16="http://schemas.microsoft.com/office/drawing/2014/main" id="{E080E7A0-ACC5-2742-AF22-F30C34278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92896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  <p:sp>
        <p:nvSpPr>
          <p:cNvPr id="6" name="Pijl omlaag 4">
            <a:extLst>
              <a:ext uri="{FF2B5EF4-FFF2-40B4-BE49-F238E27FC236}">
                <a16:creationId xmlns:a16="http://schemas.microsoft.com/office/drawing/2014/main" id="{F3CF1A10-0A6C-C44C-A909-FACB29654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61048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NL" altLang="nl-NL" sz="2400" b="0"/>
          </a:p>
        </p:txBody>
      </p:sp>
    </p:spTree>
    <p:extLst>
      <p:ext uri="{BB962C8B-B14F-4D97-AF65-F5344CB8AC3E}">
        <p14:creationId xmlns:p14="http://schemas.microsoft.com/office/powerpoint/2010/main" val="271256352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Take Home Message bedreigde kinderen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F2E6217-182B-354C-AAD8-1F4DC3D40742}"/>
              </a:ext>
            </a:extLst>
          </p:cNvPr>
          <p:cNvSpPr txBox="1">
            <a:spLocks noChangeArrowheads="1"/>
          </p:cNvSpPr>
          <p:nvPr/>
        </p:nvSpPr>
        <p:spPr>
          <a:xfrm>
            <a:off x="503238" y="1619250"/>
            <a:ext cx="8101210" cy="5238750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352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924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496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6068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64000" marR="0" indent="-4064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1C1C1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buFontTx/>
              <a:buNone/>
            </a:pPr>
            <a:endParaRPr lang="nl-NL" altLang="nl-NL" sz="1800" dirty="0">
              <a:solidFill>
                <a:srgbClr val="C00000"/>
              </a:solidFill>
            </a:endParaRPr>
          </a:p>
          <a:p>
            <a:endParaRPr lang="nl-NL" altLang="nl-NL" sz="1800" dirty="0"/>
          </a:p>
          <a:p>
            <a:pPr hangingPunct="1">
              <a:buFontTx/>
              <a:buNone/>
            </a:pPr>
            <a:r>
              <a:rPr lang="en-US" altLang="nl-NL" sz="1800" dirty="0">
                <a:sym typeface="Symbol" pitchFamily="2" charset="2"/>
              </a:rPr>
              <a:t>		</a:t>
            </a:r>
            <a:endParaRPr lang="en-US" altLang="nl-NL" sz="1800" b="1" dirty="0">
              <a:solidFill>
                <a:srgbClr val="C00000"/>
              </a:solidFill>
              <a:sym typeface="Symbol" pitchFamily="2" charset="2"/>
            </a:endParaRPr>
          </a:p>
          <a:p>
            <a:pPr hangingPunct="1"/>
            <a:endParaRPr lang="en-US" altLang="nl-NL" sz="1800" dirty="0">
              <a:sym typeface="Symbol" pitchFamily="2" charset="2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D078D5A7-B264-F440-A430-2E3BADBDBA8D}"/>
              </a:ext>
            </a:extLst>
          </p:cNvPr>
          <p:cNvGrpSpPr/>
          <p:nvPr/>
        </p:nvGrpSpPr>
        <p:grpSpPr>
          <a:xfrm>
            <a:off x="1586211" y="1916832"/>
            <a:ext cx="5794101" cy="3528392"/>
            <a:chOff x="1715668" y="3056983"/>
            <a:chExt cx="5347538" cy="2811692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458C597-6CBD-4745-8DFD-87DD2F9FA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668" y="3056983"/>
              <a:ext cx="5347538" cy="2439814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A8F49702-2648-7A46-A0F0-82F8347CDD18}"/>
                </a:ext>
              </a:extLst>
            </p:cNvPr>
            <p:cNvSpPr txBox="1"/>
            <p:nvPr/>
          </p:nvSpPr>
          <p:spPr>
            <a:xfrm>
              <a:off x="2425227" y="5517232"/>
              <a:ext cx="4296907" cy="351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800" b="1" i="0" u="none" strike="noStrike" cap="none" spc="0" normalizeH="0" baseline="0" dirty="0">
                  <a:ln>
                    <a:noFill/>
                  </a:ln>
                  <a:solidFill>
                    <a:srgbClr val="1C1C1C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Signaleren – Communiceren - Handelen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85595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Vroegtijdige signalering ABCDE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328AD20-2EA8-1B4E-9B86-505254151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9" y="1619250"/>
            <a:ext cx="471683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900">
                <a:solidFill>
                  <a:srgbClr val="00539F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rgbClr val="00539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rgbClr val="00539F"/>
                </a:solidFill>
                <a:latin typeface="+mn-lt"/>
                <a:ea typeface="+mn-ea"/>
              </a:defRPr>
            </a:lvl9pPr>
          </a:lstStyle>
          <a:p>
            <a:pPr>
              <a:buNone/>
            </a:pPr>
            <a:endParaRPr lang="en-US" altLang="nl-NL" dirty="0">
              <a:sym typeface="Symbol" pitchFamily="2" charset="2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F6AE52-75DB-1C4A-9C6B-61F06561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56" y="1916832"/>
            <a:ext cx="3049240" cy="36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094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>
            <a:extLst>
              <a:ext uri="{FF2B5EF4-FFF2-40B4-BE49-F238E27FC236}">
                <a16:creationId xmlns:a16="http://schemas.microsoft.com/office/drawing/2014/main" id="{98660D02-2B05-AE4A-8630-37CF62391AC7}"/>
              </a:ext>
            </a:extLst>
          </p:cNvPr>
          <p:cNvSpPr txBox="1">
            <a:spLocks/>
          </p:cNvSpPr>
          <p:nvPr/>
        </p:nvSpPr>
        <p:spPr>
          <a:xfrm>
            <a:off x="503237" y="333374"/>
            <a:ext cx="7772401" cy="575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5pPr>
            <a:lvl6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6pPr>
            <a:lvl7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7pPr>
            <a:lvl8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8pPr>
            <a:lvl9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961AB"/>
                </a:solidFill>
                <a:uFillTx/>
                <a:latin typeface="Myriad Pro"/>
                <a:ea typeface="Myriad Pro"/>
                <a:cs typeface="Myriad Pro"/>
                <a:sym typeface="Myriad Pro"/>
              </a:defRPr>
            </a:lvl9pPr>
          </a:lstStyle>
          <a:p>
            <a:pPr hangingPunct="1"/>
            <a:r>
              <a:rPr lang="nl-NL" dirty="0"/>
              <a:t>Vroegtijdige signalering (Dutch PEWS)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B26FF-E968-664A-A49B-3F21CC2F5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8" y="1082843"/>
            <a:ext cx="4100609" cy="2830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4BB3E-0B3C-3C4E-8F96-4136810AC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00" y="1397365"/>
            <a:ext cx="4157588" cy="2965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BEAA3-876C-3144-8000-C3B2F000F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16" y="1761683"/>
            <a:ext cx="4380722" cy="3126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C4001B-F747-764E-BA74-4CBF44BDD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78" y="2124481"/>
            <a:ext cx="4683383" cy="3342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8121AB-64A3-E240-8C4A-77753E1FA9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"/>
          <a:stretch/>
        </p:blipFill>
        <p:spPr>
          <a:xfrm>
            <a:off x="3645454" y="2498165"/>
            <a:ext cx="4968931" cy="34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339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FFC44-842A-754B-AC2F-73DEDE1AA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93174" cy="52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475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Powerpoint presentatie-basis template WKZ">
  <a:themeElements>
    <a:clrScheme name="1_Powerpoint presentatie-basis template WKZ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2526A9"/>
      </a:accent1>
      <a:accent2>
        <a:srgbClr val="D0103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Powerpoint presentatie-basis template WKZ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Powerpoint presentatie-basis template WK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6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0000009.potm" id="{C809C80A-D741-4719-BB69-E7A97744C192}" vid="{79EDCE52-7E45-4FCC-9FD8-E57B547BBD71}"/>
    </a:ext>
  </a:extLst>
</a:theme>
</file>

<file path=ppt/theme/theme3.xml><?xml version="1.0" encoding="utf-8"?>
<a:theme xmlns:a="http://schemas.openxmlformats.org/drawingml/2006/main" name="17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0000009.potm" id="{C809C80A-D741-4719-BB69-E7A97744C192}" vid="{79EDCE52-7E45-4FCC-9FD8-E57B547BBD71}"/>
    </a:ext>
  </a:extLst>
</a:theme>
</file>

<file path=ppt/theme/theme4.xml><?xml version="1.0" encoding="utf-8"?>
<a:theme xmlns:a="http://schemas.openxmlformats.org/drawingml/2006/main" name="18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0000009.potm" id="{C809C80A-D741-4719-BB69-E7A97744C192}" vid="{79EDCE52-7E45-4FCC-9FD8-E57B547BBD71}"/>
    </a:ext>
  </a:extLst>
</a:theme>
</file>

<file path=ppt/theme/theme5.xml><?xml version="1.0" encoding="utf-8"?>
<a:theme xmlns:a="http://schemas.openxmlformats.org/drawingml/2006/main" name="19_Standaardthema">
  <a:themeElements>
    <a:clrScheme name="Aangepast 2">
      <a:dk1>
        <a:srgbClr val="1C1C1C"/>
      </a:dk1>
      <a:lt1>
        <a:sysClr val="window" lastClr="FFFFFF"/>
      </a:lt1>
      <a:dk2>
        <a:srgbClr val="1961AB"/>
      </a:dk2>
      <a:lt2>
        <a:srgbClr val="EEECE1"/>
      </a:lt2>
      <a:accent1>
        <a:srgbClr val="2526A9"/>
      </a:accent1>
      <a:accent2>
        <a:srgbClr val="D0103A"/>
      </a:accent2>
      <a:accent3>
        <a:srgbClr val="79B829"/>
      </a:accent3>
      <a:accent4>
        <a:srgbClr val="0F84C9"/>
      </a:accent4>
      <a:accent5>
        <a:srgbClr val="FF6319"/>
      </a:accent5>
      <a:accent6>
        <a:srgbClr val="B7B1A9"/>
      </a:accent6>
      <a:hlink>
        <a:srgbClr val="2526A9"/>
      </a:hlink>
      <a:folHlink>
        <a:srgbClr val="B7B1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0000009.potm" id="{C809C80A-D741-4719-BB69-E7A97744C192}" vid="{79EDCE52-7E45-4FCC-9FD8-E57B547BBD71}"/>
    </a:ext>
  </a:extLst>
</a:theme>
</file>

<file path=ppt/theme/theme6.xml><?xml version="1.0" encoding="utf-8"?>
<a:theme xmlns:a="http://schemas.openxmlformats.org/drawingml/2006/main" name="1_Powerpoint presentatie-basis template WKZ">
  <a:themeElements>
    <a:clrScheme name="1_Powerpoint presentatie-basis template WKZ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526A9"/>
      </a:accent1>
      <a:accent2>
        <a:srgbClr val="D0103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Powerpoint presentatie-basis template WKZ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Powerpoint presentatie-basis template WK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2890</TotalTime>
  <Words>2207</Words>
  <Application>Microsoft Macintosh PowerPoint</Application>
  <PresentationFormat>On-screen Show (4:3)</PresentationFormat>
  <Paragraphs>604</Paragraphs>
  <Slides>62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ＭＳ Ｐゴシック</vt:lpstr>
      <vt:lpstr>Arial</vt:lpstr>
      <vt:lpstr>Calibri</vt:lpstr>
      <vt:lpstr>Helvetica</vt:lpstr>
      <vt:lpstr>Myriad Pro</vt:lpstr>
      <vt:lpstr>Segoe UI</vt:lpstr>
      <vt:lpstr>Symbol</vt:lpstr>
      <vt:lpstr>1_Powerpoint presentatie-basis template WKZ</vt:lpstr>
      <vt:lpstr>16_Standaardthema</vt:lpstr>
      <vt:lpstr>17_Standaardthema</vt:lpstr>
      <vt:lpstr>18_Standaardthema</vt:lpstr>
      <vt:lpstr>19_Standaardthema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Sepsis protocol</vt:lpstr>
      <vt:lpstr>Sepsis protocol</vt:lpstr>
      <vt:lpstr>Sepsis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Een bedreigd kind 2    </vt:lpstr>
      <vt:lpstr>PowerPoint Presentation</vt:lpstr>
      <vt:lpstr>PowerPoint Presentation</vt:lpstr>
      <vt:lpstr>PowerPoint Presentation</vt:lpstr>
      <vt:lpstr>PowerPoint Presentation</vt:lpstr>
      <vt:lpstr>Bovenste luchtweg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Onderste luchtweg   </vt:lpstr>
      <vt:lpstr>Onderste luchtweg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Hennus, M.P.</dc:creator>
  <cp:lastModifiedBy>Lisette Veling</cp:lastModifiedBy>
  <cp:revision>101</cp:revision>
  <dcterms:modified xsi:type="dcterms:W3CDTF">2021-03-18T08:50:16Z</dcterms:modified>
</cp:coreProperties>
</file>