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9"/>
  </p:notesMasterIdLst>
  <p:handoutMasterIdLst>
    <p:handoutMasterId r:id="rId20"/>
  </p:handoutMasterIdLst>
  <p:sldIdLst>
    <p:sldId id="986" r:id="rId2"/>
    <p:sldId id="985" r:id="rId3"/>
    <p:sldId id="993" r:id="rId4"/>
    <p:sldId id="994" r:id="rId5"/>
    <p:sldId id="988" r:id="rId6"/>
    <p:sldId id="991" r:id="rId7"/>
    <p:sldId id="989" r:id="rId8"/>
    <p:sldId id="990" r:id="rId9"/>
    <p:sldId id="995" r:id="rId10"/>
    <p:sldId id="1000" r:id="rId11"/>
    <p:sldId id="996" r:id="rId12"/>
    <p:sldId id="987" r:id="rId13"/>
    <p:sldId id="1001" r:id="rId14"/>
    <p:sldId id="997" r:id="rId15"/>
    <p:sldId id="1002" r:id="rId16"/>
    <p:sldId id="992" r:id="rId17"/>
    <p:sldId id="999" r:id="rId18"/>
  </p:sldIdLst>
  <p:sldSz cx="12192000" cy="6858000"/>
  <p:notesSz cx="6865938" cy="99980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88F9FC-142B-77C8-8230-775EE5819C16}" name="Judith Boer" initials="JB" userId="S::j.m.boer-20@prinsesmaximacentrum.nl::2f0498f9-8728-4d24-983a-bf69821fc2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D69"/>
    <a:srgbClr val="FB8624"/>
    <a:srgbClr val="219CD8"/>
    <a:srgbClr val="F79646"/>
    <a:srgbClr val="9BBB59"/>
    <a:srgbClr val="00B0F0"/>
    <a:srgbClr val="1166B1"/>
    <a:srgbClr val="8FAADC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24" autoAdjust="0"/>
    <p:restoredTop sz="88240" autoAdjust="0"/>
  </p:normalViewPr>
  <p:slideViewPr>
    <p:cSldViewPr snapToGrid="0" snapToObjects="1">
      <p:cViewPr varScale="1">
        <p:scale>
          <a:sx n="72" d="100"/>
          <a:sy n="72" d="100"/>
        </p:scale>
        <p:origin x="1483" y="62"/>
      </p:cViewPr>
      <p:guideLst>
        <p:guide orient="horz" pos="9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8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C58E1ECE-277F-4239-94B9-144E06CF330A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034BA8D5-B718-47C0-A1AE-00B47CAAFE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068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DA10345D-E187-4748-9195-E51DA3CEF610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5D97232C-70D9-814D-BB58-5C5F24F79B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97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2023 in NEJM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7232C-70D9-814D-BB58-5C5F24F79B7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78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F285-D84C-6149-8676-859CDCBD49FD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03061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F285-D84C-6149-8676-859CDCBD49FD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37778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F285-D84C-6149-8676-859CDCBD49FD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4761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Difference</a:t>
            </a:r>
            <a:r>
              <a:rPr lang="nl-NL" dirty="0"/>
              <a:t> </a:t>
            </a:r>
            <a:r>
              <a:rPr lang="nl-NL" dirty="0" err="1"/>
              <a:t>hematology</a:t>
            </a:r>
            <a:r>
              <a:rPr lang="nl-NL" dirty="0"/>
              <a:t> </a:t>
            </a:r>
            <a:r>
              <a:rPr lang="nl-NL" dirty="0" err="1"/>
              <a:t>ward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ICU </a:t>
            </a:r>
            <a:r>
              <a:rPr lang="nl-NL" dirty="0" err="1"/>
              <a:t>expected</a:t>
            </a:r>
            <a:r>
              <a:rPr lang="nl-NL" dirty="0"/>
              <a:t>: </a:t>
            </a:r>
            <a:r>
              <a:rPr lang="nl-NL" dirty="0" err="1"/>
              <a:t>Patients</a:t>
            </a:r>
            <a:r>
              <a:rPr lang="nl-NL" dirty="0"/>
              <a:t> at ICU more </a:t>
            </a:r>
            <a:r>
              <a:rPr lang="nl-NL" dirty="0" err="1"/>
              <a:t>often</a:t>
            </a:r>
            <a:r>
              <a:rPr lang="nl-NL" dirty="0"/>
              <a:t> have </a:t>
            </a:r>
            <a:r>
              <a:rPr lang="nl-NL" dirty="0" err="1"/>
              <a:t>consumptive</a:t>
            </a:r>
            <a:r>
              <a:rPr lang="nl-NL" dirty="0"/>
              <a:t> </a:t>
            </a:r>
            <a:r>
              <a:rPr lang="nl-NL" dirty="0" err="1"/>
              <a:t>thrombocytopenia</a:t>
            </a:r>
            <a:r>
              <a:rPr lang="nl-NL" dirty="0"/>
              <a:t> </a:t>
            </a:r>
            <a:r>
              <a:rPr lang="nl-NL" dirty="0" err="1"/>
              <a:t>whereas</a:t>
            </a:r>
            <a:r>
              <a:rPr lang="nl-NL" dirty="0"/>
              <a:t> </a:t>
            </a: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hematological</a:t>
            </a:r>
            <a:r>
              <a:rPr lang="nl-NL" dirty="0"/>
              <a:t> issues more </a:t>
            </a:r>
            <a:r>
              <a:rPr lang="nl-NL" dirty="0" err="1"/>
              <a:t>often</a:t>
            </a:r>
            <a:r>
              <a:rPr lang="nl-NL" dirty="0"/>
              <a:t> have </a:t>
            </a:r>
            <a:r>
              <a:rPr lang="nl-NL" dirty="0" err="1"/>
              <a:t>hypoproliferative</a:t>
            </a:r>
            <a:r>
              <a:rPr lang="nl-NL" dirty="0"/>
              <a:t> </a:t>
            </a:r>
            <a:r>
              <a:rPr lang="nl-NL" dirty="0" err="1"/>
              <a:t>thrombocytopenia</a:t>
            </a:r>
            <a:r>
              <a:rPr lang="nl-NL" dirty="0"/>
              <a:t> (?)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F285-D84C-6149-8676-859CDCBD49FD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04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F285-D84C-6149-8676-859CDCBD49FD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14705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Difference</a:t>
            </a:r>
            <a:r>
              <a:rPr lang="nl-NL" dirty="0"/>
              <a:t> </a:t>
            </a:r>
            <a:r>
              <a:rPr lang="nl-NL" dirty="0" err="1"/>
              <a:t>hematology</a:t>
            </a:r>
            <a:r>
              <a:rPr lang="nl-NL" dirty="0"/>
              <a:t> </a:t>
            </a:r>
            <a:r>
              <a:rPr lang="nl-NL" dirty="0" err="1"/>
              <a:t>ward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ICU </a:t>
            </a:r>
            <a:r>
              <a:rPr lang="nl-NL" dirty="0" err="1"/>
              <a:t>expected</a:t>
            </a:r>
            <a:r>
              <a:rPr lang="nl-NL" dirty="0"/>
              <a:t>: </a:t>
            </a:r>
            <a:r>
              <a:rPr lang="nl-NL" dirty="0" err="1"/>
              <a:t>Patients</a:t>
            </a:r>
            <a:r>
              <a:rPr lang="nl-NL" dirty="0"/>
              <a:t> at ICU more </a:t>
            </a:r>
            <a:r>
              <a:rPr lang="nl-NL" dirty="0" err="1"/>
              <a:t>often</a:t>
            </a:r>
            <a:r>
              <a:rPr lang="nl-NL" dirty="0"/>
              <a:t> have </a:t>
            </a:r>
            <a:r>
              <a:rPr lang="nl-NL" dirty="0" err="1"/>
              <a:t>consumptive</a:t>
            </a:r>
            <a:r>
              <a:rPr lang="nl-NL" dirty="0"/>
              <a:t> </a:t>
            </a:r>
            <a:r>
              <a:rPr lang="nl-NL" dirty="0" err="1"/>
              <a:t>thrombocytopenia</a:t>
            </a:r>
            <a:r>
              <a:rPr lang="nl-NL" dirty="0"/>
              <a:t> </a:t>
            </a:r>
            <a:r>
              <a:rPr lang="nl-NL" dirty="0" err="1"/>
              <a:t>whereas</a:t>
            </a:r>
            <a:r>
              <a:rPr lang="nl-NL" dirty="0"/>
              <a:t> </a:t>
            </a: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hematological</a:t>
            </a:r>
            <a:r>
              <a:rPr lang="nl-NL" dirty="0"/>
              <a:t> issues more </a:t>
            </a:r>
            <a:r>
              <a:rPr lang="nl-NL" dirty="0" err="1"/>
              <a:t>often</a:t>
            </a:r>
            <a:r>
              <a:rPr lang="nl-NL" dirty="0"/>
              <a:t> have </a:t>
            </a:r>
            <a:r>
              <a:rPr lang="nl-NL" dirty="0" err="1"/>
              <a:t>hypoproliferative</a:t>
            </a:r>
            <a:r>
              <a:rPr lang="nl-NL" dirty="0"/>
              <a:t> </a:t>
            </a:r>
            <a:r>
              <a:rPr lang="nl-NL" dirty="0" err="1"/>
              <a:t>thrombocytopenia</a:t>
            </a:r>
            <a:r>
              <a:rPr lang="nl-NL" dirty="0"/>
              <a:t> (?)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F285-D84C-6149-8676-859CDCBD49FD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3079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F285-D84C-6149-8676-859CDCBD49FD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53803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F285-D84C-6149-8676-859CDCBD49FD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8927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Study</a:t>
            </a:r>
            <a:r>
              <a:rPr lang="nl-NL" dirty="0"/>
              <a:t> JAMA </a:t>
            </a:r>
            <a:r>
              <a:rPr lang="nl-NL" dirty="0" err="1"/>
              <a:t>Surg</a:t>
            </a:r>
            <a:r>
              <a:rPr lang="nl-NL" dirty="0"/>
              <a:t>: </a:t>
            </a:r>
            <a:r>
              <a:rPr lang="nl-NL" dirty="0" err="1"/>
              <a:t>Increased</a:t>
            </a:r>
            <a:r>
              <a:rPr lang="nl-NL" dirty="0"/>
              <a:t> </a:t>
            </a:r>
            <a:r>
              <a:rPr lang="nl-NL" dirty="0" err="1"/>
              <a:t>bleeding</a:t>
            </a:r>
            <a:r>
              <a:rPr lang="nl-NL" dirty="0"/>
              <a:t> risk in </a:t>
            </a: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platelets</a:t>
            </a:r>
            <a:r>
              <a:rPr lang="nl-NL" dirty="0"/>
              <a:t> below 50 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surgery</a:t>
            </a:r>
            <a:r>
              <a:rPr lang="nl-NL" dirty="0"/>
              <a:t> (but </a:t>
            </a:r>
            <a:r>
              <a:rPr lang="nl-NL" dirty="0" err="1"/>
              <a:t>only</a:t>
            </a:r>
            <a:r>
              <a:rPr lang="nl-NL" dirty="0"/>
              <a:t> minor </a:t>
            </a:r>
            <a:r>
              <a:rPr lang="nl-NL" dirty="0" err="1"/>
              <a:t>bleeding</a:t>
            </a:r>
            <a:r>
              <a:rPr lang="nl-NL" dirty="0"/>
              <a:t>; major </a:t>
            </a:r>
            <a:r>
              <a:rPr lang="nl-NL" dirty="0" err="1"/>
              <a:t>bleeding</a:t>
            </a:r>
            <a:r>
              <a:rPr lang="nl-NL" dirty="0"/>
              <a:t> </a:t>
            </a:r>
            <a:r>
              <a:rPr lang="nl-NL" dirty="0" err="1"/>
              <a:t>stays</a:t>
            </a:r>
            <a:r>
              <a:rPr lang="nl-NL" dirty="0"/>
              <a:t> </a:t>
            </a:r>
            <a:r>
              <a:rPr lang="nl-NL" dirty="0" err="1"/>
              <a:t>very</a:t>
            </a:r>
            <a:r>
              <a:rPr lang="nl-NL" dirty="0"/>
              <a:t> rare)</a:t>
            </a:r>
          </a:p>
          <a:p>
            <a:r>
              <a:rPr lang="nl-NL" dirty="0" err="1"/>
              <a:t>Study</a:t>
            </a:r>
            <a:r>
              <a:rPr lang="nl-NL" dirty="0"/>
              <a:t> in </a:t>
            </a:r>
            <a:r>
              <a:rPr lang="nl-NL" dirty="0" err="1"/>
              <a:t>Annals</a:t>
            </a:r>
            <a:r>
              <a:rPr lang="nl-NL" dirty="0"/>
              <a:t> of </a:t>
            </a:r>
            <a:r>
              <a:rPr lang="nl-NL" dirty="0" err="1"/>
              <a:t>Pediatric</a:t>
            </a:r>
            <a:r>
              <a:rPr lang="nl-NL" dirty="0"/>
              <a:t> </a:t>
            </a:r>
            <a:r>
              <a:rPr lang="nl-NL" dirty="0" err="1"/>
              <a:t>Surgery</a:t>
            </a:r>
            <a:r>
              <a:rPr lang="nl-NL" dirty="0"/>
              <a:t>: </a:t>
            </a: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platelets</a:t>
            </a:r>
            <a:r>
              <a:rPr lang="nl-NL" dirty="0"/>
              <a:t> below 50 </a:t>
            </a:r>
            <a:r>
              <a:rPr lang="nl-NL" dirty="0" err="1"/>
              <a:t>received</a:t>
            </a:r>
            <a:r>
              <a:rPr lang="nl-NL" dirty="0"/>
              <a:t> </a:t>
            </a:r>
            <a:r>
              <a:rPr lang="nl-NL" dirty="0" err="1"/>
              <a:t>transfusion</a:t>
            </a:r>
            <a:r>
              <a:rPr lang="nl-NL" dirty="0"/>
              <a:t>; </a:t>
            </a:r>
            <a:r>
              <a:rPr lang="nl-NL" dirty="0" err="1"/>
              <a:t>then</a:t>
            </a:r>
            <a:r>
              <a:rPr lang="nl-NL" dirty="0"/>
              <a:t>, no major </a:t>
            </a:r>
            <a:r>
              <a:rPr lang="nl-NL" dirty="0" err="1"/>
              <a:t>bleeding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whole</a:t>
            </a:r>
            <a:r>
              <a:rPr lang="nl-NL" dirty="0"/>
              <a:t> </a:t>
            </a:r>
            <a:r>
              <a:rPr lang="nl-NL" dirty="0" err="1"/>
              <a:t>population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F285-D84C-6149-8676-859CDCBD49FD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2764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F285-D84C-6149-8676-859CDCBD49FD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6029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F285-D84C-6149-8676-859CDCBD49FD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4747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Platelet</a:t>
            </a:r>
            <a:r>
              <a:rPr lang="nl-NL" dirty="0"/>
              <a:t> </a:t>
            </a:r>
            <a:r>
              <a:rPr lang="nl-NL" dirty="0" err="1"/>
              <a:t>counts</a:t>
            </a:r>
            <a:r>
              <a:rPr lang="nl-NL" dirty="0"/>
              <a:t>: </a:t>
            </a:r>
            <a:r>
              <a:rPr lang="nl-NL" dirty="0" err="1"/>
              <a:t>Measured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24 </a:t>
            </a:r>
            <a:r>
              <a:rPr lang="nl-NL" dirty="0" err="1"/>
              <a:t>hours</a:t>
            </a:r>
            <a:r>
              <a:rPr lang="nl-NL" dirty="0"/>
              <a:t> </a:t>
            </a:r>
            <a:r>
              <a:rPr lang="nl-NL" dirty="0" err="1"/>
              <a:t>before</a:t>
            </a:r>
            <a:r>
              <a:rPr lang="nl-NL" dirty="0"/>
              <a:t> CVC placement</a:t>
            </a:r>
          </a:p>
          <a:p>
            <a:r>
              <a:rPr lang="nl-NL" dirty="0" err="1"/>
              <a:t>Retrospectively</a:t>
            </a:r>
            <a:r>
              <a:rPr lang="nl-NL" dirty="0"/>
              <a:t> </a:t>
            </a:r>
            <a:r>
              <a:rPr lang="nl-NL" dirty="0" err="1"/>
              <a:t>expected</a:t>
            </a:r>
            <a:r>
              <a:rPr lang="nl-NL" dirty="0"/>
              <a:t> </a:t>
            </a:r>
            <a:r>
              <a:rPr lang="nl-NL" dirty="0" err="1"/>
              <a:t>bleeding</a:t>
            </a:r>
            <a:r>
              <a:rPr lang="nl-NL" dirty="0"/>
              <a:t> risk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platelet</a:t>
            </a:r>
            <a:r>
              <a:rPr lang="nl-NL" dirty="0"/>
              <a:t> </a:t>
            </a:r>
            <a:r>
              <a:rPr lang="nl-NL" dirty="0" err="1"/>
              <a:t>transfusion</a:t>
            </a:r>
            <a:r>
              <a:rPr lang="nl-NL" dirty="0"/>
              <a:t>: 1%; </a:t>
            </a:r>
            <a:r>
              <a:rPr lang="nl-NL" dirty="0" err="1"/>
              <a:t>powered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 in non-</a:t>
            </a:r>
            <a:r>
              <a:rPr lang="nl-NL" dirty="0" err="1"/>
              <a:t>transfusion</a:t>
            </a:r>
            <a:r>
              <a:rPr lang="nl-NL" dirty="0"/>
              <a:t> </a:t>
            </a:r>
            <a:r>
              <a:rPr lang="nl-NL" dirty="0" err="1"/>
              <a:t>group</a:t>
            </a:r>
            <a:r>
              <a:rPr lang="nl-NL" dirty="0"/>
              <a:t> is 3.5%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F285-D84C-6149-8676-859CDCBD49FD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382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F285-D84C-6149-8676-859CDCBD49FD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28487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F285-D84C-6149-8676-859CDCBD49FD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99902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Well </a:t>
            </a:r>
            <a:r>
              <a:rPr lang="nl-NL" dirty="0" err="1"/>
              <a:t>balanced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F285-D84C-6149-8676-859CDCBD49FD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3534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Missing data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primary</a:t>
            </a:r>
            <a:r>
              <a:rPr lang="nl-NL" dirty="0"/>
              <a:t> </a:t>
            </a:r>
            <a:r>
              <a:rPr lang="nl-NL" dirty="0" err="1"/>
              <a:t>outcome</a:t>
            </a:r>
            <a:r>
              <a:rPr lang="nl-NL" dirty="0"/>
              <a:t>: 7.2%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F285-D84C-6149-8676-859CDCBD49FD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2235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84">
            <a:extLst>
              <a:ext uri="{FF2B5EF4-FFF2-40B4-BE49-F238E27FC236}">
                <a16:creationId xmlns:a16="http://schemas.microsoft.com/office/drawing/2014/main" id="{B00E7705-AEAB-6E4B-BACA-86E848EBC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58" y="2516194"/>
            <a:ext cx="3613284" cy="18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77200"/>
            <a:ext cx="6431213" cy="5310000"/>
          </a:xfrm>
          <a:prstGeom prst="rect">
            <a:avLst/>
          </a:prstGeom>
        </p:spPr>
        <p:txBody>
          <a:bodyPr lIns="90000" anchor="ctr" anchorCtr="0"/>
          <a:lstStyle>
            <a:lvl1pPr>
              <a:buClr>
                <a:srgbClr val="F67D2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2000">
                <a:solidFill>
                  <a:schemeClr val="tx2"/>
                </a:solidFill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00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endParaRPr lang="nl-NL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882000" y="1176338"/>
            <a:ext cx="5310000" cy="53086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384194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77200"/>
            <a:ext cx="4635070" cy="5310000"/>
          </a:xfrm>
          <a:prstGeom prst="rect">
            <a:avLst/>
          </a:prstGeom>
        </p:spPr>
        <p:txBody>
          <a:bodyPr lIns="90000" anchor="ctr" anchorCtr="0"/>
          <a:lstStyle>
            <a:lvl1pPr>
              <a:buClr>
                <a:srgbClr val="F67D21"/>
              </a:buClr>
              <a:defRPr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2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2"/>
              </a:buClr>
              <a:defRPr sz="2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2"/>
              </a:buCl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16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endParaRPr lang="nl-NL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91301" y="1176338"/>
            <a:ext cx="7100699" cy="53086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45749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16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endParaRPr lang="nl-NL" noProof="0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noProof="0"/>
              <a:t>Edit footnote (source)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A9EF1F-1D5A-8343-8BB1-3394E34A4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8816" y="1176338"/>
            <a:ext cx="3754669" cy="5308600"/>
          </a:xfrm>
          <a:prstGeom prst="rect">
            <a:avLst/>
          </a:prstGeom>
        </p:spPr>
        <p:txBody>
          <a:bodyPr lIns="90000" anchor="ctr" anchorCtr="0"/>
          <a:lstStyle>
            <a:lvl1pPr>
              <a:buClr>
                <a:srgbClr val="003A70"/>
              </a:buClr>
              <a:defRPr>
                <a:solidFill>
                  <a:srgbClr val="003A70"/>
                </a:solidFill>
                <a:latin typeface="+mn-lt"/>
              </a:defRPr>
            </a:lvl1pPr>
            <a:lvl2pPr>
              <a:buClr>
                <a:srgbClr val="003A70"/>
              </a:buClr>
              <a:defRPr sz="2000">
                <a:solidFill>
                  <a:srgbClr val="003A70"/>
                </a:solidFill>
                <a:latin typeface="+mn-lt"/>
              </a:defRPr>
            </a:lvl2pPr>
            <a:lvl3pPr>
              <a:buClr>
                <a:srgbClr val="003A70"/>
              </a:buClr>
              <a:defRPr sz="2000">
                <a:solidFill>
                  <a:srgbClr val="003A70"/>
                </a:solidFill>
                <a:latin typeface="+mn-lt"/>
              </a:defRPr>
            </a:lvl3pPr>
            <a:lvl4pPr>
              <a:buClr>
                <a:srgbClr val="003A70"/>
              </a:buClr>
              <a:defRPr sz="2000">
                <a:solidFill>
                  <a:srgbClr val="003A70"/>
                </a:solidFill>
                <a:latin typeface="+mn-lt"/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noProof="0"/>
              <a:t>Edit Master text styles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842550F-7400-794C-86C6-D7600EC789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3693" y="1176338"/>
            <a:ext cx="8008307" cy="53086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5102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X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77200"/>
            <a:ext cx="2316413" cy="5310000"/>
          </a:xfrm>
          <a:prstGeom prst="rect">
            <a:avLst/>
          </a:prstGeom>
        </p:spPr>
        <p:txBody>
          <a:bodyPr lIns="90000" anchor="ctr" anchorCtr="0">
            <a:normAutofit/>
          </a:bodyPr>
          <a:lstStyle>
            <a:lvl1pPr>
              <a:buClr>
                <a:srgbClr val="F67D21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00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endParaRPr lang="nl-NL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75857" y="1176338"/>
            <a:ext cx="9416143" cy="53086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52334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00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endParaRPr lang="nl-NL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176338"/>
            <a:ext cx="12192000" cy="53086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9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187917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77200"/>
            <a:ext cx="6431213" cy="5310000"/>
          </a:xfrm>
          <a:prstGeom prst="rect">
            <a:avLst/>
          </a:prstGeom>
        </p:spPr>
        <p:txBody>
          <a:bodyPr lIns="90000" anchor="ctr" anchorCtr="0"/>
          <a:lstStyle>
            <a:lvl1pPr>
              <a:buClr>
                <a:srgbClr val="F67D21"/>
              </a:buClr>
              <a:defRPr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2"/>
              </a:buCl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16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endParaRPr lang="nl-NL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608400" y="1176338"/>
            <a:ext cx="2584800" cy="25848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6883800" y="1176338"/>
            <a:ext cx="2584800" cy="25848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83800" y="3898800"/>
            <a:ext cx="2584800" cy="25848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608400" y="3898800"/>
            <a:ext cx="2584800" cy="25848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145808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s 3x (Liggend bov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77200"/>
            <a:ext cx="6431213" cy="5310000"/>
          </a:xfrm>
          <a:prstGeom prst="rect">
            <a:avLst/>
          </a:prstGeom>
        </p:spPr>
        <p:txBody>
          <a:bodyPr lIns="90000" anchor="ctr" anchorCtr="0"/>
          <a:lstStyle>
            <a:lvl1pPr>
              <a:buClr>
                <a:srgbClr val="F67D2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16" y="-3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endParaRPr lang="nl-NL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6883800" y="1176337"/>
            <a:ext cx="5308200" cy="25848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83800" y="3898800"/>
            <a:ext cx="2584800" cy="25848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608400" y="3898800"/>
            <a:ext cx="2584800" cy="25848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9" name="Tijdelijke aanduiding voor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1647135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 3x (Liggend On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77200"/>
            <a:ext cx="6431213" cy="5310000"/>
          </a:xfrm>
          <a:prstGeom prst="rect">
            <a:avLst/>
          </a:prstGeom>
        </p:spPr>
        <p:txBody>
          <a:bodyPr lIns="90000" anchor="ctr" anchorCtr="0"/>
          <a:lstStyle>
            <a:lvl1pPr>
              <a:buClr>
                <a:srgbClr val="F67D2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2000">
                <a:solidFill>
                  <a:schemeClr val="tx2"/>
                </a:solidFill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16" y="-2027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endParaRPr lang="nl-NL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608400" y="1176338"/>
            <a:ext cx="2584800" cy="25848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6883800" y="1176338"/>
            <a:ext cx="2584800" cy="25848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83800" y="3898800"/>
            <a:ext cx="5308200" cy="25848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691803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 2x Lig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77200"/>
            <a:ext cx="6431213" cy="5310000"/>
          </a:xfrm>
          <a:prstGeom prst="rect">
            <a:avLst/>
          </a:prstGeom>
        </p:spPr>
        <p:txBody>
          <a:bodyPr lIns="90000" anchor="ctr" anchorCtr="0"/>
          <a:lstStyle>
            <a:lvl1pPr>
              <a:buClr>
                <a:srgbClr val="F67D2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2000">
                <a:solidFill>
                  <a:schemeClr val="tx2"/>
                </a:solidFill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42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endParaRPr lang="nl-NL" dirty="0"/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6885600" y="1176338"/>
            <a:ext cx="5306400" cy="25848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85600" y="3898800"/>
            <a:ext cx="5306400" cy="25848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9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89321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 3x (Staan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77200"/>
            <a:ext cx="6431213" cy="5310000"/>
          </a:xfrm>
          <a:prstGeom prst="rect">
            <a:avLst/>
          </a:prstGeom>
        </p:spPr>
        <p:txBody>
          <a:bodyPr lIns="90000" anchor="ctr" anchorCtr="0"/>
          <a:lstStyle>
            <a:lvl1pPr>
              <a:buClr>
                <a:srgbClr val="F67D2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2000">
                <a:solidFill>
                  <a:schemeClr val="tx2"/>
                </a:solidFill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16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endParaRPr lang="nl-NL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608400" y="1176338"/>
            <a:ext cx="2584800" cy="25848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6883800" y="1176338"/>
            <a:ext cx="2584800" cy="5308869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608400" y="3898800"/>
            <a:ext cx="2584800" cy="25848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52846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met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8F854E5-718E-234D-8835-BEBD4772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755575"/>
            <a:ext cx="10825843" cy="1175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endParaRPr lang="nl-NL" dirty="0"/>
          </a:p>
        </p:txBody>
      </p:sp>
      <p:pic>
        <p:nvPicPr>
          <p:cNvPr id="4" name="Afbeelding 84">
            <a:extLst>
              <a:ext uri="{FF2B5EF4-FFF2-40B4-BE49-F238E27FC236}">
                <a16:creationId xmlns:a16="http://schemas.microsoft.com/office/drawing/2014/main" id="{B00E7705-AEAB-6E4B-BACA-86E848EBC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58" y="1797483"/>
            <a:ext cx="3613284" cy="1825612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086577" y="5306786"/>
            <a:ext cx="4018846" cy="44087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2000" kern="120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18 februari 2019</a:t>
            </a:r>
          </a:p>
        </p:txBody>
      </p:sp>
    </p:spTree>
    <p:extLst>
      <p:ext uri="{BB962C8B-B14F-4D97-AF65-F5344CB8AC3E}">
        <p14:creationId xmlns:p14="http://schemas.microsoft.com/office/powerpoint/2010/main" val="325489372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 3x (Staan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77200"/>
            <a:ext cx="6431213" cy="5310000"/>
          </a:xfrm>
          <a:prstGeom prst="rect">
            <a:avLst/>
          </a:prstGeom>
        </p:spPr>
        <p:txBody>
          <a:bodyPr lIns="90000" anchor="ctr" anchorCtr="0"/>
          <a:lstStyle>
            <a:lvl1pPr>
              <a:buClr>
                <a:srgbClr val="F67D2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2000">
                <a:solidFill>
                  <a:schemeClr val="tx2"/>
                </a:solidFill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16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endParaRPr lang="nl-NL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608400" y="1176338"/>
            <a:ext cx="2584800" cy="5308869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6883800" y="1176338"/>
            <a:ext cx="2584800" cy="25848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83800" y="3898800"/>
            <a:ext cx="2584800" cy="25848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2387775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 2x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77200"/>
            <a:ext cx="6431213" cy="5310000"/>
          </a:xfrm>
          <a:prstGeom prst="rect">
            <a:avLst/>
          </a:prstGeom>
        </p:spPr>
        <p:txBody>
          <a:bodyPr lIns="90000" anchor="ctr" anchorCtr="0"/>
          <a:lstStyle>
            <a:lvl1pPr>
              <a:buClr>
                <a:srgbClr val="F67D2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2000">
                <a:solidFill>
                  <a:schemeClr val="tx2"/>
                </a:solidFill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16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endParaRPr lang="nl-NL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608400" y="1176338"/>
            <a:ext cx="2584800" cy="5308869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6883800" y="1176338"/>
            <a:ext cx="2584800" cy="5308869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1889047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Space 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77200"/>
            <a:ext cx="8749870" cy="5310000"/>
          </a:xfrm>
          <a:prstGeom prst="rect">
            <a:avLst/>
          </a:prstGeom>
        </p:spPr>
        <p:txBody>
          <a:bodyPr lIns="90000" anchor="ctr" anchorCtr="0"/>
          <a:lstStyle>
            <a:lvl1pPr>
              <a:buClr>
                <a:srgbClr val="F67D2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2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2000">
                <a:solidFill>
                  <a:schemeClr val="tx2"/>
                </a:solidFill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42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endParaRPr lang="nl-NL" dirty="0"/>
          </a:p>
        </p:txBody>
      </p:sp>
      <p:sp>
        <p:nvSpPr>
          <p:cNvPr id="9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2255784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Space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76338"/>
            <a:ext cx="7737498" cy="5308600"/>
          </a:xfrm>
          <a:prstGeom prst="rect">
            <a:avLst/>
          </a:prstGeom>
        </p:spPr>
        <p:txBody>
          <a:bodyPr lIns="90000" anchor="ctr" anchorCtr="0"/>
          <a:lstStyle>
            <a:lvl1pPr>
              <a:buClr>
                <a:srgbClr val="003A70"/>
              </a:buClr>
              <a:defRPr>
                <a:solidFill>
                  <a:schemeClr val="tx2"/>
                </a:solidFill>
              </a:defRPr>
            </a:lvl1pPr>
            <a:lvl2pPr>
              <a:buClr>
                <a:srgbClr val="003A70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rgbClr val="003A70"/>
              </a:buClr>
              <a:defRPr sz="2000">
                <a:solidFill>
                  <a:schemeClr val="tx2"/>
                </a:solidFill>
                <a:latin typeface="+mn-lt"/>
              </a:defRPr>
            </a:lvl3pPr>
            <a:lvl4pPr>
              <a:buClr>
                <a:srgbClr val="003A70"/>
              </a:buCl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42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406114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Space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8816" y="1177200"/>
            <a:ext cx="6431213" cy="5310000"/>
          </a:xfrm>
          <a:prstGeom prst="rect">
            <a:avLst/>
          </a:prstGeom>
        </p:spPr>
        <p:txBody>
          <a:bodyPr lIns="90000" anchor="ctr" anchorCtr="0"/>
          <a:lstStyle>
            <a:lvl1pPr>
              <a:buClr>
                <a:srgbClr val="F67D2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2000">
                <a:solidFill>
                  <a:schemeClr val="tx2"/>
                </a:solidFill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noProof="0"/>
              <a:t>Edit Master text styles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00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endParaRPr lang="nl-NL" noProof="0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noProof="0"/>
              <a:t>Edit footnote (source)</a:t>
            </a:r>
          </a:p>
        </p:txBody>
      </p:sp>
    </p:spTree>
    <p:extLst>
      <p:ext uri="{BB962C8B-B14F-4D97-AF65-F5344CB8AC3E}">
        <p14:creationId xmlns:p14="http://schemas.microsoft.com/office/powerpoint/2010/main" val="3160546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Spac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76337"/>
            <a:ext cx="4635070" cy="5308601"/>
          </a:xfrm>
          <a:prstGeom prst="rect">
            <a:avLst/>
          </a:prstGeom>
        </p:spPr>
        <p:txBody>
          <a:bodyPr lIns="90000" anchor="ctr" anchorCtr="0"/>
          <a:lstStyle>
            <a:lvl1pPr>
              <a:buClr>
                <a:srgbClr val="003A70"/>
              </a:buClr>
              <a:defRPr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003A70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rgbClr val="003A70"/>
              </a:buClr>
              <a:defRPr sz="2000">
                <a:solidFill>
                  <a:schemeClr val="tx2"/>
                </a:solidFill>
                <a:latin typeface="+mn-lt"/>
              </a:defRPr>
            </a:lvl3pPr>
            <a:lvl4pPr>
              <a:buClr>
                <a:srgbClr val="003A70"/>
              </a:buCl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9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748720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Space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76338"/>
            <a:ext cx="3754669" cy="5308600"/>
          </a:xfrm>
          <a:prstGeom prst="rect">
            <a:avLst/>
          </a:prstGeom>
        </p:spPr>
        <p:txBody>
          <a:bodyPr lIns="90000" anchor="ctr" anchorCtr="0"/>
          <a:lstStyle>
            <a:lvl1pPr>
              <a:buClr>
                <a:srgbClr val="003A70"/>
              </a:buClr>
              <a:defRPr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003A70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rgbClr val="003A70"/>
              </a:buClr>
              <a:defRPr sz="2000">
                <a:solidFill>
                  <a:schemeClr val="tx2"/>
                </a:solidFill>
                <a:latin typeface="+mn-lt"/>
              </a:defRPr>
            </a:lvl3pPr>
            <a:lvl4pPr>
              <a:buClr>
                <a:srgbClr val="003A70"/>
              </a:buCl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16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>
                <a:solidFill>
                  <a:schemeClr val="accent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892415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Space X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76338"/>
            <a:ext cx="2316413" cy="5308600"/>
          </a:xfrm>
          <a:prstGeom prst="rect">
            <a:avLst/>
          </a:prstGeom>
        </p:spPr>
        <p:txBody>
          <a:bodyPr lIns="90000" anchor="ctr" anchorCtr="0">
            <a:normAutofit/>
          </a:bodyPr>
          <a:lstStyle>
            <a:lvl1pPr>
              <a:buClr>
                <a:srgbClr val="003A70"/>
              </a:buClr>
              <a:defRPr sz="1600">
                <a:solidFill>
                  <a:schemeClr val="tx2"/>
                </a:solidFill>
              </a:defRPr>
            </a:lvl1pPr>
            <a:lvl2pPr>
              <a:buClr>
                <a:srgbClr val="003A70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rgbClr val="003A70"/>
              </a:buClr>
              <a:defRPr sz="1600">
                <a:solidFill>
                  <a:schemeClr val="tx2"/>
                </a:solidFill>
              </a:defRPr>
            </a:lvl3pPr>
            <a:lvl4pPr>
              <a:buClr>
                <a:srgbClr val="003A70"/>
              </a:buCl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00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3869822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Spac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16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>
                <a:latin typeface="+mj-lt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68188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c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36903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 for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4123E0-9781-F143-B9FA-C3838700AF6D}"/>
              </a:ext>
            </a:extLst>
          </p:cNvPr>
          <p:cNvSpPr/>
          <p:nvPr userDrawn="1"/>
        </p:nvSpPr>
        <p:spPr>
          <a:xfrm>
            <a:off x="0" y="6123211"/>
            <a:ext cx="12192000" cy="73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8F854E5-718E-234D-8835-BEBD4772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841172"/>
            <a:ext cx="10825843" cy="1175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F6D72-36AB-6743-A243-4CD0AF97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5306786"/>
            <a:ext cx="10825843" cy="44087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750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8F854E5-718E-234D-8835-BEBD4772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755575"/>
            <a:ext cx="10825843" cy="1175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>
          <a:xfrm>
            <a:off x="4354440" y="5293808"/>
            <a:ext cx="3310716" cy="453849"/>
          </a:xfrm>
        </p:spPr>
        <p:txBody>
          <a:bodyPr/>
          <a:lstStyle/>
          <a:p>
            <a:r>
              <a:rPr lang="en-US" noProof="0"/>
              <a:t>February 18, 2019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E9AAC1B6-B16F-ED4C-89BC-1727B51A4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77" y="1875835"/>
            <a:ext cx="3418246" cy="169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/Foto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00" y="0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176338"/>
            <a:ext cx="12192000" cy="5681662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78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/Fotodia met Titel &amp; Subtitel ov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00" y="0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nl-NL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176338"/>
            <a:ext cx="12192000" cy="5681662"/>
          </a:xfrm>
        </p:spPr>
        <p:txBody>
          <a:bodyPr/>
          <a:lstStyle>
            <a:lvl1pPr algn="l">
              <a:defRPr/>
            </a:lvl1pPr>
          </a:lstStyle>
          <a:p>
            <a:endParaRPr lang="nl-NL" noProof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71A0B6D-132D-7546-969A-8C920BE14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176338"/>
            <a:ext cx="3204754" cy="79440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lIns="432000" tIns="180000" rIns="180000" bIns="180000" anchor="t">
            <a:spAutoFit/>
          </a:bodyPr>
          <a:lstStyle>
            <a:lvl1pPr algn="l">
              <a:defRPr sz="2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3867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/ Groep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00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>
                <a:latin typeface="+mj-lt"/>
              </a:defRPr>
            </a:lvl1pPr>
          </a:lstStyle>
          <a:p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0" y="12816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1742800" y="12816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3485600" y="1281693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5228400" y="12816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6971200" y="12816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8714000" y="12816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0" y="30168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1742800" y="30168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3485600" y="30168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5228400" y="30168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6971200" y="30168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8714000" y="30168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10465200" y="12816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7600" y="47520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1750400" y="47520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3493200" y="47520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5236000" y="47520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6978800" y="47520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8721600" y="47520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10464400" y="47520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61200" y="1400493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72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10464400" y="3016800"/>
            <a:ext cx="1735200" cy="17352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10525600" y="1400400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55"/>
          </p:nvPr>
        </p:nvSpPr>
        <p:spPr>
          <a:xfrm>
            <a:off x="1805267" y="1400493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56"/>
          </p:nvPr>
        </p:nvSpPr>
        <p:spPr>
          <a:xfrm>
            <a:off x="3549334" y="1400400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57"/>
          </p:nvPr>
        </p:nvSpPr>
        <p:spPr>
          <a:xfrm>
            <a:off x="5293401" y="1400493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58"/>
          </p:nvPr>
        </p:nvSpPr>
        <p:spPr>
          <a:xfrm>
            <a:off x="7037468" y="1400493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59"/>
          </p:nvPr>
        </p:nvSpPr>
        <p:spPr>
          <a:xfrm>
            <a:off x="8781535" y="1400493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60"/>
          </p:nvPr>
        </p:nvSpPr>
        <p:spPr>
          <a:xfrm>
            <a:off x="61200" y="3135507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61"/>
          </p:nvPr>
        </p:nvSpPr>
        <p:spPr>
          <a:xfrm>
            <a:off x="10525600" y="3135414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62"/>
          </p:nvPr>
        </p:nvSpPr>
        <p:spPr>
          <a:xfrm>
            <a:off x="1805267" y="3135507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63"/>
          </p:nvPr>
        </p:nvSpPr>
        <p:spPr>
          <a:xfrm>
            <a:off x="3549334" y="3135414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64"/>
          </p:nvPr>
        </p:nvSpPr>
        <p:spPr>
          <a:xfrm>
            <a:off x="5293401" y="3135507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65"/>
          </p:nvPr>
        </p:nvSpPr>
        <p:spPr>
          <a:xfrm>
            <a:off x="7037468" y="3135507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8781535" y="3135507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67"/>
          </p:nvPr>
        </p:nvSpPr>
        <p:spPr>
          <a:xfrm>
            <a:off x="61200" y="4838401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10525600" y="4838308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1805267" y="4838401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70"/>
          </p:nvPr>
        </p:nvSpPr>
        <p:spPr>
          <a:xfrm>
            <a:off x="3549334" y="4838308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71"/>
          </p:nvPr>
        </p:nvSpPr>
        <p:spPr>
          <a:xfrm>
            <a:off x="5293401" y="4838401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72"/>
          </p:nvPr>
        </p:nvSpPr>
        <p:spPr>
          <a:xfrm>
            <a:off x="7037468" y="4838401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73"/>
          </p:nvPr>
        </p:nvSpPr>
        <p:spPr>
          <a:xfrm>
            <a:off x="8781535" y="4838401"/>
            <a:ext cx="1612800" cy="358775"/>
          </a:xfrm>
        </p:spPr>
        <p:txBody>
          <a:bodyPr anchor="t" anchorCtr="0">
            <a:noAutofit/>
          </a:bodyPr>
          <a:lstStyle>
            <a:lvl1pPr>
              <a:lnSpc>
                <a:spcPts val="1100"/>
              </a:lnSpc>
              <a:spcBef>
                <a:spcPts val="0"/>
              </a:spcBef>
              <a:buFontTx/>
              <a:buNone/>
              <a:defRPr sz="700" b="1"/>
            </a:lvl1pPr>
            <a:lvl2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ts val="1100"/>
              </a:lnSpc>
              <a:spcBef>
                <a:spcPts val="0"/>
              </a:spcBef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7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747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77200"/>
            <a:ext cx="11464600" cy="5310000"/>
          </a:xfrm>
          <a:prstGeom prst="rect">
            <a:avLst/>
          </a:prstGeom>
        </p:spPr>
        <p:txBody>
          <a:bodyPr lIns="90000" anchor="ctr" anchorCtr="0"/>
          <a:lstStyle>
            <a:lvl1pPr>
              <a:buClr>
                <a:srgbClr val="003A70"/>
              </a:buClr>
              <a:defRPr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003A70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rgbClr val="003A70"/>
              </a:buClr>
              <a:defRPr sz="2000">
                <a:solidFill>
                  <a:schemeClr val="tx2"/>
                </a:solidFill>
                <a:latin typeface="+mn-lt"/>
              </a:defRPr>
            </a:lvl3pPr>
            <a:lvl4pPr>
              <a:buClr>
                <a:srgbClr val="003A70"/>
              </a:buCl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16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>
                <a:latin typeface="+mj-lt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190954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77200"/>
            <a:ext cx="8749870" cy="5310000"/>
          </a:xfrm>
          <a:prstGeom prst="rect">
            <a:avLst/>
          </a:prstGeom>
        </p:spPr>
        <p:txBody>
          <a:bodyPr lIns="90000" anchor="ctr" anchorCtr="0"/>
          <a:lstStyle>
            <a:lvl1pPr>
              <a:buClr>
                <a:srgbClr val="F67D2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2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2000">
                <a:solidFill>
                  <a:schemeClr val="tx2"/>
                </a:solidFill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42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endParaRPr lang="nl-NL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201150" y="1176338"/>
            <a:ext cx="2990850" cy="53086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9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399265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FE44-F25F-D043-9FAE-600B89BE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77200"/>
            <a:ext cx="7737498" cy="5310000"/>
          </a:xfrm>
          <a:prstGeom prst="rect">
            <a:avLst/>
          </a:prstGeom>
        </p:spPr>
        <p:txBody>
          <a:bodyPr lIns="90000" anchor="ctr" anchorCtr="0"/>
          <a:lstStyle>
            <a:lvl1pPr>
              <a:buClr>
                <a:srgbClr val="F67D2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2"/>
              </a:buCl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rgbClr val="1166B1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79BF02-1E8C-4343-B7F5-696CDFD7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42" y="-1"/>
            <a:ext cx="9990870" cy="13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endParaRPr lang="nl-NL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203167" y="1176338"/>
            <a:ext cx="3988833" cy="5308600"/>
          </a:xfrm>
          <a:noFill/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9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6487200"/>
            <a:ext cx="8240400" cy="370800"/>
          </a:xfrm>
        </p:spPr>
        <p:txBody>
          <a:bodyPr tIns="97200" anchor="t">
            <a:no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r>
              <a:rPr lang="nl-NL" dirty="0"/>
              <a:t> (source)</a:t>
            </a:r>
          </a:p>
        </p:txBody>
      </p:sp>
    </p:spTree>
    <p:extLst>
      <p:ext uri="{BB962C8B-B14F-4D97-AF65-F5344CB8AC3E}">
        <p14:creationId xmlns:p14="http://schemas.microsoft.com/office/powerpoint/2010/main" val="386904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84">
            <a:extLst>
              <a:ext uri="{FF2B5EF4-FFF2-40B4-BE49-F238E27FC236}">
                <a16:creationId xmlns:a16="http://schemas.microsoft.com/office/drawing/2014/main" id="{51FDBFFC-3DF4-7B48-A24F-3D08122777A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69" y="293611"/>
            <a:ext cx="1416306" cy="7155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87095B-6554-6143-A951-D2EDC9F6A09D}"/>
              </a:ext>
            </a:extLst>
          </p:cNvPr>
          <p:cNvSpPr/>
          <p:nvPr userDrawn="1"/>
        </p:nvSpPr>
        <p:spPr>
          <a:xfrm>
            <a:off x="-2" y="6485206"/>
            <a:ext cx="12192001" cy="372794"/>
          </a:xfrm>
          <a:prstGeom prst="rect">
            <a:avLst/>
          </a:prstGeom>
          <a:solidFill>
            <a:srgbClr val="FB8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nl-NL" sz="1400" dirty="0">
                <a:latin typeface="+mj-lt"/>
              </a:rPr>
              <a:t>|  Pag. </a:t>
            </a:r>
            <a:fld id="{3D6C8F56-DD42-5342-99C4-6E0104F8AD74}" type="slidenum">
              <a:rPr lang="nl-NL" sz="1400" smtClean="0">
                <a:latin typeface="+mj-lt"/>
              </a:rPr>
              <a:pPr algn="r"/>
              <a:t>‹nr.›</a:t>
            </a:fld>
            <a:r>
              <a:rPr lang="nl-NL" sz="1400" dirty="0">
                <a:latin typeface="+mj-lt"/>
              </a:rPr>
              <a:t> </a:t>
            </a: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27600" y="0"/>
            <a:ext cx="9990000" cy="1312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27600" y="1177200"/>
            <a:ext cx="11466000" cy="531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5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-3" y="6492875"/>
            <a:ext cx="10961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NL" sz="14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4176313" y="5306400"/>
            <a:ext cx="3839374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2000" kern="120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fld id="{CA86C2D5-2A8E-4A96-8113-7E22141E5A8B}" type="datetimeFigureOut">
              <a:rPr lang="nl-NL" smtClean="0"/>
              <a:pPr/>
              <a:t>11-7-2024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591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71" r:id="rId3"/>
    <p:sldLayoutId id="2147483749" r:id="rId4"/>
    <p:sldLayoutId id="2147483779" r:id="rId5"/>
    <p:sldLayoutId id="2147483764" r:id="rId6"/>
    <p:sldLayoutId id="2147483773" r:id="rId7"/>
    <p:sldLayoutId id="2147483728" r:id="rId8"/>
    <p:sldLayoutId id="2147483730" r:id="rId9"/>
    <p:sldLayoutId id="2147483729" r:id="rId10"/>
    <p:sldLayoutId id="2147483731" r:id="rId11"/>
    <p:sldLayoutId id="2147483780" r:id="rId12"/>
    <p:sldLayoutId id="2147483732" r:id="rId13"/>
    <p:sldLayoutId id="2147483774" r:id="rId14"/>
    <p:sldLayoutId id="2147483763" r:id="rId15"/>
    <p:sldLayoutId id="2147483733" r:id="rId16"/>
    <p:sldLayoutId id="2147483735" r:id="rId17"/>
    <p:sldLayoutId id="2147483742" r:id="rId18"/>
    <p:sldLayoutId id="2147483736" r:id="rId19"/>
    <p:sldLayoutId id="2147483767" r:id="rId20"/>
    <p:sldLayoutId id="2147483768" r:id="rId21"/>
    <p:sldLayoutId id="2147483782" r:id="rId22"/>
    <p:sldLayoutId id="2147483778" r:id="rId23"/>
    <p:sldLayoutId id="2147483781" r:id="rId24"/>
    <p:sldLayoutId id="2147483775" r:id="rId25"/>
    <p:sldLayoutId id="2147483776" r:id="rId26"/>
    <p:sldLayoutId id="2147483777" r:id="rId27"/>
    <p:sldLayoutId id="2147483769" r:id="rId28"/>
    <p:sldLayoutId id="2147483770" r:id="rId29"/>
    <p:sldLayoutId id="2147483783" r:id="rId3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284400" indent="-284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68800" indent="-284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853200" indent="-284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lang="nl-NL"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137600" indent="-1762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137600" indent="-1762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1137600" indent="-1762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1137600" indent="-1762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1137600" indent="-1762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3136863" y="5286664"/>
            <a:ext cx="5918273" cy="453849"/>
          </a:xfrm>
        </p:spPr>
        <p:txBody>
          <a:bodyPr/>
          <a:lstStyle/>
          <a:p>
            <a:r>
              <a:rPr lang="en-US" dirty="0"/>
              <a:t>Journal Club PICU</a:t>
            </a:r>
          </a:p>
          <a:p>
            <a:r>
              <a:rPr lang="en-US" dirty="0"/>
              <a:t>10-06-2024</a:t>
            </a:r>
          </a:p>
          <a:p>
            <a:r>
              <a:rPr lang="en-US" dirty="0"/>
              <a:t>Michael Meister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54ABE-18CC-512F-332A-C0804F676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952" y="354727"/>
            <a:ext cx="8268095" cy="4455402"/>
          </a:xfrm>
          <a:prstGeom prst="rect">
            <a:avLst/>
          </a:prstGeom>
          <a:ln>
            <a:solidFill>
              <a:srgbClr val="153D69"/>
            </a:solidFill>
          </a:ln>
        </p:spPr>
      </p:pic>
    </p:spTree>
    <p:extLst>
      <p:ext uri="{BB962C8B-B14F-4D97-AF65-F5344CB8AC3E}">
        <p14:creationId xmlns:p14="http://schemas.microsoft.com/office/powerpoint/2010/main" val="40515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FEBE6-F9FA-48AD-B0F5-096A3605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Outcome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5E942A-4B41-4699-A211-84081ED9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5" y="1180213"/>
            <a:ext cx="10140989" cy="5020409"/>
          </a:xfrm>
        </p:spPr>
        <p:txBody>
          <a:bodyPr anchor="t">
            <a:noAutofit/>
          </a:bodyPr>
          <a:lstStyle/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Non-inferiority threshold </a:t>
            </a:r>
            <a:r>
              <a:rPr lang="en-GB" sz="1400" b="1" dirty="0">
                <a:solidFill>
                  <a:srgbClr val="002060"/>
                </a:solidFill>
              </a:rPr>
              <a:t>not</a:t>
            </a:r>
            <a:r>
              <a:rPr lang="en-GB" sz="1400" dirty="0">
                <a:solidFill>
                  <a:srgbClr val="002060"/>
                </a:solidFill>
              </a:rPr>
              <a:t> reached </a:t>
            </a:r>
            <a:r>
              <a:rPr lang="en-GB" sz="1400" dirty="0">
                <a:solidFill>
                  <a:srgbClr val="002060"/>
                </a:solidFill>
                <a:sym typeface="Wingdings" pitchFamily="2" charset="2"/>
              </a:rPr>
              <a:t> increased bleeding risk without prophylactic platelet transfusion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  <a:sym typeface="Wingdings" pitchFamily="2" charset="2"/>
              </a:rPr>
              <a:t>Bleeding risk substantially higher than in earlier (retrospective) studies (but no grade 4 bleeding)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  <a:sym typeface="Wingdings" pitchFamily="2" charset="2"/>
              </a:rPr>
              <a:t>Secondary analysis: Risk of grade 2 to 4 CVC-related bleeding increased with lower platelet counts</a:t>
            </a: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i="1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0DF4EC-7A3C-0F2E-D32C-C6D2CBD719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000" dirty="0"/>
              <a:t>Figure taken from Research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54B53-06EE-C741-8C9C-673B02BA5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321384"/>
            <a:ext cx="7772400" cy="300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0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FEBE6-F9FA-48AD-B0F5-096A3605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Outcomes</a:t>
            </a:r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D73AE7-5289-C543-10E9-7071F78A82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000" dirty="0"/>
              <a:t>Figure taken from Research Summary</a:t>
            </a:r>
          </a:p>
          <a:p>
            <a:r>
              <a:rPr lang="en-US" sz="1000" dirty="0"/>
              <a:t>. 2015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B658B8-73FE-A649-D82B-0BFEE9EA8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721" y="1717663"/>
            <a:ext cx="7174557" cy="43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9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FEBE6-F9FA-48AD-B0F5-096A3605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Outcomes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5E942A-4B41-4699-A211-84081ED9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80213"/>
            <a:ext cx="5202980" cy="5020409"/>
          </a:xfrm>
        </p:spPr>
        <p:txBody>
          <a:bodyPr anchor="t">
            <a:noAutofit/>
          </a:bodyPr>
          <a:lstStyle/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No difference in red-cell transfusions overall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No-transfusion group received RBC transfusions specifically for CVC-related bleeding (16 vs. 6)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More platelet transfusions in no-transfusion group after CVC placement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Few allergic transfusion reactions (3) and only once acute lung injury case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ICU stay in no-transfusion group slightly shorter, mortality similar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i="1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B8B830-FF85-1D77-F9CA-BB88B0401C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272269-CDE9-2378-3CF4-D443BBB7D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893" y="1104984"/>
            <a:ext cx="6052291" cy="53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3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FEBE6-F9FA-48AD-B0F5-096A3605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Outcomes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5E942A-4B41-4699-A211-84081ED9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80213"/>
            <a:ext cx="5643967" cy="5020409"/>
          </a:xfrm>
        </p:spPr>
        <p:txBody>
          <a:bodyPr anchor="t">
            <a:noAutofit/>
          </a:bodyPr>
          <a:lstStyle/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b="1" dirty="0">
                <a:solidFill>
                  <a:srgbClr val="002060"/>
                </a:solidFill>
              </a:rPr>
              <a:t>Subgroup analysis: </a:t>
            </a:r>
            <a:r>
              <a:rPr lang="en-GB" sz="1400" dirty="0">
                <a:solidFill>
                  <a:srgbClr val="002060"/>
                </a:solidFill>
              </a:rPr>
              <a:t>Higher bleeding risk in no-transfusion group …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… in patients receiving </a:t>
            </a:r>
            <a:r>
              <a:rPr lang="en-GB" sz="1400" dirty="0" err="1">
                <a:solidFill>
                  <a:srgbClr val="002060"/>
                </a:solidFill>
              </a:rPr>
              <a:t>nontunneled</a:t>
            </a:r>
            <a:r>
              <a:rPr lang="en-GB" sz="1400" dirty="0">
                <a:solidFill>
                  <a:srgbClr val="002060"/>
                </a:solidFill>
              </a:rPr>
              <a:t> CVC (but substantially higher overall risk for patients receiving a </a:t>
            </a:r>
            <a:r>
              <a:rPr lang="en-GB" sz="1400" dirty="0" err="1">
                <a:solidFill>
                  <a:srgbClr val="002060"/>
                </a:solidFill>
              </a:rPr>
              <a:t>tunneled</a:t>
            </a:r>
            <a:r>
              <a:rPr lang="en-GB" sz="1400" dirty="0">
                <a:solidFill>
                  <a:srgbClr val="002060"/>
                </a:solidFill>
              </a:rPr>
              <a:t> CVC)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… subclavian (and femoral) vein CVC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C00000"/>
                </a:solidFill>
              </a:rPr>
              <a:t>… at the </a:t>
            </a:r>
            <a:r>
              <a:rPr lang="en-GB" sz="1400" dirty="0" err="1">
                <a:solidFill>
                  <a:srgbClr val="C00000"/>
                </a:solidFill>
              </a:rPr>
              <a:t>hematology</a:t>
            </a:r>
            <a:r>
              <a:rPr lang="en-GB" sz="1400" dirty="0">
                <a:solidFill>
                  <a:srgbClr val="C00000"/>
                </a:solidFill>
              </a:rPr>
              <a:t> ward and not so much for patients at the ICU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C00000"/>
              </a:solidFill>
            </a:endParaRP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153D69"/>
                </a:solidFill>
              </a:rPr>
              <a:t>… in patients with platelets &lt; 20,000 per mm</a:t>
            </a:r>
            <a:r>
              <a:rPr lang="en-GB" sz="1400" baseline="30000" dirty="0">
                <a:solidFill>
                  <a:srgbClr val="153D69"/>
                </a:solidFill>
              </a:rPr>
              <a:t>3</a:t>
            </a:r>
            <a:r>
              <a:rPr lang="en-GB" sz="1400" dirty="0">
                <a:solidFill>
                  <a:srgbClr val="153D69"/>
                </a:solidFill>
              </a:rPr>
              <a:t> 1 hour after CVC placement (with still a substantial risk for bleeding in transfusion group)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b="1" dirty="0">
                <a:solidFill>
                  <a:srgbClr val="002060"/>
                </a:solidFill>
              </a:rPr>
              <a:t>Cost analysis: </a:t>
            </a:r>
            <a:r>
              <a:rPr lang="en-GB" sz="1400" dirty="0">
                <a:solidFill>
                  <a:srgbClr val="002060"/>
                </a:solidFill>
              </a:rPr>
              <a:t>Transfusion group with higher costs (mainly driven by up-front costs of prophylactic platelet transfusion)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i="1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B8B830-FF85-1D77-F9CA-BB88B0401C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4B65D5-0A32-84B9-DFB2-3F22B5608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396" y="1132214"/>
            <a:ext cx="5884143" cy="48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44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FEBE6-F9FA-48AD-B0F5-096A3605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5E942A-4B41-4699-A211-84081ED9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5" y="1180213"/>
            <a:ext cx="7336581" cy="5020409"/>
          </a:xfrm>
        </p:spPr>
        <p:txBody>
          <a:bodyPr anchor="t">
            <a:noAutofit/>
          </a:bodyPr>
          <a:lstStyle/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b="1" dirty="0">
                <a:solidFill>
                  <a:srgbClr val="002060"/>
                </a:solidFill>
              </a:rPr>
              <a:t>Authors: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Although </a:t>
            </a:r>
            <a:r>
              <a:rPr lang="en-GB" sz="1400" dirty="0" err="1">
                <a:solidFill>
                  <a:srgbClr val="002060"/>
                </a:solidFill>
              </a:rPr>
              <a:t>multicenter</a:t>
            </a:r>
            <a:r>
              <a:rPr lang="en-GB" sz="1400" dirty="0">
                <a:solidFill>
                  <a:srgbClr val="002060"/>
                </a:solidFill>
              </a:rPr>
              <a:t>, only Netherlands </a:t>
            </a:r>
            <a:r>
              <a:rPr lang="en-GB" sz="1400" dirty="0">
                <a:solidFill>
                  <a:srgbClr val="002060"/>
                </a:solidFill>
                <a:sym typeface="Wingdings" pitchFamily="2" charset="2"/>
              </a:rPr>
              <a:t> probably not applicable for other countries</a:t>
            </a:r>
            <a:endParaRPr lang="en-GB" sz="1400" dirty="0">
              <a:solidFill>
                <a:srgbClr val="002060"/>
              </a:solidFill>
            </a:endParaRP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Only single-blinded (although goal was to keep operator blinded)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Primary outcome driven by grade 2 and 3 bleeding (no grade 4 bleeding) </a:t>
            </a:r>
            <a:r>
              <a:rPr lang="en-GB" sz="1400" dirty="0">
                <a:solidFill>
                  <a:srgbClr val="002060"/>
                </a:solidFill>
                <a:sym typeface="Wingdings" pitchFamily="2" charset="2"/>
              </a:rPr>
              <a:t> clinical relevance of grade 2 bleeding?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  <a:sym typeface="Wingdings" pitchFamily="2" charset="2"/>
              </a:rPr>
              <a:t>Patients in transfusion group received one unit of platelets regardless of platelet counts and no verification of platelet increment after transfusion (“</a:t>
            </a:r>
            <a:r>
              <a:rPr lang="en-GB" sz="1400" dirty="0" err="1">
                <a:solidFill>
                  <a:srgbClr val="002060"/>
                </a:solidFill>
                <a:sym typeface="Wingdings" pitchFamily="2" charset="2"/>
              </a:rPr>
              <a:t>opbrengst</a:t>
            </a:r>
            <a:r>
              <a:rPr lang="en-GB" sz="1400" dirty="0">
                <a:solidFill>
                  <a:srgbClr val="002060"/>
                </a:solidFill>
                <a:sym typeface="Wingdings" pitchFamily="2" charset="2"/>
              </a:rPr>
              <a:t>”)  maybe some patients with low starting platelet counts would have needed more than one unit?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b="1" dirty="0">
                <a:solidFill>
                  <a:srgbClr val="002060"/>
                </a:solidFill>
              </a:rPr>
              <a:t>My thoughts: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What about patients with &lt; 10,000 platelets per mm</a:t>
            </a:r>
            <a:r>
              <a:rPr lang="en-GB" sz="1400" baseline="30000" dirty="0">
                <a:solidFill>
                  <a:srgbClr val="002060"/>
                </a:solidFill>
              </a:rPr>
              <a:t>3</a:t>
            </a:r>
            <a:r>
              <a:rPr lang="en-GB" sz="1400" dirty="0">
                <a:solidFill>
                  <a:srgbClr val="002060"/>
                </a:solidFill>
              </a:rPr>
              <a:t>?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Applicability for </a:t>
            </a:r>
            <a:r>
              <a:rPr lang="en-GB" sz="1400" dirty="0" err="1">
                <a:solidFill>
                  <a:srgbClr val="002060"/>
                </a:solidFill>
              </a:rPr>
              <a:t>pediatric</a:t>
            </a:r>
            <a:r>
              <a:rPr lang="en-GB" sz="1400" dirty="0">
                <a:solidFill>
                  <a:srgbClr val="002060"/>
                </a:solidFill>
              </a:rPr>
              <a:t> population:</a:t>
            </a:r>
          </a:p>
          <a:p>
            <a:pPr marL="867250" lvl="2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Higher bleeding risk in children </a:t>
            </a:r>
            <a:r>
              <a:rPr lang="en-GB" sz="1400" baseline="30000" dirty="0">
                <a:solidFill>
                  <a:srgbClr val="002060"/>
                </a:solidFill>
              </a:rPr>
              <a:t>1</a:t>
            </a:r>
          </a:p>
          <a:p>
            <a:pPr marL="867250" lvl="2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Higher risk for allergic reaction to platelet transfusions in children </a:t>
            </a:r>
            <a:r>
              <a:rPr lang="en-GB" sz="1400" baseline="30000" dirty="0">
                <a:solidFill>
                  <a:srgbClr val="002060"/>
                </a:solidFill>
              </a:rPr>
              <a:t>2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i="1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F8D7B7-F51A-DA8A-35C7-E2D0E4BFF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282" y="1326689"/>
            <a:ext cx="3736903" cy="275596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78738A-E620-3304-7533-E6971D2A1D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000" baseline="30000" dirty="0"/>
              <a:t>1</a:t>
            </a:r>
            <a:r>
              <a:rPr lang="en-US" sz="1000" dirty="0"/>
              <a:t> Josephson </a:t>
            </a:r>
            <a:r>
              <a:rPr lang="en-US" sz="1000" i="1" dirty="0"/>
              <a:t>et al. </a:t>
            </a:r>
            <a:r>
              <a:rPr lang="en-US" sz="1000" dirty="0"/>
              <a:t>Blood. 2012; </a:t>
            </a:r>
            <a:r>
              <a:rPr lang="en-US" sz="1000" baseline="30000" dirty="0"/>
              <a:t>2</a:t>
            </a:r>
            <a:r>
              <a:rPr lang="en-US" sz="1000" dirty="0"/>
              <a:t> Oakley </a:t>
            </a:r>
            <a:r>
              <a:rPr lang="en-US" sz="1000" i="1" dirty="0"/>
              <a:t>et al. </a:t>
            </a:r>
            <a:r>
              <a:rPr lang="en-US" sz="1000" dirty="0"/>
              <a:t>Transfusion. 2015</a:t>
            </a:r>
          </a:p>
        </p:txBody>
      </p:sp>
    </p:spTree>
    <p:extLst>
      <p:ext uri="{BB962C8B-B14F-4D97-AF65-F5344CB8AC3E}">
        <p14:creationId xmlns:p14="http://schemas.microsoft.com/office/powerpoint/2010/main" val="73975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FEBE6-F9FA-48AD-B0F5-096A3605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by the authors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5E942A-4B41-4699-A211-84081ED9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5" y="1180213"/>
            <a:ext cx="9826861" cy="5020409"/>
          </a:xfrm>
        </p:spPr>
        <p:txBody>
          <a:bodyPr anchor="t">
            <a:noAutofit/>
          </a:bodyPr>
          <a:lstStyle/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b="1" dirty="0">
                <a:solidFill>
                  <a:srgbClr val="002060"/>
                </a:solidFill>
              </a:rPr>
              <a:t>Personalized approach: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b="1" dirty="0">
              <a:solidFill>
                <a:srgbClr val="002060"/>
              </a:solidFill>
            </a:endParaRP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Consider prophylactic platelet transfusion in patients with platelets &lt; 30,000 per mm3 especially at </a:t>
            </a:r>
            <a:r>
              <a:rPr lang="en-GB" sz="1400" dirty="0" err="1">
                <a:solidFill>
                  <a:srgbClr val="002060"/>
                </a:solidFill>
              </a:rPr>
              <a:t>hematology</a:t>
            </a:r>
            <a:r>
              <a:rPr lang="en-GB" sz="1400" dirty="0">
                <a:solidFill>
                  <a:srgbClr val="002060"/>
                </a:solidFill>
              </a:rPr>
              <a:t> ward as they will likely require a platelet transfusion in the 24 hours after CVC placement anyway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Patients at ICU: No prophylactic transfusion given lower bleeding risk in the study and better setting for intensive monitoring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Consider raising platelet-count threshold for </a:t>
            </a:r>
            <a:r>
              <a:rPr lang="en-GB" sz="1400" dirty="0" err="1">
                <a:solidFill>
                  <a:srgbClr val="002060"/>
                </a:solidFill>
              </a:rPr>
              <a:t>tunneled</a:t>
            </a:r>
            <a:r>
              <a:rPr lang="en-GB" sz="1400" dirty="0">
                <a:solidFill>
                  <a:srgbClr val="002060"/>
                </a:solidFill>
              </a:rPr>
              <a:t> catheters given substantial bleeding risk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b="1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b="1" dirty="0">
                <a:solidFill>
                  <a:srgbClr val="002060"/>
                </a:solidFill>
              </a:rPr>
              <a:t>Future study: </a:t>
            </a:r>
            <a:r>
              <a:rPr lang="en-GB" sz="1400" dirty="0">
                <a:solidFill>
                  <a:srgbClr val="002060"/>
                </a:solidFill>
              </a:rPr>
              <a:t>Measure platelet increment (“</a:t>
            </a:r>
            <a:r>
              <a:rPr lang="en-GB" sz="1400" dirty="0" err="1">
                <a:solidFill>
                  <a:srgbClr val="002060"/>
                </a:solidFill>
              </a:rPr>
              <a:t>opbrengst</a:t>
            </a:r>
            <a:r>
              <a:rPr lang="en-GB" sz="1400" dirty="0">
                <a:solidFill>
                  <a:srgbClr val="002060"/>
                </a:solidFill>
              </a:rPr>
              <a:t>”) after transfusion given the still substantial bleeding risk also in the transfusion group if platelets remained &lt; 20,000 per mm</a:t>
            </a:r>
            <a:r>
              <a:rPr lang="en-GB" sz="1400" baseline="30000" dirty="0">
                <a:solidFill>
                  <a:srgbClr val="002060"/>
                </a:solidFill>
              </a:rPr>
              <a:t>3</a:t>
            </a:r>
            <a:r>
              <a:rPr lang="en-GB" sz="1400" dirty="0">
                <a:solidFill>
                  <a:srgbClr val="002060"/>
                </a:solidFill>
              </a:rPr>
              <a:t> one hour after CVC placement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i="1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B8B830-FF85-1D77-F9CA-BB88B0401C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91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FEBE6-F9FA-48AD-B0F5-096A3605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Condensed information</a:t>
            </a:r>
            <a:endParaRPr lang="nl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9C0AB1-903C-28CE-EA9A-8CD80795B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80F76F-3D55-A38F-804B-60CE10993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34" y="935914"/>
            <a:ext cx="4110917" cy="53734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953D55-51BE-2D65-D2F7-6796711ED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458" y="2598643"/>
            <a:ext cx="5999531" cy="14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93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FEBE6-F9FA-48AD-B0F5-096A3605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the WKZ PICU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5E942A-4B41-4699-A211-84081ED9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80213"/>
            <a:ext cx="9912464" cy="5020409"/>
          </a:xfrm>
        </p:spPr>
        <p:txBody>
          <a:bodyPr anchor="t">
            <a:noAutofit/>
          </a:bodyPr>
          <a:lstStyle/>
          <a:p>
            <a:pPr marL="457200" lvl="3" indent="-457200">
              <a:buAutoNum type="arabicPeriod"/>
            </a:pPr>
            <a:r>
              <a:rPr lang="en-US" sz="1400" b="1" dirty="0">
                <a:solidFill>
                  <a:srgbClr val="153D69"/>
                </a:solidFill>
              </a:rPr>
              <a:t>Are the results relevant for the WKZ PICU: </a:t>
            </a:r>
            <a:r>
              <a:rPr lang="en-US" sz="1400" dirty="0">
                <a:solidFill>
                  <a:srgbClr val="153D69"/>
                </a:solidFill>
              </a:rPr>
              <a:t>Yes</a:t>
            </a:r>
          </a:p>
          <a:p>
            <a:pPr marL="457200" lvl="3" indent="-457200">
              <a:buAutoNum type="arabicPeriod"/>
            </a:pPr>
            <a:endParaRPr lang="en-US" sz="1400" dirty="0">
              <a:solidFill>
                <a:srgbClr val="153D69"/>
              </a:solidFill>
            </a:endParaRPr>
          </a:p>
          <a:p>
            <a:pPr marL="457200" lvl="3" indent="-457200">
              <a:buAutoNum type="arabicPeriod"/>
            </a:pPr>
            <a:r>
              <a:rPr lang="en-US" sz="1400" b="1" dirty="0">
                <a:solidFill>
                  <a:srgbClr val="153D69"/>
                </a:solidFill>
              </a:rPr>
              <a:t>If yes:</a:t>
            </a:r>
          </a:p>
          <a:p>
            <a:pPr marL="457200" lvl="3" indent="-457200">
              <a:buAutoNum type="arabicPeriod"/>
            </a:pPr>
            <a:endParaRPr lang="en-US" sz="1400" b="1" dirty="0">
              <a:solidFill>
                <a:srgbClr val="153D69"/>
              </a:solidFill>
            </a:endParaRPr>
          </a:p>
          <a:p>
            <a:pPr marL="741600" lvl="4" indent="-457200">
              <a:buAutoNum type="arabicPeriod"/>
            </a:pPr>
            <a:r>
              <a:rPr lang="en-US" sz="1400" i="1" dirty="0">
                <a:solidFill>
                  <a:srgbClr val="153D69"/>
                </a:solidFill>
              </a:rPr>
              <a:t>What do I want to implement for the WKZ PICU? </a:t>
            </a:r>
            <a:br>
              <a:rPr lang="en-US" sz="1400" dirty="0">
                <a:solidFill>
                  <a:srgbClr val="153D69"/>
                </a:solidFill>
              </a:rPr>
            </a:br>
            <a:r>
              <a:rPr lang="en-US" sz="1400" dirty="0">
                <a:solidFill>
                  <a:srgbClr val="153D69"/>
                </a:solidFill>
              </a:rPr>
              <a:t>Platelet threshold of 50,000 per mm</a:t>
            </a:r>
            <a:r>
              <a:rPr lang="en-US" sz="1400" baseline="30000" dirty="0">
                <a:solidFill>
                  <a:srgbClr val="153D69"/>
                </a:solidFill>
              </a:rPr>
              <a:t>3</a:t>
            </a:r>
            <a:r>
              <a:rPr lang="en-US" sz="1400" dirty="0">
                <a:solidFill>
                  <a:srgbClr val="153D69"/>
                </a:solidFill>
              </a:rPr>
              <a:t> for prophylactic platelet transfusion</a:t>
            </a:r>
          </a:p>
          <a:p>
            <a:pPr marL="741600" lvl="4" indent="-457200">
              <a:buAutoNum type="arabicPeriod"/>
            </a:pPr>
            <a:endParaRPr lang="en-US" sz="1400" dirty="0">
              <a:solidFill>
                <a:srgbClr val="153D69"/>
              </a:solidFill>
            </a:endParaRPr>
          </a:p>
          <a:p>
            <a:pPr marL="741600" lvl="4" indent="-457200">
              <a:buAutoNum type="arabicPeriod"/>
            </a:pPr>
            <a:r>
              <a:rPr lang="en-US" sz="1400" i="1" dirty="0">
                <a:solidFill>
                  <a:srgbClr val="153D69"/>
                </a:solidFill>
              </a:rPr>
              <a:t>Should we plan a colloquium with experts to give this some form?</a:t>
            </a:r>
            <a:br>
              <a:rPr lang="en-US" sz="1400" dirty="0">
                <a:solidFill>
                  <a:srgbClr val="153D69"/>
                </a:solidFill>
              </a:rPr>
            </a:br>
            <a:br>
              <a:rPr lang="en-US" sz="1400" dirty="0">
                <a:solidFill>
                  <a:srgbClr val="153D69"/>
                </a:solidFill>
              </a:rPr>
            </a:br>
            <a:r>
              <a:rPr lang="en-US" sz="1400" dirty="0">
                <a:solidFill>
                  <a:srgbClr val="153D69"/>
                </a:solidFill>
              </a:rPr>
              <a:t>Not necessarily for adding the above-mentioned sentence to the SOP</a:t>
            </a:r>
            <a:br>
              <a:rPr lang="en-US" sz="1400" dirty="0">
                <a:solidFill>
                  <a:srgbClr val="153D69"/>
                </a:solidFill>
              </a:rPr>
            </a:br>
            <a:br>
              <a:rPr lang="en-US" sz="1400" dirty="0">
                <a:solidFill>
                  <a:srgbClr val="153D69"/>
                </a:solidFill>
              </a:rPr>
            </a:br>
            <a:r>
              <a:rPr lang="en-US" sz="1400" dirty="0">
                <a:solidFill>
                  <a:srgbClr val="153D69"/>
                </a:solidFill>
              </a:rPr>
              <a:t>However: Prospective study in children similar to the PACER trial to (a) get a better estimate on true major bleeding complications after CVC placement and to (b) assess whether prophylactic platelet transfusions are truly necessary</a:t>
            </a:r>
            <a:endParaRPr lang="en-GB" sz="1400" dirty="0">
              <a:solidFill>
                <a:srgbClr val="153D69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7E081-865E-4F39-BB8E-842A27FB4B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7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FEBE6-F9FA-48AD-B0F5-096A3605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5E942A-4B41-4699-A211-84081ED9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80213"/>
            <a:ext cx="7481236" cy="5020409"/>
          </a:xfrm>
        </p:spPr>
        <p:txBody>
          <a:bodyPr anchor="t">
            <a:noAutofit/>
          </a:bodyPr>
          <a:lstStyle/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Reported rate of major bleeding complications after CVC placement very low 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However, no prospective studies available (</a:t>
            </a:r>
            <a:r>
              <a:rPr lang="en-GB" sz="140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GB" sz="1400" dirty="0">
                <a:solidFill>
                  <a:srgbClr val="002060"/>
                </a:solidFill>
              </a:rPr>
              <a:t>risk for underestimation)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Consequently, guidelines for prophylactic platelet transfusion vary widely concerning threshold (20,000 to 50,000 platelets per mm</a:t>
            </a:r>
            <a:r>
              <a:rPr lang="en-GB" sz="1400" baseline="30000" dirty="0">
                <a:solidFill>
                  <a:srgbClr val="002060"/>
                </a:solidFill>
              </a:rPr>
              <a:t>3 </a:t>
            </a:r>
            <a:r>
              <a:rPr lang="en-GB" sz="1400" dirty="0">
                <a:solidFill>
                  <a:srgbClr val="002060"/>
                </a:solidFill>
              </a:rPr>
              <a:t>in adults)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Data for children even more sparse; mostly oncology patients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i="1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E93DB2-6D8B-9557-F192-DC043A2779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D5FA1A-8504-81EB-A960-31F6CE088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92498"/>
            <a:ext cx="5503433" cy="2554044"/>
          </a:xfrm>
          <a:prstGeom prst="rect">
            <a:avLst/>
          </a:prstGeom>
          <a:ln>
            <a:solidFill>
              <a:srgbClr val="153D69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6ED526-F9F0-045D-1FAB-81161F98A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01" y="2992498"/>
            <a:ext cx="5065955" cy="2579421"/>
          </a:xfrm>
          <a:prstGeom prst="rect">
            <a:avLst/>
          </a:prstGeom>
          <a:ln>
            <a:solidFill>
              <a:srgbClr val="153D69"/>
            </a:solidFill>
          </a:ln>
        </p:spPr>
      </p:pic>
    </p:spTree>
    <p:extLst>
      <p:ext uri="{BB962C8B-B14F-4D97-AF65-F5344CB8AC3E}">
        <p14:creationId xmlns:p14="http://schemas.microsoft.com/office/powerpoint/2010/main" val="32270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FEBE6-F9FA-48AD-B0F5-096A3605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5E942A-4B41-4699-A211-84081ED9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5" y="1180213"/>
            <a:ext cx="10665499" cy="5020409"/>
          </a:xfrm>
        </p:spPr>
        <p:txBody>
          <a:bodyPr anchor="t">
            <a:noAutofit/>
          </a:bodyPr>
          <a:lstStyle/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b="1" dirty="0">
                <a:solidFill>
                  <a:srgbClr val="002060"/>
                </a:solidFill>
              </a:rPr>
              <a:t>Dutch national guideline for adults and children </a:t>
            </a:r>
            <a:r>
              <a:rPr lang="en-GB" sz="1400" dirty="0">
                <a:solidFill>
                  <a:srgbClr val="002060"/>
                </a:solidFill>
              </a:rPr>
              <a:t>(see link below): 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Trigger for prophylactic platelet transfusion before CVC placement: platelets &lt; 50,000 per mm</a:t>
            </a:r>
            <a:r>
              <a:rPr lang="en-GB" sz="1400" baseline="30000" dirty="0">
                <a:solidFill>
                  <a:srgbClr val="002060"/>
                </a:solidFill>
              </a:rPr>
              <a:t>3 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However, the authors also discuss that from limited literature, a threshold of &lt; 20,000 per mm</a:t>
            </a:r>
            <a:r>
              <a:rPr lang="en-GB" sz="1400" baseline="30000" dirty="0">
                <a:solidFill>
                  <a:srgbClr val="002060"/>
                </a:solidFill>
              </a:rPr>
              <a:t>3</a:t>
            </a:r>
            <a:r>
              <a:rPr lang="en-GB" sz="1400" dirty="0">
                <a:solidFill>
                  <a:srgbClr val="002060"/>
                </a:solidFill>
              </a:rPr>
              <a:t> may be suitable for ultra-sound guided CVC placement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b="1" dirty="0">
                <a:solidFill>
                  <a:srgbClr val="002060"/>
                </a:solidFill>
              </a:rPr>
              <a:t>WKZ SOP placement CVC: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Thrombocytopenia relative contra-indication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Preparation: “</a:t>
            </a:r>
            <a:r>
              <a:rPr lang="en-GB" sz="1400" dirty="0" err="1">
                <a:solidFill>
                  <a:srgbClr val="002060"/>
                </a:solidFill>
              </a:rPr>
              <a:t>Corrigeer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eventuele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err="1">
                <a:solidFill>
                  <a:srgbClr val="002060"/>
                </a:solidFill>
              </a:rPr>
              <a:t>stollingstoornissen</a:t>
            </a:r>
            <a:r>
              <a:rPr lang="en-GB" sz="1400" dirty="0">
                <a:solidFill>
                  <a:srgbClr val="002060"/>
                </a:solidFill>
              </a:rPr>
              <a:t> / </a:t>
            </a:r>
            <a:r>
              <a:rPr lang="en-GB" sz="1400" dirty="0" err="1">
                <a:solidFill>
                  <a:srgbClr val="002060"/>
                </a:solidFill>
              </a:rPr>
              <a:t>trombocytopenie</a:t>
            </a:r>
            <a:r>
              <a:rPr lang="en-GB" sz="1400" dirty="0">
                <a:solidFill>
                  <a:srgbClr val="002060"/>
                </a:solidFill>
              </a:rPr>
              <a:t>”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b="1" dirty="0">
                <a:solidFill>
                  <a:srgbClr val="002060"/>
                </a:solidFill>
              </a:rPr>
              <a:t>Princess </a:t>
            </a:r>
            <a:r>
              <a:rPr lang="en-GB" sz="1400" b="1" dirty="0" err="1">
                <a:solidFill>
                  <a:srgbClr val="002060"/>
                </a:solidFill>
              </a:rPr>
              <a:t>Máxima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Center</a:t>
            </a:r>
            <a:r>
              <a:rPr lang="en-GB" sz="1400" b="1" dirty="0">
                <a:solidFill>
                  <a:srgbClr val="002060"/>
                </a:solidFill>
              </a:rPr>
              <a:t> guideline on transfusions: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Platelet transfusion if platelets below 50,000 per mm</a:t>
            </a:r>
            <a:r>
              <a:rPr lang="en-GB" sz="1400" baseline="30000" dirty="0">
                <a:solidFill>
                  <a:srgbClr val="002060"/>
                </a:solidFill>
              </a:rPr>
              <a:t>3 </a:t>
            </a:r>
            <a:r>
              <a:rPr lang="en-GB" sz="1400" dirty="0">
                <a:solidFill>
                  <a:srgbClr val="002060"/>
                </a:solidFill>
              </a:rPr>
              <a:t>during the first 24 hours after CVC placement (and before)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i="1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E93DB2-6D8B-9557-F192-DC043A2779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612" y="6487200"/>
            <a:ext cx="10956159" cy="370800"/>
          </a:xfrm>
        </p:spPr>
        <p:txBody>
          <a:bodyPr/>
          <a:lstStyle/>
          <a:p>
            <a:r>
              <a:rPr lang="en-US" sz="1000" b="1" dirty="0"/>
              <a:t>Source: </a:t>
            </a:r>
            <a:r>
              <a:rPr lang="en-US" sz="1000" dirty="0"/>
              <a:t>https://</a:t>
            </a:r>
            <a:r>
              <a:rPr lang="en-US" sz="1000" dirty="0" err="1"/>
              <a:t>richtlijnendatabase.nl</a:t>
            </a:r>
            <a:r>
              <a:rPr lang="en-US" sz="1000" dirty="0"/>
              <a:t>/</a:t>
            </a:r>
            <a:r>
              <a:rPr lang="en-US" sz="1000" dirty="0" err="1"/>
              <a:t>richtlijn</a:t>
            </a:r>
            <a:r>
              <a:rPr lang="en-US" sz="1000" dirty="0"/>
              <a:t>/</a:t>
            </a:r>
            <a:r>
              <a:rPr lang="en-US" sz="1000" dirty="0" err="1"/>
              <a:t>bloedtransfusiebeleid</a:t>
            </a:r>
            <a:r>
              <a:rPr lang="en-US" sz="1000" dirty="0"/>
              <a:t>/</a:t>
            </a:r>
            <a:r>
              <a:rPr lang="en-US" sz="1000" dirty="0" err="1"/>
              <a:t>trombocytentransfusies</a:t>
            </a:r>
            <a:r>
              <a:rPr lang="en-US" sz="1000" dirty="0"/>
              <a:t>/trombocytenwaarde_voor_profylactische_trombocytentransfusie.html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9835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FEBE6-F9FA-48AD-B0F5-096A3605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5E942A-4B41-4699-A211-84081ED9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5" y="1180213"/>
            <a:ext cx="5986097" cy="5020409"/>
          </a:xfrm>
        </p:spPr>
        <p:txBody>
          <a:bodyPr anchor="t">
            <a:noAutofit/>
          </a:bodyPr>
          <a:lstStyle/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8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endParaRPr lang="en-GB" sz="18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800" b="1" dirty="0">
                <a:solidFill>
                  <a:srgbClr val="002060"/>
                </a:solidFill>
              </a:rPr>
              <a:t>Given the low incidence of major bleeding in ultra-sound guided CVC placement: </a:t>
            </a:r>
            <a:r>
              <a:rPr lang="en-GB" sz="1800" dirty="0">
                <a:solidFill>
                  <a:srgbClr val="002060"/>
                </a:solidFill>
              </a:rPr>
              <a:t>Is it justifiable to omit prophylactic platelet transfusions in patients with platelets below 50,000 per mm</a:t>
            </a:r>
            <a:r>
              <a:rPr lang="en-GB" sz="1800" baseline="30000" dirty="0">
                <a:solidFill>
                  <a:srgbClr val="002060"/>
                </a:solidFill>
              </a:rPr>
              <a:t>3 </a:t>
            </a:r>
            <a:r>
              <a:rPr lang="en-GB" sz="1800" dirty="0">
                <a:solidFill>
                  <a:srgbClr val="002060"/>
                </a:solidFill>
              </a:rPr>
              <a:t>before the procedure?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8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800" i="1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C52AE-51B5-C8A1-6CFA-4B5932F240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E9C68-B441-68A2-F793-AB2B32BA3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912" y="1058835"/>
            <a:ext cx="4508201" cy="526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FEBE6-F9FA-48AD-B0F5-096A3605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5E942A-4B41-4699-A211-84081ED9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6" y="1180213"/>
            <a:ext cx="7007899" cy="5020409"/>
          </a:xfrm>
        </p:spPr>
        <p:txBody>
          <a:bodyPr anchor="t">
            <a:noAutofit/>
          </a:bodyPr>
          <a:lstStyle/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dirty="0" err="1">
                <a:solidFill>
                  <a:srgbClr val="002060"/>
                </a:solidFill>
              </a:rPr>
              <a:t>Multicenter</a:t>
            </a:r>
            <a:r>
              <a:rPr lang="en-GB" sz="1400" dirty="0">
                <a:solidFill>
                  <a:srgbClr val="002060"/>
                </a:solidFill>
              </a:rPr>
              <a:t>, randomized, controlled, non-inferiority trial (PACER)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Single-blind (patient and treating physician; operator blinded if possible)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Funded by </a:t>
            </a:r>
            <a:r>
              <a:rPr lang="en-GB" sz="1400" dirty="0" err="1">
                <a:solidFill>
                  <a:srgbClr val="002060"/>
                </a:solidFill>
              </a:rPr>
              <a:t>ZonMw</a:t>
            </a: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10 Dutch hospitals (7 academic, 3 general)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b="1" dirty="0">
                <a:solidFill>
                  <a:srgbClr val="002060"/>
                </a:solidFill>
              </a:rPr>
              <a:t>Intervention: </a:t>
            </a:r>
            <a:r>
              <a:rPr lang="en-GB" sz="1400" dirty="0">
                <a:solidFill>
                  <a:srgbClr val="002060"/>
                </a:solidFill>
              </a:rPr>
              <a:t>Prophylactic platelet transfusion prior to CVC placement in patients with thrombocytopenia (10,000 to 50,000 per mm</a:t>
            </a:r>
            <a:r>
              <a:rPr lang="en-GB" sz="1400" baseline="30000" dirty="0">
                <a:solidFill>
                  <a:srgbClr val="002060"/>
                </a:solidFill>
              </a:rPr>
              <a:t>3</a:t>
            </a:r>
            <a:r>
              <a:rPr lang="en-GB" sz="1400" dirty="0">
                <a:solidFill>
                  <a:srgbClr val="002060"/>
                </a:solidFill>
              </a:rPr>
              <a:t>) </a:t>
            </a:r>
            <a:r>
              <a:rPr lang="en-GB" sz="1400" i="1" dirty="0">
                <a:solidFill>
                  <a:srgbClr val="002060"/>
                </a:solidFill>
              </a:rPr>
              <a:t>versus</a:t>
            </a:r>
            <a:r>
              <a:rPr lang="en-GB" sz="1400" dirty="0">
                <a:solidFill>
                  <a:srgbClr val="002060"/>
                </a:solidFill>
              </a:rPr>
              <a:t> no transfusion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b="1" dirty="0">
                <a:solidFill>
                  <a:srgbClr val="002060"/>
                </a:solidFill>
              </a:rPr>
              <a:t>Population: </a:t>
            </a:r>
            <a:r>
              <a:rPr lang="en-GB" sz="1400" dirty="0">
                <a:solidFill>
                  <a:srgbClr val="002060"/>
                </a:solidFill>
              </a:rPr>
              <a:t>Adult (!) patients undergoing ultrasound-guided CVC placement at </a:t>
            </a:r>
            <a:r>
              <a:rPr lang="en-GB" sz="1400" dirty="0" err="1">
                <a:solidFill>
                  <a:srgbClr val="002060"/>
                </a:solidFill>
              </a:rPr>
              <a:t>hematology</a:t>
            </a:r>
            <a:r>
              <a:rPr lang="en-GB" sz="1400" dirty="0">
                <a:solidFill>
                  <a:srgbClr val="002060"/>
                </a:solidFill>
              </a:rPr>
              <a:t> department or on ICU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b="1" dirty="0">
                <a:solidFill>
                  <a:srgbClr val="002060"/>
                </a:solidFill>
              </a:rPr>
              <a:t>CVC: 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 err="1">
                <a:solidFill>
                  <a:srgbClr val="002060"/>
                </a:solidFill>
              </a:rPr>
              <a:t>Tunneled</a:t>
            </a:r>
            <a:r>
              <a:rPr lang="en-GB" sz="1400" dirty="0">
                <a:solidFill>
                  <a:srgbClr val="002060"/>
                </a:solidFill>
              </a:rPr>
              <a:t> or </a:t>
            </a:r>
            <a:r>
              <a:rPr lang="en-GB" sz="1400" dirty="0" err="1">
                <a:solidFill>
                  <a:srgbClr val="002060"/>
                </a:solidFill>
              </a:rPr>
              <a:t>nontunneled</a:t>
            </a:r>
            <a:r>
              <a:rPr lang="en-GB" sz="1400" dirty="0">
                <a:solidFill>
                  <a:srgbClr val="002060"/>
                </a:solidFill>
              </a:rPr>
              <a:t>, any diameter, placed in internal jugular vein, subclavian vein, or femoral vein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Procedure by experienced operator (&gt; 50 procedures)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b="1" dirty="0">
                <a:solidFill>
                  <a:srgbClr val="002060"/>
                </a:solidFill>
              </a:rPr>
              <a:t>Exclusion criteria: </a:t>
            </a:r>
            <a:r>
              <a:rPr lang="en-GB" sz="1400" dirty="0">
                <a:solidFill>
                  <a:srgbClr val="002060"/>
                </a:solidFill>
              </a:rPr>
              <a:t>Therapeutically administered anticoagulants, prolonged INR, history of congenital or acquired coagulation deficiency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b="1" dirty="0">
                <a:solidFill>
                  <a:srgbClr val="002060"/>
                </a:solidFill>
              </a:rPr>
              <a:t>Randomization: </a:t>
            </a:r>
            <a:r>
              <a:rPr lang="en-GB" sz="1400" dirty="0">
                <a:solidFill>
                  <a:srgbClr val="002060"/>
                </a:solidFill>
              </a:rPr>
              <a:t>Stratified according to the trial </a:t>
            </a:r>
            <a:r>
              <a:rPr lang="en-GB" sz="1400" dirty="0" err="1">
                <a:solidFill>
                  <a:srgbClr val="002060"/>
                </a:solidFill>
              </a:rPr>
              <a:t>center</a:t>
            </a:r>
            <a:r>
              <a:rPr lang="en-GB" sz="1400" dirty="0">
                <a:solidFill>
                  <a:srgbClr val="002060"/>
                </a:solidFill>
              </a:rPr>
              <a:t> and catheter type (large-bore dialysis catheter or regular catheter).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5795C6-E815-B81B-4AD3-4D3FB5FDA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626" y="1231313"/>
            <a:ext cx="4300558" cy="2490806"/>
          </a:xfrm>
          <a:prstGeom prst="rect">
            <a:avLst/>
          </a:prstGeom>
          <a:ln>
            <a:solidFill>
              <a:srgbClr val="153D69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02F882-BE79-AEB2-806A-5580B2155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1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FEBE6-F9FA-48AD-B0F5-096A3605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5E942A-4B41-4699-A211-84081ED9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7" y="1180213"/>
            <a:ext cx="5577132" cy="5020409"/>
          </a:xfrm>
        </p:spPr>
        <p:txBody>
          <a:bodyPr anchor="t">
            <a:noAutofit/>
          </a:bodyPr>
          <a:lstStyle/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b="1" dirty="0">
                <a:solidFill>
                  <a:srgbClr val="002060"/>
                </a:solidFill>
              </a:rPr>
              <a:t>Primary outcome: </a:t>
            </a:r>
            <a:r>
              <a:rPr lang="en-GB" sz="1400" dirty="0">
                <a:solidFill>
                  <a:srgbClr val="002060"/>
                </a:solidFill>
              </a:rPr>
              <a:t>Occurrence of catheter-related bleeding of grade 2 to 4 within 24 hours after CVC placement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b="1" dirty="0">
                <a:solidFill>
                  <a:srgbClr val="002060"/>
                </a:solidFill>
              </a:rPr>
              <a:t>Secondary outcomes: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Major bleeding (grade 3 and 4)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Grade 1 bleeding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Platelet and red-cell transfusions within 24 hours after CVC placement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Hb and platelet counts at 1 hour and 24 hours after CVC placement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Allergic transfusion reactions within 24 hours after CVC placement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Onset of acute lung injury within 48 hours after CVC placement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Length of ICU and hospital stay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In-hospital mortality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Financial costs</a:t>
            </a:r>
          </a:p>
          <a:p>
            <a:pPr marL="582850" lvl="1" indent="-285750">
              <a:spcBef>
                <a:spcPts val="600"/>
              </a:spcBef>
              <a:buClr>
                <a:srgbClr val="F67C20"/>
              </a:buClr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Table S3a-c for complete additional baseline characteristics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6BFC09-DAFF-8DFF-30C2-81533B64A0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A28A2E-000D-0673-21F7-B61FA23AB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13999"/>
            <a:ext cx="5912224" cy="436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9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FEBE6-F9FA-48AD-B0F5-096A3605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enrolment</a:t>
            </a:r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58B867-9F56-9DA2-E456-397DA1EFC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052" y="1130908"/>
            <a:ext cx="6503895" cy="504088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57CE89-B475-1463-9869-3E89D30E3D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FEBE6-F9FA-48AD-B0F5-096A3605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population</a:t>
            </a:r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5EB6AF-2D57-202B-295E-94067FC6E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478" y="1023857"/>
            <a:ext cx="6181614" cy="537561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2AC3B7-1D96-73E2-DE53-F82BF1DC92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41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FEBE6-F9FA-48AD-B0F5-096A3605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Outcome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5E942A-4B41-4699-A211-84081ED9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5" y="1180213"/>
            <a:ext cx="10140989" cy="5020409"/>
          </a:xfrm>
        </p:spPr>
        <p:txBody>
          <a:bodyPr anchor="t">
            <a:noAutofit/>
          </a:bodyPr>
          <a:lstStyle/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</a:rPr>
              <a:t>Non-inferiority threshold </a:t>
            </a:r>
            <a:r>
              <a:rPr lang="en-GB" sz="1400" b="1" dirty="0">
                <a:solidFill>
                  <a:srgbClr val="002060"/>
                </a:solidFill>
              </a:rPr>
              <a:t>not</a:t>
            </a:r>
            <a:r>
              <a:rPr lang="en-GB" sz="1400" dirty="0">
                <a:solidFill>
                  <a:srgbClr val="002060"/>
                </a:solidFill>
              </a:rPr>
              <a:t> reached </a:t>
            </a:r>
            <a:r>
              <a:rPr lang="en-GB" sz="1400" dirty="0">
                <a:solidFill>
                  <a:srgbClr val="002060"/>
                </a:solidFill>
                <a:sym typeface="Wingdings" pitchFamily="2" charset="2"/>
              </a:rPr>
              <a:t> increased bleeding risk without prophylactic platelet transfusion</a:t>
            </a: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GB" sz="1400" dirty="0">
                <a:solidFill>
                  <a:srgbClr val="002060"/>
                </a:solidFill>
                <a:sym typeface="Wingdings" pitchFamily="2" charset="2"/>
              </a:rPr>
              <a:t>Bleeding risk substantially higher than in earlier (retrospective) studies (but no grade 4 bleeding)</a:t>
            </a:r>
            <a:endParaRPr lang="en-GB" sz="1400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i="1" dirty="0">
              <a:solidFill>
                <a:srgbClr val="002060"/>
              </a:solidFill>
            </a:endParaRPr>
          </a:p>
          <a:p>
            <a:pPr marL="298450" indent="-285750">
              <a:spcBef>
                <a:spcPts val="600"/>
              </a:spcBef>
              <a:buClr>
                <a:srgbClr val="F67C2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GB" sz="1400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5E0E6D-3F44-DBB9-B797-72E58445E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436" y="2112814"/>
            <a:ext cx="7331128" cy="408780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0DF4EC-7A3C-0F2E-D32C-C6D2CBD719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000" dirty="0"/>
              <a:t>Figure taken from Research Summary</a:t>
            </a:r>
          </a:p>
        </p:txBody>
      </p:sp>
    </p:spTree>
    <p:extLst>
      <p:ext uri="{BB962C8B-B14F-4D97-AF65-F5344CB8AC3E}">
        <p14:creationId xmlns:p14="http://schemas.microsoft.com/office/powerpoint/2010/main" val="3164741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MC">
      <a:dk1>
        <a:sysClr val="windowText" lastClr="000000"/>
      </a:dk1>
      <a:lt1>
        <a:sysClr val="window" lastClr="FFFFFF"/>
      </a:lt1>
      <a:dk2>
        <a:srgbClr val="003A70"/>
      </a:dk2>
      <a:lt2>
        <a:srgbClr val="E7E6E6"/>
      </a:lt2>
      <a:accent1>
        <a:srgbClr val="219CD8"/>
      </a:accent1>
      <a:accent2>
        <a:srgbClr val="F67D21"/>
      </a:accent2>
      <a:accent3>
        <a:srgbClr val="EBEBE8"/>
      </a:accent3>
      <a:accent4>
        <a:srgbClr val="5CB955"/>
      </a:accent4>
      <a:accent5>
        <a:srgbClr val="AC72A2"/>
      </a:accent5>
      <a:accent6>
        <a:srgbClr val="CFC82F"/>
      </a:accent6>
      <a:hlink>
        <a:srgbClr val="1166B1"/>
      </a:hlink>
      <a:folHlink>
        <a:srgbClr val="AC72A2"/>
      </a:folHlink>
    </a:clrScheme>
    <a:fontScheme name="PMC">
      <a:majorFont>
        <a:latin typeface="Calibri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 anchorCtr="0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89062</TotalTime>
  <Words>1225</Words>
  <Application>Microsoft Office PowerPoint</Application>
  <PresentationFormat>Breedbeeld</PresentationFormat>
  <Paragraphs>151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Office Theme</vt:lpstr>
      <vt:lpstr>PowerPoint-presentatie</vt:lpstr>
      <vt:lpstr>Background</vt:lpstr>
      <vt:lpstr>Protocols</vt:lpstr>
      <vt:lpstr>Research question</vt:lpstr>
      <vt:lpstr>Study design</vt:lpstr>
      <vt:lpstr>Outcomes</vt:lpstr>
      <vt:lpstr>Study enrolment</vt:lpstr>
      <vt:lpstr>Patient population</vt:lpstr>
      <vt:lpstr>Primary Outcome</vt:lpstr>
      <vt:lpstr>Primary Outcome</vt:lpstr>
      <vt:lpstr>Secondary Outcomes</vt:lpstr>
      <vt:lpstr>Secondary Outcomes</vt:lpstr>
      <vt:lpstr>Secondary Outcomes</vt:lpstr>
      <vt:lpstr>Limitations</vt:lpstr>
      <vt:lpstr>Conclusions by the authors</vt:lpstr>
      <vt:lpstr>Condensed information</vt:lpstr>
      <vt:lpstr>Implications for the WKZ PICU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Wilde, J. de (Joke)</cp:lastModifiedBy>
  <cp:revision>811</cp:revision>
  <cp:lastPrinted>2019-05-10T00:57:42Z</cp:lastPrinted>
  <dcterms:created xsi:type="dcterms:W3CDTF">2018-03-02T14:06:12Z</dcterms:created>
  <dcterms:modified xsi:type="dcterms:W3CDTF">2024-07-11T07:13:54Z</dcterms:modified>
</cp:coreProperties>
</file>