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0" r:id="rId3"/>
    <p:sldId id="261" r:id="rId4"/>
    <p:sldId id="258" r:id="rId5"/>
    <p:sldId id="262" r:id="rId6"/>
    <p:sldId id="263" r:id="rId7"/>
    <p:sldId id="264"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1A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8" autoAdjust="0"/>
    <p:restoredTop sz="96189" autoAdjust="0"/>
  </p:normalViewPr>
  <p:slideViewPr>
    <p:cSldViewPr snapToGrid="0">
      <p:cViewPr varScale="1">
        <p:scale>
          <a:sx n="86" d="100"/>
          <a:sy n="86" d="100"/>
        </p:scale>
        <p:origin x="1526" y="5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18-7-2024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18-7-2024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196" y="6252903"/>
            <a:ext cx="1944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69"/>
            <a:ext cx="8258650"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799"/>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99346" y="1427801"/>
            <a:ext cx="3999362"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
            <a:extLst>
              <a:ext uri="{FF2B5EF4-FFF2-40B4-BE49-F238E27FC236}">
                <a16:creationId xmlns:a16="http://schemas.microsoft.com/office/drawing/2014/main" id="{677A2057-76B4-433D-B327-9A85D2E33A07}"/>
              </a:ext>
            </a:extLst>
          </p:cNvPr>
          <p:cNvGrpSpPr/>
          <p:nvPr userDrawn="1"/>
        </p:nvGrpSpPr>
        <p:grpSpPr>
          <a:xfrm>
            <a:off x="-2430152" y="0"/>
            <a:ext cx="2329217" cy="2718588"/>
            <a:chOff x="-2463800" y="0"/>
            <a:chExt cx="2329217" cy="2718588"/>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userDrawn="1"/>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userDrawn="1"/>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5241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99348" y="1427801"/>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78F27395-A98B-4276-B675-F00E68727DD2}"/>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95444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40057" y="1427799"/>
            <a:ext cx="4000092"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99348" y="1427799"/>
            <a:ext cx="399935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1" name="Groep 2">
            <a:extLst>
              <a:ext uri="{FF2B5EF4-FFF2-40B4-BE49-F238E27FC236}">
                <a16:creationId xmlns:a16="http://schemas.microsoft.com/office/drawing/2014/main" id="{4BA8A93A-5F55-46FE-A5D6-155083768D42}"/>
              </a:ext>
            </a:extLst>
          </p:cNvPr>
          <p:cNvGrpSpPr/>
          <p:nvPr userDrawn="1"/>
        </p:nvGrpSpPr>
        <p:grpSpPr>
          <a:xfrm>
            <a:off x="-2430152" y="0"/>
            <a:ext cx="2329217" cy="2718588"/>
            <a:chOff x="-2463800" y="0"/>
            <a:chExt cx="2329217" cy="2718588"/>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66047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40057" y="1427800"/>
            <a:ext cx="4000091"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99348" y="1427800"/>
            <a:ext cx="399936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40" y="4"/>
            <a:ext cx="2329217" cy="759040"/>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0" name="Groep 2">
            <a:extLst>
              <a:ext uri="{FF2B5EF4-FFF2-40B4-BE49-F238E27FC236}">
                <a16:creationId xmlns:a16="http://schemas.microsoft.com/office/drawing/2014/main" id="{F6107713-5F01-4E6D-9E72-B0C44195686C}"/>
              </a:ext>
            </a:extLst>
          </p:cNvPr>
          <p:cNvGrpSpPr/>
          <p:nvPr userDrawn="1"/>
        </p:nvGrpSpPr>
        <p:grpSpPr>
          <a:xfrm>
            <a:off x="-2430152" y="0"/>
            <a:ext cx="2329217" cy="2718588"/>
            <a:chOff x="-2463800" y="0"/>
            <a:chExt cx="2329217" cy="2718588"/>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userDrawn="1"/>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48217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4694486" y="1427799"/>
            <a:ext cx="39996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425242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4694486" y="-10955"/>
            <a:ext cx="4449514"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4000091"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4" y="5590319"/>
            <a:ext cx="3525333"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40056" y="1427800"/>
            <a:ext cx="4000091"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30152" y="2996043"/>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51" name="Groep 24">
            <a:extLst>
              <a:ext uri="{FF2B5EF4-FFF2-40B4-BE49-F238E27FC236}">
                <a16:creationId xmlns:a16="http://schemas.microsoft.com/office/drawing/2014/main" id="{170BCE3C-28F7-4043-A9E0-F2D6AB6B9F74}"/>
              </a:ext>
            </a:extLst>
          </p:cNvPr>
          <p:cNvGrpSpPr/>
          <p:nvPr userDrawn="1"/>
        </p:nvGrpSpPr>
        <p:grpSpPr>
          <a:xfrm>
            <a:off x="9247577" y="1"/>
            <a:ext cx="2329217"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userDrawn="1"/>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userDrawn="1"/>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userDrawn="1"/>
        </p:nvGrpSpPr>
        <p:grpSpPr>
          <a:xfrm>
            <a:off x="-2430152" y="0"/>
            <a:ext cx="2329217" cy="2718588"/>
            <a:chOff x="-2463800" y="0"/>
            <a:chExt cx="2329217" cy="2718588"/>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userDrawn="1"/>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userDrawn="1"/>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86056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userDrawn="1"/>
        </p:nvSpPr>
        <p:spPr>
          <a:xfrm>
            <a:off x="0" y="0"/>
            <a:ext cx="9144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447678" y="-10955"/>
            <a:ext cx="8696322"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76566" y="5628506"/>
            <a:ext cx="7822142"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grpSp>
        <p:nvGrpSpPr>
          <p:cNvPr id="28" name="Groep 24">
            <a:extLst>
              <a:ext uri="{FF2B5EF4-FFF2-40B4-BE49-F238E27FC236}">
                <a16:creationId xmlns:a16="http://schemas.microsoft.com/office/drawing/2014/main" id="{8FEE16C0-0649-4E5C-94E5-51C29D83804D}"/>
              </a:ext>
            </a:extLst>
          </p:cNvPr>
          <p:cNvGrpSpPr/>
          <p:nvPr userDrawn="1"/>
        </p:nvGrpSpPr>
        <p:grpSpPr>
          <a:xfrm>
            <a:off x="9247577" y="1"/>
            <a:ext cx="2329217"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userDrawn="1"/>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userDrawn="1"/>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48519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487" y="-2701"/>
            <a:ext cx="8699354"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55712"/>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10" name="Graphic 9">
            <a:extLst>
              <a:ext uri="{FF2B5EF4-FFF2-40B4-BE49-F238E27FC236}">
                <a16:creationId xmlns:a16="http://schemas.microsoft.com/office/drawing/2014/main" id="{E5A2EE9D-2CB0-408A-8872-222B5883109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5487" y="-2701"/>
            <a:ext cx="8699354"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55700"/>
            <a:ext cx="54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4D57BEDD-75CC-4EFC-A44A-249E78F6BF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7196" y="6252903"/>
            <a:ext cx="1944000" cy="370039"/>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70"/>
            <a:ext cx="8258650"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9348" y="1427799"/>
            <a:ext cx="399936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40057" y="1427799"/>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userDrawn="1"/>
        </p:nvGrpSpPr>
        <p:grpSpPr>
          <a:xfrm>
            <a:off x="-2430152" y="0"/>
            <a:ext cx="2329217" cy="2718588"/>
            <a:chOff x="-2463800" y="0"/>
            <a:chExt cx="2329217" cy="2718588"/>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userDrawn="1"/>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userDrawn="1"/>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088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449789" y="0"/>
            <a:ext cx="869421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705350"/>
            <a:ext cx="4454059"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8" y="333669"/>
            <a:ext cx="8258650"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40058" y="1427799"/>
            <a:ext cx="825865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40" y="1"/>
            <a:ext cx="2329217" cy="1609273"/>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userDrawn="1"/>
        </p:nvSpPr>
        <p:spPr bwMode="gray">
          <a:xfrm>
            <a:off x="9244940" y="2942671"/>
            <a:ext cx="2329217" cy="126174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27799"/>
            <a:ext cx="4000090"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40056" y="1427800"/>
            <a:ext cx="4000091"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17" name="Groep 2">
            <a:extLst>
              <a:ext uri="{FF2B5EF4-FFF2-40B4-BE49-F238E27FC236}">
                <a16:creationId xmlns:a16="http://schemas.microsoft.com/office/drawing/2014/main" id="{AEDB5ED8-009C-4E89-90F7-624BF9566CF8}"/>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1364962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7" y="333670"/>
            <a:ext cx="8258242"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8" y="1421088"/>
            <a:ext cx="4000090"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9" y="1421088"/>
            <a:ext cx="4000090"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440058"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grpSp>
        <p:nvGrpSpPr>
          <p:cNvPr id="22" name="Groep 2">
            <a:extLst>
              <a:ext uri="{FF2B5EF4-FFF2-40B4-BE49-F238E27FC236}">
                <a16:creationId xmlns:a16="http://schemas.microsoft.com/office/drawing/2014/main" id="{AD0B26BE-D338-4D3D-856D-EFD36714E7A5}"/>
              </a:ext>
            </a:extLst>
          </p:cNvPr>
          <p:cNvGrpSpPr/>
          <p:nvPr userDrawn="1"/>
        </p:nvGrpSpPr>
        <p:grpSpPr>
          <a:xfrm>
            <a:off x="-2430152" y="0"/>
            <a:ext cx="2329217" cy="2718588"/>
            <a:chOff x="-2463800" y="0"/>
            <a:chExt cx="2329217" cy="2718588"/>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userDrawn="1"/>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userDrawn="1"/>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360385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39646" y="1427800"/>
            <a:ext cx="40005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39647" y="333665"/>
            <a:ext cx="8259062"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439646"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69820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69"/>
            <a:ext cx="8258651"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7" y="1427799"/>
            <a:ext cx="5224730"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440057" y="5600933"/>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5923987" y="1427799"/>
            <a:ext cx="2774720"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grpSp>
        <p:nvGrpSpPr>
          <p:cNvPr id="23" name="Groep 2">
            <a:extLst>
              <a:ext uri="{FF2B5EF4-FFF2-40B4-BE49-F238E27FC236}">
                <a16:creationId xmlns:a16="http://schemas.microsoft.com/office/drawing/2014/main" id="{EC4ACCE5-D300-4D80-AFC8-FA4B5DE16217}"/>
              </a:ext>
            </a:extLst>
          </p:cNvPr>
          <p:cNvGrpSpPr/>
          <p:nvPr userDrawn="1"/>
        </p:nvGrpSpPr>
        <p:grpSpPr>
          <a:xfrm>
            <a:off x="-2430152" y="0"/>
            <a:ext cx="2329217" cy="2718588"/>
            <a:chOff x="-2463800" y="0"/>
            <a:chExt cx="2329217" cy="2718588"/>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2948920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40056" y="1434510"/>
            <a:ext cx="8258651"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3320"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20143"/>
            <a:ext cx="4453515"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449789" y="0"/>
            <a:ext cx="869421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4868491"/>
            <a:ext cx="4454059"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5" y="6234258"/>
            <a:ext cx="4454059"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706342"/>
            <a:ext cx="4453516"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30152" y="4"/>
            <a:ext cx="2329217"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userDrawn="1"/>
        </p:nvCxnSpPr>
        <p:spPr>
          <a:xfrm>
            <a:off x="4089798" y="5543200"/>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userDrawn="1"/>
        </p:nvGrpSpPr>
        <p:grpSpPr>
          <a:xfrm>
            <a:off x="9247577" y="1"/>
            <a:ext cx="2329217"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userDrawn="1"/>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userDrawn="1"/>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449787" y="0"/>
            <a:ext cx="8694212"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24917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6" y="5089357"/>
            <a:ext cx="4453515"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5" y="5948489"/>
            <a:ext cx="4453515"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33974" y="5879672"/>
            <a:ext cx="233304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33974" y="4"/>
            <a:ext cx="2333040" cy="121621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userDrawn="1"/>
        </p:nvGrpSpPr>
        <p:grpSpPr>
          <a:xfrm>
            <a:off x="9247577" y="1"/>
            <a:ext cx="2329217"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userDrawn="1"/>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userDrawn="1"/>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449787" y="0"/>
            <a:ext cx="8694212"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userDrawn="1"/>
        </p:nvCxnSpPr>
        <p:spPr>
          <a:xfrm>
            <a:off x="4089798" y="5756915"/>
            <a:ext cx="850502"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98690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1" y="0"/>
            <a:ext cx="9142930"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38495" y="2324302"/>
            <a:ext cx="6250486"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38497" y="4348480"/>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38497" y="3737087"/>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365" y="6002595"/>
            <a:ext cx="2970000" cy="565335"/>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1"/>
            <a:ext cx="8258651"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40056" y="1427800"/>
            <a:ext cx="8258651"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40056" y="1427800"/>
            <a:ext cx="8258651"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userDrawn="1"/>
        </p:nvGrpSpPr>
        <p:grpSpPr>
          <a:xfrm>
            <a:off x="-2430152" y="0"/>
            <a:ext cx="2329217" cy="2718588"/>
            <a:chOff x="-2463800" y="0"/>
            <a:chExt cx="2329217" cy="2718588"/>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40056" y="333670"/>
            <a:ext cx="8258651"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40056" y="1427800"/>
            <a:ext cx="4000091"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9347" y="1427799"/>
            <a:ext cx="399936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grpSp>
        <p:nvGrpSpPr>
          <p:cNvPr id="19" name="Groep 2">
            <a:extLst>
              <a:ext uri="{FF2B5EF4-FFF2-40B4-BE49-F238E27FC236}">
                <a16:creationId xmlns:a16="http://schemas.microsoft.com/office/drawing/2014/main" id="{61EC0152-3A5D-4239-AC62-6C8333202EEF}"/>
              </a:ext>
            </a:extLst>
          </p:cNvPr>
          <p:cNvGrpSpPr/>
          <p:nvPr userDrawn="1"/>
        </p:nvGrpSpPr>
        <p:grpSpPr>
          <a:xfrm>
            <a:off x="-2430152" y="0"/>
            <a:ext cx="2329217" cy="2718588"/>
            <a:chOff x="-2463800" y="0"/>
            <a:chExt cx="2329217" cy="2718588"/>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userDrawn="1"/>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userDrawn="1"/>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Tree>
    <p:extLst>
      <p:ext uri="{BB962C8B-B14F-4D97-AF65-F5344CB8AC3E}">
        <p14:creationId xmlns:p14="http://schemas.microsoft.com/office/powerpoint/2010/main" val="32914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40057" y="341314"/>
            <a:ext cx="8258650"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40056" y="1432561"/>
            <a:ext cx="8258651"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30152" y="5879672"/>
            <a:ext cx="2329217"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4864" y="6315438"/>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07196" y="6252903"/>
            <a:ext cx="1944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userDrawn="1"/>
        </p:nvCxnSpPr>
        <p:spPr>
          <a:xfrm>
            <a:off x="461962" y="829267"/>
            <a:ext cx="833438"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8" r:id="rId4"/>
    <p:sldLayoutId id="2147483679" r:id="rId5"/>
    <p:sldLayoutId id="2147483677" r:id="rId6"/>
    <p:sldLayoutId id="2147483675" r:id="rId7"/>
    <p:sldLayoutId id="2147483650" r:id="rId8"/>
    <p:sldLayoutId id="2147483655" r:id="rId9"/>
    <p:sldLayoutId id="2147483659" r:id="rId10"/>
    <p:sldLayoutId id="2147483676" r:id="rId11"/>
    <p:sldLayoutId id="2147483657" r:id="rId12"/>
    <p:sldLayoutId id="2147483658" r:id="rId13"/>
    <p:sldLayoutId id="2147483665" r:id="rId14"/>
    <p:sldLayoutId id="2147483680" r:id="rId15"/>
    <p:sldLayoutId id="2147483667" r:id="rId16"/>
    <p:sldLayoutId id="2147483656" r:id="rId17"/>
    <p:sldLayoutId id="2147483654" r:id="rId18"/>
    <p:sldLayoutId id="2147483668" r:id="rId19"/>
    <p:sldLayoutId id="2147483669" r:id="rId20"/>
    <p:sldLayoutId id="2147483660" r:id="rId21"/>
    <p:sldLayoutId id="2147483661" r:id="rId22"/>
    <p:sldLayoutId id="2147483662" r:id="rId23"/>
    <p:sldLayoutId id="2147483664" r:id="rId24"/>
    <p:sldLayoutId id="2147483663" r:id="rId25"/>
    <p:sldLayoutId id="2147483673" r:id="rId26"/>
  </p:sldLayoutIdLst>
  <p:hf hdr="0" ftr="0" dt="0"/>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85BC65-41BC-4E99-9B79-6D3E7986B6C2}"/>
              </a:ext>
            </a:extLst>
          </p:cNvPr>
          <p:cNvSpPr>
            <a:spLocks noGrp="1"/>
          </p:cNvSpPr>
          <p:nvPr>
            <p:ph type="body" sz="quarter" idx="11"/>
          </p:nvPr>
        </p:nvSpPr>
        <p:spPr/>
        <p:txBody>
          <a:bodyPr/>
          <a:lstStyle/>
          <a:p>
            <a:r>
              <a:rPr lang="en-US" dirty="0"/>
              <a:t>Jurrianne Fahner, fellow </a:t>
            </a:r>
            <a:r>
              <a:rPr lang="en-US" dirty="0" err="1"/>
              <a:t>kinderintensive</a:t>
            </a:r>
            <a:r>
              <a:rPr lang="en-US" dirty="0"/>
              <a:t> care </a:t>
            </a:r>
          </a:p>
        </p:txBody>
      </p:sp>
      <p:sp>
        <p:nvSpPr>
          <p:cNvPr id="5" name="Text Placeholder 4">
            <a:extLst>
              <a:ext uri="{FF2B5EF4-FFF2-40B4-BE49-F238E27FC236}">
                <a16:creationId xmlns:a16="http://schemas.microsoft.com/office/drawing/2014/main" id="{062CA45F-AA0A-4702-BCB8-E16DFDBA5AB2}"/>
              </a:ext>
            </a:extLst>
          </p:cNvPr>
          <p:cNvSpPr>
            <a:spLocks noGrp="1"/>
          </p:cNvSpPr>
          <p:nvPr>
            <p:ph type="body" sz="quarter" idx="13"/>
          </p:nvPr>
        </p:nvSpPr>
        <p:spPr>
          <a:xfrm>
            <a:off x="4064795" y="5706342"/>
            <a:ext cx="4864052" cy="413470"/>
          </a:xfrm>
        </p:spPr>
        <p:txBody>
          <a:bodyPr/>
          <a:lstStyle/>
          <a:p>
            <a:r>
              <a:rPr lang="en-US" sz="2400" dirty="0" err="1"/>
              <a:t>Recidiverende</a:t>
            </a:r>
            <a:r>
              <a:rPr lang="en-US" sz="2400" dirty="0"/>
              <a:t> </a:t>
            </a:r>
            <a:r>
              <a:rPr lang="en-US" sz="2400" dirty="0" err="1"/>
              <a:t>opnames</a:t>
            </a:r>
            <a:r>
              <a:rPr lang="en-US" sz="2400" dirty="0"/>
              <a:t> en </a:t>
            </a:r>
            <a:r>
              <a:rPr lang="en-US" sz="2400" dirty="0" err="1"/>
              <a:t>mortaliteit</a:t>
            </a:r>
            <a:endParaRPr lang="en-US" sz="2400" dirty="0"/>
          </a:p>
        </p:txBody>
      </p:sp>
      <p:sp>
        <p:nvSpPr>
          <p:cNvPr id="6" name="Titel 5">
            <a:extLst>
              <a:ext uri="{FF2B5EF4-FFF2-40B4-BE49-F238E27FC236}">
                <a16:creationId xmlns:a16="http://schemas.microsoft.com/office/drawing/2014/main" id="{A1A768E2-4F55-69B0-0162-7807CF4FAE25}"/>
              </a:ext>
            </a:extLst>
          </p:cNvPr>
          <p:cNvSpPr>
            <a:spLocks noGrp="1"/>
          </p:cNvSpPr>
          <p:nvPr>
            <p:ph type="title"/>
          </p:nvPr>
        </p:nvSpPr>
        <p:spPr>
          <a:xfrm>
            <a:off x="3763340" y="4705350"/>
            <a:ext cx="5246920" cy="707775"/>
          </a:xfrm>
        </p:spPr>
        <p:txBody>
          <a:bodyPr/>
          <a:lstStyle/>
          <a:p>
            <a:r>
              <a:rPr lang="nl-NL" dirty="0"/>
              <a:t>Neurologic </a:t>
            </a:r>
            <a:r>
              <a:rPr lang="nl-NL" dirty="0" err="1"/>
              <a:t>Impairment</a:t>
            </a:r>
            <a:r>
              <a:rPr lang="nl-NL" dirty="0"/>
              <a:t> op de PICU</a:t>
            </a:r>
          </a:p>
        </p:txBody>
      </p:sp>
      <p:sp>
        <p:nvSpPr>
          <p:cNvPr id="11" name="Tijdelijke aanduiding voor afbeelding 10">
            <a:extLst>
              <a:ext uri="{FF2B5EF4-FFF2-40B4-BE49-F238E27FC236}">
                <a16:creationId xmlns:a16="http://schemas.microsoft.com/office/drawing/2014/main" id="{B5C5D209-0379-71FE-7A8B-D48B5163A35E}"/>
              </a:ext>
            </a:extLst>
          </p:cNvPr>
          <p:cNvSpPr>
            <a:spLocks noGrp="1"/>
          </p:cNvSpPr>
          <p:nvPr>
            <p:ph type="pic" sz="quarter" idx="15"/>
          </p:nvPr>
        </p:nvSpPr>
        <p:spPr/>
      </p:sp>
      <p:pic>
        <p:nvPicPr>
          <p:cNvPr id="3" name="Afbeelding 2">
            <a:extLst>
              <a:ext uri="{FF2B5EF4-FFF2-40B4-BE49-F238E27FC236}">
                <a16:creationId xmlns:a16="http://schemas.microsoft.com/office/drawing/2014/main" id="{4F8965EC-94A5-B0D9-1B1D-19814F79DA99}"/>
              </a:ext>
            </a:extLst>
          </p:cNvPr>
          <p:cNvPicPr>
            <a:picLocks noChangeAspect="1"/>
          </p:cNvPicPr>
          <p:nvPr/>
        </p:nvPicPr>
        <p:blipFill rotWithShape="1">
          <a:blip r:embed="rId2"/>
          <a:srcRect l="69748" t="10634" r="14622" b="72163"/>
          <a:stretch/>
        </p:blipFill>
        <p:spPr>
          <a:xfrm>
            <a:off x="1271023" y="591671"/>
            <a:ext cx="7491979" cy="2576873"/>
          </a:xfrm>
          <a:prstGeom prst="rect">
            <a:avLst/>
          </a:prstGeom>
        </p:spPr>
      </p:pic>
    </p:spTree>
    <p:extLst>
      <p:ext uri="{BB962C8B-B14F-4D97-AF65-F5344CB8AC3E}">
        <p14:creationId xmlns:p14="http://schemas.microsoft.com/office/powerpoint/2010/main" val="42474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pPr marL="342900" lvl="2" indent="-342900">
              <a:buFont typeface="Arial" panose="020B0604020202020204" pitchFamily="34" charset="0"/>
              <a:buChar char="•"/>
            </a:pPr>
            <a:r>
              <a:rPr lang="nl-NL" dirty="0"/>
              <a:t>Pluspunten:</a:t>
            </a:r>
          </a:p>
          <a:p>
            <a:pPr marL="545395" lvl="3" indent="-342900"/>
            <a:endParaRPr lang="nl-NL" dirty="0"/>
          </a:p>
          <a:p>
            <a:pPr marL="545395" lvl="3" indent="-342900"/>
            <a:endParaRPr lang="nl-NL" dirty="0"/>
          </a:p>
          <a:p>
            <a:pPr marL="545395" lvl="3" indent="-342900"/>
            <a:endParaRPr lang="nl-NL" dirty="0"/>
          </a:p>
          <a:p>
            <a:pPr marL="545395" lvl="3" indent="-342900"/>
            <a:endParaRPr lang="nl-NL" dirty="0"/>
          </a:p>
          <a:p>
            <a:pPr marL="545395" lvl="3" indent="-342900"/>
            <a:endParaRPr lang="nl-NL" dirty="0"/>
          </a:p>
          <a:p>
            <a:pPr marL="342900" lvl="2" indent="-342900">
              <a:buFont typeface="Arial" panose="020B0604020202020204" pitchFamily="34" charset="0"/>
              <a:buChar char="•"/>
            </a:pPr>
            <a:r>
              <a:rPr lang="nl-NL" dirty="0"/>
              <a:t>Minpunten: </a:t>
            </a:r>
          </a:p>
          <a:p>
            <a:pPr lvl="2"/>
            <a:r>
              <a:rPr lang="nl-NL" dirty="0"/>
              <a:t> </a:t>
            </a:r>
          </a:p>
          <a:p>
            <a:pPr marL="342900" lvl="2"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102120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pPr marL="342900" lvl="2" indent="-342900">
              <a:buFont typeface="Arial" panose="020B0604020202020204" pitchFamily="34" charset="0"/>
              <a:buChar char="•"/>
            </a:pPr>
            <a:r>
              <a:rPr lang="nl-NL" dirty="0"/>
              <a:t>Pluspunten:</a:t>
            </a:r>
          </a:p>
          <a:p>
            <a:pPr marL="545395" lvl="3" indent="-342900"/>
            <a:endParaRPr lang="nl-NL" dirty="0"/>
          </a:p>
          <a:p>
            <a:pPr marL="545395" lvl="3" indent="-342900"/>
            <a:r>
              <a:rPr lang="nl-NL" dirty="0"/>
              <a:t>Gekeken naar event </a:t>
            </a:r>
          </a:p>
          <a:p>
            <a:pPr marL="545395" lvl="3" indent="-342900"/>
            <a:r>
              <a:rPr lang="nl-NL" dirty="0"/>
              <a:t>Vrij grote groep</a:t>
            </a:r>
          </a:p>
          <a:p>
            <a:pPr marL="545395" lvl="3" indent="-342900"/>
            <a:r>
              <a:rPr lang="nl-NL" dirty="0"/>
              <a:t>Specifieke staat/provincie </a:t>
            </a:r>
          </a:p>
          <a:p>
            <a:pPr marL="545395" lvl="3" indent="-342900"/>
            <a:endParaRPr lang="nl-NL" dirty="0"/>
          </a:p>
          <a:p>
            <a:pPr lvl="3" indent="0">
              <a:buNone/>
            </a:pPr>
            <a:endParaRPr lang="nl-NL" dirty="0"/>
          </a:p>
          <a:p>
            <a:pPr marL="545395" lvl="3" indent="-342900"/>
            <a:endParaRPr lang="nl-NL" dirty="0"/>
          </a:p>
          <a:p>
            <a:pPr marL="545395" lvl="3" indent="-342900"/>
            <a:endParaRPr lang="nl-NL" dirty="0"/>
          </a:p>
          <a:p>
            <a:pPr marL="342900" lvl="2" indent="-342900">
              <a:buFont typeface="Arial" panose="020B0604020202020204" pitchFamily="34" charset="0"/>
              <a:buChar char="•"/>
            </a:pPr>
            <a:r>
              <a:rPr lang="nl-NL" dirty="0"/>
              <a:t>Minpunten:</a:t>
            </a:r>
          </a:p>
          <a:p>
            <a:pPr marL="342900" lvl="2" indent="-342900">
              <a:buFont typeface="Arial" panose="020B0604020202020204" pitchFamily="34" charset="0"/>
              <a:buChar char="•"/>
            </a:pPr>
            <a:endParaRPr lang="nl-NL" dirty="0"/>
          </a:p>
          <a:p>
            <a:pPr marL="545395" lvl="3" indent="-342900"/>
            <a:r>
              <a:rPr lang="nl-NL" dirty="0"/>
              <a:t>Geen zicht op klinische conditie en functioneren kind</a:t>
            </a:r>
          </a:p>
          <a:p>
            <a:pPr marL="545395" lvl="3" indent="-342900"/>
            <a:r>
              <a:rPr lang="nl-NL" dirty="0"/>
              <a:t>Geen zicht op kwaliteit van leven</a:t>
            </a:r>
          </a:p>
          <a:p>
            <a:pPr marL="545395" lvl="3" indent="-342900"/>
            <a:r>
              <a:rPr lang="nl-NL" dirty="0"/>
              <a:t>Geen zicht op totale populatie </a:t>
            </a:r>
          </a:p>
          <a:p>
            <a:pPr marL="545395" lvl="3" indent="-342900"/>
            <a:r>
              <a:rPr lang="nl-NL" dirty="0"/>
              <a:t>Mogelijk misclassificatie </a:t>
            </a:r>
          </a:p>
          <a:p>
            <a:pPr marL="545395" lvl="3" indent="-342900"/>
            <a:r>
              <a:rPr lang="nl-NL" dirty="0"/>
              <a:t>Geen zicht op beslissingen rond het levenseinde </a:t>
            </a:r>
          </a:p>
          <a:p>
            <a:pPr lvl="2"/>
            <a:r>
              <a:rPr lang="nl-NL" dirty="0"/>
              <a:t> </a:t>
            </a:r>
          </a:p>
          <a:p>
            <a:pPr marL="342900" lvl="2"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27102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F648C-5518-9825-A454-9C00F0760D2D}"/>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4CF09E1D-DA29-675A-AA76-8DA0B6E61560}"/>
              </a:ext>
            </a:extLst>
          </p:cNvPr>
          <p:cNvSpPr>
            <a:spLocks noGrp="1"/>
          </p:cNvSpPr>
          <p:nvPr>
            <p:ph type="body" sz="quarter" idx="11"/>
          </p:nvPr>
        </p:nvSpPr>
        <p:spPr/>
        <p:txBody>
          <a:bodyPr/>
          <a:lstStyle/>
          <a:p>
            <a:pPr algn="ctr"/>
            <a:r>
              <a:rPr lang="en-US" dirty="0"/>
              <a:t>Counseling van </a:t>
            </a:r>
            <a:r>
              <a:rPr lang="en-US" dirty="0" err="1"/>
              <a:t>ouders</a:t>
            </a:r>
            <a:endParaRPr lang="en-US" dirty="0"/>
          </a:p>
          <a:p>
            <a:pPr algn="ctr"/>
            <a:endParaRPr lang="en-US" i="1" dirty="0"/>
          </a:p>
          <a:p>
            <a:pPr algn="ctr"/>
            <a:endParaRPr lang="en-US" i="1" dirty="0"/>
          </a:p>
          <a:p>
            <a:pPr algn="ctr"/>
            <a:endParaRPr lang="en-US" i="1" dirty="0"/>
          </a:p>
          <a:p>
            <a:pPr algn="ctr"/>
            <a:endParaRPr lang="en-US" i="1" dirty="0"/>
          </a:p>
          <a:p>
            <a:pPr algn="ctr"/>
            <a:r>
              <a:rPr lang="en-US" i="1" dirty="0"/>
              <a:t>‘In the context of counseling parents regarding potential major decisions to transition from life-prolonging to comfort-focused therapy, how this finding is framed will be critical.’</a:t>
            </a:r>
            <a:endParaRPr lang="nl-NL" i="1" dirty="0"/>
          </a:p>
        </p:txBody>
      </p:sp>
      <p:sp>
        <p:nvSpPr>
          <p:cNvPr id="4" name="Tijdelijke aanduiding voor dianummer 3">
            <a:extLst>
              <a:ext uri="{FF2B5EF4-FFF2-40B4-BE49-F238E27FC236}">
                <a16:creationId xmlns:a16="http://schemas.microsoft.com/office/drawing/2014/main" id="{E637A173-C3C8-4355-DCE7-4A4EAD4D33DE}"/>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343157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D400B-CC76-AD7E-5CE2-56D308E9FECF}"/>
              </a:ext>
            </a:extLst>
          </p:cNvPr>
          <p:cNvSpPr>
            <a:spLocks noGrp="1"/>
          </p:cNvSpPr>
          <p:nvPr>
            <p:ph type="title"/>
          </p:nvPr>
        </p:nvSpPr>
        <p:spPr/>
        <p:txBody>
          <a:bodyPr/>
          <a:lstStyle/>
          <a:p>
            <a:r>
              <a:rPr lang="nl-NL" dirty="0"/>
              <a:t>Betekenis van een PICU opname voor ouders </a:t>
            </a:r>
          </a:p>
        </p:txBody>
      </p:sp>
      <p:sp>
        <p:nvSpPr>
          <p:cNvPr id="3" name="Tijdelijke aanduiding voor tekst 2">
            <a:extLst>
              <a:ext uri="{FF2B5EF4-FFF2-40B4-BE49-F238E27FC236}">
                <a16:creationId xmlns:a16="http://schemas.microsoft.com/office/drawing/2014/main" id="{A912AAF0-10DA-BAF1-C02D-CAEA33E8A38E}"/>
              </a:ext>
            </a:extLst>
          </p:cNvPr>
          <p:cNvSpPr>
            <a:spLocks noGrp="1"/>
          </p:cNvSpPr>
          <p:nvPr>
            <p:ph type="body" sz="quarter" idx="11"/>
          </p:nvPr>
        </p:nvSpPr>
        <p:spPr/>
        <p:txBody>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Kinderen 3 maanden - 25 jaar met SNI</a:t>
            </a:r>
          </a:p>
          <a:p>
            <a:pPr marL="342900" indent="-342900">
              <a:buFont typeface="Arial" panose="020B0604020202020204" pitchFamily="34" charset="0"/>
              <a:buChar char="•"/>
            </a:pPr>
            <a:r>
              <a:rPr lang="nl-NL" dirty="0"/>
              <a:t>PICU opname &gt; 24 uur, en geschat &gt; 1 week</a:t>
            </a:r>
          </a:p>
          <a:p>
            <a:pPr marL="342900" indent="-342900">
              <a:buFont typeface="Arial" panose="020B0604020202020204" pitchFamily="34" charset="0"/>
              <a:buChar char="•"/>
            </a:pPr>
            <a:r>
              <a:rPr lang="nl-NL" dirty="0"/>
              <a:t>Geen verwacht overlijden binnen 1 maand</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Kwalitatieve interview studie  </a:t>
            </a:r>
          </a:p>
          <a:p>
            <a:pPr marL="342900" indent="-342900">
              <a:buFont typeface="Arial" panose="020B0604020202020204" pitchFamily="34" charset="0"/>
              <a:buChar char="•"/>
            </a:pPr>
            <a:r>
              <a:rPr lang="nl-NL" dirty="0"/>
              <a:t>15 ouders </a:t>
            </a:r>
          </a:p>
        </p:txBody>
      </p:sp>
      <p:sp>
        <p:nvSpPr>
          <p:cNvPr id="4" name="Tijdelijke aanduiding voor dianummer 3">
            <a:extLst>
              <a:ext uri="{FF2B5EF4-FFF2-40B4-BE49-F238E27FC236}">
                <a16:creationId xmlns:a16="http://schemas.microsoft.com/office/drawing/2014/main" id="{B49DD0D5-BD02-7240-5F5A-C9CDCFF4769A}"/>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6" name="Afbeelding 5">
            <a:extLst>
              <a:ext uri="{FF2B5EF4-FFF2-40B4-BE49-F238E27FC236}">
                <a16:creationId xmlns:a16="http://schemas.microsoft.com/office/drawing/2014/main" id="{71218D8E-EE9B-8B67-47AB-01D00D6F14DB}"/>
              </a:ext>
            </a:extLst>
          </p:cNvPr>
          <p:cNvPicPr>
            <a:picLocks noChangeAspect="1"/>
          </p:cNvPicPr>
          <p:nvPr/>
        </p:nvPicPr>
        <p:blipFill rotWithShape="1">
          <a:blip r:embed="rId2"/>
          <a:srcRect l="73527" t="13630" r="11508" b="65664"/>
          <a:stretch/>
        </p:blipFill>
        <p:spPr>
          <a:xfrm>
            <a:off x="501529" y="915447"/>
            <a:ext cx="5340404" cy="2217830"/>
          </a:xfrm>
          <a:prstGeom prst="rect">
            <a:avLst/>
          </a:prstGeom>
        </p:spPr>
      </p:pic>
    </p:spTree>
    <p:extLst>
      <p:ext uri="{BB962C8B-B14F-4D97-AF65-F5344CB8AC3E}">
        <p14:creationId xmlns:p14="http://schemas.microsoft.com/office/powerpoint/2010/main" val="264825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D400B-CC76-AD7E-5CE2-56D308E9FECF}"/>
              </a:ext>
            </a:extLst>
          </p:cNvPr>
          <p:cNvSpPr>
            <a:spLocks noGrp="1"/>
          </p:cNvSpPr>
          <p:nvPr>
            <p:ph type="title"/>
          </p:nvPr>
        </p:nvSpPr>
        <p:spPr/>
        <p:txBody>
          <a:bodyPr/>
          <a:lstStyle/>
          <a:p>
            <a:r>
              <a:rPr lang="nl-NL" dirty="0"/>
              <a:t>Betekenisgeving </a:t>
            </a:r>
            <a:r>
              <a:rPr lang="nl-NL"/>
              <a:t>tijdens een </a:t>
            </a:r>
            <a:r>
              <a:rPr lang="nl-NL" dirty="0"/>
              <a:t>PICU </a:t>
            </a:r>
            <a:r>
              <a:rPr lang="nl-NL"/>
              <a:t>opname door </a:t>
            </a:r>
            <a:r>
              <a:rPr lang="nl-NL" dirty="0"/>
              <a:t>ouders </a:t>
            </a:r>
          </a:p>
        </p:txBody>
      </p:sp>
      <p:sp>
        <p:nvSpPr>
          <p:cNvPr id="3" name="Tijdelijke aanduiding voor tekst 2">
            <a:extLst>
              <a:ext uri="{FF2B5EF4-FFF2-40B4-BE49-F238E27FC236}">
                <a16:creationId xmlns:a16="http://schemas.microsoft.com/office/drawing/2014/main" id="{A912AAF0-10DA-BAF1-C02D-CAEA33E8A38E}"/>
              </a:ext>
            </a:extLst>
          </p:cNvPr>
          <p:cNvSpPr>
            <a:spLocks noGrp="1"/>
          </p:cNvSpPr>
          <p:nvPr>
            <p:ph type="body" sz="quarter" idx="11"/>
          </p:nvPr>
        </p:nvSpPr>
        <p:spPr/>
        <p:txBody>
          <a:bodyPr/>
          <a:lstStyle/>
          <a:p>
            <a:pPr marL="342900" indent="-342900">
              <a:buFont typeface="Arial" panose="020B0604020202020204" pitchFamily="34" charset="0"/>
              <a:buChar char="•"/>
            </a:pPr>
            <a:r>
              <a:rPr lang="en-US" dirty="0"/>
              <a:t>Comprehension: A person’s understanding of who they are, what the world is like, and how they fit into it</a:t>
            </a:r>
          </a:p>
          <a:p>
            <a:endParaRPr lang="en-US" dirty="0"/>
          </a:p>
          <a:p>
            <a:r>
              <a:rPr lang="en-US" dirty="0"/>
              <a:t>	- </a:t>
            </a:r>
            <a:r>
              <a:rPr lang="en-US" dirty="0" err="1"/>
              <a:t>Waarderen</a:t>
            </a:r>
            <a:r>
              <a:rPr lang="en-US" dirty="0"/>
              <a:t> </a:t>
            </a:r>
            <a:r>
              <a:rPr lang="en-US" dirty="0" err="1"/>
              <a:t>leven</a:t>
            </a:r>
            <a:endParaRPr lang="en-US" dirty="0"/>
          </a:p>
          <a:p>
            <a:r>
              <a:rPr lang="en-US" dirty="0"/>
              <a:t>	- </a:t>
            </a:r>
            <a:r>
              <a:rPr lang="en-US" dirty="0" err="1"/>
              <a:t>Gebrek</a:t>
            </a:r>
            <a:r>
              <a:rPr lang="en-US" dirty="0"/>
              <a:t> </a:t>
            </a:r>
            <a:r>
              <a:rPr lang="en-US" dirty="0" err="1"/>
              <a:t>aan</a:t>
            </a:r>
            <a:r>
              <a:rPr lang="en-US" dirty="0"/>
              <a:t> </a:t>
            </a:r>
            <a:r>
              <a:rPr lang="en-US" dirty="0" err="1"/>
              <a:t>controle</a:t>
            </a:r>
            <a:r>
              <a:rPr lang="en-US" dirty="0"/>
              <a:t> </a:t>
            </a:r>
            <a:r>
              <a:rPr lang="en-US" dirty="0" err="1"/>
              <a:t>accepteren</a:t>
            </a:r>
            <a:endParaRPr lang="en-US" dirty="0"/>
          </a:p>
          <a:p>
            <a:r>
              <a:rPr lang="en-US" dirty="0"/>
              <a:t>	- </a:t>
            </a:r>
            <a:r>
              <a:rPr lang="en-US" dirty="0" err="1"/>
              <a:t>Erkennen</a:t>
            </a:r>
            <a:r>
              <a:rPr lang="en-US" dirty="0"/>
              <a:t> van </a:t>
            </a:r>
            <a:r>
              <a:rPr lang="en-US" dirty="0" err="1"/>
              <a:t>aanpassen</a:t>
            </a:r>
            <a:r>
              <a:rPr lang="en-US" dirty="0"/>
              <a:t> en </a:t>
            </a:r>
            <a:r>
              <a:rPr lang="en-US" dirty="0" err="1"/>
              <a:t>groeien</a:t>
            </a:r>
            <a:endParaRPr lang="en-US" dirty="0"/>
          </a:p>
          <a:p>
            <a:r>
              <a:rPr lang="en-US" dirty="0"/>
              <a:t>	- </a:t>
            </a:r>
            <a:r>
              <a:rPr lang="en-US" dirty="0" err="1"/>
              <a:t>Uniciteit</a:t>
            </a:r>
            <a:r>
              <a:rPr lang="en-US" dirty="0"/>
              <a:t> en </a:t>
            </a:r>
            <a:r>
              <a:rPr lang="en-US" dirty="0" err="1"/>
              <a:t>waarde</a:t>
            </a:r>
            <a:r>
              <a:rPr lang="en-US" dirty="0"/>
              <a:t> van elk </a:t>
            </a:r>
            <a:r>
              <a:rPr lang="en-US" dirty="0" err="1"/>
              <a:t>mens</a:t>
            </a:r>
            <a:r>
              <a:rPr lang="en-US" dirty="0"/>
              <a:t> </a:t>
            </a:r>
            <a:r>
              <a:rPr lang="en-US" dirty="0" err="1"/>
              <a:t>zien</a:t>
            </a:r>
            <a:endParaRPr lang="en-US" dirty="0"/>
          </a:p>
          <a:p>
            <a:r>
              <a:rPr lang="en-US" dirty="0"/>
              <a:t>	- </a:t>
            </a:r>
            <a:r>
              <a:rPr lang="en-US" dirty="0" err="1"/>
              <a:t>Getuige</a:t>
            </a:r>
            <a:r>
              <a:rPr lang="en-US" dirty="0"/>
              <a:t> </a:t>
            </a:r>
            <a:r>
              <a:rPr lang="en-US" dirty="0" err="1"/>
              <a:t>zijn</a:t>
            </a:r>
            <a:r>
              <a:rPr lang="en-US" dirty="0"/>
              <a:t> van de impact van het kind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Purpose: A person’s discernment of, commitment to, and engagement in their personally meaningful goals</a:t>
            </a:r>
          </a:p>
          <a:p>
            <a:pPr marL="342900" indent="-342900">
              <a:buFontTx/>
              <a:buChar char="-"/>
            </a:pPr>
            <a:endParaRPr lang="en-US" dirty="0"/>
          </a:p>
          <a:p>
            <a:pPr marL="342900" indent="-342900">
              <a:buFontTx/>
              <a:buChar char="-"/>
            </a:pPr>
            <a:r>
              <a:rPr lang="en-US" dirty="0" err="1"/>
              <a:t>Verantwoordelijkheid</a:t>
            </a:r>
            <a:r>
              <a:rPr lang="en-US" dirty="0"/>
              <a:t> en </a:t>
            </a:r>
            <a:r>
              <a:rPr lang="en-US" dirty="0" err="1"/>
              <a:t>betrouwbaarheid</a:t>
            </a:r>
            <a:endParaRPr lang="en-US" dirty="0"/>
          </a:p>
          <a:p>
            <a:pPr marL="342900" indent="-342900">
              <a:buFontTx/>
              <a:buChar char="-"/>
            </a:pPr>
            <a:r>
              <a:rPr lang="en-US" dirty="0" err="1"/>
              <a:t>Inzetten</a:t>
            </a:r>
            <a:r>
              <a:rPr lang="en-US" dirty="0"/>
              <a:t> eigen </a:t>
            </a:r>
            <a:r>
              <a:rPr lang="en-US" dirty="0" err="1"/>
              <a:t>vaardigheden</a:t>
            </a:r>
            <a:endParaRPr lang="en-US" dirty="0"/>
          </a:p>
          <a:p>
            <a:pPr marL="342900" indent="-342900">
              <a:buFontTx/>
              <a:buChar char="-"/>
            </a:pPr>
            <a:r>
              <a:rPr lang="en-US" dirty="0"/>
              <a:t>Geduld </a:t>
            </a:r>
            <a:r>
              <a:rPr lang="en-US" dirty="0" err="1"/>
              <a:t>bewaren</a:t>
            </a:r>
            <a:r>
              <a:rPr lang="en-US" dirty="0"/>
              <a:t> en </a:t>
            </a:r>
            <a:r>
              <a:rPr lang="en-US" dirty="0" err="1"/>
              <a:t>leren</a:t>
            </a:r>
            <a:r>
              <a:rPr lang="en-US" dirty="0"/>
              <a:t> </a:t>
            </a:r>
            <a:r>
              <a:rPr lang="en-US" dirty="0" err="1"/>
              <a:t>een</a:t>
            </a:r>
            <a:r>
              <a:rPr lang="en-US" dirty="0"/>
              <a:t> </a:t>
            </a:r>
            <a:r>
              <a:rPr lang="en-US" dirty="0" err="1"/>
              <a:t>goed</a:t>
            </a:r>
            <a:r>
              <a:rPr lang="en-US" dirty="0"/>
              <a:t> </a:t>
            </a:r>
            <a:r>
              <a:rPr lang="en-US" dirty="0" err="1"/>
              <a:t>persoon</a:t>
            </a:r>
            <a:r>
              <a:rPr lang="en-US" dirty="0"/>
              <a:t> </a:t>
            </a:r>
            <a:r>
              <a:rPr lang="en-US" dirty="0" err="1"/>
              <a:t>te</a:t>
            </a:r>
            <a:r>
              <a:rPr lang="en-US" dirty="0"/>
              <a:t> </a:t>
            </a:r>
            <a:r>
              <a:rPr lang="en-US" dirty="0" err="1"/>
              <a:t>zijn</a:t>
            </a:r>
            <a:endParaRPr lang="en-US" dirty="0"/>
          </a:p>
          <a:p>
            <a:pPr marL="342900" indent="-342900">
              <a:buFontTx/>
              <a:buChar char="-"/>
            </a:pPr>
            <a:r>
              <a:rPr lang="en-US" dirty="0" err="1"/>
              <a:t>Gezin</a:t>
            </a:r>
            <a:r>
              <a:rPr lang="en-US" dirty="0"/>
              <a:t> </a:t>
            </a:r>
            <a:r>
              <a:rPr lang="en-US" dirty="0" err="1"/>
              <a:t>centraal</a:t>
            </a:r>
            <a:r>
              <a:rPr lang="en-US" dirty="0"/>
              <a:t> </a:t>
            </a:r>
            <a:r>
              <a:rPr lang="en-US" dirty="0" err="1"/>
              <a:t>stellen</a:t>
            </a:r>
            <a:endParaRPr lang="en-US" dirty="0"/>
          </a:p>
          <a:p>
            <a:pPr marL="342900" indent="-342900">
              <a:buFontTx/>
              <a:buChar char="-"/>
            </a:pPr>
            <a:r>
              <a:rPr lang="en-US" dirty="0" err="1"/>
              <a:t>Rol</a:t>
            </a:r>
            <a:r>
              <a:rPr lang="en-US" dirty="0"/>
              <a:t> van </a:t>
            </a:r>
            <a:r>
              <a:rPr lang="en-US" dirty="0" err="1"/>
              <a:t>onderwijzer</a:t>
            </a:r>
            <a:r>
              <a:rPr lang="en-US" dirty="0"/>
              <a:t> </a:t>
            </a:r>
            <a:r>
              <a:rPr lang="en-US" dirty="0" err="1"/>
              <a:t>nemen</a:t>
            </a:r>
            <a:r>
              <a:rPr lang="en-US" dirty="0"/>
              <a:t> </a:t>
            </a:r>
          </a:p>
          <a:p>
            <a:pPr marL="342900" indent="-342900">
              <a:buFontTx/>
              <a:buChar char="-"/>
            </a:pPr>
            <a:endParaRPr lang="en-US" dirty="0"/>
          </a:p>
          <a:p>
            <a:pPr lvl="1"/>
            <a:r>
              <a:rPr lang="en-US" dirty="0"/>
              <a:t>	</a:t>
            </a:r>
            <a:endParaRPr lang="nl-NL" dirty="0"/>
          </a:p>
        </p:txBody>
      </p:sp>
      <p:sp>
        <p:nvSpPr>
          <p:cNvPr id="4" name="Tijdelijke aanduiding voor dianummer 3">
            <a:extLst>
              <a:ext uri="{FF2B5EF4-FFF2-40B4-BE49-F238E27FC236}">
                <a16:creationId xmlns:a16="http://schemas.microsoft.com/office/drawing/2014/main" id="{B49DD0D5-BD02-7240-5F5A-C9CDCFF4769A}"/>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380171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err="1"/>
              <a:t>Achtergrond</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pPr marL="342900" indent="-342900">
              <a:buFontTx/>
              <a:buChar char="-"/>
            </a:pPr>
            <a:r>
              <a:rPr lang="en-US" dirty="0" err="1"/>
              <a:t>Mortaliteit</a:t>
            </a:r>
            <a:r>
              <a:rPr lang="en-US" dirty="0"/>
              <a:t> </a:t>
            </a:r>
            <a:r>
              <a:rPr lang="en-US" dirty="0" err="1"/>
              <a:t>na</a:t>
            </a:r>
            <a:r>
              <a:rPr lang="en-US" dirty="0"/>
              <a:t> PICU </a:t>
            </a:r>
            <a:r>
              <a:rPr lang="en-US" dirty="0" err="1"/>
              <a:t>opname</a:t>
            </a:r>
            <a:r>
              <a:rPr lang="en-US" dirty="0"/>
              <a:t> in </a:t>
            </a:r>
            <a:r>
              <a:rPr lang="en-US" dirty="0" err="1"/>
              <a:t>algehele</a:t>
            </a:r>
            <a:r>
              <a:rPr lang="en-US" dirty="0"/>
              <a:t> </a:t>
            </a:r>
            <a:r>
              <a:rPr lang="en-US" dirty="0" err="1"/>
              <a:t>populatie</a:t>
            </a:r>
            <a:r>
              <a:rPr lang="en-US" dirty="0"/>
              <a:t>: 5% in 5 </a:t>
            </a:r>
            <a:r>
              <a:rPr lang="en-US" dirty="0" err="1"/>
              <a:t>jaar</a:t>
            </a:r>
            <a:endParaRPr lang="en-US" dirty="0"/>
          </a:p>
          <a:p>
            <a:pPr marL="342900" indent="-342900">
              <a:buFontTx/>
              <a:buChar char="-"/>
            </a:pPr>
            <a:endParaRPr lang="en-US" dirty="0"/>
          </a:p>
          <a:p>
            <a:pPr marL="342900" indent="-342900">
              <a:buFontTx/>
              <a:buChar char="-"/>
            </a:pPr>
            <a:r>
              <a:rPr lang="en-US" dirty="0"/>
              <a:t>Chronic complex conditions: 8% </a:t>
            </a:r>
            <a:r>
              <a:rPr lang="en-US" dirty="0" err="1"/>
              <a:t>mortaliteit</a:t>
            </a:r>
            <a:r>
              <a:rPr lang="en-US" dirty="0"/>
              <a:t> in 4 </a:t>
            </a:r>
            <a:r>
              <a:rPr lang="en-US" dirty="0" err="1"/>
              <a:t>jaar</a:t>
            </a:r>
            <a:endParaRPr lang="en-US" dirty="0"/>
          </a:p>
          <a:p>
            <a:pPr marL="342900" indent="-342900">
              <a:buFontTx/>
              <a:buChar char="-"/>
            </a:pPr>
            <a:r>
              <a:rPr lang="en-US" dirty="0" err="1"/>
              <a:t>Meerdere</a:t>
            </a:r>
            <a:r>
              <a:rPr lang="en-US" dirty="0"/>
              <a:t> </a:t>
            </a:r>
            <a:r>
              <a:rPr lang="en-US" dirty="0" err="1"/>
              <a:t>opnames</a:t>
            </a:r>
            <a:r>
              <a:rPr lang="en-US" dirty="0"/>
              <a:t> </a:t>
            </a:r>
            <a:r>
              <a:rPr lang="en-US" dirty="0" err="1"/>
              <a:t>bij</a:t>
            </a:r>
            <a:r>
              <a:rPr lang="en-US" dirty="0"/>
              <a:t> chronic critical illness: 17% in 4 </a:t>
            </a:r>
            <a:r>
              <a:rPr lang="en-US" dirty="0" err="1"/>
              <a:t>jaar</a:t>
            </a:r>
            <a:endParaRPr lang="en-US" dirty="0"/>
          </a:p>
          <a:p>
            <a:pPr marL="342900" indent="-342900">
              <a:buFontTx/>
              <a:buChar char="-"/>
            </a:pPr>
            <a:endParaRPr lang="en-US" dirty="0"/>
          </a:p>
          <a:p>
            <a:pPr marL="342900" indent="-342900">
              <a:buFontTx/>
              <a:buChar char="-"/>
            </a:pPr>
            <a:endParaRPr lang="en-US" dirty="0"/>
          </a:p>
          <a:p>
            <a:r>
              <a:rPr lang="en-US" dirty="0"/>
              <a:t>-     </a:t>
            </a:r>
            <a:r>
              <a:rPr lang="en-US" dirty="0" err="1"/>
              <a:t>Deel</a:t>
            </a:r>
            <a:r>
              <a:rPr lang="en-US" dirty="0"/>
              <a:t> van </a:t>
            </a:r>
            <a:r>
              <a:rPr lang="en-US" dirty="0" err="1"/>
              <a:t>kinderen</a:t>
            </a:r>
            <a:r>
              <a:rPr lang="en-US" dirty="0"/>
              <a:t> </a:t>
            </a:r>
            <a:r>
              <a:rPr lang="en-US" dirty="0" err="1"/>
              <a:t>heeft</a:t>
            </a:r>
            <a:r>
              <a:rPr lang="en-US" dirty="0"/>
              <a:t> ‘neurologic impairment’: 0.2%</a:t>
            </a:r>
          </a:p>
          <a:p>
            <a:pPr marL="342900" indent="-342900">
              <a:buFontTx/>
              <a:buChar char="-"/>
            </a:pPr>
            <a:r>
              <a:rPr lang="en-US" dirty="0" err="1"/>
              <a:t>Kinderen</a:t>
            </a:r>
            <a:r>
              <a:rPr lang="en-US" dirty="0"/>
              <a:t> </a:t>
            </a:r>
            <a:r>
              <a:rPr lang="en-US" dirty="0" err="1"/>
              <a:t>opgenomen</a:t>
            </a:r>
            <a:r>
              <a:rPr lang="en-US" dirty="0"/>
              <a:t> op PICU: 25% neurologic impairment</a:t>
            </a:r>
          </a:p>
          <a:p>
            <a:pPr marL="342900" indent="-342900">
              <a:buFontTx/>
              <a:buChar char="-"/>
            </a:pPr>
            <a:endParaRPr lang="en-US" dirty="0"/>
          </a:p>
          <a:p>
            <a:pPr marL="342900" indent="-342900">
              <a:buFontTx/>
              <a:buChar char="-"/>
            </a:pPr>
            <a:endParaRPr lang="en-US" dirty="0"/>
          </a:p>
          <a:p>
            <a:pPr marL="342900" indent="-342900">
              <a:buFontTx/>
              <a:buChar char="-"/>
            </a:pPr>
            <a:r>
              <a:rPr lang="en-US" dirty="0" err="1"/>
              <a:t>Ingewikkelde</a:t>
            </a:r>
            <a:r>
              <a:rPr lang="en-US" dirty="0"/>
              <a:t> (</a:t>
            </a:r>
            <a:r>
              <a:rPr lang="en-US" dirty="0" err="1"/>
              <a:t>gezamenlijke</a:t>
            </a:r>
            <a:r>
              <a:rPr lang="en-US" dirty="0"/>
              <a:t>) </a:t>
            </a:r>
            <a:r>
              <a:rPr lang="en-US" dirty="0" err="1"/>
              <a:t>besluitvorming</a:t>
            </a:r>
            <a:endParaRPr lang="en-US" dirty="0"/>
          </a:p>
          <a:p>
            <a:pPr marL="342900" indent="-342900">
              <a:buFontTx/>
              <a:buChar char="-"/>
            </a:pPr>
            <a:r>
              <a:rPr lang="en-US" dirty="0" err="1"/>
              <a:t>Beslissingen</a:t>
            </a:r>
            <a:r>
              <a:rPr lang="en-US" dirty="0"/>
              <a:t> </a:t>
            </a:r>
            <a:r>
              <a:rPr lang="en-US" dirty="0" err="1"/>
              <a:t>rond</a:t>
            </a:r>
            <a:r>
              <a:rPr lang="en-US" dirty="0"/>
              <a:t> het </a:t>
            </a:r>
            <a:r>
              <a:rPr lang="en-US" dirty="0" err="1"/>
              <a:t>levenseinde</a:t>
            </a:r>
            <a:r>
              <a:rPr lang="en-US" dirty="0"/>
              <a:t> </a:t>
            </a:r>
          </a:p>
          <a:p>
            <a:pPr marL="342900" indent="-342900">
              <a:buFontTx/>
              <a:buChar char="-"/>
            </a:pPr>
            <a:endParaRPr lang="en-US" dirty="0"/>
          </a:p>
          <a:p>
            <a:r>
              <a:rPr lang="en-US" dirty="0" err="1"/>
              <a:t>Hypothese</a:t>
            </a:r>
            <a:r>
              <a:rPr lang="en-US" dirty="0"/>
              <a:t>: hoe </a:t>
            </a:r>
            <a:r>
              <a:rPr lang="en-US" dirty="0" err="1"/>
              <a:t>vaker</a:t>
            </a:r>
            <a:r>
              <a:rPr lang="en-US" dirty="0"/>
              <a:t> </a:t>
            </a:r>
            <a:r>
              <a:rPr lang="en-US" dirty="0" err="1"/>
              <a:t>opgenomen</a:t>
            </a:r>
            <a:r>
              <a:rPr lang="en-US" dirty="0"/>
              <a:t>, hoe </a:t>
            </a:r>
            <a:r>
              <a:rPr lang="en-US" dirty="0" err="1"/>
              <a:t>meer</a:t>
            </a:r>
            <a:r>
              <a:rPr lang="en-US" dirty="0"/>
              <a:t> </a:t>
            </a:r>
            <a:r>
              <a:rPr lang="en-US" dirty="0" err="1"/>
              <a:t>kans</a:t>
            </a:r>
            <a:r>
              <a:rPr lang="en-US" dirty="0"/>
              <a:t> op </a:t>
            </a:r>
            <a:r>
              <a:rPr lang="en-US" dirty="0" err="1"/>
              <a:t>mortaliteit</a:t>
            </a:r>
            <a:r>
              <a:rPr lang="en-US" dirty="0"/>
              <a:t> </a:t>
            </a:r>
          </a:p>
          <a:p>
            <a:pPr marL="342900" indent="-342900">
              <a:buFontTx/>
              <a:buChar char="-"/>
            </a:pPr>
            <a:endParaRPr lang="en-US" dirty="0"/>
          </a:p>
          <a:p>
            <a:pPr marL="342900" indent="-342900">
              <a:buFontTx/>
              <a:buChar char="-"/>
            </a:pPr>
            <a:endParaRPr lang="en-US" dirty="0"/>
          </a:p>
          <a:p>
            <a:pPr marL="342900" indent="-342900">
              <a:buFontTx/>
              <a:buChar char="-"/>
            </a:pPr>
            <a:endParaRPr lang="en-US" dirty="0"/>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110916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8D1-ECC1-437D-A20A-DD7D2D9D6C1B}"/>
              </a:ext>
            </a:extLst>
          </p:cNvPr>
          <p:cNvSpPr>
            <a:spLocks noGrp="1"/>
          </p:cNvSpPr>
          <p:nvPr>
            <p:ph type="title"/>
          </p:nvPr>
        </p:nvSpPr>
        <p:spPr/>
        <p:txBody>
          <a:bodyPr/>
          <a:lstStyle/>
          <a:p>
            <a:r>
              <a:rPr lang="en-US" dirty="0" err="1"/>
              <a:t>Vraagstelling</a:t>
            </a:r>
            <a:r>
              <a:rPr lang="en-US" dirty="0"/>
              <a:t> </a:t>
            </a:r>
          </a:p>
        </p:txBody>
      </p:sp>
      <p:sp>
        <p:nvSpPr>
          <p:cNvPr id="3" name="Text Placeholder 2">
            <a:extLst>
              <a:ext uri="{FF2B5EF4-FFF2-40B4-BE49-F238E27FC236}">
                <a16:creationId xmlns:a16="http://schemas.microsoft.com/office/drawing/2014/main" id="{0144F102-3B9A-4940-9B37-9C949F78B4ED}"/>
              </a:ext>
            </a:extLst>
          </p:cNvPr>
          <p:cNvSpPr>
            <a:spLocks noGrp="1"/>
          </p:cNvSpPr>
          <p:nvPr>
            <p:ph type="body" sz="quarter" idx="11"/>
          </p:nvPr>
        </p:nvSpPr>
        <p:spPr/>
        <p:txBody>
          <a:bodyPr/>
          <a:lstStyle/>
          <a:p>
            <a:r>
              <a:rPr lang="en-US" dirty="0"/>
              <a:t>Is het </a:t>
            </a:r>
            <a:r>
              <a:rPr lang="en-US" dirty="0" err="1"/>
              <a:t>aantal</a:t>
            </a:r>
            <a:r>
              <a:rPr lang="en-US" dirty="0"/>
              <a:t> </a:t>
            </a:r>
            <a:r>
              <a:rPr lang="en-US" dirty="0" err="1"/>
              <a:t>voorafgaande</a:t>
            </a:r>
            <a:r>
              <a:rPr lang="en-US" dirty="0"/>
              <a:t> </a:t>
            </a:r>
            <a:r>
              <a:rPr lang="en-US" dirty="0" err="1"/>
              <a:t>opnames</a:t>
            </a:r>
            <a:r>
              <a:rPr lang="en-US" dirty="0"/>
              <a:t> en </a:t>
            </a:r>
            <a:r>
              <a:rPr lang="en-US" dirty="0" err="1"/>
              <a:t>ernst</a:t>
            </a:r>
            <a:r>
              <a:rPr lang="en-US" dirty="0"/>
              <a:t> van </a:t>
            </a:r>
            <a:r>
              <a:rPr lang="en-US" dirty="0" err="1"/>
              <a:t>voorafgaande</a:t>
            </a:r>
            <a:r>
              <a:rPr lang="en-US" dirty="0"/>
              <a:t> </a:t>
            </a:r>
            <a:r>
              <a:rPr lang="en-US" dirty="0" err="1"/>
              <a:t>opnames</a:t>
            </a:r>
            <a:r>
              <a:rPr lang="en-US" dirty="0"/>
              <a:t> </a:t>
            </a:r>
            <a:r>
              <a:rPr lang="en-US" dirty="0" err="1"/>
              <a:t>geassocieerd</a:t>
            </a:r>
            <a:r>
              <a:rPr lang="en-US" dirty="0"/>
              <a:t> met </a:t>
            </a:r>
            <a:r>
              <a:rPr lang="en-US" dirty="0" err="1"/>
              <a:t>verhoogde</a:t>
            </a:r>
            <a:r>
              <a:rPr lang="en-US" dirty="0"/>
              <a:t> </a:t>
            </a:r>
            <a:r>
              <a:rPr lang="en-US" dirty="0" err="1"/>
              <a:t>mortaliteit</a:t>
            </a:r>
            <a:r>
              <a:rPr lang="en-US" dirty="0"/>
              <a:t> </a:t>
            </a:r>
            <a:r>
              <a:rPr lang="en-US" dirty="0" err="1"/>
              <a:t>bij</a:t>
            </a:r>
            <a:r>
              <a:rPr lang="en-US" dirty="0"/>
              <a:t> </a:t>
            </a:r>
            <a:r>
              <a:rPr lang="en-US" dirty="0" err="1"/>
              <a:t>kinderen</a:t>
            </a:r>
            <a:r>
              <a:rPr lang="en-US" dirty="0"/>
              <a:t> met ‘neurologic impairment’ </a:t>
            </a:r>
            <a:r>
              <a:rPr lang="en-US" dirty="0" err="1"/>
              <a:t>opgenomen</a:t>
            </a:r>
            <a:r>
              <a:rPr lang="en-US" dirty="0"/>
              <a:t> op de PICU? </a:t>
            </a:r>
          </a:p>
          <a:p>
            <a:endParaRPr lang="en-US" dirty="0"/>
          </a:p>
          <a:p>
            <a:endParaRPr lang="en-US" dirty="0"/>
          </a:p>
          <a:p>
            <a:endParaRPr lang="en-US" dirty="0"/>
          </a:p>
          <a:p>
            <a:r>
              <a:rPr lang="en-US" dirty="0"/>
              <a:t>- Is </a:t>
            </a:r>
            <a:r>
              <a:rPr lang="en-US" dirty="0" err="1"/>
              <a:t>een</a:t>
            </a:r>
            <a:r>
              <a:rPr lang="en-US" dirty="0"/>
              <a:t> </a:t>
            </a:r>
            <a:r>
              <a:rPr lang="en-US" dirty="0" err="1"/>
              <a:t>hoger</a:t>
            </a:r>
            <a:r>
              <a:rPr lang="en-US" dirty="0"/>
              <a:t> </a:t>
            </a:r>
            <a:r>
              <a:rPr lang="en-US" dirty="0" err="1"/>
              <a:t>aantal</a:t>
            </a:r>
            <a:r>
              <a:rPr lang="en-US" dirty="0"/>
              <a:t> </a:t>
            </a:r>
            <a:r>
              <a:rPr lang="en-US" dirty="0" err="1"/>
              <a:t>opnames</a:t>
            </a:r>
            <a:r>
              <a:rPr lang="en-US" dirty="0"/>
              <a:t> in het </a:t>
            </a:r>
            <a:r>
              <a:rPr lang="en-US" dirty="0" err="1"/>
              <a:t>voorafgaande</a:t>
            </a:r>
            <a:r>
              <a:rPr lang="en-US" dirty="0"/>
              <a:t> </a:t>
            </a:r>
            <a:r>
              <a:rPr lang="en-US" dirty="0" err="1"/>
              <a:t>jaar</a:t>
            </a:r>
            <a:r>
              <a:rPr lang="en-US" dirty="0"/>
              <a:t> </a:t>
            </a:r>
            <a:r>
              <a:rPr lang="en-US" dirty="0" err="1"/>
              <a:t>geassocieerd</a:t>
            </a:r>
            <a:r>
              <a:rPr lang="en-US" dirty="0"/>
              <a:t> met </a:t>
            </a:r>
            <a:r>
              <a:rPr lang="en-US" dirty="0" err="1"/>
              <a:t>hogere</a:t>
            </a:r>
            <a:r>
              <a:rPr lang="en-US" dirty="0"/>
              <a:t> 1-jaars </a:t>
            </a:r>
            <a:r>
              <a:rPr lang="en-US" dirty="0" err="1"/>
              <a:t>mortailteit</a:t>
            </a:r>
            <a:r>
              <a:rPr lang="en-US" dirty="0"/>
              <a:t>? </a:t>
            </a:r>
          </a:p>
        </p:txBody>
      </p:sp>
      <p:sp>
        <p:nvSpPr>
          <p:cNvPr id="4" name="Slide Number Placeholder 3">
            <a:extLst>
              <a:ext uri="{FF2B5EF4-FFF2-40B4-BE49-F238E27FC236}">
                <a16:creationId xmlns:a16="http://schemas.microsoft.com/office/drawing/2014/main" id="{2BFD3B33-D4D9-490B-8BFF-9939480099C6}"/>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3477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Methode</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endParaRPr lang="nl-NL" dirty="0"/>
          </a:p>
          <a:p>
            <a:endParaRPr lang="nl-NL" dirty="0"/>
          </a:p>
          <a:p>
            <a:pPr marL="342900" indent="-342900">
              <a:buFont typeface="Arial" panose="020B0604020202020204" pitchFamily="34" charset="0"/>
              <a:buChar char="•"/>
            </a:pPr>
            <a:r>
              <a:rPr lang="nl-NL" dirty="0" err="1"/>
              <a:t>Population</a:t>
            </a:r>
            <a:r>
              <a:rPr lang="nl-NL" dirty="0"/>
              <a:t> </a:t>
            </a:r>
            <a:r>
              <a:rPr lang="nl-NL" dirty="0" err="1"/>
              <a:t>based</a:t>
            </a:r>
            <a:r>
              <a:rPr lang="nl-NL" dirty="0"/>
              <a:t> retrospectieve cohort studie</a:t>
            </a:r>
          </a:p>
          <a:p>
            <a:pPr marL="342900" indent="-342900">
              <a:buFont typeface="Arial" panose="020B0604020202020204" pitchFamily="34" charset="0"/>
              <a:buChar char="•"/>
            </a:pPr>
            <a:r>
              <a:rPr lang="nl-NL" dirty="0"/>
              <a:t>Ontario Canada</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Data uit registratie systeem ICES</a:t>
            </a:r>
          </a:p>
          <a:p>
            <a:pPr marL="747890" lvl="4" indent="-342900"/>
            <a:r>
              <a:rPr lang="nl-NL" dirty="0"/>
              <a:t>ICD-codes, kenmerken opnames, demografische kenmerken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Populatie: alle kinderen in staat Ontario</a:t>
            </a:r>
          </a:p>
          <a:p>
            <a:pPr marL="747890" lvl="4" indent="-342900"/>
            <a:endParaRPr lang="nl-NL" dirty="0"/>
          </a:p>
          <a:p>
            <a:pPr marL="747890" lvl="4" indent="-342900"/>
            <a:r>
              <a:rPr lang="nl-NL" dirty="0"/>
              <a:t>geboren tussen april 2002 en maart 2019</a:t>
            </a:r>
          </a:p>
          <a:p>
            <a:pPr marL="747890" lvl="4" indent="-342900"/>
            <a:r>
              <a:rPr lang="nl-NL" dirty="0"/>
              <a:t>ICD-code passend bij ‘neurologic </a:t>
            </a:r>
            <a:r>
              <a:rPr lang="nl-NL" dirty="0" err="1"/>
              <a:t>impairment</a:t>
            </a:r>
            <a:r>
              <a:rPr lang="nl-NL" dirty="0"/>
              <a:t>’</a:t>
            </a:r>
          </a:p>
          <a:p>
            <a:pPr marL="747890" lvl="4" indent="-342900"/>
            <a:r>
              <a:rPr lang="nl-NL" dirty="0"/>
              <a:t>Diagnose in health record voor 16</a:t>
            </a:r>
            <a:r>
              <a:rPr lang="nl-NL" baseline="30000" dirty="0"/>
              <a:t>e</a:t>
            </a:r>
            <a:r>
              <a:rPr lang="nl-NL" dirty="0"/>
              <a:t> levensjaar</a:t>
            </a:r>
          </a:p>
          <a:p>
            <a:pPr marL="342900" lvl="2" indent="-342900"/>
            <a:endParaRPr lang="nl-NL" dirty="0"/>
          </a:p>
          <a:p>
            <a:pPr marL="342900" indent="-342900">
              <a:buFont typeface="Arial" panose="020B0604020202020204" pitchFamily="34" charset="0"/>
              <a:buChar char="•"/>
            </a:pPr>
            <a:r>
              <a:rPr lang="nl-NL" dirty="0"/>
              <a:t>Opnames wegens </a:t>
            </a:r>
            <a:r>
              <a:rPr lang="nl-NL" dirty="0" err="1"/>
              <a:t>critical</a:t>
            </a:r>
            <a:r>
              <a:rPr lang="nl-NL" dirty="0"/>
              <a:t> </a:t>
            </a:r>
            <a:r>
              <a:rPr lang="nl-NL" dirty="0" err="1"/>
              <a:t>illness</a:t>
            </a:r>
            <a:endParaRPr lang="nl-NL" dirty="0"/>
          </a:p>
          <a:p>
            <a:pPr marL="747890" lvl="4" indent="-342900"/>
            <a:r>
              <a:rPr lang="nl-NL" dirty="0"/>
              <a:t>Exclusie: procedure &lt; 24 uur voor opname en opname &lt; 48 uur</a:t>
            </a:r>
          </a:p>
          <a:p>
            <a:pPr marL="747890" lvl="4" indent="-342900"/>
            <a:r>
              <a:rPr lang="nl-NL" dirty="0"/>
              <a:t>Survival: tijd van ontslag na opname tot aan overlijden</a:t>
            </a:r>
          </a:p>
          <a:p>
            <a:pPr marL="342900" lvl="2" indent="-342900"/>
            <a:endParaRPr lang="nl-NL" dirty="0"/>
          </a:p>
          <a:p>
            <a:pPr marL="342900" lvl="2" indent="-342900"/>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204185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Methode</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r>
              <a:rPr lang="nl-NL" dirty="0"/>
              <a:t>Methode:</a:t>
            </a:r>
          </a:p>
          <a:p>
            <a:endParaRPr lang="nl-NL" dirty="0"/>
          </a:p>
          <a:p>
            <a:pPr marL="342900" indent="-342900">
              <a:buFont typeface="Arial" panose="020B0604020202020204" pitchFamily="34" charset="0"/>
              <a:buChar char="•"/>
            </a:pPr>
            <a:r>
              <a:rPr lang="nl-NL" dirty="0"/>
              <a:t>Hypothese 2-zijdig getest</a:t>
            </a:r>
          </a:p>
          <a:p>
            <a:pPr marL="342900" indent="-342900">
              <a:buFont typeface="Arial" panose="020B0604020202020204" pitchFamily="34" charset="0"/>
              <a:buChar char="•"/>
            </a:pPr>
            <a:endParaRPr lang="nl-NL" dirty="0"/>
          </a:p>
          <a:p>
            <a:pPr marL="545395" lvl="3" indent="-342900"/>
            <a:r>
              <a:rPr lang="nl-NL" dirty="0"/>
              <a:t>Stratificatie leeftijd: leeftijd &lt; 1 jaar en &gt; 1 jaar</a:t>
            </a:r>
          </a:p>
          <a:p>
            <a:pPr marL="545395" lvl="3" indent="-342900"/>
            <a:endParaRPr lang="nl-NL" dirty="0"/>
          </a:p>
          <a:p>
            <a:pPr marL="545395" lvl="3" indent="-342900"/>
            <a:r>
              <a:rPr lang="nl-NL" dirty="0"/>
              <a:t>Stratificatie: standaard risico en hoog risico opname</a:t>
            </a:r>
          </a:p>
          <a:p>
            <a:pPr marL="950385" lvl="5" indent="-342900"/>
            <a:r>
              <a:rPr lang="nl-NL" dirty="0"/>
              <a:t>Ziekte ernst: beademing</a:t>
            </a:r>
          </a:p>
          <a:p>
            <a:pPr marL="950385" lvl="5" indent="-342900"/>
            <a:r>
              <a:rPr lang="nl-NL" dirty="0"/>
              <a:t>Duur opname: &gt; 15 dagen (of eerdere hoog risico opname)</a:t>
            </a:r>
          </a:p>
          <a:p>
            <a:pPr marL="545395" lvl="3" indent="-342900"/>
            <a:endParaRPr lang="nl-NL" dirty="0"/>
          </a:p>
          <a:p>
            <a:pPr marL="545395" lvl="3" indent="-342900"/>
            <a:r>
              <a:rPr lang="en-US" dirty="0" err="1"/>
              <a:t>Factoren</a:t>
            </a:r>
            <a:r>
              <a:rPr lang="en-US" dirty="0"/>
              <a:t>: </a:t>
            </a:r>
            <a:r>
              <a:rPr lang="en-US" dirty="0" err="1"/>
              <a:t>jaartal</a:t>
            </a:r>
            <a:r>
              <a:rPr lang="en-US" dirty="0"/>
              <a:t>, </a:t>
            </a:r>
            <a:r>
              <a:rPr lang="en-US" dirty="0" err="1"/>
              <a:t>geslacht</a:t>
            </a:r>
            <a:r>
              <a:rPr lang="en-US" dirty="0"/>
              <a:t>, </a:t>
            </a:r>
            <a:r>
              <a:rPr lang="en-US" dirty="0" err="1"/>
              <a:t>woongebied</a:t>
            </a:r>
            <a:r>
              <a:rPr lang="en-US" dirty="0"/>
              <a:t>, </a:t>
            </a:r>
            <a:r>
              <a:rPr lang="en-US" dirty="0" err="1"/>
              <a:t>inkomen</a:t>
            </a:r>
            <a:r>
              <a:rPr lang="en-US" dirty="0"/>
              <a:t>, </a:t>
            </a:r>
            <a:r>
              <a:rPr lang="en-US" dirty="0" err="1"/>
              <a:t>aanwezigheid</a:t>
            </a:r>
            <a:r>
              <a:rPr lang="en-US" dirty="0"/>
              <a:t> complex chronic condition, </a:t>
            </a:r>
            <a:r>
              <a:rPr lang="en-US" dirty="0" err="1"/>
              <a:t>gebruik</a:t>
            </a:r>
            <a:r>
              <a:rPr lang="en-US" dirty="0"/>
              <a:t> </a:t>
            </a:r>
            <a:r>
              <a:rPr lang="en-US" dirty="0" err="1"/>
              <a:t>medische</a:t>
            </a:r>
            <a:r>
              <a:rPr lang="en-US" dirty="0"/>
              <a:t> </a:t>
            </a:r>
            <a:r>
              <a:rPr lang="en-US" dirty="0" err="1"/>
              <a:t>technologie</a:t>
            </a:r>
            <a:endParaRPr lang="en-US" dirty="0"/>
          </a:p>
          <a:p>
            <a:pPr marL="545395" lvl="3" indent="-342900"/>
            <a:endParaRPr lang="en-US" dirty="0"/>
          </a:p>
          <a:p>
            <a:pPr marL="545395" lvl="3" indent="-342900"/>
            <a:r>
              <a:rPr lang="en-US" dirty="0"/>
              <a:t>Diagnoses </a:t>
            </a:r>
            <a:r>
              <a:rPr lang="en-US" dirty="0" err="1"/>
              <a:t>niet</a:t>
            </a:r>
            <a:r>
              <a:rPr lang="en-US" dirty="0"/>
              <a:t> </a:t>
            </a:r>
            <a:r>
              <a:rPr lang="en-US" dirty="0" err="1"/>
              <a:t>meegenomen</a:t>
            </a:r>
            <a:r>
              <a:rPr lang="en-US" dirty="0"/>
              <a:t> </a:t>
            </a: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6638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endParaRPr lang="nl-NL" dirty="0"/>
          </a:p>
          <a:p>
            <a:endParaRPr lang="nl-NL" dirty="0"/>
          </a:p>
          <a:p>
            <a:pPr marL="342900" indent="-342900">
              <a:buFont typeface="Arial" panose="020B0604020202020204" pitchFamily="34" charset="0"/>
              <a:buChar char="•"/>
            </a:pPr>
            <a:r>
              <a:rPr lang="nl-NL" dirty="0"/>
              <a:t>4774 kinderen met SNI vanaf PICU ontslagen na eerste opname</a:t>
            </a:r>
          </a:p>
          <a:p>
            <a:pPr marL="545395" lvl="3" indent="-342900"/>
            <a:r>
              <a:rPr lang="nl-NL" dirty="0"/>
              <a:t>8995 </a:t>
            </a:r>
            <a:r>
              <a:rPr lang="nl-NL" dirty="0" err="1"/>
              <a:t>critical</a:t>
            </a:r>
            <a:r>
              <a:rPr lang="nl-NL" dirty="0"/>
              <a:t> </a:t>
            </a:r>
            <a:r>
              <a:rPr lang="nl-NL" dirty="0" err="1"/>
              <a:t>illness</a:t>
            </a:r>
            <a:r>
              <a:rPr lang="nl-NL" dirty="0"/>
              <a:t> events   </a:t>
            </a:r>
          </a:p>
          <a:p>
            <a:pPr marL="545395" lvl="3" indent="-342900"/>
            <a:r>
              <a:rPr lang="nl-NL" dirty="0"/>
              <a:t>54% jongens</a:t>
            </a:r>
          </a:p>
          <a:p>
            <a:pPr marL="545395" lvl="3" indent="-342900"/>
            <a:r>
              <a:rPr lang="nl-NL" dirty="0"/>
              <a:t>55% &lt; 1 jaar </a:t>
            </a:r>
          </a:p>
          <a:p>
            <a:pPr marL="545395" lvl="3" indent="-342900"/>
            <a:r>
              <a:rPr lang="nl-NL" dirty="0"/>
              <a:t>64% bijkomende diagnose</a:t>
            </a:r>
          </a:p>
          <a:p>
            <a:pPr marL="545395" lvl="3" indent="-342900"/>
            <a:r>
              <a:rPr lang="nl-NL" dirty="0"/>
              <a:t>40% cardiale bijkomende diagnose</a:t>
            </a:r>
          </a:p>
          <a:p>
            <a:pPr marL="545395" lvl="3" indent="-342900"/>
            <a:r>
              <a:rPr lang="nl-NL" dirty="0" err="1"/>
              <a:t>mean</a:t>
            </a:r>
            <a:r>
              <a:rPr lang="nl-NL" dirty="0"/>
              <a:t> leeftijd 2 maanden</a:t>
            </a:r>
          </a:p>
          <a:p>
            <a:pPr marL="545395" lvl="3" indent="-342900"/>
            <a:endParaRPr lang="nl-NL" dirty="0"/>
          </a:p>
          <a:p>
            <a:pPr marL="545395" lvl="3" indent="-342900"/>
            <a:endParaRPr lang="nl-NL" dirty="0"/>
          </a:p>
          <a:p>
            <a:pPr marL="545395" lvl="3" indent="-342900"/>
            <a:r>
              <a:rPr lang="nl-NL" dirty="0"/>
              <a:t>17% van alle kinderen met SNI met een opname in Ontario </a:t>
            </a:r>
          </a:p>
          <a:p>
            <a:pPr lvl="3" indent="0">
              <a:buNone/>
            </a:pPr>
            <a:r>
              <a:rPr lang="nl-NL" dirty="0"/>
              <a:t>	(2002-2019)</a:t>
            </a:r>
          </a:p>
          <a:p>
            <a:pPr lvl="3" indent="0">
              <a:buNone/>
            </a:pPr>
            <a:endParaRPr lang="nl-NL" dirty="0"/>
          </a:p>
          <a:p>
            <a:pPr marL="545395" lvl="3" indent="-342900"/>
            <a:r>
              <a:rPr lang="nl-NL" dirty="0"/>
              <a:t>Long term survival </a:t>
            </a:r>
            <a:r>
              <a:rPr lang="nl-NL" dirty="0" err="1"/>
              <a:t>after</a:t>
            </a:r>
            <a:r>
              <a:rPr lang="nl-NL" dirty="0"/>
              <a:t> first PICU discharge: 81% (leeftijd &lt; 1 jaar) en 84% (leeftijd &gt; 1 jaar) </a:t>
            </a:r>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211180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endParaRPr lang="nl-NL" dirty="0"/>
          </a:p>
          <a:p>
            <a:endParaRPr lang="nl-NL" dirty="0"/>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7</a:t>
            </a:fld>
            <a:endParaRPr lang="en-US" dirty="0"/>
          </a:p>
        </p:txBody>
      </p:sp>
      <p:pic>
        <p:nvPicPr>
          <p:cNvPr id="6" name="Afbeelding 5">
            <a:extLst>
              <a:ext uri="{FF2B5EF4-FFF2-40B4-BE49-F238E27FC236}">
                <a16:creationId xmlns:a16="http://schemas.microsoft.com/office/drawing/2014/main" id="{07E21802-4C18-2F08-6735-1A334FDEFA49}"/>
              </a:ext>
            </a:extLst>
          </p:cNvPr>
          <p:cNvPicPr>
            <a:picLocks noChangeAspect="1"/>
          </p:cNvPicPr>
          <p:nvPr/>
        </p:nvPicPr>
        <p:blipFill rotWithShape="1">
          <a:blip r:embed="rId2"/>
          <a:srcRect l="69928" t="33126" r="17647" b="8253"/>
          <a:stretch/>
        </p:blipFill>
        <p:spPr>
          <a:xfrm>
            <a:off x="1298601" y="1054914"/>
            <a:ext cx="3511603" cy="5177920"/>
          </a:xfrm>
          <a:prstGeom prst="rect">
            <a:avLst/>
          </a:prstGeom>
        </p:spPr>
      </p:pic>
    </p:spTree>
    <p:extLst>
      <p:ext uri="{BB962C8B-B14F-4D97-AF65-F5344CB8AC3E}">
        <p14:creationId xmlns:p14="http://schemas.microsoft.com/office/powerpoint/2010/main" val="17808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endParaRPr lang="nl-NL" dirty="0"/>
          </a:p>
          <a:p>
            <a:pPr marL="342900" indent="-342900">
              <a:buFont typeface="Arial" panose="020B0604020202020204" pitchFamily="34" charset="0"/>
              <a:buChar char="•"/>
            </a:pPr>
            <a:r>
              <a:rPr lang="nl-NL" dirty="0"/>
              <a:t>1-jaars overleving: 80%</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Meerdere opnames geassocieerd met hoger risico mortaliteit</a:t>
            </a:r>
          </a:p>
          <a:p>
            <a:pPr marL="342900" lvl="1" indent="-342900">
              <a:buFont typeface="Arial" panose="020B0604020202020204" pitchFamily="34" charset="0"/>
              <a:buChar char="•"/>
            </a:pPr>
            <a:r>
              <a:rPr lang="nl-NL" dirty="0"/>
              <a:t>Met name voor de hoog risico opnames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Afbeelding 5">
            <a:extLst>
              <a:ext uri="{FF2B5EF4-FFF2-40B4-BE49-F238E27FC236}">
                <a16:creationId xmlns:a16="http://schemas.microsoft.com/office/drawing/2014/main" id="{00FE0716-698F-087B-BE10-69D2EAEE9BA3}"/>
              </a:ext>
            </a:extLst>
          </p:cNvPr>
          <p:cNvPicPr>
            <a:picLocks noChangeAspect="1"/>
          </p:cNvPicPr>
          <p:nvPr/>
        </p:nvPicPr>
        <p:blipFill rotWithShape="1">
          <a:blip r:embed="rId2"/>
          <a:srcRect l="69832" t="27882" r="17227" b="36622"/>
          <a:stretch/>
        </p:blipFill>
        <p:spPr>
          <a:xfrm>
            <a:off x="4203167" y="2995486"/>
            <a:ext cx="4018749" cy="3444644"/>
          </a:xfrm>
          <a:prstGeom prst="rect">
            <a:avLst/>
          </a:prstGeom>
        </p:spPr>
      </p:pic>
    </p:spTree>
    <p:extLst>
      <p:ext uri="{BB962C8B-B14F-4D97-AF65-F5344CB8AC3E}">
        <p14:creationId xmlns:p14="http://schemas.microsoft.com/office/powerpoint/2010/main" val="78949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03F8C-BF7B-83FE-5D19-A9D0D2C8493D}"/>
              </a:ext>
            </a:extLst>
          </p:cNvPr>
          <p:cNvSpPr>
            <a:spLocks noGrp="1"/>
          </p:cNvSpPr>
          <p:nvPr>
            <p:ph type="title"/>
          </p:nvPr>
        </p:nvSpPr>
        <p:spPr/>
        <p:txBody>
          <a:bodyPr/>
          <a:lstStyle/>
          <a:p>
            <a:r>
              <a:rPr lang="nl-NL" dirty="0"/>
              <a:t>Samenvatting  </a:t>
            </a:r>
          </a:p>
        </p:txBody>
      </p:sp>
      <p:sp>
        <p:nvSpPr>
          <p:cNvPr id="3" name="Tijdelijke aanduiding voor tekst 2">
            <a:extLst>
              <a:ext uri="{FF2B5EF4-FFF2-40B4-BE49-F238E27FC236}">
                <a16:creationId xmlns:a16="http://schemas.microsoft.com/office/drawing/2014/main" id="{EDE049C3-DF22-634E-64B0-648707F76226}"/>
              </a:ext>
            </a:extLst>
          </p:cNvPr>
          <p:cNvSpPr>
            <a:spLocks noGrp="1"/>
          </p:cNvSpPr>
          <p:nvPr>
            <p:ph type="body" sz="quarter" idx="11"/>
          </p:nvPr>
        </p:nvSpPr>
        <p:spPr/>
        <p:txBody>
          <a:bodyPr/>
          <a:lstStyle/>
          <a:p>
            <a:endParaRPr lang="nl-NL" dirty="0"/>
          </a:p>
          <a:p>
            <a:pPr marL="342900" indent="-342900">
              <a:buFont typeface="Arial" panose="020B0604020202020204" pitchFamily="34" charset="0"/>
              <a:buChar char="•"/>
            </a:pPr>
            <a:r>
              <a:rPr lang="nl-NL" dirty="0"/>
              <a:t>17.2% van kinderen met SNI maakte een PICU opname door</a:t>
            </a:r>
          </a:p>
          <a:p>
            <a:pPr marL="342900" indent="-342900">
              <a:buFont typeface="Arial" panose="020B0604020202020204" pitchFamily="34" charset="0"/>
              <a:buChar char="•"/>
            </a:pPr>
            <a:r>
              <a:rPr lang="nl-NL" dirty="0"/>
              <a:t>79% is 15 jaar na ontslag na eerste PICU opname nog in leven</a:t>
            </a:r>
          </a:p>
          <a:p>
            <a:pPr marL="342900" lvl="2" indent="-342900">
              <a:buFont typeface="Arial" panose="020B0604020202020204" pitchFamily="34" charset="0"/>
              <a:buChar char="•"/>
            </a:pPr>
            <a:endParaRPr lang="nl-NL" dirty="0"/>
          </a:p>
          <a:p>
            <a:pPr marL="342900" lvl="2" indent="-342900">
              <a:buFont typeface="Arial" panose="020B0604020202020204" pitchFamily="34" charset="0"/>
              <a:buChar char="•"/>
            </a:pPr>
            <a:r>
              <a:rPr lang="nl-NL" dirty="0"/>
              <a:t>Meerdere </a:t>
            </a:r>
            <a:r>
              <a:rPr lang="nl-NL" dirty="0" err="1"/>
              <a:t>chronic</a:t>
            </a:r>
            <a:r>
              <a:rPr lang="nl-NL" dirty="0"/>
              <a:t> </a:t>
            </a:r>
            <a:r>
              <a:rPr lang="nl-NL" dirty="0" err="1"/>
              <a:t>conditions</a:t>
            </a:r>
            <a:r>
              <a:rPr lang="nl-NL" dirty="0"/>
              <a:t> heeft hogere mortaliteit</a:t>
            </a:r>
          </a:p>
          <a:p>
            <a:pPr lvl="2"/>
            <a:r>
              <a:rPr lang="nl-NL" dirty="0"/>
              <a:t> </a:t>
            </a:r>
          </a:p>
          <a:p>
            <a:pPr marL="342900" lvl="2" indent="-342900">
              <a:buFont typeface="Arial" panose="020B0604020202020204" pitchFamily="34" charset="0"/>
              <a:buChar char="•"/>
            </a:pPr>
            <a:r>
              <a:rPr lang="nl-NL" dirty="0"/>
              <a:t>1-jaars-overleving laat relatie zien tussen aantal episodes en ernst van episodes (81%-94%)</a:t>
            </a:r>
          </a:p>
          <a:p>
            <a:pPr marL="342900" lvl="2" indent="-342900">
              <a:buFont typeface="Arial" panose="020B0604020202020204" pitchFamily="34" charset="0"/>
              <a:buChar char="•"/>
            </a:pPr>
            <a:endParaRPr lang="nl-NL" dirty="0"/>
          </a:p>
          <a:p>
            <a:pPr marL="342900" lvl="2"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lvl="2" indent="-342900"/>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747890" lvl="4" indent="-342900">
              <a:buFontTx/>
              <a:buChar char="-"/>
            </a:pPr>
            <a:endParaRPr lang="nl-NL" dirty="0"/>
          </a:p>
          <a:p>
            <a:pPr lvl="2"/>
            <a:r>
              <a:rPr lang="nl-NL" dirty="0"/>
              <a:t> </a:t>
            </a:r>
          </a:p>
          <a:p>
            <a:pPr marL="950385" lvl="5" indent="-342900">
              <a:buFontTx/>
              <a:buChar char="-"/>
            </a:pPr>
            <a:endParaRPr lang="nl-NL" dirty="0"/>
          </a:p>
          <a:p>
            <a:pPr marL="342900" lvl="2" indent="-342900">
              <a:buFontTx/>
              <a:buChar char="-"/>
            </a:pPr>
            <a:endParaRPr lang="nl-NL" dirty="0"/>
          </a:p>
        </p:txBody>
      </p:sp>
      <p:sp>
        <p:nvSpPr>
          <p:cNvPr id="4" name="Tijdelijke aanduiding voor dianummer 3">
            <a:extLst>
              <a:ext uri="{FF2B5EF4-FFF2-40B4-BE49-F238E27FC236}">
                <a16:creationId xmlns:a16="http://schemas.microsoft.com/office/drawing/2014/main" id="{186EDF40-2FBE-F1D2-7685-1052053BEC08}"/>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3231569068"/>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PT_4x3_NL_Model.pptx" id="{4CECD3F1-643A-4370-B84A-2A1CE3BFDC1B}" vid="{6E07BFD3-4039-4AD5-B7A4-DA4811E6EC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WKZ_NL_Sjabloon (9)</Template>
  <TotalTime>476</TotalTime>
  <Words>664</Words>
  <Application>Microsoft Office PowerPoint</Application>
  <PresentationFormat>Diavoorstelling (4:3)</PresentationFormat>
  <Paragraphs>230</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Open Sans</vt:lpstr>
      <vt:lpstr>WKZ PowerPoint NL</vt:lpstr>
      <vt:lpstr>Neurologic Impairment op de PICU</vt:lpstr>
      <vt:lpstr>Achtergrond  </vt:lpstr>
      <vt:lpstr>Vraagstelling </vt:lpstr>
      <vt:lpstr>Methode</vt:lpstr>
      <vt:lpstr>Methode</vt:lpstr>
      <vt:lpstr>Resultaten</vt:lpstr>
      <vt:lpstr>Resultaten</vt:lpstr>
      <vt:lpstr>Resultaten</vt:lpstr>
      <vt:lpstr>Samenvatting  </vt:lpstr>
      <vt:lpstr>Discussie </vt:lpstr>
      <vt:lpstr>Discussie </vt:lpstr>
      <vt:lpstr>Discussie </vt:lpstr>
      <vt:lpstr>Betekenis van een PICU opname voor ouders </vt:lpstr>
      <vt:lpstr>Betekenisgeving tijdens een PICU opname door ouders </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PICU-ONCO week</dc:title>
  <dc:creator>Fahner, J.C. (Jurrianne)</dc:creator>
  <cp:lastModifiedBy>Wilde, J. de (Joke)</cp:lastModifiedBy>
  <cp:revision>3</cp:revision>
  <dcterms:created xsi:type="dcterms:W3CDTF">2024-01-30T21:23:09Z</dcterms:created>
  <dcterms:modified xsi:type="dcterms:W3CDTF">2024-07-18T06:17:27Z</dcterms:modified>
</cp:coreProperties>
</file>