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65" r:id="rId15"/>
    <p:sldId id="269" r:id="rId16"/>
    <p:sldId id="272" r:id="rId17"/>
    <p:sldId id="273" r:id="rId18"/>
    <p:sldId id="274" r:id="rId19"/>
    <p:sldId id="270" r:id="rId20"/>
    <p:sldId id="271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3"/>
    <p:restoredTop sz="85375"/>
  </p:normalViewPr>
  <p:slideViewPr>
    <p:cSldViewPr snapToGrid="0">
      <p:cViewPr varScale="1">
        <p:scale>
          <a:sx n="60" d="100"/>
          <a:sy n="60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EE1F-16DF-1841-9ACE-D8AEB33B5F4C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7FC0-EF86-0049-81AC-FDC366D28F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7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%FB= (100x [tot intake-</a:t>
            </a:r>
            <a:r>
              <a:rPr lang="nl-NL" dirty="0" err="1"/>
              <a:t>total</a:t>
            </a:r>
            <a:r>
              <a:rPr lang="nl-NL" dirty="0"/>
              <a:t> output ml]/opname gewicht (gr)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C7FC0-EF86-0049-81AC-FDC366D28F9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35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 </a:t>
            </a:r>
            <a:r>
              <a:rPr lang="nl-NL" dirty="0" err="1"/>
              <a:t>pelod</a:t>
            </a:r>
            <a:r>
              <a:rPr lang="nl-NL" dirty="0"/>
              <a:t>/vis &gt;later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C7FC0-EF86-0049-81AC-FDC366D28F9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51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VIS verschillend</a:t>
            </a:r>
          </a:p>
          <a:p>
            <a:r>
              <a:rPr lang="nl-NL" dirty="0"/>
              <a:t>PELOD hetzelfde</a:t>
            </a:r>
          </a:p>
          <a:p>
            <a:r>
              <a:rPr lang="nl-NL" dirty="0"/>
              <a:t>Tijd tot start 2 </a:t>
            </a:r>
            <a:r>
              <a:rPr lang="nl-NL" dirty="0" err="1"/>
              <a:t>dgn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C7FC0-EF86-0049-81AC-FDC366D28F9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40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Median</a:t>
            </a:r>
            <a:r>
              <a:rPr lang="nl-NL" dirty="0"/>
              <a:t> %FB 7,2</a:t>
            </a:r>
          </a:p>
          <a:p>
            <a:r>
              <a:rPr lang="nl-NL" dirty="0"/>
              <a:t>Veel vochtbalansen, wat zegt dat. Waarom deze dagen</a:t>
            </a:r>
          </a:p>
          <a:p>
            <a:r>
              <a:rPr lang="nl-NL" dirty="0"/>
              <a:t>Time </a:t>
            </a:r>
            <a:r>
              <a:rPr lang="nl-NL" dirty="0" err="1"/>
              <a:t>to</a:t>
            </a:r>
            <a:r>
              <a:rPr lang="nl-NL" dirty="0"/>
              <a:t> neg FB </a:t>
            </a:r>
            <a:r>
              <a:rPr lang="nl-NL" dirty="0" err="1"/>
              <a:t>sign</a:t>
            </a:r>
            <a:r>
              <a:rPr lang="nl-NL" dirty="0"/>
              <a:t> verschillend op Day 1, meer van de </a:t>
            </a:r>
            <a:r>
              <a:rPr lang="nl-NL" dirty="0" err="1"/>
              <a:t>reinstituted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 hebben een neg FB, dus sneller negatief gelopen</a:t>
            </a:r>
          </a:p>
          <a:p>
            <a:r>
              <a:rPr lang="nl-NL" dirty="0"/>
              <a:t>FB never </a:t>
            </a:r>
            <a:r>
              <a:rPr lang="nl-NL" dirty="0" err="1"/>
              <a:t>negative</a:t>
            </a:r>
            <a:r>
              <a:rPr lang="nl-NL" dirty="0"/>
              <a:t>: Significant meer NOOIT negatief in de </a:t>
            </a:r>
            <a:r>
              <a:rPr lang="nl-NL" dirty="0" err="1"/>
              <a:t>liberated</a:t>
            </a:r>
            <a:r>
              <a:rPr lang="nl-NL" dirty="0"/>
              <a:t> </a:t>
            </a:r>
            <a:r>
              <a:rPr lang="nl-NL" dirty="0" err="1"/>
              <a:t>group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C7FC0-EF86-0049-81AC-FDC366D28F9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98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C7FC0-EF86-0049-81AC-FDC366D28F9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5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C7FC0-EF86-0049-81AC-FDC366D28F9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92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CB43B-7AED-B11B-C51B-197DFA128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7746E8-3F11-F739-2FF0-DE083FA18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9A8FB2-FF9A-B93C-2E25-45DE0427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FE4743-5C07-833D-076A-92A61CF4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392A53-3480-635B-8690-B985DC93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24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E6A3A-D2DE-9266-8803-1B4DEBA8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33CE4D-3AA0-7B3F-1F96-B41AAFF16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5FA016-6AE3-4BDD-2F8D-1E56D758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964925-D072-84E2-AB2F-CD8F226C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6428E7-63E7-F227-814E-5B94ADEA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29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3F6953-3AC7-20A8-3F54-750ED4179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8A4E2C-FE47-2D55-3BD1-1273AD06F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8A8F75-0932-DB01-CCF3-C81848C4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FA9F1B-5077-4124-CE07-EE4240DA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BF79A3-7499-448A-EC06-5AD4AB3A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8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BE562-601C-FDF6-07AB-565CDEED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38CEB5-A24A-95A6-0384-6D482135E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6AE7ED-532A-3D13-6219-78EE01FE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78BB0-6722-5652-60AD-E429C997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7831E8-F77D-6129-2F83-D80503CE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32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6BC3C-D156-041C-B4FD-57E0096A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F59811-BBAB-CDB6-A12E-D94C13B1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68987F-8E3E-0C59-ED0D-3E7075AE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5F3958-56E7-8D8F-0B4C-83B7DFA9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77FD31-FC90-65AE-E853-F8A3459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14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5C9BE-A0D0-E97C-A821-E4FEC050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BC8E62-A721-3E9C-37AA-32F64E09D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935B39-B9D0-B3B0-B407-03465E321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0D3D0B-5493-EB23-A71C-DF7D98CF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9529B0-C964-F531-D8AB-2D0B9B0D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CD9C49-482B-9883-5F9A-F193CB52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6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8D4AB-3074-7BC7-23E3-4B2436EE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305F5A-A4AA-5A20-7544-8B1E663F5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FC58C2-E0D1-E6E2-6CEB-4F3150FCB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AA03C4-D0AE-DDF2-5A8A-BF7A2D28A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2E9B69-F784-2E09-B947-BF3732E18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2889D5-6BC1-F559-2A79-2DD7AC5E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2E284C3-71E5-B1EB-6385-5C153204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B156F5-F3E3-234D-31E7-2A9D17F7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40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F075F-79A3-9AEA-A3D9-E13DCE80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AAE508-CF32-5960-5D0B-86261FC4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9770FB-0BED-65EC-9297-27CFC7BA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323DE9-1C3E-49A6-5D33-5551E8D6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71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45055B-A930-3D25-8C65-01FC269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FB8747-C0C3-2BF9-EF73-0521B236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C75C14-0AA3-46FC-C879-2E966DD1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66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473F7-537F-62B8-6BF2-E9DABB8B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524E4-B887-086C-8A54-6B73DF22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91AC80-0AE9-54DB-3A3A-84404B290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F489B0-9118-5636-8BF5-89688916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17E980-DB51-A2C6-0630-68CF0ECA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A4B298-47ED-3190-1F4B-FB92C3AE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21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6A2A8-7E29-2BF7-8E0A-632031B8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CE0E-E0B0-70C2-6711-2D89815F6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81ED61-87D4-983B-2B08-B5B5A9112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A09458-8AE5-3603-BBE8-2601E7DD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EECD75-3FEF-FA6B-956B-95B33953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2F9A17-F29A-0980-8F3A-45662314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73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134BD7-291F-2574-5D09-83B9F4D8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56BD2F-14A4-92EB-532B-7CF241D44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882BD3-AD5B-D97B-56C3-A9C0B97A8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418-7BBC-EC46-9D98-70106FA4DAA2}" type="datetimeFigureOut">
              <a:rPr lang="nl-NL" smtClean="0"/>
              <a:t>26-8-2024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48B7C5-0766-764E-DD67-151FAD245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183C92-A2E7-11D4-D055-9AA2AE18B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58EC-7CB5-7B48-BA09-2FF95470D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8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FA8BF1-3CCC-0BF3-A07D-AD8544BC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25" y="191742"/>
            <a:ext cx="9150058" cy="64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3518-92AD-5E2F-A499-C7623D38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RESULTS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7410B2-2501-5C8C-FFFE-E284EF23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777" y="-2581701"/>
            <a:ext cx="12061892" cy="6969933"/>
          </a:xfr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6F0DCCD-8C7F-0778-9151-5804DE937839}"/>
              </a:ext>
            </a:extLst>
          </p:cNvPr>
          <p:cNvSpPr/>
          <p:nvPr/>
        </p:nvSpPr>
        <p:spPr>
          <a:xfrm>
            <a:off x="99971" y="3084801"/>
            <a:ext cx="11825329" cy="690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8B18421-1E07-F12B-AB49-3882D8E9E454}"/>
              </a:ext>
            </a:extLst>
          </p:cNvPr>
          <p:cNvSpPr/>
          <p:nvPr/>
        </p:nvSpPr>
        <p:spPr>
          <a:xfrm>
            <a:off x="99971" y="-1296808"/>
            <a:ext cx="11849141" cy="3265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E23A1A6-2BEE-B57F-88F8-8FEC3B4BA81E}"/>
              </a:ext>
            </a:extLst>
          </p:cNvPr>
          <p:cNvSpPr/>
          <p:nvPr/>
        </p:nvSpPr>
        <p:spPr>
          <a:xfrm>
            <a:off x="165885" y="2207653"/>
            <a:ext cx="11783227" cy="421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51FF97F-0515-703C-0EBD-E6B5119A5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7" y="787957"/>
            <a:ext cx="12003148" cy="1126468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3867869E-A79C-BDF5-CF03-5AF443D02FD0}"/>
              </a:ext>
            </a:extLst>
          </p:cNvPr>
          <p:cNvSpPr/>
          <p:nvPr/>
        </p:nvSpPr>
        <p:spPr>
          <a:xfrm>
            <a:off x="204386" y="3966985"/>
            <a:ext cx="11783227" cy="421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56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F07BE-2A52-2888-98C7-44752F595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+mj-lt"/>
              </a:rPr>
              <a:t>DATA COLLECTIE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E1E2AE-7F92-458C-067A-D677C7200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6775"/>
            <a:ext cx="11838094" cy="3942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2DA6940-8BC6-06BD-221A-CCFC56AAF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879"/>
            <a:ext cx="11645427" cy="109289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3445D9D-908D-9EBF-F682-998C8157619B}"/>
              </a:ext>
            </a:extLst>
          </p:cNvPr>
          <p:cNvSpPr/>
          <p:nvPr/>
        </p:nvSpPr>
        <p:spPr>
          <a:xfrm>
            <a:off x="86838" y="1592155"/>
            <a:ext cx="11558589" cy="863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0812130-DDD7-B50E-7C3E-82B4E79F9B93}"/>
              </a:ext>
            </a:extLst>
          </p:cNvPr>
          <p:cNvSpPr txBox="1"/>
          <p:nvPr/>
        </p:nvSpPr>
        <p:spPr>
          <a:xfrm>
            <a:off x="11658601" y="1839362"/>
            <a:ext cx="54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EFCD27D-80C4-63E5-E2C3-8D7233CC2ECD}"/>
              </a:ext>
            </a:extLst>
          </p:cNvPr>
          <p:cNvSpPr/>
          <p:nvPr/>
        </p:nvSpPr>
        <p:spPr>
          <a:xfrm>
            <a:off x="86838" y="2455901"/>
            <a:ext cx="11571763" cy="1092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CD34931-0401-2D04-9DF9-1EC10D413AF0}"/>
              </a:ext>
            </a:extLst>
          </p:cNvPr>
          <p:cNvSpPr/>
          <p:nvPr/>
        </p:nvSpPr>
        <p:spPr>
          <a:xfrm>
            <a:off x="86838" y="3548797"/>
            <a:ext cx="11571764" cy="370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98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1DCCCE-2C19-FE4E-6731-8D0F626C1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15" y="1428750"/>
            <a:ext cx="11659402" cy="4685441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C9245D5-C6A9-CC68-32CF-4DC1FEC632D4}"/>
              </a:ext>
            </a:extLst>
          </p:cNvPr>
          <p:cNvSpPr txBox="1"/>
          <p:nvPr/>
        </p:nvSpPr>
        <p:spPr>
          <a:xfrm>
            <a:off x="7100888" y="4657726"/>
            <a:ext cx="7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IHD/CRRT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2ADF71-892E-6E14-1123-2AC111F191A6}"/>
              </a:ext>
            </a:extLst>
          </p:cNvPr>
          <p:cNvSpPr txBox="1"/>
          <p:nvPr/>
        </p:nvSpPr>
        <p:spPr>
          <a:xfrm rot="21037424">
            <a:off x="6547612" y="5524457"/>
            <a:ext cx="49184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REINSTITUTED SIGNIFICANT SLECHTERE OUTCOME</a:t>
            </a:r>
          </a:p>
        </p:txBody>
      </p:sp>
    </p:spTree>
    <p:extLst>
      <p:ext uri="{BB962C8B-B14F-4D97-AF65-F5344CB8AC3E}">
        <p14:creationId xmlns:p14="http://schemas.microsoft.com/office/powerpoint/2010/main" val="215002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D632C4-5950-0E6C-AFB1-9793C9F24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15801"/>
            <a:ext cx="12538481" cy="4346505"/>
          </a:xfr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77A0CFF-2A43-4FBA-F756-0ED01C017DE8}"/>
              </a:ext>
            </a:extLst>
          </p:cNvPr>
          <p:cNvSpPr/>
          <p:nvPr/>
        </p:nvSpPr>
        <p:spPr>
          <a:xfrm>
            <a:off x="3986214" y="1092117"/>
            <a:ext cx="5214937" cy="7045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8F06A70-1962-1F8F-C107-9ED027203617}"/>
              </a:ext>
            </a:extLst>
          </p:cNvPr>
          <p:cNvSpPr txBox="1"/>
          <p:nvPr/>
        </p:nvSpPr>
        <p:spPr>
          <a:xfrm>
            <a:off x="357188" y="5652474"/>
            <a:ext cx="73076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Earlier</a:t>
            </a:r>
            <a:r>
              <a:rPr lang="nl-NL" dirty="0"/>
              <a:t> </a:t>
            </a:r>
            <a:r>
              <a:rPr lang="nl-NL" dirty="0" err="1"/>
              <a:t>initiation</a:t>
            </a:r>
            <a:r>
              <a:rPr lang="nl-NL" dirty="0"/>
              <a:t> of CRRT verhoogd kans op </a:t>
            </a:r>
            <a:r>
              <a:rPr lang="nl-NL" dirty="0" err="1"/>
              <a:t>early</a:t>
            </a:r>
            <a:r>
              <a:rPr lang="nl-NL" dirty="0"/>
              <a:t> </a:t>
            </a:r>
            <a:r>
              <a:rPr lang="nl-NL" dirty="0" err="1"/>
              <a:t>liberation</a:t>
            </a:r>
            <a:r>
              <a:rPr lang="nl-NL" dirty="0"/>
              <a:t> 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Sub analyse toediening diuretica vr staken: hogere UOP, dan meer succes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83DFC53-0968-6BA6-7FCF-9699A589CF84}"/>
              </a:ext>
            </a:extLst>
          </p:cNvPr>
          <p:cNvSpPr txBox="1"/>
          <p:nvPr/>
        </p:nvSpPr>
        <p:spPr>
          <a:xfrm>
            <a:off x="357188" y="377572"/>
            <a:ext cx="816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VARIABLELEN DIE SIGNIFICANT GEASSOCIEERD ZIJN MET EARLY LIBERATION SUCCES</a:t>
            </a:r>
          </a:p>
        </p:txBody>
      </p:sp>
    </p:spTree>
    <p:extLst>
      <p:ext uri="{BB962C8B-B14F-4D97-AF65-F5344CB8AC3E}">
        <p14:creationId xmlns:p14="http://schemas.microsoft.com/office/powerpoint/2010/main" val="347508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6578B-5B28-6BAC-1E3F-267478F4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0038"/>
            <a:ext cx="10515600" cy="1325563"/>
          </a:xfrm>
        </p:spPr>
        <p:txBody>
          <a:bodyPr>
            <a:normAutofit/>
          </a:bodyPr>
          <a:lstStyle/>
          <a:p>
            <a:r>
              <a:rPr lang="nl-NL" sz="2400" b="1" dirty="0"/>
              <a:t>Relatie </a:t>
            </a:r>
            <a:r>
              <a:rPr lang="nl-NL" sz="2400" b="1" dirty="0" err="1"/>
              <a:t>tss</a:t>
            </a:r>
            <a:r>
              <a:rPr lang="nl-NL" sz="2400" b="1" dirty="0"/>
              <a:t> duur CRRT en </a:t>
            </a:r>
            <a:r>
              <a:rPr lang="nl-NL" sz="2400" b="1" dirty="0" err="1"/>
              <a:t>liberation</a:t>
            </a:r>
            <a:endParaRPr lang="nl-NL" sz="24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7CD2668-4A29-D8AC-1AFD-DB3666CAB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725" y="626788"/>
            <a:ext cx="8186738" cy="6240362"/>
          </a:xfrm>
        </p:spPr>
      </p:pic>
    </p:spTree>
    <p:extLst>
      <p:ext uri="{BB962C8B-B14F-4D97-AF65-F5344CB8AC3E}">
        <p14:creationId xmlns:p14="http://schemas.microsoft.com/office/powerpoint/2010/main" val="228911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71F7-18E6-2709-2AF0-B536EF3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DISCUSSION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73CC3-8A7E-C5E7-21A0-060D920D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+mj-lt"/>
              </a:rPr>
              <a:t>Brede evaluatie van de factoren geassocieerd met succesvol staken van CRRT</a:t>
            </a:r>
          </a:p>
          <a:p>
            <a:r>
              <a:rPr lang="nl-NL" sz="2000" dirty="0">
                <a:latin typeface="+mj-lt"/>
              </a:rPr>
              <a:t>Eerste </a:t>
            </a:r>
            <a:r>
              <a:rPr lang="nl-NL" sz="2000" dirty="0" err="1">
                <a:latin typeface="+mj-lt"/>
              </a:rPr>
              <a:t>multi-centre</a:t>
            </a:r>
            <a:r>
              <a:rPr lang="nl-NL" sz="2000" dirty="0">
                <a:latin typeface="+mj-lt"/>
              </a:rPr>
              <a:t> met jonge patiënten</a:t>
            </a:r>
          </a:p>
          <a:p>
            <a:pPr marL="0" indent="0">
              <a:buNone/>
            </a:pPr>
            <a:endParaRPr lang="nl-NL" sz="2000" b="1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BELANGRIJKSTE BEVINDINGEN TEN VOORDELE VAN LIBERATION</a:t>
            </a:r>
          </a:p>
          <a:p>
            <a:r>
              <a:rPr lang="nl-NL" sz="2000" dirty="0">
                <a:latin typeface="+mj-lt"/>
              </a:rPr>
              <a:t>Hogere UOP bij start</a:t>
            </a:r>
          </a:p>
          <a:p>
            <a:r>
              <a:rPr lang="nl-NL" sz="2000" dirty="0">
                <a:latin typeface="+mj-lt"/>
              </a:rPr>
              <a:t>Hogere UOP met diuretica voorafgaand aan staken</a:t>
            </a:r>
          </a:p>
          <a:p>
            <a:r>
              <a:rPr lang="nl-NL" sz="2000" dirty="0">
                <a:latin typeface="+mj-lt"/>
              </a:rPr>
              <a:t>Hogere VIS/Hogere PELOD bij start CRRT</a:t>
            </a:r>
          </a:p>
          <a:p>
            <a:r>
              <a:rPr lang="nl-NL" sz="2000" dirty="0">
                <a:latin typeface="+mj-lt"/>
              </a:rPr>
              <a:t>Slechtere uitkomst als CRRT hervat moet worden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 err="1">
                <a:latin typeface="+mj-lt"/>
              </a:rPr>
              <a:t>Reinstitution</a:t>
            </a:r>
            <a:r>
              <a:rPr lang="nl-NL" sz="2000" dirty="0">
                <a:latin typeface="+mj-lt"/>
              </a:rPr>
              <a:t> &gt; hogere morbiditeit en mortaliteit</a:t>
            </a:r>
          </a:p>
          <a:p>
            <a:endParaRPr lang="nl-N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435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71F7-18E6-2709-2AF0-B536EF3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DISCUSSION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73CC3-8A7E-C5E7-21A0-060D920D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+mj-lt"/>
              </a:rPr>
              <a:t>HOGERE VIS/PELOD SCORE BIJ START</a:t>
            </a:r>
          </a:p>
          <a:p>
            <a:r>
              <a:rPr lang="nl-NL" sz="2000" dirty="0">
                <a:latin typeface="+mj-lt"/>
              </a:rPr>
              <a:t>Komt niet terug in eerdere studies</a:t>
            </a:r>
          </a:p>
          <a:p>
            <a:r>
              <a:rPr lang="nl-NL" sz="2000" dirty="0">
                <a:latin typeface="+mj-lt"/>
              </a:rPr>
              <a:t>Interpretatie? </a:t>
            </a:r>
          </a:p>
          <a:p>
            <a:pPr lvl="1"/>
            <a:r>
              <a:rPr lang="nl-NL" sz="1600" dirty="0">
                <a:latin typeface="+mj-lt"/>
              </a:rPr>
              <a:t>? Was acute probleem reversibel (want </a:t>
            </a:r>
            <a:r>
              <a:rPr lang="nl-NL" sz="1600" dirty="0" err="1">
                <a:latin typeface="+mj-lt"/>
              </a:rPr>
              <a:t>sign</a:t>
            </a:r>
            <a:r>
              <a:rPr lang="nl-NL" sz="1600" dirty="0">
                <a:latin typeface="+mj-lt"/>
              </a:rPr>
              <a:t> lagere VIS bij afgaan van patiënten met succesvolle </a:t>
            </a:r>
            <a:r>
              <a:rPr lang="nl-NL" sz="1600" dirty="0" err="1">
                <a:latin typeface="+mj-lt"/>
              </a:rPr>
              <a:t>liberation</a:t>
            </a:r>
            <a:r>
              <a:rPr lang="nl-NL" sz="1600" dirty="0">
                <a:latin typeface="+mj-lt"/>
              </a:rPr>
              <a:t>)</a:t>
            </a:r>
          </a:p>
          <a:p>
            <a:pPr lvl="1"/>
            <a:r>
              <a:rPr lang="nl-NL" sz="1600" dirty="0">
                <a:latin typeface="+mj-lt"/>
              </a:rPr>
              <a:t>? Eerder starten CRRT voor </a:t>
            </a:r>
            <a:r>
              <a:rPr lang="nl-NL" sz="1600" dirty="0" err="1">
                <a:latin typeface="+mj-lt"/>
              </a:rPr>
              <a:t>fluid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removal</a:t>
            </a:r>
            <a:r>
              <a:rPr lang="nl-NL" sz="1600" dirty="0">
                <a:latin typeface="+mj-lt"/>
              </a:rPr>
              <a:t> (meer dan echt al AKI) gezien slechte kliniek</a:t>
            </a:r>
          </a:p>
          <a:p>
            <a:pPr marL="0" indent="0">
              <a:buNone/>
            </a:pPr>
            <a:endParaRPr lang="nl-NL" sz="2000" b="1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BELANG VAN UOP VOOR EN TIJDENS CRRT</a:t>
            </a:r>
          </a:p>
          <a:p>
            <a:r>
              <a:rPr lang="nl-NL" sz="2000" dirty="0">
                <a:latin typeface="+mj-lt"/>
              </a:rPr>
              <a:t>Komt terug in eerdere studies</a:t>
            </a:r>
          </a:p>
          <a:p>
            <a:r>
              <a:rPr lang="nl-NL" sz="2000" dirty="0">
                <a:latin typeface="+mj-lt"/>
              </a:rPr>
              <a:t>Belang van behouden perfusiedruk en ‘</a:t>
            </a:r>
            <a:r>
              <a:rPr lang="nl-NL" sz="2000" dirty="0" err="1">
                <a:latin typeface="+mj-lt"/>
              </a:rPr>
              <a:t>gentle</a:t>
            </a:r>
            <a:r>
              <a:rPr lang="nl-NL" sz="2000" dirty="0">
                <a:latin typeface="+mj-lt"/>
              </a:rPr>
              <a:t>’ vocht onttrekken</a:t>
            </a:r>
          </a:p>
          <a:p>
            <a:r>
              <a:rPr lang="nl-NL" sz="2000" dirty="0">
                <a:latin typeface="+mj-lt"/>
              </a:rPr>
              <a:t>? Meer aandacht voor perfusiedruk bij ziekere patiënten (die met hogere VIS/PELOD hebben CVD/</a:t>
            </a:r>
            <a:r>
              <a:rPr lang="nl-NL" sz="2000" dirty="0" err="1">
                <a:latin typeface="+mj-lt"/>
              </a:rPr>
              <a:t>artlijn</a:t>
            </a:r>
            <a:r>
              <a:rPr lang="nl-NL" sz="2000" dirty="0">
                <a:latin typeface="+mj-lt"/>
              </a:rPr>
              <a:t>, </a:t>
            </a:r>
            <a:r>
              <a:rPr lang="nl-NL" sz="2000" dirty="0" err="1">
                <a:latin typeface="+mj-lt"/>
              </a:rPr>
              <a:t>etc</a:t>
            </a:r>
            <a:r>
              <a:rPr lang="nl-NL" sz="2000" dirty="0">
                <a:latin typeface="+mj-lt"/>
              </a:rPr>
              <a:t>))….</a:t>
            </a:r>
          </a:p>
        </p:txBody>
      </p:sp>
    </p:spTree>
    <p:extLst>
      <p:ext uri="{BB962C8B-B14F-4D97-AF65-F5344CB8AC3E}">
        <p14:creationId xmlns:p14="http://schemas.microsoft.com/office/powerpoint/2010/main" val="77172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71F7-18E6-2709-2AF0-B536EF3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DISCUSSION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73CC3-8A7E-C5E7-21A0-060D920D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>
                <a:latin typeface="+mj-lt"/>
              </a:rPr>
              <a:t>MINDER POSITIEVE %FB DAN IN EERDERE STUDIES</a:t>
            </a:r>
          </a:p>
          <a:p>
            <a:r>
              <a:rPr lang="nl-NL" sz="2000" dirty="0">
                <a:latin typeface="+mj-lt"/>
              </a:rPr>
              <a:t>Negatieve impact van mate van pos VB voor start is bekend</a:t>
            </a:r>
          </a:p>
          <a:p>
            <a:r>
              <a:rPr lang="nl-NL" sz="2000" dirty="0">
                <a:latin typeface="+mj-lt"/>
              </a:rPr>
              <a:t>? Meer awareness, waardoor men eerder start</a:t>
            </a:r>
          </a:p>
          <a:p>
            <a:endParaRPr lang="nl-NL" sz="2000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MATE VAN ONTREKKEN</a:t>
            </a:r>
          </a:p>
          <a:p>
            <a:r>
              <a:rPr lang="nl-NL" sz="2000" dirty="0" err="1">
                <a:latin typeface="+mj-lt"/>
              </a:rPr>
              <a:t>Early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liberation</a:t>
            </a:r>
            <a:r>
              <a:rPr lang="nl-NL" sz="2000" dirty="0">
                <a:latin typeface="+mj-lt"/>
              </a:rPr>
              <a:t> groep heeft positievere VB</a:t>
            </a:r>
          </a:p>
          <a:p>
            <a:r>
              <a:rPr lang="nl-NL" sz="2000" dirty="0">
                <a:latin typeface="+mj-lt"/>
              </a:rPr>
              <a:t>Meer awareness dat snel onttrekken schadelijk is (</a:t>
            </a:r>
            <a:r>
              <a:rPr lang="nl-NL" sz="2000" dirty="0" err="1">
                <a:latin typeface="+mj-lt"/>
              </a:rPr>
              <a:t>Dialy</a:t>
            </a:r>
            <a:r>
              <a:rPr lang="nl-NL" sz="2000" dirty="0">
                <a:latin typeface="+mj-lt"/>
              </a:rPr>
              <a:t>-trauma)</a:t>
            </a:r>
          </a:p>
          <a:p>
            <a:r>
              <a:rPr lang="nl-NL" sz="2000" dirty="0">
                <a:latin typeface="+mj-lt"/>
              </a:rPr>
              <a:t>Geassocieerd met minder herstel nierfunctie</a:t>
            </a:r>
          </a:p>
          <a:p>
            <a:r>
              <a:rPr lang="nl-NL" sz="2000" dirty="0">
                <a:latin typeface="+mj-lt"/>
              </a:rPr>
              <a:t>In deze studie: groep die weer aan RRT moesten hadden sneller negatieve FB 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    De </a:t>
            </a:r>
            <a:r>
              <a:rPr lang="nl-NL" sz="2000" dirty="0" err="1">
                <a:latin typeface="+mj-lt"/>
              </a:rPr>
              <a:t>liberated</a:t>
            </a:r>
            <a:r>
              <a:rPr lang="nl-NL" sz="2000" dirty="0">
                <a:latin typeface="+mj-lt"/>
              </a:rPr>
              <a:t> groep pas op dag 4 </a:t>
            </a:r>
          </a:p>
          <a:p>
            <a:r>
              <a:rPr lang="nl-NL" sz="2000" dirty="0">
                <a:latin typeface="+mj-lt"/>
              </a:rPr>
              <a:t>Er loopt prospectieve studie </a:t>
            </a:r>
            <a:r>
              <a:rPr lang="nl-NL" sz="2000" dirty="0" err="1">
                <a:latin typeface="+mj-lt"/>
              </a:rPr>
              <a:t>rapid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vs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gentle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fluid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removal</a:t>
            </a:r>
            <a:r>
              <a:rPr lang="nl-NL" sz="2000" dirty="0">
                <a:latin typeface="+mj-lt"/>
              </a:rPr>
              <a:t> &gt; eerdere studies bij </a:t>
            </a:r>
            <a:r>
              <a:rPr lang="nl-NL" sz="2000" dirty="0" err="1">
                <a:latin typeface="+mj-lt"/>
              </a:rPr>
              <a:t>volw</a:t>
            </a:r>
            <a:r>
              <a:rPr lang="nl-NL" sz="2000" dirty="0">
                <a:latin typeface="+mj-lt"/>
              </a:rPr>
              <a:t> laat hogere mort zien (ook myocard ischemie/darm ischemie)</a:t>
            </a:r>
          </a:p>
        </p:txBody>
      </p:sp>
    </p:spTree>
    <p:extLst>
      <p:ext uri="{BB962C8B-B14F-4D97-AF65-F5344CB8AC3E}">
        <p14:creationId xmlns:p14="http://schemas.microsoft.com/office/powerpoint/2010/main" val="80391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71F7-18E6-2709-2AF0-B536EF3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DISCUSSION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73CC3-8A7E-C5E7-21A0-060D920DF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901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>
                <a:latin typeface="+mj-lt"/>
              </a:rPr>
              <a:t>TEN AANZIEN VAN TIMING STARTEN CRRT</a:t>
            </a:r>
          </a:p>
          <a:p>
            <a:r>
              <a:rPr lang="nl-NL" sz="2000" dirty="0">
                <a:latin typeface="+mj-lt"/>
              </a:rPr>
              <a:t>Trend naar eerder </a:t>
            </a:r>
            <a:r>
              <a:rPr lang="nl-NL" sz="2000" dirty="0" err="1">
                <a:latin typeface="+mj-lt"/>
              </a:rPr>
              <a:t>liberation</a:t>
            </a:r>
            <a:r>
              <a:rPr lang="nl-NL" sz="2000" dirty="0">
                <a:latin typeface="+mj-lt"/>
              </a:rPr>
              <a:t> als je eerder start, NS</a:t>
            </a:r>
          </a:p>
          <a:p>
            <a:r>
              <a:rPr lang="nl-NL" sz="2000" dirty="0">
                <a:latin typeface="+mj-lt"/>
              </a:rPr>
              <a:t>Redenering waarom voordeel bij eerder starten:</a:t>
            </a:r>
          </a:p>
          <a:p>
            <a:pPr lvl="1"/>
            <a:r>
              <a:rPr lang="nl-NL" sz="1600" dirty="0">
                <a:latin typeface="+mj-lt"/>
              </a:rPr>
              <a:t> </a:t>
            </a:r>
            <a:r>
              <a:rPr lang="nl-NL" sz="2000" dirty="0">
                <a:latin typeface="+mj-lt"/>
              </a:rPr>
              <a:t>meer tijd om langzaam te onttrekken &gt; &gt; minder </a:t>
            </a:r>
            <a:r>
              <a:rPr lang="nl-NL" sz="2000" dirty="0" err="1">
                <a:latin typeface="+mj-lt"/>
              </a:rPr>
              <a:t>Dialy</a:t>
            </a:r>
            <a:r>
              <a:rPr lang="nl-NL" sz="2000" dirty="0">
                <a:latin typeface="+mj-lt"/>
              </a:rPr>
              <a:t>-trauma</a:t>
            </a:r>
          </a:p>
          <a:p>
            <a:pPr lvl="1"/>
            <a:r>
              <a:rPr lang="nl-NL" sz="2000" dirty="0">
                <a:latin typeface="+mj-lt"/>
              </a:rPr>
              <a:t>Ook: betere voeding mogelijk/</a:t>
            </a:r>
            <a:r>
              <a:rPr lang="nl-NL" sz="2000" dirty="0" err="1">
                <a:latin typeface="+mj-lt"/>
              </a:rPr>
              <a:t>nefrotox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med</a:t>
            </a:r>
            <a:r>
              <a:rPr lang="nl-NL" sz="2000" dirty="0">
                <a:latin typeface="+mj-lt"/>
              </a:rPr>
              <a:t> minder toxisch/</a:t>
            </a:r>
            <a:r>
              <a:rPr lang="nl-NL" sz="2000" dirty="0" err="1">
                <a:latin typeface="+mj-lt"/>
              </a:rPr>
              <a:t>homeostasis</a:t>
            </a:r>
            <a:r>
              <a:rPr lang="nl-NL" sz="2000" dirty="0">
                <a:latin typeface="+mj-lt"/>
              </a:rPr>
              <a:t>/cytokines &gt; kan bijdrage aan sneller herstel</a:t>
            </a:r>
          </a:p>
          <a:p>
            <a:r>
              <a:rPr lang="nl-NL" sz="2000" dirty="0">
                <a:latin typeface="+mj-lt"/>
              </a:rPr>
              <a:t>Geen </a:t>
            </a:r>
            <a:r>
              <a:rPr lang="nl-NL" sz="2000" dirty="0" err="1">
                <a:latin typeface="+mj-lt"/>
              </a:rPr>
              <a:t>evidence</a:t>
            </a:r>
            <a:r>
              <a:rPr lang="nl-NL" sz="2000" dirty="0">
                <a:latin typeface="+mj-lt"/>
              </a:rPr>
              <a:t> voor</a:t>
            </a:r>
          </a:p>
          <a:p>
            <a:endParaRPr lang="nl-NL" sz="2000" b="1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OVERIG/WAT VOEGT HET TOE</a:t>
            </a:r>
          </a:p>
          <a:p>
            <a:r>
              <a:rPr lang="nl-NL" sz="2000" dirty="0">
                <a:latin typeface="+mj-lt"/>
              </a:rPr>
              <a:t>Failure </a:t>
            </a:r>
            <a:r>
              <a:rPr lang="nl-NL" sz="2000" dirty="0" err="1">
                <a:latin typeface="+mj-lt"/>
              </a:rPr>
              <a:t>to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liberate</a:t>
            </a:r>
            <a:r>
              <a:rPr lang="nl-NL" sz="2000" dirty="0">
                <a:latin typeface="+mj-lt"/>
              </a:rPr>
              <a:t>: geassocieerd met morbiditeit en mortaliteit</a:t>
            </a:r>
          </a:p>
          <a:p>
            <a:r>
              <a:rPr lang="nl-NL" sz="2000" dirty="0">
                <a:latin typeface="+mj-lt"/>
              </a:rPr>
              <a:t>Complex, laat vooral noodzaak zien tot meer begrip over proces/voor/nadelen</a:t>
            </a:r>
          </a:p>
          <a:p>
            <a:r>
              <a:rPr lang="nl-NL" sz="2000" dirty="0">
                <a:latin typeface="+mj-lt"/>
              </a:rPr>
              <a:t>Wat is juiste </a:t>
            </a:r>
            <a:r>
              <a:rPr lang="nl-NL" sz="2000" dirty="0" err="1">
                <a:latin typeface="+mj-lt"/>
              </a:rPr>
              <a:t>liberation-strategy</a:t>
            </a:r>
            <a:r>
              <a:rPr lang="nl-NL" sz="2000" dirty="0">
                <a:latin typeface="+mj-lt"/>
              </a:rPr>
              <a:t>??</a:t>
            </a:r>
          </a:p>
          <a:p>
            <a:pPr marL="0" indent="0">
              <a:buNone/>
            </a:pPr>
            <a:endParaRPr lang="nl-NL" sz="2000" b="1" dirty="0">
              <a:latin typeface="+mj-lt"/>
            </a:endParaRPr>
          </a:p>
          <a:p>
            <a:endParaRPr lang="nl-N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69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71F7-18E6-2709-2AF0-B536EF3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STRENGTHS &amp; LIMITATIONS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73CC3-8A7E-C5E7-21A0-060D920D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latin typeface="+mj-lt"/>
              </a:rPr>
              <a:t>S</a:t>
            </a:r>
          </a:p>
          <a:p>
            <a:r>
              <a:rPr lang="nl-NL" sz="2000" dirty="0">
                <a:latin typeface="+mj-lt"/>
              </a:rPr>
              <a:t>Groot cohort</a:t>
            </a:r>
          </a:p>
          <a:p>
            <a:r>
              <a:rPr lang="nl-NL" sz="2000" dirty="0">
                <a:latin typeface="+mj-lt"/>
              </a:rPr>
              <a:t>Multi </a:t>
            </a:r>
            <a:r>
              <a:rPr lang="nl-NL" sz="2000" dirty="0" err="1">
                <a:latin typeface="+mj-lt"/>
              </a:rPr>
              <a:t>centre</a:t>
            </a:r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%</a:t>
            </a:r>
            <a:r>
              <a:rPr lang="nl-NL" sz="2000" dirty="0" err="1">
                <a:latin typeface="+mj-lt"/>
              </a:rPr>
              <a:t>cFB</a:t>
            </a:r>
            <a:r>
              <a:rPr lang="nl-NL" sz="2000" dirty="0">
                <a:latin typeface="+mj-lt"/>
              </a:rPr>
              <a:t> is relatief laag &gt; deze studie is dus niet gedaan met patiënten die totaal </a:t>
            </a:r>
            <a:r>
              <a:rPr lang="nl-NL" sz="2000" dirty="0" err="1">
                <a:latin typeface="+mj-lt"/>
              </a:rPr>
              <a:t>overloaded</a:t>
            </a:r>
            <a:r>
              <a:rPr lang="nl-NL" sz="2000" dirty="0">
                <a:latin typeface="+mj-lt"/>
              </a:rPr>
              <a:t> zijn</a:t>
            </a:r>
          </a:p>
          <a:p>
            <a:endParaRPr lang="nl-NL" sz="2000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L</a:t>
            </a:r>
          </a:p>
          <a:p>
            <a:r>
              <a:rPr lang="nl-NL" sz="2000" dirty="0">
                <a:latin typeface="+mj-lt"/>
              </a:rPr>
              <a:t>Alleen eerste poging gedocumenteerd</a:t>
            </a:r>
          </a:p>
          <a:p>
            <a:r>
              <a:rPr lang="nl-NL" sz="2000" dirty="0">
                <a:latin typeface="+mj-lt"/>
              </a:rPr>
              <a:t>? Indicatie CRRT</a:t>
            </a:r>
          </a:p>
          <a:p>
            <a:r>
              <a:rPr lang="nl-NL" sz="2000" dirty="0">
                <a:latin typeface="+mj-lt"/>
              </a:rPr>
              <a:t>? Reden voor </a:t>
            </a:r>
            <a:r>
              <a:rPr lang="nl-NL" sz="2000" dirty="0" err="1">
                <a:latin typeface="+mj-lt"/>
              </a:rPr>
              <a:t>reinstitution</a:t>
            </a:r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Oppervlakkige data</a:t>
            </a:r>
          </a:p>
        </p:txBody>
      </p:sp>
    </p:spTree>
    <p:extLst>
      <p:ext uri="{BB962C8B-B14F-4D97-AF65-F5344CB8AC3E}">
        <p14:creationId xmlns:p14="http://schemas.microsoft.com/office/powerpoint/2010/main" val="20168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5A157-7EEB-6CAD-4001-5BDAADFF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8D9935-9E0F-4E7E-BAE3-5F49CFAF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+mj-lt"/>
              </a:rPr>
              <a:t>AKI in 20-25% van de kinderen en jong volwassenen op PICU</a:t>
            </a:r>
          </a:p>
          <a:p>
            <a:r>
              <a:rPr lang="nl-NL" sz="2000" dirty="0">
                <a:latin typeface="+mj-lt"/>
              </a:rPr>
              <a:t>CRRT heeft veel ‘bijwerkingen’:</a:t>
            </a:r>
          </a:p>
          <a:p>
            <a:pPr lvl="1"/>
            <a:r>
              <a:rPr lang="nl-NL" sz="2000" dirty="0">
                <a:latin typeface="+mj-lt"/>
              </a:rPr>
              <a:t>Invasieve behandeling</a:t>
            </a:r>
          </a:p>
          <a:p>
            <a:pPr lvl="1"/>
            <a:r>
              <a:rPr lang="nl-NL" sz="2000" dirty="0">
                <a:latin typeface="+mj-lt"/>
              </a:rPr>
              <a:t>Dialyselijn/lijninfectie</a:t>
            </a:r>
          </a:p>
          <a:p>
            <a:pPr lvl="1"/>
            <a:r>
              <a:rPr lang="nl-NL" sz="2000" dirty="0">
                <a:latin typeface="+mj-lt"/>
              </a:rPr>
              <a:t>Minder mobiel</a:t>
            </a:r>
          </a:p>
          <a:p>
            <a:pPr lvl="1"/>
            <a:r>
              <a:rPr lang="nl-NL" sz="2000" dirty="0">
                <a:latin typeface="+mj-lt"/>
              </a:rPr>
              <a:t>Beinvloed farmacokinetiek</a:t>
            </a:r>
          </a:p>
          <a:p>
            <a:r>
              <a:rPr lang="nl-NL" sz="2000" dirty="0">
                <a:latin typeface="+mj-lt"/>
              </a:rPr>
              <a:t>PICU patiënten met nood aan CRRT: Mortaliteit &gt; 50%</a:t>
            </a:r>
          </a:p>
          <a:p>
            <a:r>
              <a:rPr lang="nl-NL" sz="2000" dirty="0">
                <a:latin typeface="+mj-lt"/>
              </a:rPr>
              <a:t>Groot deel houdt nierfunctie stoornissen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 		</a:t>
            </a:r>
          </a:p>
          <a:p>
            <a:pPr lvl="1"/>
            <a:endParaRPr lang="nl-NL" sz="16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9604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60DCB25-BF17-09A2-41B1-02210CD62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62" y="1207701"/>
            <a:ext cx="9742366" cy="4023163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5B759B6-EA24-3B10-723D-75C4E7FB7138}"/>
              </a:ext>
            </a:extLst>
          </p:cNvPr>
          <p:cNvCxnSpPr/>
          <p:nvPr/>
        </p:nvCxnSpPr>
        <p:spPr>
          <a:xfrm>
            <a:off x="3571066" y="3628217"/>
            <a:ext cx="657225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50A21FD-4E58-302F-E140-8CF8D62F445A}"/>
              </a:ext>
            </a:extLst>
          </p:cNvPr>
          <p:cNvCxnSpPr>
            <a:cxnSpLocks/>
          </p:cNvCxnSpPr>
          <p:nvPr/>
        </p:nvCxnSpPr>
        <p:spPr>
          <a:xfrm>
            <a:off x="2467155" y="3942542"/>
            <a:ext cx="634850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9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371F7-18E6-2709-2AF0-B536EF3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TAKE HOME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73CC3-8A7E-C5E7-21A0-060D920DF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825625"/>
            <a:ext cx="11086171" cy="4351338"/>
          </a:xfrm>
        </p:spPr>
        <p:txBody>
          <a:bodyPr>
            <a:normAutofit lnSpcReduction="10000"/>
          </a:bodyPr>
          <a:lstStyle/>
          <a:p>
            <a:r>
              <a:rPr lang="nl-NL" sz="2000" dirty="0">
                <a:latin typeface="+mj-lt"/>
              </a:rPr>
              <a:t>Hoe langer, hoe slechter</a:t>
            </a:r>
          </a:p>
          <a:p>
            <a:r>
              <a:rPr lang="nl-NL" sz="2000" dirty="0" err="1">
                <a:latin typeface="+mj-lt"/>
              </a:rPr>
              <a:t>Dialy</a:t>
            </a:r>
            <a:r>
              <a:rPr lang="nl-NL" sz="2000" dirty="0">
                <a:latin typeface="+mj-lt"/>
              </a:rPr>
              <a:t>-trauma</a:t>
            </a:r>
          </a:p>
          <a:p>
            <a:r>
              <a:rPr lang="nl-NL" sz="2000" dirty="0">
                <a:solidFill>
                  <a:srgbClr val="FF0000"/>
                </a:solidFill>
                <a:latin typeface="+mj-lt"/>
              </a:rPr>
              <a:t>46% </a:t>
            </a:r>
            <a:r>
              <a:rPr lang="nl-NL" sz="2000" dirty="0" err="1">
                <a:solidFill>
                  <a:srgbClr val="FF0000"/>
                </a:solidFill>
                <a:latin typeface="+mj-lt"/>
              </a:rPr>
              <a:t>failed</a:t>
            </a:r>
            <a:r>
              <a:rPr lang="nl-NL" sz="2000" dirty="0">
                <a:solidFill>
                  <a:srgbClr val="FF0000"/>
                </a:solidFill>
                <a:latin typeface="+mj-lt"/>
              </a:rPr>
              <a:t>, en dus in grote groep meer M&amp;M</a:t>
            </a:r>
          </a:p>
          <a:p>
            <a:pPr marL="0" indent="0">
              <a:buNone/>
            </a:pPr>
            <a:endParaRPr lang="nl-NL" sz="2000" dirty="0">
              <a:solidFill>
                <a:srgbClr val="FF0000"/>
              </a:solidFill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pPr marL="0" indent="0">
              <a:buNone/>
            </a:pPr>
            <a:endParaRPr lang="nl-NL" sz="2000" b="1" dirty="0">
              <a:latin typeface="+mj-lt"/>
            </a:endParaRPr>
          </a:p>
          <a:p>
            <a:pPr marL="0" indent="0">
              <a:buNone/>
            </a:pPr>
            <a:endParaRPr lang="nl-NL" sz="2000" b="1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WAT IS ONS BELEID?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Hebben wij </a:t>
            </a:r>
            <a:r>
              <a:rPr lang="nl-NL" sz="2000" dirty="0" err="1">
                <a:latin typeface="+mj-lt"/>
              </a:rPr>
              <a:t>bijv</a:t>
            </a:r>
            <a:r>
              <a:rPr lang="nl-NL" sz="2000" dirty="0">
                <a:latin typeface="+mj-lt"/>
              </a:rPr>
              <a:t> een </a:t>
            </a:r>
            <a:r>
              <a:rPr lang="nl-NL" sz="2000" dirty="0" err="1">
                <a:latin typeface="+mj-lt"/>
              </a:rPr>
              <a:t>liberation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strategy</a:t>
            </a:r>
            <a:r>
              <a:rPr lang="nl-NL" sz="2000" dirty="0">
                <a:latin typeface="+mj-lt"/>
              </a:rPr>
              <a:t> nodig?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En gaan betere criteria helpen?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D8799B-0DB4-2BED-0848-0D5E94A1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254" y="3185424"/>
            <a:ext cx="7061200" cy="1384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95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3518-92AD-5E2F-A499-C7623D38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64"/>
            <a:ext cx="10515600" cy="1325563"/>
          </a:xfrm>
        </p:spPr>
        <p:txBody>
          <a:bodyPr>
            <a:normAutofit/>
          </a:bodyPr>
          <a:lstStyle/>
          <a:p>
            <a:r>
              <a:rPr lang="nl-NL" sz="2400" b="1" dirty="0"/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F07BE-2A52-2888-98C7-44752F59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227"/>
            <a:ext cx="10515600" cy="4722736"/>
          </a:xfrm>
        </p:spPr>
        <p:txBody>
          <a:bodyPr>
            <a:normAutofit fontScale="92500" lnSpcReduction="10000"/>
          </a:bodyPr>
          <a:lstStyle/>
          <a:p>
            <a:r>
              <a:rPr lang="nl-NL" sz="2000" dirty="0">
                <a:latin typeface="+mj-lt"/>
              </a:rPr>
              <a:t>Beter begrip van beloop aan CRRT is van klinisch belang</a:t>
            </a:r>
          </a:p>
          <a:p>
            <a:r>
              <a:rPr lang="nl-NL" sz="2000" dirty="0">
                <a:latin typeface="+mj-lt"/>
              </a:rPr>
              <a:t>RRT kan uitkomsten optimaliseren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MAAR dilemma’s: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	 &gt; Duur zo kort mogelijk zie bijwerkingen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    	 &gt; Niet te snel eraf -  vaak weer verslechtering, opnieuw lijnen </a:t>
            </a:r>
            <a:r>
              <a:rPr lang="nl-NL" sz="2000" dirty="0" err="1">
                <a:latin typeface="+mj-lt"/>
              </a:rPr>
              <a:t>etc</a:t>
            </a:r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Enkel UO peri-CRRT is bekend als voorspellende factor</a:t>
            </a:r>
          </a:p>
          <a:p>
            <a:endParaRPr lang="nl-NL" sz="2000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DOEL</a:t>
            </a:r>
          </a:p>
          <a:p>
            <a:r>
              <a:rPr lang="nl-NL" sz="2000" dirty="0">
                <a:latin typeface="+mj-lt"/>
              </a:rPr>
              <a:t>Identificeren klinische factoren die succesvol staken (</a:t>
            </a:r>
            <a:r>
              <a:rPr lang="nl-NL" sz="2000" dirty="0" err="1">
                <a:latin typeface="+mj-lt"/>
              </a:rPr>
              <a:t>liberation</a:t>
            </a:r>
            <a:r>
              <a:rPr lang="nl-NL" sz="2000" dirty="0">
                <a:latin typeface="+mj-lt"/>
              </a:rPr>
              <a:t>) CRRT beïnvloeden</a:t>
            </a:r>
          </a:p>
          <a:p>
            <a:r>
              <a:rPr lang="nl-NL" sz="2000" dirty="0">
                <a:latin typeface="+mj-lt"/>
              </a:rPr>
              <a:t>Associatie </a:t>
            </a:r>
            <a:r>
              <a:rPr lang="nl-NL" sz="2000" dirty="0" err="1">
                <a:latin typeface="+mj-lt"/>
              </a:rPr>
              <a:t>tss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liberation</a:t>
            </a:r>
            <a:r>
              <a:rPr lang="nl-NL" sz="2000" dirty="0">
                <a:latin typeface="+mj-lt"/>
              </a:rPr>
              <a:t> en duur CRRT</a:t>
            </a:r>
          </a:p>
          <a:p>
            <a:r>
              <a:rPr lang="nl-NL" sz="2000" dirty="0">
                <a:latin typeface="+mj-lt"/>
              </a:rPr>
              <a:t>Associatie </a:t>
            </a:r>
            <a:r>
              <a:rPr lang="nl-NL" sz="2000" dirty="0" err="1">
                <a:latin typeface="+mj-lt"/>
              </a:rPr>
              <a:t>tss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liberation</a:t>
            </a:r>
            <a:r>
              <a:rPr lang="nl-NL" sz="2000" dirty="0">
                <a:latin typeface="+mj-lt"/>
              </a:rPr>
              <a:t> en mortaliteit</a:t>
            </a:r>
          </a:p>
          <a:p>
            <a:r>
              <a:rPr lang="nl-NL" sz="2000" dirty="0">
                <a:latin typeface="+mj-lt"/>
              </a:rPr>
              <a:t>Associatie </a:t>
            </a:r>
            <a:r>
              <a:rPr lang="nl-NL" sz="2000" dirty="0" err="1">
                <a:latin typeface="+mj-lt"/>
              </a:rPr>
              <a:t>tss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liberation</a:t>
            </a:r>
            <a:r>
              <a:rPr lang="nl-NL" sz="2000" dirty="0">
                <a:latin typeface="+mj-lt"/>
              </a:rPr>
              <a:t> en morbiditeit </a:t>
            </a:r>
          </a:p>
          <a:p>
            <a:pPr marL="0" indent="0">
              <a:buNone/>
            </a:pPr>
            <a:r>
              <a:rPr lang="nl-NL" sz="2000" dirty="0">
                <a:latin typeface="+mj-lt"/>
              </a:rPr>
              <a:t>    (</a:t>
            </a:r>
            <a:r>
              <a:rPr lang="nl-NL" sz="2000" dirty="0" err="1">
                <a:latin typeface="+mj-lt"/>
              </a:rPr>
              <a:t>dwz</a:t>
            </a:r>
            <a:r>
              <a:rPr lang="nl-NL" sz="2000" dirty="0">
                <a:latin typeface="+mj-lt"/>
              </a:rPr>
              <a:t>: ventilator-free </a:t>
            </a:r>
            <a:r>
              <a:rPr lang="nl-NL" sz="2000" dirty="0" err="1">
                <a:latin typeface="+mj-lt"/>
              </a:rPr>
              <a:t>days</a:t>
            </a:r>
            <a:r>
              <a:rPr lang="nl-NL" sz="2000" dirty="0">
                <a:latin typeface="+mj-lt"/>
              </a:rPr>
              <a:t>/PICU-free </a:t>
            </a:r>
            <a:r>
              <a:rPr lang="nl-NL" sz="2000" dirty="0" err="1">
                <a:latin typeface="+mj-lt"/>
              </a:rPr>
              <a:t>days</a:t>
            </a:r>
            <a:r>
              <a:rPr lang="nl-NL" sz="2000" dirty="0">
                <a:latin typeface="+mj-lt"/>
              </a:rPr>
              <a:t>)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095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3518-92AD-5E2F-A499-C7623D38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METHODS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F07BE-2A52-2888-98C7-44752F59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035"/>
            <a:ext cx="10515600" cy="5052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b="1" dirty="0">
                <a:latin typeface="+mj-lt"/>
              </a:rPr>
              <a:t>STUDIE POPULATIE</a:t>
            </a:r>
          </a:p>
          <a:p>
            <a:r>
              <a:rPr lang="nl-NL" sz="2000" dirty="0">
                <a:latin typeface="+mj-lt"/>
              </a:rPr>
              <a:t>WE-ROCK database (</a:t>
            </a:r>
            <a:r>
              <a:rPr lang="nl-NL" sz="2000" dirty="0" err="1">
                <a:latin typeface="+mj-lt"/>
              </a:rPr>
              <a:t>Collaborative</a:t>
            </a:r>
            <a:r>
              <a:rPr lang="nl-NL" sz="2000" dirty="0">
                <a:latin typeface="+mj-lt"/>
              </a:rPr>
              <a:t> CRRT </a:t>
            </a:r>
            <a:r>
              <a:rPr lang="nl-NL" sz="2000" dirty="0" err="1">
                <a:latin typeface="+mj-lt"/>
              </a:rPr>
              <a:t>outcomes</a:t>
            </a:r>
            <a:r>
              <a:rPr lang="nl-NL" sz="2000" dirty="0">
                <a:latin typeface="+mj-lt"/>
              </a:rPr>
              <a:t>)</a:t>
            </a:r>
          </a:p>
          <a:p>
            <a:r>
              <a:rPr lang="nl-NL" sz="2000" dirty="0">
                <a:latin typeface="+mj-lt"/>
              </a:rPr>
              <a:t>996 patiënten / 0-25 </a:t>
            </a:r>
            <a:r>
              <a:rPr lang="nl-NL" sz="2000" dirty="0" err="1">
                <a:latin typeface="+mj-lt"/>
              </a:rPr>
              <a:t>yrs</a:t>
            </a:r>
            <a:r>
              <a:rPr lang="nl-NL" sz="2000" dirty="0">
                <a:latin typeface="+mj-lt"/>
              </a:rPr>
              <a:t> </a:t>
            </a:r>
          </a:p>
          <a:p>
            <a:r>
              <a:rPr lang="nl-NL" sz="2000" dirty="0">
                <a:latin typeface="+mj-lt"/>
              </a:rPr>
              <a:t>32 centra, verdeeld over 7 landen</a:t>
            </a:r>
          </a:p>
          <a:p>
            <a:r>
              <a:rPr lang="nl-NL" sz="2000" dirty="0">
                <a:latin typeface="+mj-lt"/>
              </a:rPr>
              <a:t>2015-2021</a:t>
            </a:r>
          </a:p>
          <a:p>
            <a:r>
              <a:rPr lang="nl-NL" sz="2000" dirty="0">
                <a:latin typeface="+mj-lt"/>
              </a:rPr>
              <a:t>Indicatie vr CRRT: AKI of overvulling</a:t>
            </a:r>
          </a:p>
          <a:p>
            <a:pPr marL="0" indent="0">
              <a:buNone/>
            </a:pPr>
            <a:endParaRPr lang="nl-NL" sz="2000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EXCLUSIE</a:t>
            </a:r>
          </a:p>
          <a:p>
            <a:r>
              <a:rPr lang="nl-NL" sz="2000" dirty="0">
                <a:latin typeface="+mj-lt"/>
              </a:rPr>
              <a:t>End stage nierfalen dialyse afhankelijk/daarop af stevenen</a:t>
            </a:r>
          </a:p>
          <a:p>
            <a:r>
              <a:rPr lang="nl-NL" sz="2000" u="sng" dirty="0">
                <a:latin typeface="+mj-lt"/>
              </a:rPr>
              <a:t>Congenitale </a:t>
            </a:r>
            <a:r>
              <a:rPr lang="nl-NL" sz="2000" dirty="0">
                <a:latin typeface="+mj-lt"/>
              </a:rPr>
              <a:t>afwijkingen </a:t>
            </a:r>
            <a:r>
              <a:rPr lang="nl-NL" sz="2000" dirty="0" err="1">
                <a:latin typeface="+mj-lt"/>
              </a:rPr>
              <a:t>tr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urogenitalis</a:t>
            </a:r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ECMO</a:t>
            </a:r>
          </a:p>
          <a:p>
            <a:r>
              <a:rPr lang="nl-NL" sz="2000" dirty="0">
                <a:latin typeface="+mj-lt"/>
              </a:rPr>
              <a:t>Andere primaire reden (leverfalen/IEM/intoxicatie)</a:t>
            </a:r>
          </a:p>
          <a:p>
            <a:r>
              <a:rPr lang="nl-NL" sz="2000" dirty="0">
                <a:latin typeface="+mj-lt"/>
              </a:rPr>
              <a:t>&gt; 28 d dialyse</a:t>
            </a:r>
          </a:p>
          <a:p>
            <a:r>
              <a:rPr lang="nl-NL" sz="2000" dirty="0">
                <a:latin typeface="+mj-lt"/>
              </a:rPr>
              <a:t>&lt; 72 u overleden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9295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3518-92AD-5E2F-A499-C7623D38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METHODS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F07BE-2A52-2888-98C7-44752F59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b="1" dirty="0">
                <a:latin typeface="+mj-lt"/>
              </a:rPr>
              <a:t>DATA COLLECTIE</a:t>
            </a:r>
          </a:p>
          <a:p>
            <a:r>
              <a:rPr lang="nl-NL" sz="2200" dirty="0">
                <a:latin typeface="+mj-lt"/>
              </a:rPr>
              <a:t>Retrospectief status onderzoek</a:t>
            </a:r>
          </a:p>
          <a:p>
            <a:r>
              <a:rPr lang="nl-NL" sz="2200" dirty="0">
                <a:latin typeface="+mj-lt"/>
              </a:rPr>
              <a:t>Baseline &amp; opname data</a:t>
            </a:r>
          </a:p>
          <a:p>
            <a:r>
              <a:rPr lang="nl-NL" sz="2200" dirty="0" err="1">
                <a:latin typeface="+mj-lt"/>
              </a:rPr>
              <a:t>Illness</a:t>
            </a:r>
            <a:r>
              <a:rPr lang="nl-NL" sz="2200" dirty="0">
                <a:latin typeface="+mj-lt"/>
              </a:rPr>
              <a:t> </a:t>
            </a:r>
            <a:r>
              <a:rPr lang="nl-NL" sz="2200" dirty="0" err="1">
                <a:latin typeface="+mj-lt"/>
              </a:rPr>
              <a:t>severity</a:t>
            </a:r>
            <a:r>
              <a:rPr lang="nl-NL" sz="2200" dirty="0">
                <a:latin typeface="+mj-lt"/>
              </a:rPr>
              <a:t> score bij opname: </a:t>
            </a:r>
            <a:r>
              <a:rPr lang="nl-NL" sz="2200" b="1" dirty="0">
                <a:latin typeface="+mj-lt"/>
              </a:rPr>
              <a:t>PRISM III</a:t>
            </a:r>
          </a:p>
          <a:p>
            <a:r>
              <a:rPr lang="nl-NL" sz="2200" dirty="0">
                <a:latin typeface="+mj-lt"/>
              </a:rPr>
              <a:t>24 u voor start CRRT: </a:t>
            </a:r>
          </a:p>
          <a:p>
            <a:pPr lvl="1"/>
            <a:r>
              <a:rPr lang="nl-NL" sz="2200" b="1" dirty="0">
                <a:latin typeface="+mj-lt"/>
              </a:rPr>
              <a:t>VIS</a:t>
            </a:r>
            <a:r>
              <a:rPr lang="nl-NL" sz="2200" dirty="0">
                <a:latin typeface="+mj-lt"/>
              </a:rPr>
              <a:t> (</a:t>
            </a:r>
            <a:r>
              <a:rPr lang="nl-NL" sz="2200" dirty="0" err="1">
                <a:latin typeface="+mj-lt"/>
              </a:rPr>
              <a:t>vasoactive</a:t>
            </a:r>
            <a:r>
              <a:rPr lang="nl-NL" sz="2200" dirty="0">
                <a:latin typeface="+mj-lt"/>
              </a:rPr>
              <a:t> inotrope score)</a:t>
            </a:r>
          </a:p>
          <a:p>
            <a:pPr lvl="1"/>
            <a:r>
              <a:rPr lang="nl-NL" sz="2200" b="1" dirty="0">
                <a:latin typeface="+mj-lt"/>
              </a:rPr>
              <a:t>PELOD-2 </a:t>
            </a:r>
            <a:r>
              <a:rPr lang="nl-NL" sz="2200" dirty="0">
                <a:latin typeface="+mj-lt"/>
              </a:rPr>
              <a:t>(</a:t>
            </a:r>
            <a:r>
              <a:rPr lang="nl-NL" sz="2200" dirty="0" err="1">
                <a:latin typeface="+mj-lt"/>
              </a:rPr>
              <a:t>pediatric</a:t>
            </a:r>
            <a:r>
              <a:rPr lang="nl-NL" sz="2200" dirty="0">
                <a:latin typeface="+mj-lt"/>
              </a:rPr>
              <a:t> </a:t>
            </a:r>
            <a:r>
              <a:rPr lang="nl-NL" sz="2200" dirty="0" err="1">
                <a:latin typeface="+mj-lt"/>
              </a:rPr>
              <a:t>logistic</a:t>
            </a:r>
            <a:r>
              <a:rPr lang="nl-NL" sz="2200" dirty="0">
                <a:latin typeface="+mj-lt"/>
              </a:rPr>
              <a:t> </a:t>
            </a:r>
            <a:r>
              <a:rPr lang="nl-NL" sz="2200" dirty="0" err="1">
                <a:latin typeface="+mj-lt"/>
              </a:rPr>
              <a:t>organ</a:t>
            </a:r>
            <a:r>
              <a:rPr lang="nl-NL" sz="2200" dirty="0">
                <a:latin typeface="+mj-lt"/>
              </a:rPr>
              <a:t> </a:t>
            </a:r>
            <a:r>
              <a:rPr lang="nl-NL" sz="2200" dirty="0" err="1">
                <a:latin typeface="+mj-lt"/>
              </a:rPr>
              <a:t>dysfunction</a:t>
            </a:r>
            <a:r>
              <a:rPr lang="nl-NL" sz="2200" dirty="0">
                <a:latin typeface="+mj-lt"/>
              </a:rPr>
              <a:t> score) </a:t>
            </a:r>
          </a:p>
          <a:p>
            <a:r>
              <a:rPr lang="nl-NL" sz="2200" dirty="0">
                <a:latin typeface="+mj-lt"/>
              </a:rPr>
              <a:t>Cumulatieve FB bij start CRRT</a:t>
            </a:r>
          </a:p>
          <a:p>
            <a:r>
              <a:rPr lang="nl-NL" sz="2200" dirty="0">
                <a:latin typeface="+mj-lt"/>
              </a:rPr>
              <a:t>FB d3</a:t>
            </a:r>
          </a:p>
          <a:p>
            <a:r>
              <a:rPr lang="nl-NL" sz="2200" dirty="0">
                <a:latin typeface="+mj-lt"/>
              </a:rPr>
              <a:t>UOP voor start CRRT</a:t>
            </a:r>
          </a:p>
          <a:p>
            <a:r>
              <a:rPr lang="nl-NL" sz="2200" dirty="0">
                <a:latin typeface="+mj-lt"/>
              </a:rPr>
              <a:t>Tijd </a:t>
            </a:r>
            <a:r>
              <a:rPr lang="nl-NL" sz="2200" dirty="0" err="1">
                <a:latin typeface="+mj-lt"/>
              </a:rPr>
              <a:t>tss</a:t>
            </a:r>
            <a:r>
              <a:rPr lang="nl-NL" sz="2200" dirty="0">
                <a:latin typeface="+mj-lt"/>
              </a:rPr>
              <a:t> opname PICU – start CRRT</a:t>
            </a:r>
          </a:p>
          <a:p>
            <a:r>
              <a:rPr lang="nl-NL" sz="2200" dirty="0">
                <a:latin typeface="+mj-lt"/>
              </a:rPr>
              <a:t>CRRT </a:t>
            </a:r>
            <a:r>
              <a:rPr lang="nl-NL" sz="2200" dirty="0" err="1">
                <a:latin typeface="+mj-lt"/>
              </a:rPr>
              <a:t>dose</a:t>
            </a:r>
            <a:endParaRPr lang="nl-NL" sz="2200" dirty="0">
              <a:latin typeface="+mj-lt"/>
            </a:endParaRPr>
          </a:p>
          <a:p>
            <a:r>
              <a:rPr lang="nl-NL" sz="2200" dirty="0">
                <a:latin typeface="+mj-lt"/>
              </a:rPr>
              <a:t>Dagelijks %FB </a:t>
            </a:r>
            <a:r>
              <a:rPr lang="nl-NL" sz="1100" dirty="0"/>
              <a:t>(100x [tot intake-</a:t>
            </a:r>
            <a:r>
              <a:rPr lang="nl-NL" sz="1100" dirty="0" err="1"/>
              <a:t>total</a:t>
            </a:r>
            <a:r>
              <a:rPr lang="nl-NL" sz="1100" dirty="0"/>
              <a:t> output ml]/opname gewicht (gr)</a:t>
            </a:r>
            <a:endParaRPr lang="nl-NL" sz="2200" dirty="0">
              <a:latin typeface="+mj-lt"/>
            </a:endParaRPr>
          </a:p>
          <a:p>
            <a:r>
              <a:rPr lang="nl-NL" sz="2200" dirty="0">
                <a:latin typeface="+mj-lt"/>
              </a:rPr>
              <a:t>Diuretica voor staken ja/nee</a:t>
            </a:r>
          </a:p>
          <a:p>
            <a:endParaRPr lang="nl-N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73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A36375-4E20-C0FF-89B1-870F252C5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4313"/>
            <a:ext cx="10515600" cy="600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+mj-lt"/>
              </a:rPr>
              <a:t>VIS – VASOACTIVE INOTROPIC SCORE</a:t>
            </a:r>
          </a:p>
          <a:p>
            <a:r>
              <a:rPr lang="nl-NL" sz="2200" dirty="0">
                <a:latin typeface="+mj-lt"/>
              </a:rPr>
              <a:t>Post </a:t>
            </a:r>
            <a:r>
              <a:rPr lang="nl-NL" sz="2200" dirty="0" err="1">
                <a:latin typeface="+mj-lt"/>
              </a:rPr>
              <a:t>cardiothoracale</a:t>
            </a:r>
            <a:r>
              <a:rPr lang="nl-NL" sz="2200" dirty="0">
                <a:latin typeface="+mj-lt"/>
              </a:rPr>
              <a:t> chirurgie</a:t>
            </a:r>
          </a:p>
          <a:p>
            <a:r>
              <a:rPr lang="nl-NL" sz="2200" dirty="0">
                <a:latin typeface="+mj-lt"/>
              </a:rPr>
              <a:t>Eerste 24 uur</a:t>
            </a:r>
          </a:p>
          <a:p>
            <a:r>
              <a:rPr lang="nl-NL" sz="2200" dirty="0">
                <a:latin typeface="+mj-lt"/>
              </a:rPr>
              <a:t>Correlatie </a:t>
            </a:r>
            <a:r>
              <a:rPr lang="nl-NL" sz="2200" dirty="0" err="1">
                <a:latin typeface="+mj-lt"/>
              </a:rPr>
              <a:t>tss</a:t>
            </a:r>
            <a:r>
              <a:rPr lang="nl-NL" sz="2200" dirty="0">
                <a:latin typeface="+mj-lt"/>
              </a:rPr>
              <a:t> hoge score en slechte </a:t>
            </a:r>
            <a:r>
              <a:rPr lang="nl-NL" sz="2200" dirty="0" err="1">
                <a:latin typeface="+mj-lt"/>
              </a:rPr>
              <a:t>outcome</a:t>
            </a:r>
            <a:endParaRPr lang="nl-NL" sz="2200" dirty="0">
              <a:latin typeface="+mj-lt"/>
            </a:endParaRPr>
          </a:p>
          <a:p>
            <a:r>
              <a:rPr lang="nl-NL" sz="2200" dirty="0">
                <a:latin typeface="+mj-lt"/>
              </a:rPr>
              <a:t>Onderzoeksdoeleinden</a:t>
            </a:r>
          </a:p>
          <a:p>
            <a:endParaRPr lang="nl-NL" sz="2200" b="1" dirty="0">
              <a:latin typeface="+mj-lt"/>
            </a:endParaRPr>
          </a:p>
          <a:p>
            <a:pPr marL="0" indent="0">
              <a:buNone/>
            </a:pPr>
            <a:endParaRPr lang="nl-NL" sz="2200" dirty="0">
              <a:latin typeface="+mj-lt"/>
            </a:endParaRPr>
          </a:p>
          <a:p>
            <a:pPr marL="0" indent="0">
              <a:buNone/>
            </a:pPr>
            <a:r>
              <a:rPr lang="nl-NL" sz="2200" b="1" dirty="0">
                <a:latin typeface="+mj-lt"/>
              </a:rPr>
              <a:t>PELOD II – PEDIATRIC LOGISTIC ORGAN DYSFUNCTION SCORE</a:t>
            </a:r>
          </a:p>
          <a:p>
            <a:r>
              <a:rPr lang="nl-NL" sz="2200" dirty="0">
                <a:latin typeface="+mj-lt"/>
              </a:rPr>
              <a:t>Mate van MOF</a:t>
            </a:r>
          </a:p>
          <a:p>
            <a:r>
              <a:rPr lang="nl-NL" sz="2200" dirty="0">
                <a:latin typeface="+mj-lt"/>
              </a:rPr>
              <a:t>Zegt iets over mortaliteit</a:t>
            </a:r>
          </a:p>
          <a:p>
            <a:r>
              <a:rPr lang="nl-NL" sz="2200" dirty="0">
                <a:latin typeface="+mj-lt"/>
              </a:rPr>
              <a:t>Onderzoeksdoeleinden</a:t>
            </a:r>
          </a:p>
          <a:p>
            <a:pPr marL="0" indent="0">
              <a:buNone/>
            </a:pPr>
            <a:endParaRPr lang="nl-NL" sz="2200" b="1" dirty="0">
              <a:latin typeface="+mj-lt"/>
            </a:endParaRPr>
          </a:p>
          <a:p>
            <a:pPr marL="0" indent="0">
              <a:buNone/>
            </a:pPr>
            <a:r>
              <a:rPr lang="nl-NL" sz="2200" b="1" dirty="0">
                <a:latin typeface="+mj-lt"/>
              </a:rPr>
              <a:t>PRISM III – PEDIATRIC RISK OF MORTALITY SCORE</a:t>
            </a:r>
          </a:p>
          <a:p>
            <a:r>
              <a:rPr lang="nl-NL" sz="2200" dirty="0">
                <a:latin typeface="+mj-lt"/>
              </a:rPr>
              <a:t>Eerste 24 uur</a:t>
            </a:r>
          </a:p>
          <a:p>
            <a:r>
              <a:rPr lang="nl-NL" sz="2200" dirty="0">
                <a:latin typeface="+mj-lt"/>
              </a:rPr>
              <a:t>Nog uitgebreider</a:t>
            </a:r>
          </a:p>
          <a:p>
            <a:pPr lvl="0"/>
            <a:r>
              <a:rPr lang="nl-NL" sz="2200" dirty="0">
                <a:solidFill>
                  <a:prstClr val="black"/>
                </a:solidFill>
                <a:latin typeface="+mj-lt"/>
              </a:rPr>
              <a:t>Onderzoeksdoeleinden</a:t>
            </a:r>
          </a:p>
          <a:p>
            <a:endParaRPr lang="nl-NL" sz="2000" b="1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774662-A241-960E-783E-F5BCBA51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199" y="159025"/>
            <a:ext cx="3379601" cy="250990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6C0D50A-4163-8729-5527-244BAA72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199" y="251043"/>
            <a:ext cx="3968715" cy="63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3518-92AD-5E2F-A499-C7623D38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"/>
            <a:ext cx="10515600" cy="1325563"/>
          </a:xfrm>
        </p:spPr>
        <p:txBody>
          <a:bodyPr>
            <a:normAutofit/>
          </a:bodyPr>
          <a:lstStyle/>
          <a:p>
            <a:r>
              <a:rPr lang="nl-NL" sz="2400" b="1" dirty="0"/>
              <a:t>METHODS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F07BE-2A52-2888-98C7-44752F59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916"/>
            <a:ext cx="10515600" cy="5170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>
                <a:latin typeface="+mj-lt"/>
              </a:rPr>
              <a:t>DEFINITIES LIBERATION</a:t>
            </a:r>
          </a:p>
          <a:p>
            <a:r>
              <a:rPr lang="nl-NL" sz="2000" dirty="0">
                <a:latin typeface="+mj-lt"/>
              </a:rPr>
              <a:t>Geslaagd: CRRT NIET binnen 72 uur is herstart</a:t>
            </a:r>
          </a:p>
          <a:p>
            <a:r>
              <a:rPr lang="nl-NL" sz="2000" dirty="0">
                <a:latin typeface="+mj-lt"/>
              </a:rPr>
              <a:t>Niet geslaagd: CRRT (of andere RRT) WEL binnen 72 uur gestart</a:t>
            </a:r>
          </a:p>
          <a:p>
            <a:endParaRPr lang="nl-NL" sz="2000" b="1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OUTCOMES</a:t>
            </a: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PRIMARY</a:t>
            </a:r>
          </a:p>
          <a:p>
            <a:r>
              <a:rPr lang="nl-NL" sz="2000" dirty="0">
                <a:latin typeface="+mj-lt"/>
              </a:rPr>
              <a:t>Succesvolle </a:t>
            </a:r>
            <a:r>
              <a:rPr lang="nl-NL" sz="2000" dirty="0" err="1">
                <a:latin typeface="+mj-lt"/>
              </a:rPr>
              <a:t>liberation</a:t>
            </a:r>
            <a:endParaRPr lang="nl-NL" sz="2000" dirty="0">
              <a:latin typeface="+mj-lt"/>
            </a:endParaRPr>
          </a:p>
          <a:p>
            <a:endParaRPr lang="nl-NL" sz="2000" b="1" dirty="0">
              <a:latin typeface="+mj-lt"/>
            </a:endParaRPr>
          </a:p>
          <a:p>
            <a:pPr marL="0" indent="0">
              <a:buNone/>
            </a:pPr>
            <a:r>
              <a:rPr lang="nl-NL" sz="2000" b="1" dirty="0">
                <a:latin typeface="+mj-lt"/>
              </a:rPr>
              <a:t>SECONDARY</a:t>
            </a:r>
          </a:p>
          <a:p>
            <a:r>
              <a:rPr lang="nl-NL" sz="2000" dirty="0">
                <a:latin typeface="+mj-lt"/>
              </a:rPr>
              <a:t>Duur CRRT</a:t>
            </a:r>
          </a:p>
          <a:p>
            <a:r>
              <a:rPr lang="nl-NL" sz="2000" dirty="0">
                <a:latin typeface="+mj-lt"/>
              </a:rPr>
              <a:t>Mortaliteit bij ontslag PICU</a:t>
            </a:r>
          </a:p>
          <a:p>
            <a:r>
              <a:rPr lang="nl-NL" sz="2000" dirty="0">
                <a:latin typeface="+mj-lt"/>
              </a:rPr>
              <a:t>28, 90 d PICU vrij</a:t>
            </a:r>
          </a:p>
          <a:p>
            <a:r>
              <a:rPr lang="nl-NL" sz="2000" dirty="0">
                <a:latin typeface="+mj-lt"/>
              </a:rPr>
              <a:t>28 d ventilator vrij</a:t>
            </a:r>
          </a:p>
          <a:p>
            <a:pPr marL="0" indent="0">
              <a:buNone/>
            </a:pPr>
            <a:endParaRPr lang="nl-NL" sz="2000" b="1" dirty="0">
              <a:latin typeface="+mj-lt"/>
            </a:endParaRPr>
          </a:p>
          <a:p>
            <a:pPr marL="0" indent="0">
              <a:buNone/>
            </a:pPr>
            <a:endParaRPr lang="nl-N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82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3518-92AD-5E2F-A499-C7623D38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RESULTS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F07BE-2A52-2888-98C7-44752F595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29C719-8F5E-5D1C-B05F-3672563F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953" y="-23927"/>
            <a:ext cx="5050091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358DFC7-64FC-7959-E6E1-9ECDD7BBF7CD}"/>
              </a:ext>
            </a:extLst>
          </p:cNvPr>
          <p:cNvSpPr txBox="1"/>
          <p:nvPr/>
        </p:nvSpPr>
        <p:spPr>
          <a:xfrm>
            <a:off x="6095999" y="6081311"/>
            <a:ext cx="292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Diuretica 24 u vr staken CRRT</a:t>
            </a:r>
          </a:p>
          <a:p>
            <a:r>
              <a:rPr lang="nl-NL" dirty="0"/>
              <a:t>6 uur FU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A8F5BE1-35AF-ABD3-A1EB-5D5DA9759C6D}"/>
              </a:ext>
            </a:extLst>
          </p:cNvPr>
          <p:cNvSpPr/>
          <p:nvPr/>
        </p:nvSpPr>
        <p:spPr>
          <a:xfrm>
            <a:off x="3988105" y="2181340"/>
            <a:ext cx="1872868" cy="969485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4625135-2A61-CE4D-46DA-362BF3BD73DA}"/>
              </a:ext>
            </a:extLst>
          </p:cNvPr>
          <p:cNvSpPr/>
          <p:nvPr/>
        </p:nvSpPr>
        <p:spPr>
          <a:xfrm>
            <a:off x="3988105" y="3707176"/>
            <a:ext cx="1872868" cy="969485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C9F3853-4AAF-93F9-AE6E-DE82C26DD56B}"/>
              </a:ext>
            </a:extLst>
          </p:cNvPr>
          <p:cNvSpPr txBox="1"/>
          <p:nvPr/>
        </p:nvSpPr>
        <p:spPr>
          <a:xfrm>
            <a:off x="8494644" y="2181340"/>
            <a:ext cx="169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53.8% succesvol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623FD549-1827-A822-BC5A-C766A5CDCC2B}"/>
              </a:ext>
            </a:extLst>
          </p:cNvPr>
          <p:cNvSpPr/>
          <p:nvPr/>
        </p:nvSpPr>
        <p:spPr>
          <a:xfrm>
            <a:off x="8406775" y="1881263"/>
            <a:ext cx="1872868" cy="969485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46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93518-92AD-5E2F-A499-C7623D38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0" y="-10255"/>
            <a:ext cx="10515600" cy="1325563"/>
          </a:xfrm>
        </p:spPr>
        <p:txBody>
          <a:bodyPr>
            <a:normAutofit/>
          </a:bodyPr>
          <a:lstStyle/>
          <a:p>
            <a:r>
              <a:rPr lang="nl-NL" sz="2400" b="1" dirty="0"/>
              <a:t>RESULTS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7410B2-2501-5C8C-FFFE-E284EF23B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699" y="1069181"/>
            <a:ext cx="11420425" cy="6599263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373D531-8924-A728-DE7F-4E711CF8DF64}"/>
              </a:ext>
            </a:extLst>
          </p:cNvPr>
          <p:cNvSpPr/>
          <p:nvPr/>
        </p:nvSpPr>
        <p:spPr>
          <a:xfrm>
            <a:off x="147610" y="4560888"/>
            <a:ext cx="11658601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6F0DCCD-8C7F-0778-9151-5804DE937839}"/>
              </a:ext>
            </a:extLst>
          </p:cNvPr>
          <p:cNvSpPr/>
          <p:nvPr/>
        </p:nvSpPr>
        <p:spPr>
          <a:xfrm>
            <a:off x="290512" y="2969905"/>
            <a:ext cx="11658601" cy="485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6429571-B7CC-FF4A-F252-A900ABB79FD0}"/>
              </a:ext>
            </a:extLst>
          </p:cNvPr>
          <p:cNvSpPr/>
          <p:nvPr/>
        </p:nvSpPr>
        <p:spPr>
          <a:xfrm>
            <a:off x="147610" y="6197778"/>
            <a:ext cx="11658601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8B93901-43F7-1421-46D3-0BB99BAED381}"/>
              </a:ext>
            </a:extLst>
          </p:cNvPr>
          <p:cNvSpPr txBox="1"/>
          <p:nvPr/>
        </p:nvSpPr>
        <p:spPr>
          <a:xfrm>
            <a:off x="9948255" y="3235310"/>
            <a:ext cx="2057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Co-</a:t>
            </a:r>
            <a:r>
              <a:rPr lang="nl-NL" dirty="0" err="1"/>
              <a:t>morbidities</a:t>
            </a:r>
            <a:r>
              <a:rPr lang="nl-NL" dirty="0"/>
              <a:t>:</a:t>
            </a:r>
          </a:p>
          <a:p>
            <a:r>
              <a:rPr lang="nl-NL" dirty="0"/>
              <a:t>- </a:t>
            </a:r>
            <a:r>
              <a:rPr lang="nl-NL" dirty="0" err="1"/>
              <a:t>Cardiac</a:t>
            </a:r>
            <a:r>
              <a:rPr lang="nl-NL" dirty="0"/>
              <a:t> 19%</a:t>
            </a:r>
          </a:p>
          <a:p>
            <a:r>
              <a:rPr lang="nl-NL" dirty="0"/>
              <a:t>- </a:t>
            </a:r>
            <a:r>
              <a:rPr lang="nl-NL" dirty="0" err="1"/>
              <a:t>Onco</a:t>
            </a:r>
            <a:r>
              <a:rPr lang="nl-NL" dirty="0"/>
              <a:t> 20%</a:t>
            </a:r>
          </a:p>
          <a:p>
            <a:r>
              <a:rPr lang="nl-NL" dirty="0"/>
              <a:t>- GI 19%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0CB10EB-3654-E091-D051-482AA3724215}"/>
              </a:ext>
            </a:extLst>
          </p:cNvPr>
          <p:cNvSpPr/>
          <p:nvPr/>
        </p:nvSpPr>
        <p:spPr>
          <a:xfrm>
            <a:off x="233361" y="2348398"/>
            <a:ext cx="11658601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BA739FA-B87B-E672-B572-B449CEDC9740}"/>
              </a:ext>
            </a:extLst>
          </p:cNvPr>
          <p:cNvSpPr/>
          <p:nvPr/>
        </p:nvSpPr>
        <p:spPr>
          <a:xfrm>
            <a:off x="52339" y="5355461"/>
            <a:ext cx="11849141" cy="300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21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962</Words>
  <Application>Microsoft Office PowerPoint</Application>
  <PresentationFormat>Breedbeeld</PresentationFormat>
  <Paragraphs>190</Paragraphs>
  <Slides>21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INTRODUCTION</vt:lpstr>
      <vt:lpstr>INTRODUCTION</vt:lpstr>
      <vt:lpstr>METHODS</vt:lpstr>
      <vt:lpstr>METHODS</vt:lpstr>
      <vt:lpstr>PowerPoint-presentatie</vt:lpstr>
      <vt:lpstr>METHODS</vt:lpstr>
      <vt:lpstr>RESULTS</vt:lpstr>
      <vt:lpstr>RESULTS</vt:lpstr>
      <vt:lpstr>RESULTS</vt:lpstr>
      <vt:lpstr>PowerPoint-presentatie</vt:lpstr>
      <vt:lpstr>PowerPoint-presentatie</vt:lpstr>
      <vt:lpstr>PowerPoint-presentatie</vt:lpstr>
      <vt:lpstr>Relatie tss duur CRRT en liberation</vt:lpstr>
      <vt:lpstr>DISCUSSION</vt:lpstr>
      <vt:lpstr>DISCUSSION</vt:lpstr>
      <vt:lpstr>DISCUSSION</vt:lpstr>
      <vt:lpstr>DISCUSSION</vt:lpstr>
      <vt:lpstr>STRENGTHS &amp; LIMITATIONS</vt:lpstr>
      <vt:lpstr>PowerPoint-presentatie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Valerie Slooff</dc:creator>
  <cp:lastModifiedBy>Wilde, J. de (Joke)</cp:lastModifiedBy>
  <cp:revision>60</cp:revision>
  <dcterms:created xsi:type="dcterms:W3CDTF">2024-08-03T09:22:43Z</dcterms:created>
  <dcterms:modified xsi:type="dcterms:W3CDTF">2024-08-26T07:22:04Z</dcterms:modified>
</cp:coreProperties>
</file>