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handoutMasterIdLst>
    <p:handoutMasterId r:id="rId23"/>
  </p:handoutMasterIdLst>
  <p:sldIdLst>
    <p:sldId id="257" r:id="rId6"/>
    <p:sldId id="256" r:id="rId7"/>
    <p:sldId id="258" r:id="rId8"/>
    <p:sldId id="260" r:id="rId9"/>
    <p:sldId id="259" r:id="rId10"/>
    <p:sldId id="262" r:id="rId11"/>
    <p:sldId id="263" r:id="rId12"/>
    <p:sldId id="264" r:id="rId13"/>
    <p:sldId id="265" r:id="rId14"/>
    <p:sldId id="269" r:id="rId15"/>
    <p:sldId id="266" r:id="rId16"/>
    <p:sldId id="267" r:id="rId17"/>
    <p:sldId id="268"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046" autoAdjust="0"/>
  </p:normalViewPr>
  <p:slideViewPr>
    <p:cSldViewPr snapToGrid="0">
      <p:cViewPr varScale="1">
        <p:scale>
          <a:sx n="46" d="100"/>
          <a:sy n="46" d="100"/>
        </p:scale>
        <p:origin x="1013" y="53"/>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19-9-2024</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19-9-2024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a:t>
            </a:fld>
            <a:endParaRPr lang="nl-NL"/>
          </a:p>
        </p:txBody>
      </p:sp>
    </p:spTree>
    <p:extLst>
      <p:ext uri="{BB962C8B-B14F-4D97-AF65-F5344CB8AC3E}">
        <p14:creationId xmlns:p14="http://schemas.microsoft.com/office/powerpoint/2010/main" val="70624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6</a:t>
            </a:fld>
            <a:endParaRPr lang="nl-NL"/>
          </a:p>
        </p:txBody>
      </p:sp>
    </p:spTree>
    <p:extLst>
      <p:ext uri="{BB962C8B-B14F-4D97-AF65-F5344CB8AC3E}">
        <p14:creationId xmlns:p14="http://schemas.microsoft.com/office/powerpoint/2010/main" val="1954671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F0DD1D5-54C9-4286-A2FB-659D88120F04" descr="IMG_5724.jpg">
            <a:extLst>
              <a:ext uri="{FF2B5EF4-FFF2-40B4-BE49-F238E27FC236}">
                <a16:creationId xmlns:a16="http://schemas.microsoft.com/office/drawing/2014/main" id="{48BD6937-1692-9159-FF53-5EC9283EA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016" r="1" b="39507"/>
          <a:stretch/>
        </p:blipFill>
        <p:spPr bwMode="auto">
          <a:xfrm>
            <a:off x="614838" y="10"/>
            <a:ext cx="11577160" cy="470461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F500E6DC-A1EA-4D20-8035-DBEED6820275}"/>
              </a:ext>
            </a:extLst>
          </p:cNvPr>
          <p:cNvSpPr>
            <a:spLocks noGrp="1"/>
          </p:cNvSpPr>
          <p:nvPr>
            <p:ph type="title"/>
          </p:nvPr>
        </p:nvSpPr>
        <p:spPr>
          <a:xfrm>
            <a:off x="5419726" y="4557165"/>
            <a:ext cx="6153150" cy="553998"/>
          </a:xfrm>
        </p:spPr>
        <p:txBody>
          <a:bodyPr anchor="b">
            <a:normAutofit/>
          </a:bodyPr>
          <a:lstStyle/>
          <a:p>
            <a:r>
              <a:rPr lang="en-US" dirty="0" err="1"/>
              <a:t>Metamizol</a:t>
            </a:r>
            <a:r>
              <a:rPr lang="en-US" dirty="0"/>
              <a:t> op de PICU	</a:t>
            </a:r>
          </a:p>
        </p:txBody>
      </p:sp>
      <p:sp>
        <p:nvSpPr>
          <p:cNvPr id="4" name="Text Placeholder 3">
            <a:extLst>
              <a:ext uri="{FF2B5EF4-FFF2-40B4-BE49-F238E27FC236}">
                <a16:creationId xmlns:a16="http://schemas.microsoft.com/office/drawing/2014/main" id="{51524366-7BB0-4750-9F09-C1847A4ECE2C}"/>
              </a:ext>
            </a:extLst>
          </p:cNvPr>
          <p:cNvSpPr>
            <a:spLocks noGrp="1"/>
          </p:cNvSpPr>
          <p:nvPr>
            <p:ph type="body" sz="quarter" idx="11"/>
          </p:nvPr>
        </p:nvSpPr>
        <p:spPr>
          <a:xfrm>
            <a:off x="5419724" y="6167573"/>
            <a:ext cx="6153150" cy="232858"/>
          </a:xfrm>
        </p:spPr>
        <p:txBody>
          <a:bodyPr anchor="t">
            <a:normAutofit/>
          </a:bodyPr>
          <a:lstStyle/>
          <a:p>
            <a:pPr>
              <a:spcAft>
                <a:spcPts val="600"/>
              </a:spcAft>
            </a:pPr>
            <a:r>
              <a:rPr lang="en-US" dirty="0"/>
              <a:t>Colloquium 29-8-2024</a:t>
            </a:r>
            <a:endParaRPr lang="en-US"/>
          </a:p>
        </p:txBody>
      </p:sp>
      <p:sp>
        <p:nvSpPr>
          <p:cNvPr id="5" name="Text Placeholder 4">
            <a:extLst>
              <a:ext uri="{FF2B5EF4-FFF2-40B4-BE49-F238E27FC236}">
                <a16:creationId xmlns:a16="http://schemas.microsoft.com/office/drawing/2014/main" id="{089D2756-906D-44DC-815E-1D591E467F09}"/>
              </a:ext>
            </a:extLst>
          </p:cNvPr>
          <p:cNvSpPr>
            <a:spLocks noGrp="1"/>
          </p:cNvSpPr>
          <p:nvPr>
            <p:ph type="body" sz="quarter" idx="13"/>
          </p:nvPr>
        </p:nvSpPr>
        <p:spPr>
          <a:xfrm>
            <a:off x="5419726" y="5465351"/>
            <a:ext cx="6152400" cy="590400"/>
          </a:xfrm>
        </p:spPr>
        <p:txBody>
          <a:bodyPr anchor="t">
            <a:normAutofit/>
          </a:bodyPr>
          <a:lstStyle/>
          <a:p>
            <a:pPr>
              <a:spcAft>
                <a:spcPts val="600"/>
              </a:spcAft>
            </a:pPr>
            <a:r>
              <a:rPr lang="en-US" dirty="0"/>
              <a:t>Linda van Wagenberg</a:t>
            </a:r>
            <a:endParaRPr lang="en-US"/>
          </a:p>
        </p:txBody>
      </p:sp>
    </p:spTree>
    <p:extLst>
      <p:ext uri="{BB962C8B-B14F-4D97-AF65-F5344CB8AC3E}">
        <p14:creationId xmlns:p14="http://schemas.microsoft.com/office/powerpoint/2010/main" val="6307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88340-C638-3811-9A9F-48912831FAA5}"/>
              </a:ext>
            </a:extLst>
          </p:cNvPr>
          <p:cNvSpPr>
            <a:spLocks noGrp="1"/>
          </p:cNvSpPr>
          <p:nvPr>
            <p:ph type="title"/>
          </p:nvPr>
        </p:nvSpPr>
        <p:spPr/>
        <p:txBody>
          <a:bodyPr/>
          <a:lstStyle/>
          <a:p>
            <a:r>
              <a:rPr lang="nl-NL" dirty="0"/>
              <a:t>Kosten</a:t>
            </a:r>
          </a:p>
        </p:txBody>
      </p:sp>
      <p:sp>
        <p:nvSpPr>
          <p:cNvPr id="3" name="Tijdelijke aanduiding voor tekst 2">
            <a:extLst>
              <a:ext uri="{FF2B5EF4-FFF2-40B4-BE49-F238E27FC236}">
                <a16:creationId xmlns:a16="http://schemas.microsoft.com/office/drawing/2014/main" id="{97725B62-03F5-07FD-28DC-146DEC16615C}"/>
              </a:ext>
            </a:extLst>
          </p:cNvPr>
          <p:cNvSpPr>
            <a:spLocks noGrp="1"/>
          </p:cNvSpPr>
          <p:nvPr>
            <p:ph type="body" sz="quarter" idx="11"/>
          </p:nvPr>
        </p:nvSpPr>
        <p:spPr>
          <a:xfrm>
            <a:off x="481011" y="1494032"/>
            <a:ext cx="10966451" cy="4320000"/>
          </a:xfrm>
        </p:spPr>
        <p:txBody>
          <a:bodyPr/>
          <a:lstStyle/>
          <a:p>
            <a:r>
              <a:rPr lang="nl-NL" sz="2400" b="0" dirty="0">
                <a:effectLst/>
                <a:latin typeface="Calibri" panose="020F0502020204030204" pitchFamily="34" charset="0"/>
                <a:ea typeface="Times New Roman" panose="02020603050405020304" pitchFamily="18" charset="0"/>
              </a:rPr>
              <a:t>1 ampul </a:t>
            </a:r>
            <a:r>
              <a:rPr lang="nl-NL" sz="2400" b="0" dirty="0" err="1">
                <a:effectLst/>
                <a:latin typeface="Calibri" panose="020F0502020204030204" pitchFamily="34" charset="0"/>
                <a:ea typeface="Times New Roman" panose="02020603050405020304" pitchFamily="18" charset="0"/>
              </a:rPr>
              <a:t>metamizol</a:t>
            </a:r>
            <a:r>
              <a:rPr lang="nl-NL" sz="2400" b="0" dirty="0">
                <a:effectLst/>
                <a:latin typeface="Calibri" panose="020F0502020204030204" pitchFamily="34" charset="0"/>
                <a:ea typeface="Times New Roman" panose="02020603050405020304" pitchFamily="18" charset="0"/>
              </a:rPr>
              <a:t> 500 mg/ml 2 ml i.v. kost ca. EUR 0,50</a:t>
            </a:r>
          </a:p>
          <a:p>
            <a:endParaRPr lang="nl-NL" sz="2400" b="0" dirty="0">
              <a:latin typeface="Calibri" panose="020F0502020204030204" pitchFamily="34" charset="0"/>
              <a:ea typeface="Times New Roman" panose="02020603050405020304" pitchFamily="18" charset="0"/>
            </a:endParaRPr>
          </a:p>
          <a:p>
            <a:r>
              <a:rPr lang="nl-NL" sz="2400" b="0" dirty="0">
                <a:effectLst/>
                <a:latin typeface="Calibri" panose="020F0502020204030204" pitchFamily="34" charset="0"/>
                <a:ea typeface="Times New Roman" panose="02020603050405020304" pitchFamily="18" charset="0"/>
              </a:rPr>
              <a:t>1 ampul </a:t>
            </a:r>
            <a:r>
              <a:rPr lang="nl-NL" sz="2400" b="0" dirty="0" err="1">
                <a:effectLst/>
                <a:latin typeface="Calibri" panose="020F0502020204030204" pitchFamily="34" charset="0"/>
                <a:ea typeface="Times New Roman" panose="02020603050405020304" pitchFamily="18" charset="0"/>
              </a:rPr>
              <a:t>diclofenac</a:t>
            </a:r>
            <a:r>
              <a:rPr lang="nl-NL" sz="2400" b="0" dirty="0">
                <a:effectLst/>
                <a:latin typeface="Calibri" panose="020F0502020204030204" pitchFamily="34" charset="0"/>
                <a:ea typeface="Times New Roman" panose="02020603050405020304" pitchFamily="18" charset="0"/>
              </a:rPr>
              <a:t> 25mg/ml 3 ml i.v. kost EUR 0,97</a:t>
            </a:r>
          </a:p>
          <a:p>
            <a:endParaRPr lang="nl-NL" sz="2400" b="0" dirty="0">
              <a:latin typeface="Calibri" panose="020F0502020204030204" pitchFamily="34" charset="0"/>
              <a:ea typeface="Times New Roman" panose="02020603050405020304" pitchFamily="18" charset="0"/>
            </a:endParaRPr>
          </a:p>
          <a:p>
            <a:r>
              <a:rPr lang="nl-NL" sz="2400" b="0" dirty="0">
                <a:effectLst/>
                <a:latin typeface="Calibri" panose="020F0502020204030204" pitchFamily="34" charset="0"/>
                <a:ea typeface="Times New Roman" panose="02020603050405020304" pitchFamily="18" charset="0"/>
              </a:rPr>
              <a:t>1 capsule </a:t>
            </a:r>
            <a:r>
              <a:rPr lang="nl-NL" sz="2400" b="0" dirty="0" err="1">
                <a:effectLst/>
                <a:latin typeface="Calibri" panose="020F0502020204030204" pitchFamily="34" charset="0"/>
                <a:ea typeface="Times New Roman" panose="02020603050405020304" pitchFamily="18" charset="0"/>
              </a:rPr>
              <a:t>celexocib</a:t>
            </a:r>
            <a:r>
              <a:rPr lang="nl-NL" sz="2400" b="0" dirty="0">
                <a:effectLst/>
                <a:latin typeface="Calibri" panose="020F0502020204030204" pitchFamily="34" charset="0"/>
                <a:ea typeface="Times New Roman" panose="02020603050405020304" pitchFamily="18" charset="0"/>
              </a:rPr>
              <a:t> 100mg kost EUR 0,57</a:t>
            </a:r>
          </a:p>
          <a:p>
            <a:r>
              <a:rPr lang="nl-NL" sz="2400" b="0" dirty="0">
                <a:latin typeface="Calibri" panose="020F0502020204030204" pitchFamily="34" charset="0"/>
                <a:ea typeface="Times New Roman" panose="02020603050405020304" pitchFamily="18" charset="0"/>
              </a:rPr>
              <a:t>1 ampul </a:t>
            </a:r>
            <a:r>
              <a:rPr lang="nl-NL" sz="2400" b="0" dirty="0" err="1">
                <a:latin typeface="Calibri" panose="020F0502020204030204" pitchFamily="34" charset="0"/>
                <a:ea typeface="Times New Roman" panose="02020603050405020304" pitchFamily="18" charset="0"/>
              </a:rPr>
              <a:t>parexocib</a:t>
            </a:r>
            <a:r>
              <a:rPr lang="nl-NL" sz="2400" b="0" dirty="0">
                <a:latin typeface="Calibri" panose="020F0502020204030204" pitchFamily="34" charset="0"/>
                <a:ea typeface="Times New Roman" panose="02020603050405020304" pitchFamily="18" charset="0"/>
              </a:rPr>
              <a:t> 40mg kost EUR 7,21</a:t>
            </a:r>
            <a:endParaRPr lang="nl-NL" sz="2400" b="0" dirty="0">
              <a:effectLst/>
              <a:latin typeface="Calibri" panose="020F0502020204030204" pitchFamily="34" charset="0"/>
              <a:ea typeface="Times New Roman" panose="02020603050405020304" pitchFamily="18" charset="0"/>
            </a:endParaRPr>
          </a:p>
          <a:p>
            <a:endParaRPr lang="nl-NL" sz="2400" b="0" dirty="0">
              <a:latin typeface="Calibri" panose="020F0502020204030204" pitchFamily="34" charset="0"/>
              <a:ea typeface="Calibri" panose="020F0502020204030204" pitchFamily="34" charset="0"/>
            </a:endParaRPr>
          </a:p>
          <a:p>
            <a:endParaRPr lang="nl-NL" sz="2400" b="0" dirty="0">
              <a:effectLst/>
              <a:latin typeface="Calibri" panose="020F0502020204030204" pitchFamily="34" charset="0"/>
              <a:ea typeface="Calibri" panose="020F0502020204030204" pitchFamily="34" charset="0"/>
            </a:endParaRPr>
          </a:p>
          <a:p>
            <a:endParaRPr lang="nl-NL" sz="2400" b="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a:extLst>
              <a:ext uri="{FF2B5EF4-FFF2-40B4-BE49-F238E27FC236}">
                <a16:creationId xmlns:a16="http://schemas.microsoft.com/office/drawing/2014/main" id="{963F2172-CFEB-0680-EE7B-4248A6BC52DF}"/>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Tree>
    <p:extLst>
      <p:ext uri="{BB962C8B-B14F-4D97-AF65-F5344CB8AC3E}">
        <p14:creationId xmlns:p14="http://schemas.microsoft.com/office/powerpoint/2010/main" val="242046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72D46-D18C-A96A-31A5-D1F119EC5755}"/>
              </a:ext>
            </a:extLst>
          </p:cNvPr>
          <p:cNvSpPr>
            <a:spLocks noGrp="1"/>
          </p:cNvSpPr>
          <p:nvPr>
            <p:ph type="title"/>
          </p:nvPr>
        </p:nvSpPr>
        <p:spPr/>
        <p:txBody>
          <a:bodyPr/>
          <a:lstStyle/>
          <a:p>
            <a:r>
              <a:rPr lang="nl-NL" dirty="0"/>
              <a:t>Protocol WKZ</a:t>
            </a:r>
          </a:p>
        </p:txBody>
      </p:sp>
      <p:sp>
        <p:nvSpPr>
          <p:cNvPr id="6" name="Tijdelijke aanduiding voor tekst 5">
            <a:extLst>
              <a:ext uri="{FF2B5EF4-FFF2-40B4-BE49-F238E27FC236}">
                <a16:creationId xmlns:a16="http://schemas.microsoft.com/office/drawing/2014/main" id="{7EBBF3D6-60C4-D18A-210D-AC677D860999}"/>
              </a:ext>
            </a:extLst>
          </p:cNvPr>
          <p:cNvSpPr>
            <a:spLocks noGrp="1"/>
          </p:cNvSpPr>
          <p:nvPr>
            <p:ph type="body" sz="quarter" idx="11"/>
          </p:nvPr>
        </p:nvSpPr>
        <p:spPr>
          <a:xfrm>
            <a:off x="542925" y="1494032"/>
            <a:ext cx="10966451" cy="4320000"/>
          </a:xfrm>
        </p:spPr>
        <p:txBody>
          <a:bodyPr/>
          <a:lstStyle/>
          <a:p>
            <a:pPr>
              <a:lnSpc>
                <a:spcPct val="107000"/>
              </a:lnSpc>
              <a:spcAft>
                <a:spcPts val="800"/>
              </a:spcAft>
            </a:pPr>
            <a:r>
              <a:rPr lang="nl-NL" b="0" dirty="0">
                <a:effectLst/>
                <a:latin typeface="Calibri" panose="020F0502020204030204" pitchFamily="34" charset="0"/>
                <a:ea typeface="Calibri" panose="020F0502020204030204" pitchFamily="34" charset="0"/>
                <a:cs typeface="Times New Roman" panose="02020603050405020304" pitchFamily="18" charset="0"/>
              </a:rPr>
              <a:t>Indicaties:</a:t>
            </a:r>
          </a:p>
          <a:p>
            <a:pPr marL="342900" lvl="0" indent="-342900">
              <a:lnSpc>
                <a:spcPct val="107000"/>
              </a:lnSpc>
              <a:buFont typeface="Calibri" panose="020F0502020204030204" pitchFamily="34" charset="0"/>
              <a:buChar char="-"/>
            </a:pPr>
            <a:r>
              <a:rPr lang="nl-NL" b="0" dirty="0">
                <a:effectLst/>
                <a:latin typeface="Calibri" panose="020F0502020204030204" pitchFamily="34" charset="0"/>
                <a:ea typeface="Calibri" panose="020F0502020204030204" pitchFamily="34" charset="0"/>
                <a:cs typeface="Times New Roman" panose="02020603050405020304" pitchFamily="18" charset="0"/>
              </a:rPr>
              <a:t>Postoperatieve pijnstilling met een maximale duur van 3 dagen </a:t>
            </a:r>
          </a:p>
          <a:p>
            <a:pPr marL="342900" lvl="0" indent="-342900">
              <a:lnSpc>
                <a:spcPct val="107000"/>
              </a:lnSpc>
              <a:spcAft>
                <a:spcPts val="800"/>
              </a:spcAft>
              <a:buFont typeface="Calibri" panose="020F0502020204030204" pitchFamily="34" charset="0"/>
              <a:buChar char="-"/>
            </a:pPr>
            <a:r>
              <a:rPr lang="nl-NL" b="0" dirty="0">
                <a:effectLst/>
                <a:latin typeface="Calibri" panose="020F0502020204030204" pitchFamily="34" charset="0"/>
                <a:ea typeface="Calibri" panose="020F0502020204030204" pitchFamily="34" charset="0"/>
                <a:cs typeface="Times New Roman" panose="02020603050405020304" pitchFamily="18" charset="0"/>
              </a:rPr>
              <a:t>Contra-indicatie voor klassieke NSAID (bijvoorbeeld </a:t>
            </a:r>
            <a:r>
              <a:rPr lang="nl-NL" b="0" dirty="0" err="1">
                <a:effectLst/>
                <a:latin typeface="Calibri" panose="020F0502020204030204" pitchFamily="34" charset="0"/>
                <a:ea typeface="Calibri" panose="020F0502020204030204" pitchFamily="34" charset="0"/>
                <a:cs typeface="Times New Roman" panose="02020603050405020304" pitchFamily="18" charset="0"/>
              </a:rPr>
              <a:t>diclofenac</a:t>
            </a:r>
            <a:r>
              <a:rPr lang="nl-NL" b="0" dirty="0">
                <a:effectLst/>
                <a:latin typeface="Calibri" panose="020F0502020204030204" pitchFamily="34" charset="0"/>
                <a:ea typeface="Calibri" panose="020F0502020204030204" pitchFamily="34" charset="0"/>
                <a:cs typeface="Times New Roman" panose="02020603050405020304" pitchFamily="18" charset="0"/>
              </a:rPr>
              <a:t> of ibuprofen)</a:t>
            </a:r>
          </a:p>
          <a:p>
            <a:pPr>
              <a:lnSpc>
                <a:spcPct val="107000"/>
              </a:lnSpc>
              <a:spcAft>
                <a:spcPts val="800"/>
              </a:spcAft>
            </a:pPr>
            <a:endParaRPr lang="nl-NL"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b="0" dirty="0">
                <a:latin typeface="Calibri" panose="020F0502020204030204" pitchFamily="34" charset="0"/>
                <a:ea typeface="Times New Roman" panose="02020603050405020304" pitchFamily="18" charset="0"/>
                <a:cs typeface="Times New Roman" panose="02020603050405020304" pitchFamily="18" charset="0"/>
              </a:rPr>
              <a:t>Dosering:</a:t>
            </a:r>
          </a:p>
          <a:p>
            <a:pPr>
              <a:lnSpc>
                <a:spcPct val="107000"/>
              </a:lnSpc>
              <a:spcAft>
                <a:spcPts val="800"/>
              </a:spcAft>
            </a:pPr>
            <a:r>
              <a:rPr lang="nl-NL" b="0" dirty="0">
                <a:effectLst/>
                <a:latin typeface="Calibri" panose="020F0502020204030204" pitchFamily="34" charset="0"/>
                <a:ea typeface="Times New Roman" panose="02020603050405020304" pitchFamily="18" charset="0"/>
                <a:cs typeface="Times New Roman" panose="02020603050405020304" pitchFamily="18" charset="0"/>
              </a:rPr>
              <a:t>4d10mg/kg (met een maximum van 4d1000mg) intraveneus bij een leeftijd van &gt; 3 maanden. Er is geen oraal preparaat beschikbaar in het WKZ. </a:t>
            </a:r>
            <a:endParaRPr lang="nl-NL" b="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5" name="Tijdelijke aanduiding voor dianummer 4">
            <a:extLst>
              <a:ext uri="{FF2B5EF4-FFF2-40B4-BE49-F238E27FC236}">
                <a16:creationId xmlns:a16="http://schemas.microsoft.com/office/drawing/2014/main" id="{7AC2243D-C3A6-4545-F314-B3D42B78056C}"/>
              </a:ext>
            </a:extLst>
          </p:cNvPr>
          <p:cNvSpPr>
            <a:spLocks noGrp="1"/>
          </p:cNvSpPr>
          <p:nvPr>
            <p:ph type="sldNum" sz="quarter" idx="12"/>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163622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EA573-A12E-4515-2FEF-992146A1710E}"/>
              </a:ext>
            </a:extLst>
          </p:cNvPr>
          <p:cNvSpPr>
            <a:spLocks noGrp="1"/>
          </p:cNvSpPr>
          <p:nvPr>
            <p:ph type="title"/>
          </p:nvPr>
        </p:nvSpPr>
        <p:spPr/>
        <p:txBody>
          <a:bodyPr/>
          <a:lstStyle/>
          <a:p>
            <a:r>
              <a:rPr lang="nl-NL" dirty="0"/>
              <a:t>Protocol WKZ</a:t>
            </a:r>
          </a:p>
        </p:txBody>
      </p:sp>
      <p:sp>
        <p:nvSpPr>
          <p:cNvPr id="3" name="Tijdelijke aanduiding voor tekst 2">
            <a:extLst>
              <a:ext uri="{FF2B5EF4-FFF2-40B4-BE49-F238E27FC236}">
                <a16:creationId xmlns:a16="http://schemas.microsoft.com/office/drawing/2014/main" id="{BFB06D46-D352-5C40-B3D4-1C32885BEAF5}"/>
              </a:ext>
            </a:extLst>
          </p:cNvPr>
          <p:cNvSpPr>
            <a:spLocks noGrp="1"/>
          </p:cNvSpPr>
          <p:nvPr>
            <p:ph type="body" sz="quarter" idx="11"/>
          </p:nvPr>
        </p:nvSpPr>
        <p:spPr>
          <a:xfrm>
            <a:off x="628649" y="1269000"/>
            <a:ext cx="10966451" cy="5258800"/>
          </a:xfrm>
        </p:spPr>
        <p:txBody>
          <a:bodyPr/>
          <a:lstStyle/>
          <a:p>
            <a:pPr>
              <a:lnSpc>
                <a:spcPct val="107000"/>
              </a:lnSpc>
              <a:spcAft>
                <a:spcPts val="800"/>
              </a:spcAft>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Contraindicaties</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Calibri" panose="020F0502020204030204" pitchFamily="34" charset="0"/>
              <a:buChar char="-"/>
            </a:pP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Leeftijd &lt; 3 maanden</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Overgevoeligheid voor </a:t>
            </a:r>
            <a:r>
              <a:rPr lang="nl-NL" sz="1800" b="0" dirty="0" err="1">
                <a:solidFill>
                  <a:srgbClr val="1191FA"/>
                </a:solidFill>
                <a:effectLst/>
                <a:latin typeface="Calibri" panose="020F0502020204030204" pitchFamily="34" charset="0"/>
                <a:ea typeface="Calibri" panose="020F0502020204030204" pitchFamily="34" charset="0"/>
                <a:cs typeface="Calibri" panose="020F0502020204030204" pitchFamily="34" charset="0"/>
              </a:rPr>
              <a:t>pyrazolonderivaten</a:t>
            </a: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 of </a:t>
            </a:r>
            <a:r>
              <a:rPr lang="nl-NL" sz="1800" b="0" dirty="0" err="1">
                <a:solidFill>
                  <a:srgbClr val="1191FA"/>
                </a:solidFill>
                <a:effectLst/>
                <a:latin typeface="Calibri" panose="020F0502020204030204" pitchFamily="34" charset="0"/>
                <a:ea typeface="Calibri" panose="020F0502020204030204" pitchFamily="34" charset="0"/>
                <a:cs typeface="Calibri" panose="020F0502020204030204" pitchFamily="34" charset="0"/>
              </a:rPr>
              <a:t>pyrazolidinen</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Voorgeschiedenis van een hevige allergische reactie die verband hield met inname van paracetamol, acetylsalicylzuur of een (ander) NSAID</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Astmapatiënten met astma-aanvallen, urticaria of acute rinitis na gebruik van </a:t>
            </a:r>
            <a:r>
              <a:rPr lang="nl-NL" sz="1800" b="0" dirty="0" err="1">
                <a:solidFill>
                  <a:srgbClr val="1191FA"/>
                </a:solidFill>
                <a:effectLst/>
                <a:latin typeface="Calibri" panose="020F0502020204030204" pitchFamily="34" charset="0"/>
                <a:ea typeface="Calibri" panose="020F0502020204030204" pitchFamily="34" charset="0"/>
                <a:cs typeface="Calibri" panose="020F0502020204030204" pitchFamily="34" charset="0"/>
              </a:rPr>
              <a:t>NSAID's</a:t>
            </a: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 en </a:t>
            </a:r>
            <a:r>
              <a:rPr lang="nl-NL" sz="1800" b="0" dirty="0" err="1">
                <a:solidFill>
                  <a:srgbClr val="1191FA"/>
                </a:solidFill>
                <a:effectLst/>
                <a:latin typeface="Calibri" panose="020F0502020204030204" pitchFamily="34" charset="0"/>
                <a:ea typeface="Calibri" panose="020F0502020204030204" pitchFamily="34" charset="0"/>
                <a:cs typeface="Calibri" panose="020F0502020204030204" pitchFamily="34" charset="0"/>
              </a:rPr>
              <a:t>antirheumatica</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b="0" dirty="0" err="1">
                <a:solidFill>
                  <a:srgbClr val="1191FA"/>
                </a:solidFill>
                <a:effectLst/>
                <a:latin typeface="Calibri" panose="020F0502020204030204" pitchFamily="34" charset="0"/>
                <a:ea typeface="Calibri" panose="020F0502020204030204" pitchFamily="34" charset="0"/>
                <a:cs typeface="Calibri" panose="020F0502020204030204" pitchFamily="34" charset="0"/>
              </a:rPr>
              <a:t>Patienten</a:t>
            </a: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 die in behandeling zijn in het Prinses Maxima Centrum </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b="0" dirty="0" err="1">
                <a:solidFill>
                  <a:srgbClr val="1191FA"/>
                </a:solidFill>
                <a:effectLst/>
                <a:latin typeface="Calibri" panose="020F0502020204030204" pitchFamily="34" charset="0"/>
                <a:ea typeface="Calibri" panose="020F0502020204030204" pitchFamily="34" charset="0"/>
                <a:cs typeface="Calibri" panose="020F0502020204030204" pitchFamily="34" charset="0"/>
              </a:rPr>
              <a:t>Bloeddyscrasieën</a:t>
            </a: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 incl. granulocytopenie (&lt; 1500/mm3) of een episode van agranulocytose, ongeacht de achtergrond, in de voorgeschiedenis</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Een verminderde beenmergfunctie of een verminderde hematopoëse</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Ernstige leveraandoeningen zoals acute hepatische porfyrie</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Aangeboren glucose-6-fosfaat-dehydrogenase(G6PD-)deficiëntie vanwege meer kans op hemolyse</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Ernstig verminderde nierfunctie (creatinineklaring &lt; 30 ml/min</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b="0" dirty="0">
                <a:solidFill>
                  <a:srgbClr val="1191FA"/>
                </a:solidFill>
                <a:effectLst/>
                <a:latin typeface="Calibri" panose="020F0502020204030204" pitchFamily="34" charset="0"/>
                <a:ea typeface="Calibri" panose="020F0502020204030204" pitchFamily="34" charset="0"/>
                <a:cs typeface="Calibri" panose="020F0502020204030204" pitchFamily="34" charset="0"/>
              </a:rPr>
              <a:t>Gelijktijdig gebruik van ciclosporine</a:t>
            </a:r>
            <a:endParaRPr lang="nl-NL" sz="1800" b="0" dirty="0">
              <a:solidFill>
                <a:srgbClr val="1191FA"/>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F0B4BCEF-8E5B-E6B8-9C70-C5787F9F05DD}"/>
              </a:ext>
            </a:extLst>
          </p:cNvPr>
          <p:cNvSpPr>
            <a:spLocks noGrp="1"/>
          </p:cNvSpPr>
          <p:nvPr>
            <p:ph type="sldNum" sz="quarter" idx="12"/>
          </p:nvPr>
        </p:nvSpPr>
        <p:spPr/>
        <p:txBody>
          <a:bodyPr/>
          <a:lstStyle/>
          <a:p>
            <a:fld id="{5A195573-6125-40C3-AA0C-3AC6CFB9F86B}" type="slidenum">
              <a:rPr lang="en-US" smtClean="0"/>
              <a:pPr/>
              <a:t>12</a:t>
            </a:fld>
            <a:endParaRPr lang="en-US" dirty="0"/>
          </a:p>
        </p:txBody>
      </p:sp>
    </p:spTree>
    <p:extLst>
      <p:ext uri="{BB962C8B-B14F-4D97-AF65-F5344CB8AC3E}">
        <p14:creationId xmlns:p14="http://schemas.microsoft.com/office/powerpoint/2010/main" val="199611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15F02-C54C-51DD-581E-4C58682007BC}"/>
              </a:ext>
            </a:extLst>
          </p:cNvPr>
          <p:cNvSpPr>
            <a:spLocks noGrp="1"/>
          </p:cNvSpPr>
          <p:nvPr>
            <p:ph type="title"/>
          </p:nvPr>
        </p:nvSpPr>
        <p:spPr/>
        <p:txBody>
          <a:bodyPr/>
          <a:lstStyle/>
          <a:p>
            <a:r>
              <a:rPr lang="nl-NL" dirty="0"/>
              <a:t>Protocol WKZ </a:t>
            </a:r>
          </a:p>
        </p:txBody>
      </p:sp>
      <p:sp>
        <p:nvSpPr>
          <p:cNvPr id="3" name="Tijdelijke aanduiding voor tekst 2">
            <a:extLst>
              <a:ext uri="{FF2B5EF4-FFF2-40B4-BE49-F238E27FC236}">
                <a16:creationId xmlns:a16="http://schemas.microsoft.com/office/drawing/2014/main" id="{24DE05EE-4C8C-5D0A-CC0D-F891FDE44845}"/>
              </a:ext>
            </a:extLst>
          </p:cNvPr>
          <p:cNvSpPr>
            <a:spLocks noGrp="1"/>
          </p:cNvSpPr>
          <p:nvPr>
            <p:ph type="body" sz="quarter" idx="11"/>
          </p:nvPr>
        </p:nvSpPr>
        <p:spPr/>
        <p:txBody>
          <a:bodyPr/>
          <a:lstStyle/>
          <a:p>
            <a:pPr>
              <a:lnSpc>
                <a:spcPct val="107000"/>
              </a:lnSpc>
              <a:spcAft>
                <a:spcPts val="8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Bijwerkingen: </a:t>
            </a:r>
          </a:p>
          <a:p>
            <a:pPr marL="342900" lvl="0" indent="-342900">
              <a:lnSpc>
                <a:spcPct val="107000"/>
              </a:lnSpc>
              <a:buFont typeface="Calibri" panose="020F0502020204030204" pitchFamily="34" charset="0"/>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Daling van de bloeddruk kan optreden bij (te) snelle iv toediening. </a:t>
            </a:r>
          </a:p>
          <a:p>
            <a:pPr marL="342900" lvl="0" indent="-342900">
              <a:lnSpc>
                <a:spcPct val="107000"/>
              </a:lnSpc>
              <a:buFont typeface="Calibri" panose="020F0502020204030204" pitchFamily="34" charset="0"/>
              <a:buChar char="-"/>
            </a:pPr>
            <a:r>
              <a:rPr lang="nl-NL" sz="1800" b="0" dirty="0">
                <a:effectLst/>
                <a:latin typeface="Calibri" panose="020F0502020204030204" pitchFamily="34" charset="0"/>
                <a:ea typeface="Calibri" panose="020F0502020204030204" pitchFamily="34" charset="0"/>
                <a:cs typeface="Calibri" panose="020F0502020204030204" pitchFamily="34" charset="0"/>
              </a:rPr>
              <a:t>Agranulocytose kan optreden na langdurig gebruik. Dit is zeldzaam, maar kan fataal zijn. Bij verschijnselen van agranulocytose (onverwachte achteruitgang van de patiënt, aanhoudende of terugkerende koorts, pijnlijke veranderingen in de slijmvliezen van mond en keel) of pancytopenie de behandeling staken en het bloedbeeld controleren. In geval van neutropenie (&lt; 1500/mm3) geregeld bloedonderzoek verrichten tot de telling normaal is. Bij langdurig gebruik (&gt; 1 week) regelmatig een compleet</a:t>
            </a:r>
            <a:r>
              <a:rPr lang="nl-NL" sz="1800" b="0" dirty="0">
                <a:effectLst/>
                <a:latin typeface="Source Sans Pro" panose="020B0503030403020204" pitchFamily="34" charset="0"/>
                <a:ea typeface="Calibri" panose="020F0502020204030204" pitchFamily="34" charset="0"/>
                <a:cs typeface="Times New Roman" panose="02020603050405020304" pitchFamily="18" charset="0"/>
              </a:rPr>
              <a:t> bloedbeeld uitvoeren, inclusief een differentiële telling van de witte bloedcellen.</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b="0" dirty="0">
                <a:effectLst/>
                <a:latin typeface="Calibri" panose="020F0502020204030204" pitchFamily="34" charset="0"/>
                <a:ea typeface="Calibri" panose="020F0502020204030204" pitchFamily="34" charset="0"/>
                <a:cs typeface="Calibri" panose="020F0502020204030204" pitchFamily="34" charset="0"/>
              </a:rPr>
              <a:t>Staak de behandeling bij het optreden van verschijnselen van leverletsel; gevallen van acute hepatitis, die optrad enkele dagen tot een paar maanden na aanvang van de behandeling, zijn gemeld. Het is niet nodig om bij een gebruik van 3 dagen de leverintegraal te controleren.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b="0" dirty="0">
                <a:effectLst/>
                <a:latin typeface="Source Sans Pro" panose="020B0503030403020204" pitchFamily="34" charset="0"/>
                <a:ea typeface="Calibri" panose="020F0502020204030204" pitchFamily="34" charset="0"/>
                <a:cs typeface="Times New Roman" panose="02020603050405020304" pitchFamily="18" charset="0"/>
              </a:rPr>
              <a:t>De urine kan rood kleuren door een ongevaarlijke metaboliet (</a:t>
            </a:r>
            <a:r>
              <a:rPr lang="nl-NL" sz="1800" b="0" dirty="0" err="1">
                <a:effectLst/>
                <a:latin typeface="Source Sans Pro" panose="020B0503030403020204" pitchFamily="34" charset="0"/>
                <a:ea typeface="Calibri" panose="020F0502020204030204" pitchFamily="34" charset="0"/>
                <a:cs typeface="Times New Roman" panose="02020603050405020304" pitchFamily="18" charset="0"/>
              </a:rPr>
              <a:t>rubazonzuur</a:t>
            </a:r>
            <a:r>
              <a:rPr lang="nl-NL" sz="1800" b="0" dirty="0">
                <a:effectLst/>
                <a:latin typeface="Source Sans Pro" panose="020B0503030403020204" pitchFamily="34" charset="0"/>
                <a:ea typeface="Calibri" panose="020F0502020204030204" pitchFamily="34" charset="0"/>
                <a:cs typeface="Times New Roman" panose="02020603050405020304" pitchFamily="18" charset="0"/>
              </a:rPr>
              <a:t>).</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488F8705-B4F9-D06E-537A-0A70BDC38FD3}"/>
              </a:ext>
            </a:extLst>
          </p:cNvPr>
          <p:cNvSpPr>
            <a:spLocks noGrp="1"/>
          </p:cNvSpPr>
          <p:nvPr>
            <p:ph type="sldNum" sz="quarter" idx="12"/>
          </p:nvPr>
        </p:nvSpPr>
        <p:spPr/>
        <p:txBody>
          <a:bodyPr/>
          <a:lstStyle/>
          <a:p>
            <a:fld id="{5A195573-6125-40C3-AA0C-3AC6CFB9F86B}" type="slidenum">
              <a:rPr lang="en-US" smtClean="0"/>
              <a:pPr/>
              <a:t>13</a:t>
            </a:fld>
            <a:endParaRPr lang="en-US" dirty="0"/>
          </a:p>
        </p:txBody>
      </p:sp>
    </p:spTree>
    <p:extLst>
      <p:ext uri="{BB962C8B-B14F-4D97-AF65-F5344CB8AC3E}">
        <p14:creationId xmlns:p14="http://schemas.microsoft.com/office/powerpoint/2010/main" val="4209625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6EB23-E3B7-732F-EAF8-E061E4837734}"/>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4BEFE6EF-72E0-85A2-CE22-B14BDD3D7C42}"/>
              </a:ext>
            </a:extLst>
          </p:cNvPr>
          <p:cNvSpPr>
            <a:spLocks noGrp="1"/>
          </p:cNvSpPr>
          <p:nvPr>
            <p:ph type="body" sz="quarter" idx="11"/>
          </p:nvPr>
        </p:nvSpPr>
        <p:spPr/>
        <p:txBody>
          <a:bodyPr/>
          <a:lstStyle/>
          <a:p>
            <a:r>
              <a:rPr lang="nl-NL" dirty="0"/>
              <a:t>Vragen?</a:t>
            </a:r>
          </a:p>
        </p:txBody>
      </p:sp>
      <p:sp>
        <p:nvSpPr>
          <p:cNvPr id="4" name="Tijdelijke aanduiding voor dianummer 3">
            <a:extLst>
              <a:ext uri="{FF2B5EF4-FFF2-40B4-BE49-F238E27FC236}">
                <a16:creationId xmlns:a16="http://schemas.microsoft.com/office/drawing/2014/main" id="{A1F013F0-B51B-CEE4-5B7A-2092A57F5183}"/>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146711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E1C47-76D9-6D64-868E-D016D19FC397}"/>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A6E560AE-F62D-51C7-6B13-2BD2DA81C5F8}"/>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F7404D5F-BC67-751A-87A9-EA4F9A09AFD6}"/>
              </a:ext>
            </a:extLst>
          </p:cNvPr>
          <p:cNvSpPr>
            <a:spLocks noGrp="1"/>
          </p:cNvSpPr>
          <p:nvPr>
            <p:ph type="sldNum" sz="quarter" idx="12"/>
          </p:nvPr>
        </p:nvSpPr>
        <p:spPr/>
        <p:txBody>
          <a:bodyPr/>
          <a:lstStyle/>
          <a:p>
            <a:fld id="{5A195573-6125-40C3-AA0C-3AC6CFB9F86B}" type="slidenum">
              <a:rPr lang="en-US" smtClean="0"/>
              <a:pPr/>
              <a:t>15</a:t>
            </a:fld>
            <a:endParaRPr lang="en-US" dirty="0"/>
          </a:p>
        </p:txBody>
      </p:sp>
      <p:pic>
        <p:nvPicPr>
          <p:cNvPr id="6" name="Afbeelding 5">
            <a:extLst>
              <a:ext uri="{FF2B5EF4-FFF2-40B4-BE49-F238E27FC236}">
                <a16:creationId xmlns:a16="http://schemas.microsoft.com/office/drawing/2014/main" id="{51DD50ED-9B63-50F5-8CDA-69CCBB757C0B}"/>
              </a:ext>
            </a:extLst>
          </p:cNvPr>
          <p:cNvPicPr>
            <a:picLocks noChangeAspect="1"/>
          </p:cNvPicPr>
          <p:nvPr/>
        </p:nvPicPr>
        <p:blipFill rotWithShape="1">
          <a:blip r:embed="rId2"/>
          <a:srcRect l="15798" t="30468" r="65851" b="39915"/>
          <a:stretch/>
        </p:blipFill>
        <p:spPr>
          <a:xfrm>
            <a:off x="856034" y="1530000"/>
            <a:ext cx="8385242" cy="4229080"/>
          </a:xfrm>
          <a:prstGeom prst="rect">
            <a:avLst/>
          </a:prstGeom>
        </p:spPr>
      </p:pic>
    </p:spTree>
    <p:extLst>
      <p:ext uri="{BB962C8B-B14F-4D97-AF65-F5344CB8AC3E}">
        <p14:creationId xmlns:p14="http://schemas.microsoft.com/office/powerpoint/2010/main" val="66445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CF8E2-9A03-95C7-35F2-6FC7423D4D8D}"/>
              </a:ext>
            </a:extLst>
          </p:cNvPr>
          <p:cNvSpPr>
            <a:spLocks noGrp="1"/>
          </p:cNvSpPr>
          <p:nvPr>
            <p:ph type="title"/>
          </p:nvPr>
        </p:nvSpPr>
        <p:spPr/>
        <p:txBody>
          <a:bodyPr/>
          <a:lstStyle/>
          <a:p>
            <a:endParaRPr lang="nl-NL"/>
          </a:p>
        </p:txBody>
      </p:sp>
      <p:sp>
        <p:nvSpPr>
          <p:cNvPr id="4" name="Tijdelijke aanduiding voor dianummer 3">
            <a:extLst>
              <a:ext uri="{FF2B5EF4-FFF2-40B4-BE49-F238E27FC236}">
                <a16:creationId xmlns:a16="http://schemas.microsoft.com/office/drawing/2014/main" id="{163E5688-D372-5CFB-2DDB-27CD3068AABC}"/>
              </a:ext>
            </a:extLst>
          </p:cNvPr>
          <p:cNvSpPr>
            <a:spLocks noGrp="1"/>
          </p:cNvSpPr>
          <p:nvPr>
            <p:ph type="sldNum" sz="quarter" idx="12"/>
          </p:nvPr>
        </p:nvSpPr>
        <p:spPr/>
        <p:txBody>
          <a:bodyPr/>
          <a:lstStyle/>
          <a:p>
            <a:fld id="{5A195573-6125-40C3-AA0C-3AC6CFB9F86B}" type="slidenum">
              <a:rPr lang="en-US" smtClean="0"/>
              <a:pPr/>
              <a:t>16</a:t>
            </a:fld>
            <a:endParaRPr lang="en-US" dirty="0"/>
          </a:p>
        </p:txBody>
      </p:sp>
      <p:pic>
        <p:nvPicPr>
          <p:cNvPr id="1026" name="Picture 2" descr="Metamizol bij postoperatieve pijnbestrijding | NTVG">
            <a:extLst>
              <a:ext uri="{FF2B5EF4-FFF2-40B4-BE49-F238E27FC236}">
                <a16:creationId xmlns:a16="http://schemas.microsoft.com/office/drawing/2014/main" id="{1379AA3C-DF23-66DA-7CD4-55028CB03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037" y="888063"/>
            <a:ext cx="5241924" cy="551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8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a:t>WHO </a:t>
            </a:r>
            <a:r>
              <a:rPr lang="en-US" dirty="0" err="1"/>
              <a:t>pijnladder</a:t>
            </a:r>
            <a:r>
              <a:rPr lang="en-US" dirty="0"/>
              <a:t> </a:t>
            </a:r>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a:t>
            </a:fld>
            <a:endParaRPr lang="en-US" dirty="0"/>
          </a:p>
        </p:txBody>
      </p:sp>
      <p:pic>
        <p:nvPicPr>
          <p:cNvPr id="1026" name="Picture 2" descr="Prescribing Analgesia and the WHO Analgesic Ladder | Geeky Medics">
            <a:extLst>
              <a:ext uri="{FF2B5EF4-FFF2-40B4-BE49-F238E27FC236}">
                <a16:creationId xmlns:a16="http://schemas.microsoft.com/office/drawing/2014/main" id="{2ABBD029-1FF7-940C-BD1A-C85B4200D5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8041" r="-413" b="143"/>
          <a:stretch/>
        </p:blipFill>
        <p:spPr bwMode="auto">
          <a:xfrm>
            <a:off x="380999" y="1442687"/>
            <a:ext cx="10360901" cy="4748641"/>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0ADC27EB-B2F4-6E69-7F1A-511D7D10FED3}"/>
              </a:ext>
            </a:extLst>
          </p:cNvPr>
          <p:cNvSpPr/>
          <p:nvPr/>
        </p:nvSpPr>
        <p:spPr>
          <a:xfrm>
            <a:off x="8475133" y="5532086"/>
            <a:ext cx="2091267" cy="6592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781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0CB19-0705-EDEE-DA32-893674507198}"/>
              </a:ext>
            </a:extLst>
          </p:cNvPr>
          <p:cNvSpPr>
            <a:spLocks noGrp="1"/>
          </p:cNvSpPr>
          <p:nvPr>
            <p:ph type="title"/>
          </p:nvPr>
        </p:nvSpPr>
        <p:spPr/>
        <p:txBody>
          <a:bodyPr/>
          <a:lstStyle/>
          <a:p>
            <a:r>
              <a:rPr lang="nl-NL" dirty="0"/>
              <a:t>Pijnprotocol PICU</a:t>
            </a:r>
          </a:p>
        </p:txBody>
      </p:sp>
      <p:sp>
        <p:nvSpPr>
          <p:cNvPr id="3" name="Tijdelijke aanduiding voor tekst 2">
            <a:extLst>
              <a:ext uri="{FF2B5EF4-FFF2-40B4-BE49-F238E27FC236}">
                <a16:creationId xmlns:a16="http://schemas.microsoft.com/office/drawing/2014/main" id="{FBE904F1-58F0-F3E6-76FB-CBDD31FF1A54}"/>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8245CC2-2016-058C-9912-0640F986FB00}"/>
              </a:ext>
            </a:extLst>
          </p:cNvPr>
          <p:cNvSpPr>
            <a:spLocks noGrp="1"/>
          </p:cNvSpPr>
          <p:nvPr>
            <p:ph type="sldNum" sz="quarter" idx="12"/>
          </p:nvPr>
        </p:nvSpPr>
        <p:spPr/>
        <p:txBody>
          <a:bodyPr/>
          <a:lstStyle/>
          <a:p>
            <a:fld id="{5A195573-6125-40C3-AA0C-3AC6CFB9F86B}" type="slidenum">
              <a:rPr lang="en-US" smtClean="0"/>
              <a:pPr/>
              <a:t>3</a:t>
            </a:fld>
            <a:endParaRPr lang="en-US" dirty="0"/>
          </a:p>
        </p:txBody>
      </p:sp>
      <p:pic>
        <p:nvPicPr>
          <p:cNvPr id="7" name="Afbeelding 6">
            <a:extLst>
              <a:ext uri="{FF2B5EF4-FFF2-40B4-BE49-F238E27FC236}">
                <a16:creationId xmlns:a16="http://schemas.microsoft.com/office/drawing/2014/main" id="{DFB922D0-4809-C249-878E-12031A9C942E}"/>
              </a:ext>
            </a:extLst>
          </p:cNvPr>
          <p:cNvPicPr>
            <a:picLocks noChangeAspect="1"/>
          </p:cNvPicPr>
          <p:nvPr/>
        </p:nvPicPr>
        <p:blipFill rotWithShape="1">
          <a:blip r:embed="rId3"/>
          <a:srcRect l="16389" t="36666" r="68819" b="22222"/>
          <a:stretch/>
        </p:blipFill>
        <p:spPr>
          <a:xfrm>
            <a:off x="498237" y="1225769"/>
            <a:ext cx="6193467" cy="5379312"/>
          </a:xfrm>
          <a:prstGeom prst="rect">
            <a:avLst/>
          </a:prstGeom>
        </p:spPr>
      </p:pic>
    </p:spTree>
    <p:extLst>
      <p:ext uri="{BB962C8B-B14F-4D97-AF65-F5344CB8AC3E}">
        <p14:creationId xmlns:p14="http://schemas.microsoft.com/office/powerpoint/2010/main" val="383500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77C8B-C3B8-3375-92BB-A24F20FAF924}"/>
              </a:ext>
            </a:extLst>
          </p:cNvPr>
          <p:cNvSpPr>
            <a:spLocks noGrp="1"/>
          </p:cNvSpPr>
          <p:nvPr>
            <p:ph type="title"/>
          </p:nvPr>
        </p:nvSpPr>
        <p:spPr/>
        <p:txBody>
          <a:bodyPr/>
          <a:lstStyle/>
          <a:p>
            <a:r>
              <a:rPr lang="nl-NL" dirty="0"/>
              <a:t>Hoe werken </a:t>
            </a:r>
            <a:r>
              <a:rPr lang="nl-NL" dirty="0" err="1"/>
              <a:t>NSAID’s</a:t>
            </a:r>
            <a:endParaRPr lang="nl-NL" dirty="0"/>
          </a:p>
        </p:txBody>
      </p:sp>
      <p:sp>
        <p:nvSpPr>
          <p:cNvPr id="3" name="Tijdelijke aanduiding voor tekst 2">
            <a:extLst>
              <a:ext uri="{FF2B5EF4-FFF2-40B4-BE49-F238E27FC236}">
                <a16:creationId xmlns:a16="http://schemas.microsoft.com/office/drawing/2014/main" id="{BD22847A-1738-0030-916B-5E940FF1ED94}"/>
              </a:ext>
            </a:extLst>
          </p:cNvPr>
          <p:cNvSpPr>
            <a:spLocks noGrp="1"/>
          </p:cNvSpPr>
          <p:nvPr>
            <p:ph type="body" sz="quarter" idx="11"/>
          </p:nvPr>
        </p:nvSpPr>
        <p:spPr/>
        <p:txBody>
          <a:bodyPr/>
          <a:lstStyle/>
          <a:p>
            <a:r>
              <a:rPr lang="nl-NL" b="0" dirty="0"/>
              <a:t>Via COX-1 en COX-2 receptor</a:t>
            </a:r>
          </a:p>
          <a:p>
            <a:endParaRPr lang="nl-NL" dirty="0"/>
          </a:p>
          <a:p>
            <a:endParaRPr lang="nl-NL" dirty="0"/>
          </a:p>
        </p:txBody>
      </p:sp>
      <p:sp>
        <p:nvSpPr>
          <p:cNvPr id="4" name="Tijdelijke aanduiding voor dianummer 3">
            <a:extLst>
              <a:ext uri="{FF2B5EF4-FFF2-40B4-BE49-F238E27FC236}">
                <a16:creationId xmlns:a16="http://schemas.microsoft.com/office/drawing/2014/main" id="{9E38FB86-922B-2821-A5A9-99EB0C77193A}"/>
              </a:ext>
            </a:extLst>
          </p:cNvPr>
          <p:cNvSpPr>
            <a:spLocks noGrp="1"/>
          </p:cNvSpPr>
          <p:nvPr>
            <p:ph type="sldNum" sz="quarter" idx="12"/>
          </p:nvPr>
        </p:nvSpPr>
        <p:spPr/>
        <p:txBody>
          <a:bodyPr/>
          <a:lstStyle/>
          <a:p>
            <a:fld id="{5A195573-6125-40C3-AA0C-3AC6CFB9F86B}" type="slidenum">
              <a:rPr lang="en-US" smtClean="0"/>
              <a:pPr/>
              <a:t>4</a:t>
            </a:fld>
            <a:endParaRPr lang="en-US" dirty="0"/>
          </a:p>
        </p:txBody>
      </p:sp>
      <p:pic>
        <p:nvPicPr>
          <p:cNvPr id="2054" name="Picture 6" descr="Figuur 1. Schema van het NSAID-werkingsmechanisme (Naar Sinatra, 2002). Arachidonzuur wordt enerzijds via het cyclo-oxygenase enzym 1 omgezet naar thromboxane A 2 en prostaglandine E2 en anderzijds via het cyclo-oxygenase enzym 2 naar prostaglandine I2, &quot;aspirin triggered lipoxin&quot; (ALT) en tevens prostaglandine E2. Thromboxane A2 zorgt voornamelijk voor hemostase. PGE2, PGI2 en ATL spelen een rol bij pijn, inflammatie, koorts, ze zorgen voor gastro-intestinale protectie en spelen een rol in de nierfunctie. NSAID's oefenen hun functie uit door zowel het COX-1 (vooral constitutief maar ook induceerbaar) als het COX-2 enzym (vooral induceerbaar maar ook constitutief) te inhiberen.">
            <a:extLst>
              <a:ext uri="{FF2B5EF4-FFF2-40B4-BE49-F238E27FC236}">
                <a16:creationId xmlns:a16="http://schemas.microsoft.com/office/drawing/2014/main" id="{7DB8429C-175A-BD20-58FF-993B311B8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4" y="2094606"/>
            <a:ext cx="6539370" cy="363574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C0AC2C02-7C6A-35DB-C7DB-10929317E8E6}"/>
              </a:ext>
            </a:extLst>
          </p:cNvPr>
          <p:cNvSpPr txBox="1"/>
          <p:nvPr/>
        </p:nvSpPr>
        <p:spPr>
          <a:xfrm>
            <a:off x="7426855" y="1674674"/>
            <a:ext cx="4207933" cy="1754326"/>
          </a:xfrm>
          <a:prstGeom prst="rect">
            <a:avLst/>
          </a:prstGeom>
          <a:noFill/>
        </p:spPr>
        <p:txBody>
          <a:bodyPr wrap="square" rtlCol="0">
            <a:spAutoFit/>
          </a:bodyPr>
          <a:lstStyle/>
          <a:p>
            <a:r>
              <a:rPr lang="nl-NL" dirty="0">
                <a:solidFill>
                  <a:srgbClr val="1191FA"/>
                </a:solidFill>
              </a:rPr>
              <a:t>Niet-selectieve NSAIDS (COX -1 en COX 2)</a:t>
            </a:r>
          </a:p>
          <a:p>
            <a:r>
              <a:rPr lang="nl-NL" dirty="0" err="1">
                <a:solidFill>
                  <a:srgbClr val="1191FA"/>
                </a:solidFill>
              </a:rPr>
              <a:t>Diclofenac</a:t>
            </a:r>
            <a:endParaRPr lang="nl-NL" dirty="0">
              <a:solidFill>
                <a:srgbClr val="1191FA"/>
              </a:solidFill>
            </a:endParaRPr>
          </a:p>
          <a:p>
            <a:r>
              <a:rPr lang="nl-NL" dirty="0">
                <a:solidFill>
                  <a:srgbClr val="1191FA"/>
                </a:solidFill>
              </a:rPr>
              <a:t>Ibuprofen</a:t>
            </a:r>
          </a:p>
          <a:p>
            <a:endParaRPr lang="nl-NL" dirty="0">
              <a:solidFill>
                <a:srgbClr val="1191FA"/>
              </a:solidFill>
            </a:endParaRPr>
          </a:p>
          <a:p>
            <a:r>
              <a:rPr lang="nl-NL" dirty="0">
                <a:solidFill>
                  <a:srgbClr val="1191FA"/>
                </a:solidFill>
              </a:rPr>
              <a:t>Selectieve NSAIDS (COX-2 remmers)</a:t>
            </a:r>
          </a:p>
          <a:p>
            <a:r>
              <a:rPr lang="nl-NL" dirty="0" err="1">
                <a:solidFill>
                  <a:srgbClr val="1191FA"/>
                </a:solidFill>
              </a:rPr>
              <a:t>Celexocib</a:t>
            </a:r>
            <a:endParaRPr lang="nl-NL" dirty="0">
              <a:solidFill>
                <a:srgbClr val="1191FA"/>
              </a:solidFill>
            </a:endParaRPr>
          </a:p>
        </p:txBody>
      </p:sp>
    </p:spTree>
    <p:extLst>
      <p:ext uri="{BB962C8B-B14F-4D97-AF65-F5344CB8AC3E}">
        <p14:creationId xmlns:p14="http://schemas.microsoft.com/office/powerpoint/2010/main" val="158342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6482549-76C2-B679-2C11-50E0106E9BCF}"/>
              </a:ext>
            </a:extLst>
          </p:cNvPr>
          <p:cNvPicPr>
            <a:picLocks noChangeAspect="1"/>
          </p:cNvPicPr>
          <p:nvPr/>
        </p:nvPicPr>
        <p:blipFill rotWithShape="1">
          <a:blip r:embed="rId2"/>
          <a:srcRect l="20680" t="22786" r="50626" b="23057"/>
          <a:stretch/>
        </p:blipFill>
        <p:spPr>
          <a:xfrm>
            <a:off x="472059" y="1420239"/>
            <a:ext cx="5821737" cy="343386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noFill/>
        </p:spPr>
      </p:pic>
      <p:sp>
        <p:nvSpPr>
          <p:cNvPr id="2" name="Titel 1">
            <a:extLst>
              <a:ext uri="{FF2B5EF4-FFF2-40B4-BE49-F238E27FC236}">
                <a16:creationId xmlns:a16="http://schemas.microsoft.com/office/drawing/2014/main" id="{BC7D7DF6-1E09-938A-2DC7-CEAD3B4E259B}"/>
              </a:ext>
            </a:extLst>
          </p:cNvPr>
          <p:cNvSpPr>
            <a:spLocks noGrp="1"/>
          </p:cNvSpPr>
          <p:nvPr>
            <p:ph type="title"/>
          </p:nvPr>
        </p:nvSpPr>
        <p:spPr>
          <a:xfrm>
            <a:off x="619125" y="457495"/>
            <a:ext cx="5330825" cy="659242"/>
          </a:xfrm>
        </p:spPr>
        <p:txBody>
          <a:bodyPr anchor="t">
            <a:normAutofit/>
          </a:bodyPr>
          <a:lstStyle/>
          <a:p>
            <a:r>
              <a:rPr lang="nl-NL" dirty="0" err="1"/>
              <a:t>Diclofenac</a:t>
            </a:r>
            <a:r>
              <a:rPr lang="nl-NL" dirty="0"/>
              <a:t> </a:t>
            </a:r>
          </a:p>
        </p:txBody>
      </p:sp>
      <p:sp>
        <p:nvSpPr>
          <p:cNvPr id="15" name="Text Placeholder 4">
            <a:extLst>
              <a:ext uri="{FF2B5EF4-FFF2-40B4-BE49-F238E27FC236}">
                <a16:creationId xmlns:a16="http://schemas.microsoft.com/office/drawing/2014/main" id="{EABD14BB-0858-86FC-04EE-CC942214CC03}"/>
              </a:ext>
            </a:extLst>
          </p:cNvPr>
          <p:cNvSpPr>
            <a:spLocks noGrp="1"/>
          </p:cNvSpPr>
          <p:nvPr>
            <p:ph type="body" sz="quarter" idx="10"/>
          </p:nvPr>
        </p:nvSpPr>
        <p:spPr>
          <a:xfrm>
            <a:off x="6744871" y="2592961"/>
            <a:ext cx="3365772" cy="1371601"/>
          </a:xfrm>
        </p:spPr>
        <p:txBody>
          <a:bodyPr/>
          <a:lstStyle/>
          <a:p>
            <a:r>
              <a:rPr lang="en-US" sz="2500" b="0" dirty="0" err="1"/>
              <a:t>Nabloedingen</a:t>
            </a:r>
            <a:endParaRPr lang="en-US" sz="2500" b="0" dirty="0"/>
          </a:p>
          <a:p>
            <a:r>
              <a:rPr lang="en-US" sz="2500" b="0" dirty="0" err="1"/>
              <a:t>Acuut</a:t>
            </a:r>
            <a:r>
              <a:rPr lang="en-US" sz="2500" b="0" dirty="0"/>
              <a:t> </a:t>
            </a:r>
            <a:r>
              <a:rPr lang="en-US" sz="2500" b="0" dirty="0" err="1"/>
              <a:t>Nierfalen</a:t>
            </a:r>
            <a:endParaRPr lang="en-US" sz="2500" b="0" dirty="0"/>
          </a:p>
          <a:p>
            <a:r>
              <a:rPr lang="en-US" sz="2500" b="0" dirty="0"/>
              <a:t>Asthma </a:t>
            </a:r>
          </a:p>
          <a:p>
            <a:r>
              <a:rPr lang="en-US" sz="2500" b="0" dirty="0" err="1"/>
              <a:t>Maagulcus</a:t>
            </a:r>
            <a:r>
              <a:rPr lang="en-US" sz="2500" b="0" dirty="0"/>
              <a:t> </a:t>
            </a:r>
          </a:p>
        </p:txBody>
      </p:sp>
      <p:sp>
        <p:nvSpPr>
          <p:cNvPr id="4" name="Tijdelijke aanduiding voor dianummer 3">
            <a:extLst>
              <a:ext uri="{FF2B5EF4-FFF2-40B4-BE49-F238E27FC236}">
                <a16:creationId xmlns:a16="http://schemas.microsoft.com/office/drawing/2014/main" id="{E0C9E5B2-8A53-BCCA-7290-71A936011C4A}"/>
              </a:ext>
            </a:extLst>
          </p:cNvPr>
          <p:cNvSpPr>
            <a:spLocks noGrp="1"/>
          </p:cNvSpPr>
          <p:nvPr>
            <p:ph type="sldNum" sz="quarter" idx="13"/>
          </p:nvPr>
        </p:nvSpPr>
        <p:spPr>
          <a:xfrm>
            <a:off x="11229975" y="6191328"/>
            <a:ext cx="365125" cy="249385"/>
          </a:xfrm>
        </p:spPr>
        <p:txBody>
          <a:bodyPr anchor="ctr">
            <a:normAutofit/>
          </a:bodyPr>
          <a:lstStyle/>
          <a:p>
            <a:pPr>
              <a:spcAft>
                <a:spcPts val="600"/>
              </a:spcAft>
            </a:pPr>
            <a:fld id="{5A195573-6125-40C3-AA0C-3AC6CFB9F86B}" type="slidenum">
              <a:rPr lang="en-US" smtClean="0"/>
              <a:pPr>
                <a:spcAft>
                  <a:spcPts val="600"/>
                </a:spcAft>
              </a:pPr>
              <a:t>5</a:t>
            </a:fld>
            <a:endParaRPr lang="en-US"/>
          </a:p>
        </p:txBody>
      </p:sp>
    </p:spTree>
    <p:extLst>
      <p:ext uri="{BB962C8B-B14F-4D97-AF65-F5344CB8AC3E}">
        <p14:creationId xmlns:p14="http://schemas.microsoft.com/office/powerpoint/2010/main" val="324916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3DAFEE-1628-B964-2318-584FD83E068E}"/>
              </a:ext>
            </a:extLst>
          </p:cNvPr>
          <p:cNvSpPr>
            <a:spLocks noGrp="1"/>
          </p:cNvSpPr>
          <p:nvPr>
            <p:ph type="title"/>
          </p:nvPr>
        </p:nvSpPr>
        <p:spPr/>
        <p:txBody>
          <a:bodyPr/>
          <a:lstStyle/>
          <a:p>
            <a:r>
              <a:rPr lang="nl-NL" dirty="0" err="1"/>
              <a:t>Celecoxib</a:t>
            </a:r>
            <a:endParaRPr lang="nl-NL" dirty="0"/>
          </a:p>
        </p:txBody>
      </p:sp>
      <p:sp>
        <p:nvSpPr>
          <p:cNvPr id="3" name="Tijdelijke aanduiding voor tekst 2">
            <a:extLst>
              <a:ext uri="{FF2B5EF4-FFF2-40B4-BE49-F238E27FC236}">
                <a16:creationId xmlns:a16="http://schemas.microsoft.com/office/drawing/2014/main" id="{8D1F593B-1DF3-F8BA-DD7D-944C3904CB1D}"/>
              </a:ext>
            </a:extLst>
          </p:cNvPr>
          <p:cNvSpPr>
            <a:spLocks noGrp="1"/>
          </p:cNvSpPr>
          <p:nvPr>
            <p:ph type="body" sz="quarter" idx="11"/>
          </p:nvPr>
        </p:nvSpPr>
        <p:spPr>
          <a:xfrm>
            <a:off x="619125" y="1530000"/>
            <a:ext cx="5476875" cy="4320000"/>
          </a:xfrm>
        </p:spPr>
        <p:txBody>
          <a:bodyPr/>
          <a:lstStyle/>
          <a:p>
            <a:r>
              <a:rPr lang="nl-NL" b="0" dirty="0"/>
              <a:t>Selectieve COX-2 remmer</a:t>
            </a:r>
          </a:p>
          <a:p>
            <a:endParaRPr lang="nl-NL" b="0" dirty="0"/>
          </a:p>
          <a:p>
            <a:r>
              <a:rPr lang="nl-NL" b="0" dirty="0"/>
              <a:t>In vergelijking met volwassenen</a:t>
            </a:r>
          </a:p>
          <a:p>
            <a:pPr marL="457200" indent="-457200">
              <a:buFontTx/>
              <a:buChar char="-"/>
            </a:pPr>
            <a:r>
              <a:rPr lang="nl-NL" b="0" dirty="0"/>
              <a:t>Klaring 2-2,5x groter in kinderen</a:t>
            </a:r>
          </a:p>
          <a:p>
            <a:pPr marL="457200" indent="-457200">
              <a:buFontTx/>
              <a:buChar char="-"/>
            </a:pPr>
            <a:r>
              <a:rPr lang="nl-NL" b="0" dirty="0"/>
              <a:t>Halfwaardetijd is korter</a:t>
            </a:r>
          </a:p>
          <a:p>
            <a:pPr marL="457200" indent="-457200">
              <a:buFont typeface="Wingdings" panose="05000000000000000000" pitchFamily="2" charset="2"/>
              <a:buChar char="Ø"/>
            </a:pPr>
            <a:r>
              <a:rPr lang="nl-NL" b="0" dirty="0"/>
              <a:t>Waarschijnlijk doseren we onder de therapeutische range</a:t>
            </a:r>
          </a:p>
          <a:p>
            <a:pPr marL="457200" indent="-457200">
              <a:buFont typeface="Wingdings" panose="05000000000000000000" pitchFamily="2" charset="2"/>
              <a:buChar char="Ø"/>
            </a:pPr>
            <a:endParaRPr lang="nl-NL" b="0" dirty="0"/>
          </a:p>
          <a:p>
            <a:pPr marL="457200" indent="-457200">
              <a:buFont typeface="Wingdings" panose="05000000000000000000" pitchFamily="2" charset="2"/>
              <a:buChar char="Ø"/>
            </a:pPr>
            <a:r>
              <a:rPr lang="nl-NL" b="0" dirty="0"/>
              <a:t>Advies nieuwe postoperatieve pijn richtlijn</a:t>
            </a:r>
          </a:p>
          <a:p>
            <a:pPr marL="457200" indent="-457200">
              <a:buFont typeface="Wingdings" panose="05000000000000000000" pitchFamily="2" charset="2"/>
              <a:buChar char="Ø"/>
            </a:pPr>
            <a:endParaRPr lang="nl-NL" b="0" dirty="0"/>
          </a:p>
          <a:p>
            <a:pPr marL="457200" indent="-457200">
              <a:buFont typeface="Wingdings" panose="05000000000000000000" pitchFamily="2" charset="2"/>
              <a:buChar char="Ø"/>
            </a:pPr>
            <a:endParaRPr lang="nl-NL" dirty="0"/>
          </a:p>
          <a:p>
            <a:pPr marL="457200" indent="-457200">
              <a:buFont typeface="Wingdings" panose="05000000000000000000" pitchFamily="2" charset="2"/>
              <a:buChar char="Ø"/>
            </a:pPr>
            <a:endParaRPr lang="nl-NL" dirty="0"/>
          </a:p>
          <a:p>
            <a:endParaRPr lang="nl-NL" dirty="0"/>
          </a:p>
        </p:txBody>
      </p:sp>
      <p:sp>
        <p:nvSpPr>
          <p:cNvPr id="4" name="Tijdelijke aanduiding voor dianummer 3">
            <a:extLst>
              <a:ext uri="{FF2B5EF4-FFF2-40B4-BE49-F238E27FC236}">
                <a16:creationId xmlns:a16="http://schemas.microsoft.com/office/drawing/2014/main" id="{90CE343E-0D1D-B88A-ED20-7EED2674173D}"/>
              </a:ext>
            </a:extLst>
          </p:cNvPr>
          <p:cNvSpPr>
            <a:spLocks noGrp="1"/>
          </p:cNvSpPr>
          <p:nvPr>
            <p:ph type="sldNum" sz="quarter" idx="12"/>
          </p:nvPr>
        </p:nvSpPr>
        <p:spPr/>
        <p:txBody>
          <a:bodyPr/>
          <a:lstStyle/>
          <a:p>
            <a:fld id="{5A195573-6125-40C3-AA0C-3AC6CFB9F86B}" type="slidenum">
              <a:rPr lang="en-US" smtClean="0"/>
              <a:pPr/>
              <a:t>6</a:t>
            </a:fld>
            <a:endParaRPr lang="en-US" dirty="0"/>
          </a:p>
        </p:txBody>
      </p:sp>
      <p:pic>
        <p:nvPicPr>
          <p:cNvPr id="6" name="Afbeelding 5">
            <a:extLst>
              <a:ext uri="{FF2B5EF4-FFF2-40B4-BE49-F238E27FC236}">
                <a16:creationId xmlns:a16="http://schemas.microsoft.com/office/drawing/2014/main" id="{09766898-D2CC-BD65-DA38-265EC66A2C99}"/>
              </a:ext>
            </a:extLst>
          </p:cNvPr>
          <p:cNvPicPr>
            <a:picLocks noChangeAspect="1"/>
          </p:cNvPicPr>
          <p:nvPr/>
        </p:nvPicPr>
        <p:blipFill rotWithShape="1">
          <a:blip r:embed="rId3"/>
          <a:srcRect l="12778" t="10857" r="50486" b="47778"/>
          <a:stretch/>
        </p:blipFill>
        <p:spPr>
          <a:xfrm>
            <a:off x="5960534" y="651420"/>
            <a:ext cx="5858933" cy="2061598"/>
          </a:xfrm>
          <a:prstGeom prst="rect">
            <a:avLst/>
          </a:prstGeom>
        </p:spPr>
      </p:pic>
      <p:pic>
        <p:nvPicPr>
          <p:cNvPr id="8" name="Afbeelding 7">
            <a:extLst>
              <a:ext uri="{FF2B5EF4-FFF2-40B4-BE49-F238E27FC236}">
                <a16:creationId xmlns:a16="http://schemas.microsoft.com/office/drawing/2014/main" id="{3EB078BD-4F39-FA83-898B-B04529F19B4B}"/>
              </a:ext>
            </a:extLst>
          </p:cNvPr>
          <p:cNvPicPr>
            <a:picLocks noChangeAspect="1"/>
          </p:cNvPicPr>
          <p:nvPr/>
        </p:nvPicPr>
        <p:blipFill rotWithShape="1">
          <a:blip r:embed="rId4"/>
          <a:srcRect l="16319" t="54041" r="66667" b="28000"/>
          <a:stretch/>
        </p:blipFill>
        <p:spPr>
          <a:xfrm>
            <a:off x="3266545" y="4705513"/>
            <a:ext cx="6133043" cy="2023067"/>
          </a:xfrm>
          <a:prstGeom prst="rect">
            <a:avLst/>
          </a:prstGeom>
        </p:spPr>
      </p:pic>
    </p:spTree>
    <p:extLst>
      <p:ext uri="{BB962C8B-B14F-4D97-AF65-F5344CB8AC3E}">
        <p14:creationId xmlns:p14="http://schemas.microsoft.com/office/powerpoint/2010/main" val="16857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02328-9BBB-F439-6123-9AFB9568C370}"/>
              </a:ext>
            </a:extLst>
          </p:cNvPr>
          <p:cNvSpPr>
            <a:spLocks noGrp="1"/>
          </p:cNvSpPr>
          <p:nvPr>
            <p:ph type="title"/>
          </p:nvPr>
        </p:nvSpPr>
        <p:spPr/>
        <p:txBody>
          <a:bodyPr/>
          <a:lstStyle/>
          <a:p>
            <a:r>
              <a:rPr lang="nl-NL" dirty="0" err="1"/>
              <a:t>Metamizol</a:t>
            </a:r>
            <a:endParaRPr lang="nl-NL" dirty="0"/>
          </a:p>
        </p:txBody>
      </p:sp>
      <p:sp>
        <p:nvSpPr>
          <p:cNvPr id="3" name="Tijdelijke aanduiding voor tekst 2">
            <a:extLst>
              <a:ext uri="{FF2B5EF4-FFF2-40B4-BE49-F238E27FC236}">
                <a16:creationId xmlns:a16="http://schemas.microsoft.com/office/drawing/2014/main" id="{0BE309F3-94D9-618B-3972-B94882A45558}"/>
              </a:ext>
            </a:extLst>
          </p:cNvPr>
          <p:cNvSpPr>
            <a:spLocks noGrp="1"/>
          </p:cNvSpPr>
          <p:nvPr>
            <p:ph type="body" sz="quarter" idx="11"/>
          </p:nvPr>
        </p:nvSpPr>
        <p:spPr/>
        <p:txBody>
          <a:bodyPr/>
          <a:lstStyle/>
          <a:p>
            <a:r>
              <a:rPr lang="nl-NL" sz="2400" b="0" dirty="0"/>
              <a:t>NSAID of niet?</a:t>
            </a:r>
          </a:p>
          <a:p>
            <a:r>
              <a:rPr lang="nl-NL" sz="2400" b="0" dirty="0"/>
              <a:t>Remming COX -1,2 en COX-3</a:t>
            </a:r>
          </a:p>
          <a:p>
            <a:r>
              <a:rPr lang="nl-NL" sz="2400" b="0" i="0" dirty="0">
                <a:solidFill>
                  <a:srgbClr val="1191FA"/>
                </a:solidFill>
                <a:effectLst/>
                <a:latin typeface="Source Sans Pro" panose="020B0503030403020204" pitchFamily="34" charset="0"/>
              </a:rPr>
              <a:t>4-methylaminoantipyrine (4-MAA)</a:t>
            </a:r>
            <a:endParaRPr lang="nl-NL" sz="2400" b="0" dirty="0">
              <a:solidFill>
                <a:srgbClr val="1191FA"/>
              </a:solidFill>
            </a:endParaRPr>
          </a:p>
          <a:p>
            <a:endParaRPr lang="nl-NL" sz="2400" b="0" dirty="0"/>
          </a:p>
          <a:p>
            <a:pPr marL="457200" indent="-457200">
              <a:buFontTx/>
              <a:buChar char="-"/>
            </a:pPr>
            <a:r>
              <a:rPr lang="nl-NL" sz="2400" b="0" dirty="0"/>
              <a:t>Geen effect op nierfunctie</a:t>
            </a:r>
          </a:p>
          <a:p>
            <a:pPr marL="457200" indent="-457200">
              <a:buFontTx/>
              <a:buChar char="-"/>
            </a:pPr>
            <a:r>
              <a:rPr lang="nl-NL" sz="2400" b="0" dirty="0"/>
              <a:t>Geen effect op </a:t>
            </a:r>
            <a:r>
              <a:rPr lang="nl-NL" sz="2400" b="0" dirty="0" err="1"/>
              <a:t>thrombocytenaggregatie</a:t>
            </a:r>
            <a:endParaRPr lang="nl-NL" sz="2400" b="0" dirty="0"/>
          </a:p>
          <a:p>
            <a:pPr marL="457200" indent="-457200">
              <a:buFontTx/>
              <a:buChar char="-"/>
            </a:pPr>
            <a:r>
              <a:rPr lang="nl-NL" sz="2400" b="0" dirty="0"/>
              <a:t>Geen maag-darmcomplicaties </a:t>
            </a:r>
          </a:p>
          <a:p>
            <a:endParaRPr lang="nl-NL" sz="2400" b="0" dirty="0"/>
          </a:p>
          <a:p>
            <a:r>
              <a:rPr lang="nl-NL" sz="2400" b="0" dirty="0"/>
              <a:t>Wel:</a:t>
            </a:r>
          </a:p>
          <a:p>
            <a:pPr marL="457200" indent="-457200">
              <a:buFontTx/>
              <a:buChar char="-"/>
            </a:pPr>
            <a:r>
              <a:rPr lang="nl-NL" sz="2400" b="0" dirty="0"/>
              <a:t>Kans op hypotensie bij snelle intraveneuze toediening</a:t>
            </a:r>
          </a:p>
          <a:p>
            <a:pPr marL="457200" indent="-457200">
              <a:buFontTx/>
              <a:buChar char="-"/>
            </a:pPr>
            <a:endParaRPr lang="nl-NL" sz="2400" b="0" dirty="0"/>
          </a:p>
          <a:p>
            <a:r>
              <a:rPr lang="nl-NL" sz="2400" b="0" dirty="0"/>
              <a:t>Interactie met:</a:t>
            </a:r>
          </a:p>
          <a:p>
            <a:pPr marL="457200" indent="-457200">
              <a:buFontTx/>
              <a:buChar char="-"/>
            </a:pPr>
            <a:r>
              <a:rPr lang="nl-NL" sz="2400" b="0" dirty="0"/>
              <a:t>Ciclosporine &gt; Kan spiegelverlaging geven</a:t>
            </a:r>
          </a:p>
          <a:p>
            <a:pPr marL="457200" indent="-457200">
              <a:buFontTx/>
              <a:buChar char="-"/>
            </a:pPr>
            <a:r>
              <a:rPr lang="nl-NL" sz="2400" b="0" dirty="0"/>
              <a:t>Kan </a:t>
            </a:r>
            <a:r>
              <a:rPr lang="nl-NL" sz="2400" b="0" dirty="0" err="1"/>
              <a:t>competatief</a:t>
            </a:r>
            <a:r>
              <a:rPr lang="nl-NL" sz="2400" b="0" dirty="0"/>
              <a:t> binden aan COX, waardoor ASA niet meer werkt </a:t>
            </a:r>
          </a:p>
          <a:p>
            <a:pPr marL="457200" indent="-457200">
              <a:buFontTx/>
              <a:buChar char="-"/>
            </a:pPr>
            <a:endParaRPr lang="nl-NL" sz="2400" b="0" dirty="0"/>
          </a:p>
          <a:p>
            <a:endParaRPr lang="nl-NL" dirty="0"/>
          </a:p>
          <a:p>
            <a:endParaRPr lang="nl-NL" dirty="0"/>
          </a:p>
        </p:txBody>
      </p:sp>
      <p:sp>
        <p:nvSpPr>
          <p:cNvPr id="4" name="Tijdelijke aanduiding voor dianummer 3">
            <a:extLst>
              <a:ext uri="{FF2B5EF4-FFF2-40B4-BE49-F238E27FC236}">
                <a16:creationId xmlns:a16="http://schemas.microsoft.com/office/drawing/2014/main" id="{A958A725-E295-15A4-E2B8-FBF0FA4EDE5F}"/>
              </a:ext>
            </a:extLst>
          </p:cNvPr>
          <p:cNvSpPr>
            <a:spLocks noGrp="1"/>
          </p:cNvSpPr>
          <p:nvPr>
            <p:ph type="sldNum" sz="quarter" idx="12"/>
          </p:nvPr>
        </p:nvSpPr>
        <p:spPr/>
        <p:txBody>
          <a:bodyPr/>
          <a:lstStyle/>
          <a:p>
            <a:fld id="{5A195573-6125-40C3-AA0C-3AC6CFB9F86B}" type="slidenum">
              <a:rPr lang="en-US" smtClean="0"/>
              <a:pPr/>
              <a:t>7</a:t>
            </a:fld>
            <a:endParaRPr lang="en-US" dirty="0"/>
          </a:p>
        </p:txBody>
      </p:sp>
      <p:pic>
        <p:nvPicPr>
          <p:cNvPr id="6" name="Afbeelding 5">
            <a:extLst>
              <a:ext uri="{FF2B5EF4-FFF2-40B4-BE49-F238E27FC236}">
                <a16:creationId xmlns:a16="http://schemas.microsoft.com/office/drawing/2014/main" id="{BEDD94C7-11E3-88BB-1A55-D9FFD191EB2A}"/>
              </a:ext>
            </a:extLst>
          </p:cNvPr>
          <p:cNvPicPr>
            <a:picLocks noChangeAspect="1"/>
          </p:cNvPicPr>
          <p:nvPr/>
        </p:nvPicPr>
        <p:blipFill rotWithShape="1">
          <a:blip r:embed="rId2"/>
          <a:srcRect l="14931" t="35778" r="73055" b="34666"/>
          <a:stretch/>
        </p:blipFill>
        <p:spPr>
          <a:xfrm>
            <a:off x="7475537" y="627321"/>
            <a:ext cx="3937000" cy="3026711"/>
          </a:xfrm>
          <a:prstGeom prst="rect">
            <a:avLst/>
          </a:prstGeom>
        </p:spPr>
      </p:pic>
    </p:spTree>
    <p:extLst>
      <p:ext uri="{BB962C8B-B14F-4D97-AF65-F5344CB8AC3E}">
        <p14:creationId xmlns:p14="http://schemas.microsoft.com/office/powerpoint/2010/main" val="248060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7B895-2B62-CC02-447D-CFFA532BD8DE}"/>
              </a:ext>
            </a:extLst>
          </p:cNvPr>
          <p:cNvSpPr>
            <a:spLocks noGrp="1"/>
          </p:cNvSpPr>
          <p:nvPr>
            <p:ph type="title"/>
          </p:nvPr>
        </p:nvSpPr>
        <p:spPr/>
        <p:txBody>
          <a:bodyPr/>
          <a:lstStyle/>
          <a:p>
            <a:r>
              <a:rPr lang="nl-NL" dirty="0" err="1"/>
              <a:t>Metamizol</a:t>
            </a:r>
            <a:r>
              <a:rPr lang="nl-NL" dirty="0"/>
              <a:t> 2</a:t>
            </a:r>
          </a:p>
        </p:txBody>
      </p:sp>
      <p:sp>
        <p:nvSpPr>
          <p:cNvPr id="3" name="Tijdelijke aanduiding voor tekst 2">
            <a:extLst>
              <a:ext uri="{FF2B5EF4-FFF2-40B4-BE49-F238E27FC236}">
                <a16:creationId xmlns:a16="http://schemas.microsoft.com/office/drawing/2014/main" id="{06A115DF-25AA-D30A-CB1A-8F366C2D25F2}"/>
              </a:ext>
            </a:extLst>
          </p:cNvPr>
          <p:cNvSpPr>
            <a:spLocks noGrp="1"/>
          </p:cNvSpPr>
          <p:nvPr>
            <p:ph type="body" sz="quarter" idx="11"/>
          </p:nvPr>
        </p:nvSpPr>
        <p:spPr/>
        <p:txBody>
          <a:bodyPr/>
          <a:lstStyle/>
          <a:p>
            <a:r>
              <a:rPr lang="nl-NL" b="0" dirty="0"/>
              <a:t>Waarom gebruiken we het dan niet</a:t>
            </a:r>
          </a:p>
          <a:p>
            <a:endParaRPr lang="nl-NL" b="0" dirty="0"/>
          </a:p>
          <a:p>
            <a:r>
              <a:rPr lang="nl-NL" b="0" dirty="0"/>
              <a:t>In NL verboden in 1989</a:t>
            </a:r>
          </a:p>
          <a:p>
            <a:pPr marL="457200" indent="-457200">
              <a:buFontTx/>
              <a:buChar char="-"/>
            </a:pPr>
            <a:r>
              <a:rPr lang="nl-NL" b="0" dirty="0"/>
              <a:t>In Zweden was agranulocytose gevonden in 1:3000 gebruikers</a:t>
            </a:r>
          </a:p>
          <a:p>
            <a:pPr marL="457200" indent="-457200">
              <a:buFontTx/>
              <a:buChar char="-"/>
            </a:pPr>
            <a:r>
              <a:rPr lang="nl-NL" b="0" dirty="0"/>
              <a:t>Later onderzoek 1:1000000 gebruikers</a:t>
            </a:r>
          </a:p>
          <a:p>
            <a:pPr marL="457200" indent="-457200">
              <a:buFontTx/>
              <a:buChar char="-"/>
            </a:pPr>
            <a:endParaRPr lang="nl-NL" b="0" dirty="0"/>
          </a:p>
          <a:p>
            <a:r>
              <a:rPr lang="nl-NL" b="0" dirty="0"/>
              <a:t>Sinds 2013 opgenomen in Nederlandse richtlijn postoperatieve pijn</a:t>
            </a:r>
          </a:p>
          <a:p>
            <a:r>
              <a:rPr lang="nl-NL" b="0" dirty="0"/>
              <a:t>Sinds 2024 opgenomen in kinderformularium</a:t>
            </a:r>
          </a:p>
          <a:p>
            <a:endParaRPr lang="nl-NL" b="0" dirty="0"/>
          </a:p>
          <a:p>
            <a:r>
              <a:rPr lang="nl-NL" b="0" dirty="0"/>
              <a:t>		</a:t>
            </a:r>
          </a:p>
          <a:p>
            <a:endParaRPr lang="nl-NL" dirty="0"/>
          </a:p>
        </p:txBody>
      </p:sp>
      <p:sp>
        <p:nvSpPr>
          <p:cNvPr id="4" name="Tijdelijke aanduiding voor dianummer 3">
            <a:extLst>
              <a:ext uri="{FF2B5EF4-FFF2-40B4-BE49-F238E27FC236}">
                <a16:creationId xmlns:a16="http://schemas.microsoft.com/office/drawing/2014/main" id="{58AB37F7-1966-7D8C-D055-AF6E1462F231}"/>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Tree>
    <p:extLst>
      <p:ext uri="{BB962C8B-B14F-4D97-AF65-F5344CB8AC3E}">
        <p14:creationId xmlns:p14="http://schemas.microsoft.com/office/powerpoint/2010/main" val="311909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1FDCA-7AFF-C2E9-1C5D-AF4775F8ACD8}"/>
              </a:ext>
            </a:extLst>
          </p:cNvPr>
          <p:cNvSpPr>
            <a:spLocks noGrp="1"/>
          </p:cNvSpPr>
          <p:nvPr>
            <p:ph type="title"/>
          </p:nvPr>
        </p:nvSpPr>
        <p:spPr/>
        <p:txBody>
          <a:bodyPr/>
          <a:lstStyle/>
          <a:p>
            <a:r>
              <a:rPr lang="nl-NL" dirty="0" err="1"/>
              <a:t>Metamizol</a:t>
            </a:r>
            <a:r>
              <a:rPr lang="nl-NL" dirty="0"/>
              <a:t> 3</a:t>
            </a:r>
          </a:p>
        </p:txBody>
      </p:sp>
      <p:sp>
        <p:nvSpPr>
          <p:cNvPr id="4" name="Tijdelijke aanduiding voor dianummer 3">
            <a:extLst>
              <a:ext uri="{FF2B5EF4-FFF2-40B4-BE49-F238E27FC236}">
                <a16:creationId xmlns:a16="http://schemas.microsoft.com/office/drawing/2014/main" id="{FB8ED612-7861-67B6-00E5-3565902A08B6}"/>
              </a:ext>
            </a:extLst>
          </p:cNvPr>
          <p:cNvSpPr>
            <a:spLocks noGrp="1"/>
          </p:cNvSpPr>
          <p:nvPr>
            <p:ph type="sldNum" sz="quarter" idx="13"/>
          </p:nvPr>
        </p:nvSpPr>
        <p:spPr/>
        <p:txBody>
          <a:bodyPr/>
          <a:lstStyle/>
          <a:p>
            <a:fld id="{5A195573-6125-40C3-AA0C-3AC6CFB9F86B}" type="slidenum">
              <a:rPr lang="en-US" smtClean="0"/>
              <a:pPr/>
              <a:t>9</a:t>
            </a:fld>
            <a:endParaRPr lang="en-US" dirty="0"/>
          </a:p>
        </p:txBody>
      </p:sp>
      <p:pic>
        <p:nvPicPr>
          <p:cNvPr id="9" name="Afbeelding 8">
            <a:extLst>
              <a:ext uri="{FF2B5EF4-FFF2-40B4-BE49-F238E27FC236}">
                <a16:creationId xmlns:a16="http://schemas.microsoft.com/office/drawing/2014/main" id="{F4AD45CF-7A1C-4EA0-96BE-C86DB94353BF}"/>
              </a:ext>
            </a:extLst>
          </p:cNvPr>
          <p:cNvPicPr>
            <a:picLocks noChangeAspect="1"/>
          </p:cNvPicPr>
          <p:nvPr/>
        </p:nvPicPr>
        <p:blipFill rotWithShape="1">
          <a:blip r:embed="rId2"/>
          <a:srcRect l="16945" t="30666" r="67152" b="14666"/>
          <a:stretch/>
        </p:blipFill>
        <p:spPr>
          <a:xfrm>
            <a:off x="453755" y="1293171"/>
            <a:ext cx="5081284" cy="5458496"/>
          </a:xfrm>
          <a:prstGeom prst="rect">
            <a:avLst/>
          </a:prstGeom>
        </p:spPr>
      </p:pic>
      <p:pic>
        <p:nvPicPr>
          <p:cNvPr id="11" name="Afbeelding 10">
            <a:extLst>
              <a:ext uri="{FF2B5EF4-FFF2-40B4-BE49-F238E27FC236}">
                <a16:creationId xmlns:a16="http://schemas.microsoft.com/office/drawing/2014/main" id="{1B221C94-8816-AE3D-EBEA-32C30CEAB7B9}"/>
              </a:ext>
            </a:extLst>
          </p:cNvPr>
          <p:cNvPicPr>
            <a:picLocks noChangeAspect="1"/>
          </p:cNvPicPr>
          <p:nvPr/>
        </p:nvPicPr>
        <p:blipFill rotWithShape="1">
          <a:blip r:embed="rId3"/>
          <a:srcRect l="12986" t="10444" r="50694" b="38223"/>
          <a:stretch/>
        </p:blipFill>
        <p:spPr>
          <a:xfrm>
            <a:off x="5835650" y="1476375"/>
            <a:ext cx="5839390" cy="2579158"/>
          </a:xfrm>
          <a:prstGeom prst="rect">
            <a:avLst/>
          </a:prstGeom>
        </p:spPr>
      </p:pic>
    </p:spTree>
    <p:extLst>
      <p:ext uri="{BB962C8B-B14F-4D97-AF65-F5344CB8AC3E}">
        <p14:creationId xmlns:p14="http://schemas.microsoft.com/office/powerpoint/2010/main" val="2581635403"/>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NL_Model.pptx" id="{12767227-42DC-454E-A27E-98C1742A1195}" vid="{631F47D9-022E-45AB-8ED8-9DB6277112A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77B70A-F375-400E-A6ED-D31A5FB408A3}">
  <ds:schemaRefs>
    <ds:schemaRef ds:uri="http://schemas.microsoft.com/office/2006/metadata/properties"/>
    <ds:schemaRef ds:uri="http://schemas.microsoft.com/office/infopath/2007/PartnerControls"/>
    <ds:schemaRef ds:uri="f74d2d8a-6185-4c45-bf89-6548405645ca"/>
  </ds:schemaRefs>
</ds:datastoreItem>
</file>

<file path=customXml/itemProps2.xml><?xml version="1.0" encoding="utf-8"?>
<ds:datastoreItem xmlns:ds="http://schemas.openxmlformats.org/officeDocument/2006/customXml" ds:itemID="{AB00FE86-D62A-47F7-9313-7ABCAA5CF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8F0FC7-6737-401F-991F-941E2666EBEC}">
  <ds:schemaRefs>
    <ds:schemaRef ds:uri="http://schemas.microsoft.com/sharepoint/events"/>
  </ds:schemaRefs>
</ds:datastoreItem>
</file>

<file path=customXml/itemProps4.xml><?xml version="1.0" encoding="utf-8"?>
<ds:datastoreItem xmlns:ds="http://schemas.openxmlformats.org/officeDocument/2006/customXml" ds:itemID="{22C1B0DE-6F5B-4099-A914-2C9338C6CC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145</TotalTime>
  <Words>581</Words>
  <Application>Microsoft Office PowerPoint</Application>
  <PresentationFormat>Breedbeeld</PresentationFormat>
  <Paragraphs>110</Paragraphs>
  <Slides>16</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Open Sans</vt:lpstr>
      <vt:lpstr>Source Sans Pro</vt:lpstr>
      <vt:lpstr>Wingdings</vt:lpstr>
      <vt:lpstr>WKZ PowerPoint NL</vt:lpstr>
      <vt:lpstr>Metamizol op de PICU </vt:lpstr>
      <vt:lpstr>WHO pijnladder </vt:lpstr>
      <vt:lpstr>Pijnprotocol PICU</vt:lpstr>
      <vt:lpstr>Hoe werken NSAID’s</vt:lpstr>
      <vt:lpstr>Diclofenac </vt:lpstr>
      <vt:lpstr>Celecoxib</vt:lpstr>
      <vt:lpstr>Metamizol</vt:lpstr>
      <vt:lpstr>Metamizol 2</vt:lpstr>
      <vt:lpstr>Metamizol 3</vt:lpstr>
      <vt:lpstr>Kosten</vt:lpstr>
      <vt:lpstr>Protocol WKZ</vt:lpstr>
      <vt:lpstr>Protocol WKZ</vt:lpstr>
      <vt:lpstr>Protocol WKZ </vt:lpstr>
      <vt:lpstr>PowerPoint-presentatie</vt:lpstr>
      <vt:lpstr>PowerPoint-presentatie</vt:lpstr>
      <vt:lpstr>PowerPoint-presentatie</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Metamizol op de PICU</dc:title>
  <dc:creator>Wagenberg, L. van (Linda)</dc:creator>
  <cp:lastModifiedBy>Wilde, J. de (Joke)</cp:lastModifiedBy>
  <cp:revision>3</cp:revision>
  <dcterms:created xsi:type="dcterms:W3CDTF">2024-08-29T06:02:33Z</dcterms:created>
  <dcterms:modified xsi:type="dcterms:W3CDTF">2024-09-19T12:16:35Z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