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266" r:id="rId3"/>
    <p:sldId id="276" r:id="rId4"/>
    <p:sldId id="278" r:id="rId5"/>
    <p:sldId id="281" r:id="rId6"/>
    <p:sldId id="280" r:id="rId7"/>
    <p:sldId id="282" r:id="rId8"/>
    <p:sldId id="286" r:id="rId9"/>
    <p:sldId id="279" r:id="rId10"/>
    <p:sldId id="285" r:id="rId11"/>
    <p:sldId id="284" r:id="rId12"/>
    <p:sldId id="283" r:id="rId13"/>
    <p:sldId id="291" r:id="rId14"/>
    <p:sldId id="290" r:id="rId15"/>
    <p:sldId id="293" r:id="rId16"/>
    <p:sldId id="292" r:id="rId17"/>
    <p:sldId id="289" r:id="rId18"/>
    <p:sldId id="294" r:id="rId19"/>
    <p:sldId id="288" r:id="rId20"/>
    <p:sldId id="287" r:id="rId21"/>
    <p:sldId id="29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A688357-F31F-406A-8192-4515F05DC55B}">
          <p14:sldIdLst>
            <p14:sldId id="266"/>
            <p14:sldId id="276"/>
            <p14:sldId id="278"/>
            <p14:sldId id="281"/>
            <p14:sldId id="280"/>
            <p14:sldId id="282"/>
            <p14:sldId id="286"/>
            <p14:sldId id="279"/>
            <p14:sldId id="285"/>
            <p14:sldId id="284"/>
            <p14:sldId id="283"/>
            <p14:sldId id="291"/>
            <p14:sldId id="290"/>
            <p14:sldId id="293"/>
            <p14:sldId id="292"/>
            <p14:sldId id="289"/>
            <p14:sldId id="294"/>
            <p14:sldId id="288"/>
            <p14:sldId id="287"/>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F19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696C7-F411-4EAE-BE9F-37FA7F9A54A8}" type="datetimeFigureOut">
              <a:rPr lang="nl-NL" smtClean="0"/>
              <a:t>4-11-2024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08244-AFA6-4A37-B734-48413E099417}" type="slidenum">
              <a:rPr lang="nl-NL" smtClean="0"/>
              <a:t>‹nr.›</a:t>
            </a:fld>
            <a:endParaRPr lang="nl-NL"/>
          </a:p>
        </p:txBody>
      </p:sp>
    </p:spTree>
    <p:extLst>
      <p:ext uri="{BB962C8B-B14F-4D97-AF65-F5344CB8AC3E}">
        <p14:creationId xmlns:p14="http://schemas.microsoft.com/office/powerpoint/2010/main" val="399018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7216C-6CE4-6681-24BE-920096CBA5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9D441E-B076-DCF4-31FE-75744704F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B34B332-7E2C-D910-AC0C-BD304806166B}"/>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907ABF62-7284-B30C-62D0-BFA62C85F3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4EF160-8BE3-71DF-0187-D6D2EA74641D}"/>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30285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A17B4-6C45-D236-FA09-8573DD50423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90FE335-D2AB-1C03-EEFA-72305C565EF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30E21F-4B9D-778F-92A0-703988C84D0C}"/>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72BDE9DA-15D7-8401-21D5-08A6C2F336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A8C701-C49C-C557-9AC9-34F965D67704}"/>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144523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1E578DD-8536-989E-9E12-B1EE62F815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C0C3537-4F6E-F1D6-BBFB-DE2B2DCBCBF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396A8E-16C4-C33B-0131-F13258C14FF1}"/>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42874F4B-3BD2-DDE2-AF9B-78FFFC9D63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2C5F88-A564-A460-7D48-FE0B9F8219BD}"/>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309301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762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14297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3743502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4152622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08300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9158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3675285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277711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74909-0EEC-2D0B-43F7-FD9023746C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6346F8-D56D-6CC4-DF71-9592517F333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883F35-C791-E8A3-A641-99F5762FED87}"/>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6012C427-E2A7-6FA0-D0A7-228FC2E6C3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486518-FF0B-E208-F595-793FB0814092}"/>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269452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146992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5345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382355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71229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328572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90653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015531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916600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62454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99597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63513-F5B8-98D6-44A3-A2B4191106A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FED1C81-E21A-989D-C280-C15DF9973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1E4EC88-9FFC-31AE-11DF-0D85CAC8F363}"/>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76E44C5A-95B3-6E64-0698-055212CE42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D56170-8358-55E6-CA31-C1F41C7101BB}"/>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2850785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090132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1181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31433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3000769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901141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787558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54539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504344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546745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007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9EBEF-7ABC-680F-6C8F-C97358B9EBC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02A7E6-F4E6-0AB2-6C9F-9B1AA9176CA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2391C9-4392-24D0-2622-B7048439CF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98CF7E7-8B67-5F92-3F26-ECA66FE1936F}"/>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6" name="Tijdelijke aanduiding voor voettekst 5">
            <a:extLst>
              <a:ext uri="{FF2B5EF4-FFF2-40B4-BE49-F238E27FC236}">
                <a16:creationId xmlns:a16="http://schemas.microsoft.com/office/drawing/2014/main" id="{0233BAB7-DFA4-8B45-6747-20380D974E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CBE880-EA61-1A47-6481-347D50D55714}"/>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103782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9FD7C-A9B5-AB51-14D0-1BB5F2053B9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B517FA-81AD-5E18-1666-A81DA4A7F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E8780D8-F414-A5CC-724B-DBC2C989000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D89D971-5B2C-EACB-D428-04C44ED83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47331A1-0A4C-C709-D8A4-02071DC1B02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394F923-838F-F4D3-421B-09BBE0F9D456}"/>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8" name="Tijdelijke aanduiding voor voettekst 7">
            <a:extLst>
              <a:ext uri="{FF2B5EF4-FFF2-40B4-BE49-F238E27FC236}">
                <a16:creationId xmlns:a16="http://schemas.microsoft.com/office/drawing/2014/main" id="{30DD6EE7-C2E3-364B-815B-3070201CB9D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6ACAD47-9A43-4773-9A7C-B13A64E0205E}"/>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129716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629EA-0007-3CC5-FA7B-E1CC0D527A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B43C306-FC16-FF84-A4CD-E905BD399658}"/>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4" name="Tijdelijke aanduiding voor voettekst 3">
            <a:extLst>
              <a:ext uri="{FF2B5EF4-FFF2-40B4-BE49-F238E27FC236}">
                <a16:creationId xmlns:a16="http://schemas.microsoft.com/office/drawing/2014/main" id="{E618E48C-9878-8EF1-C3A9-06C0C3EBE08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BD4B22-4F1B-D1B5-8FD4-D5A9D7394C65}"/>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399445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FFA0608-6256-9A4D-6E91-1D4208C9952E}"/>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3" name="Tijdelijke aanduiding voor voettekst 2">
            <a:extLst>
              <a:ext uri="{FF2B5EF4-FFF2-40B4-BE49-F238E27FC236}">
                <a16:creationId xmlns:a16="http://schemas.microsoft.com/office/drawing/2014/main" id="{46195317-ADFF-DA12-9AA2-6EBCBC48667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0BB3C32-D547-9989-5F43-1165F86A3FC2}"/>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235666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3032D-D7A4-7611-C0B7-C092CA54FC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6C4857A-3CFB-6023-9214-90C18D031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CB76F72-7473-59C3-9A6A-94C0FABFE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40E22C4-4E6E-76F6-B679-ED5BBCC46AEC}"/>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6" name="Tijdelijke aanduiding voor voettekst 5">
            <a:extLst>
              <a:ext uri="{FF2B5EF4-FFF2-40B4-BE49-F238E27FC236}">
                <a16:creationId xmlns:a16="http://schemas.microsoft.com/office/drawing/2014/main" id="{C243939C-3E32-98F5-3CC4-A2E7BD33E7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78CE61-2C61-3332-436F-2E0070B42013}"/>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63863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F4F47-B5B4-D914-43A2-B861EFB7D7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A07F2C-8961-C0EC-EC64-114F62CDB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71B5AA8-D314-4EEB-46BA-8C61CDBC1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E68BC82-E3CC-686D-F65A-85753BDF47DF}"/>
              </a:ext>
            </a:extLst>
          </p:cNvPr>
          <p:cNvSpPr>
            <a:spLocks noGrp="1"/>
          </p:cNvSpPr>
          <p:nvPr>
            <p:ph type="dt" sz="half" idx="10"/>
          </p:nvPr>
        </p:nvSpPr>
        <p:spPr/>
        <p:txBody>
          <a:bodyPr/>
          <a:lstStyle/>
          <a:p>
            <a:fld id="{624DC617-8C06-4DC1-AFCF-0603D9249B54}" type="datetimeFigureOut">
              <a:rPr lang="nl-NL" smtClean="0"/>
              <a:t>4-11-2024</a:t>
            </a:fld>
            <a:endParaRPr lang="nl-NL"/>
          </a:p>
        </p:txBody>
      </p:sp>
      <p:sp>
        <p:nvSpPr>
          <p:cNvPr id="6" name="Tijdelijke aanduiding voor voettekst 5">
            <a:extLst>
              <a:ext uri="{FF2B5EF4-FFF2-40B4-BE49-F238E27FC236}">
                <a16:creationId xmlns:a16="http://schemas.microsoft.com/office/drawing/2014/main" id="{1591ECCE-3182-59DD-62F7-793DF1888C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437E02-7386-4211-A8D9-C5B3BF4EEBB2}"/>
              </a:ext>
            </a:extLst>
          </p:cNvPr>
          <p:cNvSpPr>
            <a:spLocks noGrp="1"/>
          </p:cNvSpPr>
          <p:nvPr>
            <p:ph type="sldNum" sz="quarter" idx="12"/>
          </p:nvPr>
        </p:nvSpPr>
        <p:spPr/>
        <p:txBody>
          <a:bodyPr/>
          <a:lstStyle/>
          <a:p>
            <a:fld id="{89EE7824-0BD6-401B-94F8-3042F7CDCB80}" type="slidenum">
              <a:rPr lang="nl-NL" smtClean="0"/>
              <a:t>‹nr.›</a:t>
            </a:fld>
            <a:endParaRPr lang="nl-NL"/>
          </a:p>
        </p:txBody>
      </p:sp>
    </p:spTree>
    <p:extLst>
      <p:ext uri="{BB962C8B-B14F-4D97-AF65-F5344CB8AC3E}">
        <p14:creationId xmlns:p14="http://schemas.microsoft.com/office/powerpoint/2010/main" val="342373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E500759-FAEC-BA34-51FD-A146CEF8C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E739850-C66B-21EF-6E75-FA3D1843A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D04E861-9FC2-0169-BFA7-210DB36BE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DC617-8C06-4DC1-AFCF-0603D9249B54}"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3DDBB661-016C-D9ED-BC89-61ABF98A2D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8A8DA34-37BB-7B55-2E74-CBC2B218F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E7824-0BD6-401B-94F8-3042F7CDCB80}" type="slidenum">
              <a:rPr lang="nl-NL" smtClean="0"/>
              <a:t>‹nr.›</a:t>
            </a:fld>
            <a:endParaRPr lang="nl-NL"/>
          </a:p>
        </p:txBody>
      </p:sp>
    </p:spTree>
    <p:extLst>
      <p:ext uri="{BB962C8B-B14F-4D97-AF65-F5344CB8AC3E}">
        <p14:creationId xmlns:p14="http://schemas.microsoft.com/office/powerpoint/2010/main" val="403917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1476285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1.x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BB342A-B9BE-D20F-E414-A3FD2EB419CE}"/>
              </a:ext>
            </a:extLst>
          </p:cNvPr>
          <p:cNvSpPr>
            <a:spLocks noGrp="1"/>
          </p:cNvSpPr>
          <p:nvPr>
            <p:ph type="title"/>
          </p:nvPr>
        </p:nvSpPr>
        <p:spPr>
          <a:xfrm>
            <a:off x="5325417" y="4939422"/>
            <a:ext cx="6153150" cy="1123949"/>
          </a:xfrm>
        </p:spPr>
        <p:txBody>
          <a:bodyPr/>
          <a:lstStyle/>
          <a:p>
            <a:r>
              <a:rPr lang="nl-NL" sz="2800" b="1" dirty="0">
                <a:solidFill>
                  <a:schemeClr val="accent2"/>
                </a:solidFill>
              </a:rPr>
              <a:t>Journal Club </a:t>
            </a:r>
            <a:r>
              <a:rPr lang="nl-NL" sz="2000" b="1" dirty="0">
                <a:solidFill>
                  <a:schemeClr val="accent2"/>
                </a:solidFill>
              </a:rPr>
              <a:t>30-9-2024</a:t>
            </a:r>
          </a:p>
        </p:txBody>
      </p:sp>
      <p:pic>
        <p:nvPicPr>
          <p:cNvPr id="11" name="Afbeelding 10">
            <a:extLst>
              <a:ext uri="{FF2B5EF4-FFF2-40B4-BE49-F238E27FC236}">
                <a16:creationId xmlns:a16="http://schemas.microsoft.com/office/drawing/2014/main" id="{1BC99F66-EADC-F259-1F79-31080A234354}"/>
              </a:ext>
            </a:extLst>
          </p:cNvPr>
          <p:cNvPicPr>
            <a:picLocks noChangeAspect="1"/>
          </p:cNvPicPr>
          <p:nvPr/>
        </p:nvPicPr>
        <p:blipFill>
          <a:blip r:embed="rId2"/>
          <a:stretch>
            <a:fillRect/>
          </a:stretch>
        </p:blipFill>
        <p:spPr>
          <a:xfrm>
            <a:off x="1467269" y="1536919"/>
            <a:ext cx="7124333" cy="3784162"/>
          </a:xfrm>
          <a:prstGeom prst="rect">
            <a:avLst/>
          </a:prstGeom>
        </p:spPr>
      </p:pic>
    </p:spTree>
    <p:extLst>
      <p:ext uri="{BB962C8B-B14F-4D97-AF65-F5344CB8AC3E}">
        <p14:creationId xmlns:p14="http://schemas.microsoft.com/office/powerpoint/2010/main" val="2885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r>
              <a:rPr lang="nl-NL" kern="1200" spc="-60" baseline="0" dirty="0"/>
              <a:t>Statistiek</a:t>
            </a:r>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r>
              <a:rPr lang="nl-NL" sz="2400" b="0" dirty="0">
                <a:solidFill>
                  <a:srgbClr val="000000"/>
                </a:solidFill>
              </a:rPr>
              <a:t>Sample </a:t>
            </a:r>
            <a:r>
              <a:rPr lang="nl-NL" sz="2400" b="0" dirty="0" err="1">
                <a:solidFill>
                  <a:srgbClr val="000000"/>
                </a:solidFill>
              </a:rPr>
              <a:t>size</a:t>
            </a:r>
            <a:r>
              <a:rPr lang="nl-NL" sz="2400" b="0" dirty="0">
                <a:solidFill>
                  <a:srgbClr val="000000"/>
                </a:solidFill>
              </a:rPr>
              <a:t>:</a:t>
            </a:r>
          </a:p>
          <a:p>
            <a:pPr marL="1087200" lvl="3" indent="-457200">
              <a:buClrTx/>
              <a:buFontTx/>
              <a:buChar char="−"/>
            </a:pPr>
            <a:r>
              <a:rPr lang="nl-NL" sz="2400" b="0" dirty="0">
                <a:solidFill>
                  <a:srgbClr val="000000"/>
                </a:solidFill>
              </a:rPr>
              <a:t>Incidentie hypoxemie 17% O</a:t>
            </a:r>
            <a:r>
              <a:rPr lang="nl-NL" sz="2400" b="0" baseline="-25000" dirty="0">
                <a:solidFill>
                  <a:srgbClr val="000000"/>
                </a:solidFill>
              </a:rPr>
              <a:t>2</a:t>
            </a:r>
            <a:r>
              <a:rPr lang="nl-NL" sz="2400" b="0" dirty="0">
                <a:solidFill>
                  <a:srgbClr val="000000"/>
                </a:solidFill>
              </a:rPr>
              <a:t> masker groep</a:t>
            </a:r>
          </a:p>
          <a:p>
            <a:pPr marL="1087200" lvl="3" indent="-457200">
              <a:buClrTx/>
              <a:buFontTx/>
              <a:buChar char="−"/>
            </a:pPr>
            <a:r>
              <a:rPr lang="nl-NL" sz="2400" b="0" dirty="0">
                <a:solidFill>
                  <a:srgbClr val="000000"/>
                </a:solidFill>
              </a:rPr>
              <a:t>85% </a:t>
            </a:r>
            <a:r>
              <a:rPr lang="nl-NL" sz="2400" b="0" dirty="0" err="1">
                <a:solidFill>
                  <a:srgbClr val="000000"/>
                </a:solidFill>
              </a:rPr>
              <a:t>statistical</a:t>
            </a:r>
            <a:r>
              <a:rPr lang="nl-NL" sz="2400" b="0" dirty="0">
                <a:solidFill>
                  <a:srgbClr val="000000"/>
                </a:solidFill>
              </a:rPr>
              <a:t> power (voor detectie van verschil 6% incidentie)</a:t>
            </a:r>
            <a:br>
              <a:rPr lang="nl-NL" sz="2400" b="0" dirty="0">
                <a:solidFill>
                  <a:srgbClr val="000000"/>
                </a:solidFill>
              </a:rPr>
            </a:br>
            <a:r>
              <a:rPr lang="nl-NL" sz="2400" b="0" dirty="0">
                <a:solidFill>
                  <a:srgbClr val="000000"/>
                </a:solidFill>
                <a:latin typeface="Segoe UI" panose="020B0502040204020203" pitchFamily="34" charset="0"/>
              </a:rPr>
              <a:t>→ </a:t>
            </a:r>
            <a:r>
              <a:rPr lang="nl-NL" sz="2400" b="0" dirty="0">
                <a:solidFill>
                  <a:srgbClr val="000000"/>
                </a:solidFill>
              </a:rPr>
              <a:t>Sample </a:t>
            </a:r>
            <a:r>
              <a:rPr lang="nl-NL" sz="2400" b="0" dirty="0" err="1">
                <a:solidFill>
                  <a:srgbClr val="000000"/>
                </a:solidFill>
              </a:rPr>
              <a:t>size</a:t>
            </a:r>
            <a:r>
              <a:rPr lang="nl-NL" sz="2400" b="0" dirty="0">
                <a:solidFill>
                  <a:srgbClr val="000000"/>
                </a:solidFill>
              </a:rPr>
              <a:t> N = 1264</a:t>
            </a:r>
          </a:p>
          <a:p>
            <a:pPr marL="1087200" lvl="3" indent="-457200">
              <a:buClrTx/>
              <a:buFontTx/>
              <a:buChar char="−"/>
            </a:pPr>
            <a:r>
              <a:rPr lang="nl-NL" sz="2400" b="0" dirty="0">
                <a:solidFill>
                  <a:srgbClr val="000000"/>
                </a:solidFill>
              </a:rPr>
              <a:t>Missing data in 3%</a:t>
            </a:r>
            <a:br>
              <a:rPr lang="nl-NL" sz="2400" b="0" dirty="0">
                <a:solidFill>
                  <a:srgbClr val="000000"/>
                </a:solidFill>
              </a:rPr>
            </a:br>
            <a:r>
              <a:rPr lang="nl-NL" sz="2400" b="0" dirty="0">
                <a:solidFill>
                  <a:srgbClr val="000000"/>
                </a:solidFill>
                <a:latin typeface="Segoe UI" panose="020B0502040204020203" pitchFamily="34" charset="0"/>
              </a:rPr>
              <a:t>→ </a:t>
            </a:r>
            <a:r>
              <a:rPr lang="nl-NL" sz="2400" b="0" dirty="0">
                <a:solidFill>
                  <a:srgbClr val="000000"/>
                </a:solidFill>
              </a:rPr>
              <a:t>Sample </a:t>
            </a:r>
            <a:r>
              <a:rPr lang="nl-NL" sz="2400" b="0" dirty="0" err="1">
                <a:solidFill>
                  <a:srgbClr val="000000"/>
                </a:solidFill>
              </a:rPr>
              <a:t>size</a:t>
            </a:r>
            <a:r>
              <a:rPr lang="nl-NL" sz="2400" b="0" dirty="0">
                <a:solidFill>
                  <a:srgbClr val="000000"/>
                </a:solidFill>
              </a:rPr>
              <a:t> N = 1300 (650/650) </a:t>
            </a:r>
          </a:p>
          <a:p>
            <a:pPr lvl="3" indent="0">
              <a:buClrTx/>
              <a:buNone/>
            </a:pPr>
            <a:endParaRPr lang="nl-NL" sz="1200" b="0" dirty="0">
              <a:solidFill>
                <a:srgbClr val="000000"/>
              </a:solidFill>
            </a:endParaRPr>
          </a:p>
          <a:p>
            <a:pPr marL="457200" indent="-457200">
              <a:buClrTx/>
              <a:buFont typeface="Arial" panose="020B0604020202020204" pitchFamily="34" charset="0"/>
              <a:buChar char="•"/>
            </a:pPr>
            <a:r>
              <a:rPr lang="nl-NL" sz="2400" b="0" dirty="0">
                <a:solidFill>
                  <a:srgbClr val="000000"/>
                </a:solidFill>
              </a:rPr>
              <a:t>Interim analyse (N = 650)</a:t>
            </a:r>
          </a:p>
          <a:p>
            <a:pPr marL="457200" indent="-457200">
              <a:buClrTx/>
              <a:buFont typeface="Arial" panose="020B0604020202020204" pitchFamily="34" charset="0"/>
              <a:buChar char="•"/>
            </a:pPr>
            <a:endParaRPr lang="nl-NL" sz="2400" b="0" dirty="0">
              <a:solidFill>
                <a:srgbClr val="000000"/>
              </a:solidFill>
            </a:endParaRPr>
          </a:p>
          <a:p>
            <a:pPr>
              <a:buClrTx/>
            </a:pPr>
            <a:r>
              <a:rPr lang="nl-NL" sz="2400" b="0" u="sng" dirty="0" err="1">
                <a:solidFill>
                  <a:srgbClr val="000000"/>
                </a:solidFill>
              </a:rPr>
              <a:t>Primary</a:t>
            </a:r>
            <a:r>
              <a:rPr lang="nl-NL" sz="2400" b="0" u="sng" dirty="0">
                <a:solidFill>
                  <a:srgbClr val="000000"/>
                </a:solidFill>
              </a:rPr>
              <a:t> </a:t>
            </a:r>
            <a:r>
              <a:rPr lang="nl-NL" sz="2400" b="0" u="sng" dirty="0" err="1">
                <a:solidFill>
                  <a:srgbClr val="000000"/>
                </a:solidFill>
              </a:rPr>
              <a:t>outcome</a:t>
            </a:r>
            <a:endParaRPr lang="nl-NL" sz="2400" b="0" u="sng" dirty="0">
              <a:solidFill>
                <a:srgbClr val="000000"/>
              </a:solidFill>
            </a:endParaRPr>
          </a:p>
          <a:p>
            <a:pPr marL="457200" indent="-457200" defTabSz="763588">
              <a:buClrTx/>
              <a:buFont typeface="Arial" panose="020B0604020202020204" pitchFamily="34" charset="0"/>
              <a:buChar char="•"/>
            </a:pPr>
            <a:r>
              <a:rPr lang="nl-NL" sz="2400" b="0" dirty="0" err="1">
                <a:solidFill>
                  <a:srgbClr val="000000"/>
                </a:solidFill>
              </a:rPr>
              <a:t>Primare</a:t>
            </a:r>
            <a:r>
              <a:rPr lang="nl-NL" sz="2400" b="0" dirty="0">
                <a:solidFill>
                  <a:srgbClr val="000000"/>
                </a:solidFill>
              </a:rPr>
              <a:t> analyse:	</a:t>
            </a:r>
            <a:r>
              <a:rPr lang="nl-NL" sz="2400" b="0" dirty="0" err="1">
                <a:solidFill>
                  <a:srgbClr val="000000"/>
                </a:solidFill>
              </a:rPr>
              <a:t>unadjusted</a:t>
            </a:r>
            <a:r>
              <a:rPr lang="nl-NL" sz="2400" b="0" dirty="0">
                <a:solidFill>
                  <a:srgbClr val="000000"/>
                </a:solidFill>
              </a:rPr>
              <a:t> </a:t>
            </a:r>
            <a:r>
              <a:rPr lang="nl-NL" sz="2400" b="0" dirty="0" err="1">
                <a:solidFill>
                  <a:srgbClr val="000000"/>
                </a:solidFill>
              </a:rPr>
              <a:t>intention</a:t>
            </a:r>
            <a:r>
              <a:rPr lang="nl-NL" sz="2400" b="0" dirty="0">
                <a:solidFill>
                  <a:srgbClr val="000000"/>
                </a:solidFill>
              </a:rPr>
              <a:t> </a:t>
            </a:r>
            <a:r>
              <a:rPr lang="nl-NL" sz="2400" b="0" dirty="0" err="1">
                <a:solidFill>
                  <a:srgbClr val="000000"/>
                </a:solidFill>
              </a:rPr>
              <a:t>to</a:t>
            </a:r>
            <a:r>
              <a:rPr lang="nl-NL" sz="2400" b="0" dirty="0">
                <a:solidFill>
                  <a:srgbClr val="000000"/>
                </a:solidFill>
              </a:rPr>
              <a:t> </a:t>
            </a:r>
            <a:r>
              <a:rPr lang="nl-NL" sz="2400" b="0" dirty="0" err="1">
                <a:solidFill>
                  <a:srgbClr val="000000"/>
                </a:solidFill>
              </a:rPr>
              <a:t>treat</a:t>
            </a:r>
            <a:r>
              <a:rPr lang="nl-NL" sz="2400" b="0" dirty="0">
                <a:solidFill>
                  <a:srgbClr val="000000"/>
                </a:solidFill>
              </a:rPr>
              <a:t> </a:t>
            </a:r>
            <a:r>
              <a:rPr lang="nl-NL" sz="2400" b="0" dirty="0" err="1">
                <a:solidFill>
                  <a:srgbClr val="000000"/>
                </a:solidFill>
              </a:rPr>
              <a:t>comparison</a:t>
            </a:r>
            <a:r>
              <a:rPr lang="nl-NL" sz="2400" b="0" dirty="0">
                <a:solidFill>
                  <a:srgbClr val="000000"/>
                </a:solidFill>
              </a:rPr>
              <a:t> tussen groepen</a:t>
            </a:r>
          </a:p>
          <a:p>
            <a:pPr marL="457200" indent="-457200" defTabSz="763588">
              <a:buClrTx/>
              <a:buFont typeface="Arial" panose="020B0604020202020204" pitchFamily="34" charset="0"/>
              <a:buChar char="•"/>
            </a:pPr>
            <a:r>
              <a:rPr lang="nl-NL" sz="2400" b="0" dirty="0">
                <a:solidFill>
                  <a:srgbClr val="000000"/>
                </a:solidFill>
              </a:rPr>
              <a:t>Secundaire analyse:	</a:t>
            </a:r>
            <a:r>
              <a:rPr lang="nl-NL" sz="2400" b="0" dirty="0" err="1">
                <a:solidFill>
                  <a:srgbClr val="000000"/>
                </a:solidFill>
              </a:rPr>
              <a:t>adjusted</a:t>
            </a:r>
            <a:r>
              <a:rPr lang="nl-NL" sz="2400" b="0" dirty="0">
                <a:solidFill>
                  <a:srgbClr val="000000"/>
                </a:solidFill>
              </a:rPr>
              <a:t> </a:t>
            </a:r>
            <a:r>
              <a:rPr lang="nl-NL" sz="2400" b="0" dirty="0" err="1">
                <a:solidFill>
                  <a:srgbClr val="000000"/>
                </a:solidFill>
              </a:rPr>
              <a:t>subgroup</a:t>
            </a:r>
            <a:r>
              <a:rPr lang="nl-NL" sz="2400" b="0" dirty="0">
                <a:solidFill>
                  <a:srgbClr val="000000"/>
                </a:solidFill>
              </a:rPr>
              <a:t> analysis</a:t>
            </a:r>
          </a:p>
          <a:p>
            <a:pPr marL="457200" indent="-457200">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90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r>
              <a:rPr lang="nl-NL" kern="1200" spc="-60" baseline="0" dirty="0"/>
              <a:t> </a:t>
            </a:r>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r>
              <a:rPr lang="nl-NL" sz="2400" b="0" dirty="0">
                <a:solidFill>
                  <a:srgbClr val="000000"/>
                </a:solidFill>
              </a:rPr>
              <a:t>Mrt 2022 </a:t>
            </a:r>
            <a:r>
              <a:rPr lang="nl-NL" sz="2400" b="0" dirty="0">
                <a:solidFill>
                  <a:srgbClr val="000000"/>
                </a:solidFill>
                <a:latin typeface="Segoe UI" panose="020B0502040204020203" pitchFamily="34" charset="0"/>
              </a:rPr>
              <a:t>→</a:t>
            </a:r>
            <a:r>
              <a:rPr lang="nl-NL" sz="2400" b="0" dirty="0">
                <a:solidFill>
                  <a:srgbClr val="000000"/>
                </a:solidFill>
              </a:rPr>
              <a:t> okt 2023</a:t>
            </a:r>
          </a:p>
          <a:p>
            <a:pPr>
              <a:buClrTx/>
            </a:pPr>
            <a:endParaRPr lang="nl-NL" sz="2400" b="0" dirty="0">
              <a:solidFill>
                <a:srgbClr val="000000"/>
              </a:solidFill>
            </a:endParaRPr>
          </a:p>
          <a:p>
            <a:pPr marL="457200" indent="-457200">
              <a:buClrTx/>
              <a:buFont typeface="Arial" panose="020B0604020202020204" pitchFamily="34" charset="0"/>
              <a:buChar char="•"/>
            </a:pPr>
            <a:r>
              <a:rPr lang="nl-NL" sz="2400" b="0" dirty="0">
                <a:solidFill>
                  <a:srgbClr val="000000"/>
                </a:solidFill>
              </a:rPr>
              <a:t>N = 1301 (645 / 656)</a:t>
            </a:r>
          </a:p>
          <a:p>
            <a:pPr marL="457200" indent="-457200">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3B607EA8-C934-27A9-F9B5-040DF29D873A}"/>
              </a:ext>
            </a:extLst>
          </p:cNvPr>
          <p:cNvPicPr>
            <a:picLocks noChangeAspect="1"/>
          </p:cNvPicPr>
          <p:nvPr/>
        </p:nvPicPr>
        <p:blipFill>
          <a:blip r:embed="rId2"/>
          <a:stretch>
            <a:fillRect/>
          </a:stretch>
        </p:blipFill>
        <p:spPr>
          <a:xfrm>
            <a:off x="6096000" y="0"/>
            <a:ext cx="5004817" cy="6858000"/>
          </a:xfrm>
          <a:prstGeom prst="rect">
            <a:avLst/>
          </a:prstGeom>
        </p:spPr>
      </p:pic>
    </p:spTree>
    <p:extLst>
      <p:ext uri="{BB962C8B-B14F-4D97-AF65-F5344CB8AC3E}">
        <p14:creationId xmlns:p14="http://schemas.microsoft.com/office/powerpoint/2010/main" val="414465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81530-E916-CA4E-4A8C-A121D8B79467}"/>
              </a:ext>
            </a:extLst>
          </p:cNvPr>
          <p:cNvSpPr>
            <a:spLocks noGrp="1"/>
          </p:cNvSpPr>
          <p:nvPr>
            <p:ph type="title"/>
          </p:nvPr>
        </p:nvSpPr>
        <p:spPr/>
        <p:txBody>
          <a:bodyPr/>
          <a:lstStyle/>
          <a:p>
            <a:r>
              <a:rPr lang="nl-NL" dirty="0"/>
              <a:t>Baseline patiënts</a:t>
            </a:r>
          </a:p>
        </p:txBody>
      </p:sp>
      <p:sp>
        <p:nvSpPr>
          <p:cNvPr id="3" name="Tijdelijke aanduiding voor tekst 2">
            <a:extLst>
              <a:ext uri="{FF2B5EF4-FFF2-40B4-BE49-F238E27FC236}">
                <a16:creationId xmlns:a16="http://schemas.microsoft.com/office/drawing/2014/main" id="{5CE9FAB4-5B10-C87E-DE0B-8A2F800173EC}"/>
              </a:ext>
            </a:extLst>
          </p:cNvPr>
          <p:cNvSpPr>
            <a:spLocks noGrp="1"/>
          </p:cNvSpPr>
          <p:nvPr>
            <p:ph type="body" sz="quarter" idx="10"/>
          </p:nvPr>
        </p:nvSpPr>
        <p:spPr/>
        <p:txBody>
          <a:bodyPr/>
          <a:lstStyle/>
          <a:p>
            <a:r>
              <a:rPr lang="nl-NL" sz="2400" b="0" dirty="0">
                <a:solidFill>
                  <a:srgbClr val="000000"/>
                </a:solidFill>
              </a:rPr>
              <a:t>Verschillen?</a:t>
            </a:r>
          </a:p>
        </p:txBody>
      </p:sp>
      <p:sp>
        <p:nvSpPr>
          <p:cNvPr id="4" name="Tijdelijke aanduiding voor dianummer 3">
            <a:extLst>
              <a:ext uri="{FF2B5EF4-FFF2-40B4-BE49-F238E27FC236}">
                <a16:creationId xmlns:a16="http://schemas.microsoft.com/office/drawing/2014/main" id="{CA8E043E-5C62-857A-911B-7CDDD977F653}"/>
              </a:ext>
            </a:extLst>
          </p:cNvPr>
          <p:cNvSpPr>
            <a:spLocks noGrp="1"/>
          </p:cNvSpPr>
          <p:nvPr>
            <p:ph type="sldNum" sz="quarter" idx="11"/>
          </p:nvPr>
        </p:nvSpPr>
        <p:spPr/>
        <p:txBody>
          <a:bodyPr/>
          <a:lstStyle/>
          <a:p>
            <a:fld id="{5A195573-6125-40C3-AA0C-3AC6CFB9F86B}" type="slidenum">
              <a:rPr lang="en-US" smtClean="0"/>
              <a:pPr/>
              <a:t>12</a:t>
            </a:fld>
            <a:endParaRPr lang="en-US" dirty="0"/>
          </a:p>
        </p:txBody>
      </p:sp>
      <p:pic>
        <p:nvPicPr>
          <p:cNvPr id="9" name="Afbeelding 8">
            <a:extLst>
              <a:ext uri="{FF2B5EF4-FFF2-40B4-BE49-F238E27FC236}">
                <a16:creationId xmlns:a16="http://schemas.microsoft.com/office/drawing/2014/main" id="{6B9DCC8B-19A5-1452-2864-F8BE518093B3}"/>
              </a:ext>
            </a:extLst>
          </p:cNvPr>
          <p:cNvPicPr>
            <a:picLocks noChangeAspect="1"/>
          </p:cNvPicPr>
          <p:nvPr/>
        </p:nvPicPr>
        <p:blipFill>
          <a:blip r:embed="rId2"/>
          <a:stretch>
            <a:fillRect/>
          </a:stretch>
        </p:blipFill>
        <p:spPr>
          <a:xfrm>
            <a:off x="5773092" y="49957"/>
            <a:ext cx="5340385" cy="6778181"/>
          </a:xfrm>
          <a:prstGeom prst="rect">
            <a:avLst/>
          </a:prstGeom>
        </p:spPr>
      </p:pic>
      <p:sp>
        <p:nvSpPr>
          <p:cNvPr id="10" name="Rechthoek 9">
            <a:extLst>
              <a:ext uri="{FF2B5EF4-FFF2-40B4-BE49-F238E27FC236}">
                <a16:creationId xmlns:a16="http://schemas.microsoft.com/office/drawing/2014/main" id="{4E7D046B-9BD4-B895-D16B-4BF55539FEDA}"/>
              </a:ext>
            </a:extLst>
          </p:cNvPr>
          <p:cNvSpPr/>
          <p:nvPr/>
        </p:nvSpPr>
        <p:spPr>
          <a:xfrm>
            <a:off x="9013372" y="780412"/>
            <a:ext cx="1808703" cy="14738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EBF73A6-2EC0-8E9F-CD40-0E27C6C1EDF1}"/>
              </a:ext>
            </a:extLst>
          </p:cNvPr>
          <p:cNvSpPr/>
          <p:nvPr/>
        </p:nvSpPr>
        <p:spPr>
          <a:xfrm>
            <a:off x="9013372" y="969356"/>
            <a:ext cx="1808703" cy="14738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41EC19E9-EA34-E35B-E979-F6EA28A3A80B}"/>
              </a:ext>
            </a:extLst>
          </p:cNvPr>
          <p:cNvSpPr/>
          <p:nvPr/>
        </p:nvSpPr>
        <p:spPr>
          <a:xfrm>
            <a:off x="9013372" y="4960109"/>
            <a:ext cx="1808703" cy="14738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507B663-2824-7121-D968-39D3F88A9D46}"/>
              </a:ext>
            </a:extLst>
          </p:cNvPr>
          <p:cNvSpPr/>
          <p:nvPr/>
        </p:nvSpPr>
        <p:spPr>
          <a:xfrm>
            <a:off x="9013372" y="2612566"/>
            <a:ext cx="1808703" cy="14738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3249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2E97E-C4BA-FE5B-9B94-D1A3C3EB4710}"/>
              </a:ext>
            </a:extLst>
          </p:cNvPr>
          <p:cNvSpPr>
            <a:spLocks noGrp="1"/>
          </p:cNvSpPr>
          <p:nvPr>
            <p:ph type="title"/>
          </p:nvPr>
        </p:nvSpPr>
        <p:spPr/>
        <p:txBody>
          <a:bodyPr/>
          <a:lstStyle/>
          <a:p>
            <a:r>
              <a:rPr lang="nl-NL" dirty="0"/>
              <a:t>Intubatie</a:t>
            </a:r>
          </a:p>
        </p:txBody>
      </p:sp>
      <p:sp>
        <p:nvSpPr>
          <p:cNvPr id="4" name="Tijdelijke aanduiding voor dianummer 3">
            <a:extLst>
              <a:ext uri="{FF2B5EF4-FFF2-40B4-BE49-F238E27FC236}">
                <a16:creationId xmlns:a16="http://schemas.microsoft.com/office/drawing/2014/main" id="{65B0521E-DE40-665F-F003-84AEC638FF8B}"/>
              </a:ext>
            </a:extLst>
          </p:cNvPr>
          <p:cNvSpPr>
            <a:spLocks noGrp="1"/>
          </p:cNvSpPr>
          <p:nvPr>
            <p:ph type="sldNum" sz="quarter" idx="11"/>
          </p:nvPr>
        </p:nvSpPr>
        <p:spPr/>
        <p:txBody>
          <a:bodyPr/>
          <a:lstStyle/>
          <a:p>
            <a:fld id="{5A195573-6125-40C3-AA0C-3AC6CFB9F86B}" type="slidenum">
              <a:rPr lang="en-US" smtClean="0"/>
              <a:pPr/>
              <a:t>13</a:t>
            </a:fld>
            <a:endParaRPr lang="en-US" dirty="0"/>
          </a:p>
        </p:txBody>
      </p:sp>
      <p:pic>
        <p:nvPicPr>
          <p:cNvPr id="6" name="Afbeelding 5">
            <a:extLst>
              <a:ext uri="{FF2B5EF4-FFF2-40B4-BE49-F238E27FC236}">
                <a16:creationId xmlns:a16="http://schemas.microsoft.com/office/drawing/2014/main" id="{D174F1EE-E1D3-B689-7AD7-B63D9817EE32}"/>
              </a:ext>
            </a:extLst>
          </p:cNvPr>
          <p:cNvPicPr>
            <a:picLocks noChangeAspect="1"/>
          </p:cNvPicPr>
          <p:nvPr/>
        </p:nvPicPr>
        <p:blipFill>
          <a:blip r:embed="rId2"/>
          <a:stretch>
            <a:fillRect/>
          </a:stretch>
        </p:blipFill>
        <p:spPr>
          <a:xfrm>
            <a:off x="5112705" y="40194"/>
            <a:ext cx="7043173" cy="6858000"/>
          </a:xfrm>
          <a:prstGeom prst="rect">
            <a:avLst/>
          </a:prstGeom>
        </p:spPr>
      </p:pic>
      <p:sp>
        <p:nvSpPr>
          <p:cNvPr id="7" name="Rechthoek 6">
            <a:extLst>
              <a:ext uri="{FF2B5EF4-FFF2-40B4-BE49-F238E27FC236}">
                <a16:creationId xmlns:a16="http://schemas.microsoft.com/office/drawing/2014/main" id="{B7F90816-0C6F-9EF5-BF4D-6403979D3AC2}"/>
              </a:ext>
            </a:extLst>
          </p:cNvPr>
          <p:cNvSpPr/>
          <p:nvPr/>
        </p:nvSpPr>
        <p:spPr>
          <a:xfrm>
            <a:off x="5184949" y="847404"/>
            <a:ext cx="1617785" cy="22134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166CCDF1-6646-2D18-D93A-C264845772F8}"/>
              </a:ext>
            </a:extLst>
          </p:cNvPr>
          <p:cNvSpPr/>
          <p:nvPr/>
        </p:nvSpPr>
        <p:spPr>
          <a:xfrm>
            <a:off x="5184949" y="3009475"/>
            <a:ext cx="1617785" cy="22134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CAAED252-D736-B901-A985-5C5B10FA1B67}"/>
              </a:ext>
            </a:extLst>
          </p:cNvPr>
          <p:cNvSpPr/>
          <p:nvPr/>
        </p:nvSpPr>
        <p:spPr>
          <a:xfrm>
            <a:off x="5184949" y="5217788"/>
            <a:ext cx="3074796" cy="32890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D3778C4D-5692-588D-BF2D-C08214D8A7A2}"/>
              </a:ext>
            </a:extLst>
          </p:cNvPr>
          <p:cNvSpPr/>
          <p:nvPr/>
        </p:nvSpPr>
        <p:spPr>
          <a:xfrm>
            <a:off x="8558926" y="1480784"/>
            <a:ext cx="213283" cy="398258"/>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F4B2FE6-CFC5-9315-8C91-7B3C301629C2}"/>
              </a:ext>
            </a:extLst>
          </p:cNvPr>
          <p:cNvSpPr/>
          <p:nvPr/>
        </p:nvSpPr>
        <p:spPr>
          <a:xfrm>
            <a:off x="9848920" y="1288845"/>
            <a:ext cx="213283" cy="18724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C7F545C-85C0-2327-D9E7-A61FA52C0466}"/>
              </a:ext>
            </a:extLst>
          </p:cNvPr>
          <p:cNvSpPr/>
          <p:nvPr/>
        </p:nvSpPr>
        <p:spPr>
          <a:xfrm>
            <a:off x="9848919" y="1668946"/>
            <a:ext cx="213283" cy="18724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FED466EB-AED0-62AD-B3C8-7C4C199309D8}"/>
              </a:ext>
            </a:extLst>
          </p:cNvPr>
          <p:cNvSpPr/>
          <p:nvPr/>
        </p:nvSpPr>
        <p:spPr>
          <a:xfrm>
            <a:off x="5184949" y="4044788"/>
            <a:ext cx="6762541" cy="398258"/>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A1D62DAB-3943-E8CE-539C-ADA73051EDE3}"/>
              </a:ext>
            </a:extLst>
          </p:cNvPr>
          <p:cNvSpPr/>
          <p:nvPr/>
        </p:nvSpPr>
        <p:spPr>
          <a:xfrm>
            <a:off x="5184949" y="5733847"/>
            <a:ext cx="6762541" cy="32890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5489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2E97E-C4BA-FE5B-9B94-D1A3C3EB4710}"/>
              </a:ext>
            </a:extLst>
          </p:cNvPr>
          <p:cNvSpPr>
            <a:spLocks noGrp="1"/>
          </p:cNvSpPr>
          <p:nvPr>
            <p:ph type="title"/>
          </p:nvPr>
        </p:nvSpPr>
        <p:spPr/>
        <p:txBody>
          <a:bodyPr/>
          <a:lstStyle/>
          <a:p>
            <a:r>
              <a:rPr lang="nl-NL" dirty="0"/>
              <a:t>Intubatie</a:t>
            </a:r>
          </a:p>
        </p:txBody>
      </p:sp>
      <p:sp>
        <p:nvSpPr>
          <p:cNvPr id="4" name="Tijdelijke aanduiding voor dianummer 3">
            <a:extLst>
              <a:ext uri="{FF2B5EF4-FFF2-40B4-BE49-F238E27FC236}">
                <a16:creationId xmlns:a16="http://schemas.microsoft.com/office/drawing/2014/main" id="{65B0521E-DE40-665F-F003-84AEC638FF8B}"/>
              </a:ext>
            </a:extLst>
          </p:cNvPr>
          <p:cNvSpPr>
            <a:spLocks noGrp="1"/>
          </p:cNvSpPr>
          <p:nvPr>
            <p:ph type="sldNum" sz="quarter" idx="11"/>
          </p:nvPr>
        </p:nvSpPr>
        <p:spPr/>
        <p:txBody>
          <a:bodyPr/>
          <a:lstStyle/>
          <a:p>
            <a:fld id="{5A195573-6125-40C3-AA0C-3AC6CFB9F86B}" type="slidenum">
              <a:rPr lang="en-US" smtClean="0"/>
              <a:pPr/>
              <a:t>14</a:t>
            </a:fld>
            <a:endParaRPr lang="en-US" dirty="0"/>
          </a:p>
        </p:txBody>
      </p:sp>
      <p:pic>
        <p:nvPicPr>
          <p:cNvPr id="6" name="Afbeelding 5">
            <a:extLst>
              <a:ext uri="{FF2B5EF4-FFF2-40B4-BE49-F238E27FC236}">
                <a16:creationId xmlns:a16="http://schemas.microsoft.com/office/drawing/2014/main" id="{D174F1EE-E1D3-B689-7AD7-B63D9817EE32}"/>
              </a:ext>
            </a:extLst>
          </p:cNvPr>
          <p:cNvPicPr>
            <a:picLocks noChangeAspect="1"/>
          </p:cNvPicPr>
          <p:nvPr/>
        </p:nvPicPr>
        <p:blipFill>
          <a:blip r:embed="rId2"/>
          <a:stretch>
            <a:fillRect/>
          </a:stretch>
        </p:blipFill>
        <p:spPr>
          <a:xfrm>
            <a:off x="5112705" y="40194"/>
            <a:ext cx="7043173" cy="6858000"/>
          </a:xfrm>
          <a:prstGeom prst="rect">
            <a:avLst/>
          </a:prstGeom>
        </p:spPr>
      </p:pic>
      <p:sp>
        <p:nvSpPr>
          <p:cNvPr id="7" name="Rechthoek 6">
            <a:extLst>
              <a:ext uri="{FF2B5EF4-FFF2-40B4-BE49-F238E27FC236}">
                <a16:creationId xmlns:a16="http://schemas.microsoft.com/office/drawing/2014/main" id="{B7F90816-0C6F-9EF5-BF4D-6403979D3AC2}"/>
              </a:ext>
            </a:extLst>
          </p:cNvPr>
          <p:cNvSpPr/>
          <p:nvPr/>
        </p:nvSpPr>
        <p:spPr>
          <a:xfrm>
            <a:off x="5184949" y="847404"/>
            <a:ext cx="1617785" cy="22134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166CCDF1-6646-2D18-D93A-C264845772F8}"/>
              </a:ext>
            </a:extLst>
          </p:cNvPr>
          <p:cNvSpPr/>
          <p:nvPr/>
        </p:nvSpPr>
        <p:spPr>
          <a:xfrm>
            <a:off x="5184949" y="3009475"/>
            <a:ext cx="1617785" cy="22134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CAAED252-D736-B901-A985-5C5B10FA1B67}"/>
              </a:ext>
            </a:extLst>
          </p:cNvPr>
          <p:cNvSpPr/>
          <p:nvPr/>
        </p:nvSpPr>
        <p:spPr>
          <a:xfrm>
            <a:off x="5184949" y="5217788"/>
            <a:ext cx="3074796" cy="32890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D3778C4D-5692-588D-BF2D-C08214D8A7A2}"/>
              </a:ext>
            </a:extLst>
          </p:cNvPr>
          <p:cNvSpPr/>
          <p:nvPr/>
        </p:nvSpPr>
        <p:spPr>
          <a:xfrm>
            <a:off x="8558926" y="1480784"/>
            <a:ext cx="213283" cy="398258"/>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F4B2FE6-CFC5-9315-8C91-7B3C301629C2}"/>
              </a:ext>
            </a:extLst>
          </p:cNvPr>
          <p:cNvSpPr/>
          <p:nvPr/>
        </p:nvSpPr>
        <p:spPr>
          <a:xfrm>
            <a:off x="9848920" y="1288845"/>
            <a:ext cx="213283" cy="18724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C7F545C-85C0-2327-D9E7-A61FA52C0466}"/>
              </a:ext>
            </a:extLst>
          </p:cNvPr>
          <p:cNvSpPr/>
          <p:nvPr/>
        </p:nvSpPr>
        <p:spPr>
          <a:xfrm>
            <a:off x="9848919" y="1668946"/>
            <a:ext cx="213283" cy="18724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FED466EB-AED0-62AD-B3C8-7C4C199309D8}"/>
              </a:ext>
            </a:extLst>
          </p:cNvPr>
          <p:cNvSpPr/>
          <p:nvPr/>
        </p:nvSpPr>
        <p:spPr>
          <a:xfrm>
            <a:off x="5184949" y="4044788"/>
            <a:ext cx="6762541" cy="398258"/>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798D970B-C408-9AAF-1B69-4DEA82373728}"/>
              </a:ext>
            </a:extLst>
          </p:cNvPr>
          <p:cNvPicPr>
            <a:picLocks noChangeAspect="1"/>
          </p:cNvPicPr>
          <p:nvPr/>
        </p:nvPicPr>
        <p:blipFill>
          <a:blip r:embed="rId3"/>
          <a:stretch>
            <a:fillRect/>
          </a:stretch>
        </p:blipFill>
        <p:spPr>
          <a:xfrm>
            <a:off x="75577" y="2111822"/>
            <a:ext cx="4537845" cy="3105966"/>
          </a:xfrm>
          <a:prstGeom prst="rect">
            <a:avLst/>
          </a:prstGeom>
        </p:spPr>
      </p:pic>
      <p:sp>
        <p:nvSpPr>
          <p:cNvPr id="16" name="Rechthoek 15">
            <a:extLst>
              <a:ext uri="{FF2B5EF4-FFF2-40B4-BE49-F238E27FC236}">
                <a16:creationId xmlns:a16="http://schemas.microsoft.com/office/drawing/2014/main" id="{A1D62DAB-3943-E8CE-539C-ADA73051EDE3}"/>
              </a:ext>
            </a:extLst>
          </p:cNvPr>
          <p:cNvSpPr/>
          <p:nvPr/>
        </p:nvSpPr>
        <p:spPr>
          <a:xfrm>
            <a:off x="5184949" y="5733847"/>
            <a:ext cx="6762541" cy="32890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6767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2E97E-C4BA-FE5B-9B94-D1A3C3EB4710}"/>
              </a:ext>
            </a:extLst>
          </p:cNvPr>
          <p:cNvSpPr>
            <a:spLocks noGrp="1"/>
          </p:cNvSpPr>
          <p:nvPr>
            <p:ph type="title"/>
          </p:nvPr>
        </p:nvSpPr>
        <p:spPr/>
        <p:txBody>
          <a:bodyPr/>
          <a:lstStyle/>
          <a:p>
            <a:r>
              <a:rPr lang="nl-NL" dirty="0"/>
              <a:t>Intubatie</a:t>
            </a:r>
          </a:p>
        </p:txBody>
      </p:sp>
      <p:sp>
        <p:nvSpPr>
          <p:cNvPr id="4" name="Tijdelijke aanduiding voor dianummer 3">
            <a:extLst>
              <a:ext uri="{FF2B5EF4-FFF2-40B4-BE49-F238E27FC236}">
                <a16:creationId xmlns:a16="http://schemas.microsoft.com/office/drawing/2014/main" id="{65B0521E-DE40-665F-F003-84AEC638FF8B}"/>
              </a:ext>
            </a:extLst>
          </p:cNvPr>
          <p:cNvSpPr>
            <a:spLocks noGrp="1"/>
          </p:cNvSpPr>
          <p:nvPr>
            <p:ph type="sldNum" sz="quarter" idx="11"/>
          </p:nvPr>
        </p:nvSpPr>
        <p:spPr/>
        <p:txBody>
          <a:bodyPr/>
          <a:lstStyle/>
          <a:p>
            <a:fld id="{5A195573-6125-40C3-AA0C-3AC6CFB9F86B}" type="slidenum">
              <a:rPr lang="en-US" smtClean="0"/>
              <a:pPr/>
              <a:t>15</a:t>
            </a:fld>
            <a:endParaRPr lang="en-US" dirty="0"/>
          </a:p>
        </p:txBody>
      </p:sp>
      <p:pic>
        <p:nvPicPr>
          <p:cNvPr id="6" name="Afbeelding 5">
            <a:extLst>
              <a:ext uri="{FF2B5EF4-FFF2-40B4-BE49-F238E27FC236}">
                <a16:creationId xmlns:a16="http://schemas.microsoft.com/office/drawing/2014/main" id="{D174F1EE-E1D3-B689-7AD7-B63D9817EE32}"/>
              </a:ext>
            </a:extLst>
          </p:cNvPr>
          <p:cNvPicPr>
            <a:picLocks noChangeAspect="1"/>
          </p:cNvPicPr>
          <p:nvPr/>
        </p:nvPicPr>
        <p:blipFill>
          <a:blip r:embed="rId2"/>
          <a:stretch>
            <a:fillRect/>
          </a:stretch>
        </p:blipFill>
        <p:spPr>
          <a:xfrm>
            <a:off x="5112705" y="40194"/>
            <a:ext cx="7043173" cy="6858000"/>
          </a:xfrm>
          <a:prstGeom prst="rect">
            <a:avLst/>
          </a:prstGeom>
        </p:spPr>
      </p:pic>
      <p:sp>
        <p:nvSpPr>
          <p:cNvPr id="7" name="Rechthoek 6">
            <a:extLst>
              <a:ext uri="{FF2B5EF4-FFF2-40B4-BE49-F238E27FC236}">
                <a16:creationId xmlns:a16="http://schemas.microsoft.com/office/drawing/2014/main" id="{B7F90816-0C6F-9EF5-BF4D-6403979D3AC2}"/>
              </a:ext>
            </a:extLst>
          </p:cNvPr>
          <p:cNvSpPr/>
          <p:nvPr/>
        </p:nvSpPr>
        <p:spPr>
          <a:xfrm>
            <a:off x="5184949" y="847404"/>
            <a:ext cx="1617785" cy="22134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166CCDF1-6646-2D18-D93A-C264845772F8}"/>
              </a:ext>
            </a:extLst>
          </p:cNvPr>
          <p:cNvSpPr/>
          <p:nvPr/>
        </p:nvSpPr>
        <p:spPr>
          <a:xfrm>
            <a:off x="5184949" y="3009475"/>
            <a:ext cx="1617785" cy="22134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CAAED252-D736-B901-A985-5C5B10FA1B67}"/>
              </a:ext>
            </a:extLst>
          </p:cNvPr>
          <p:cNvSpPr/>
          <p:nvPr/>
        </p:nvSpPr>
        <p:spPr>
          <a:xfrm>
            <a:off x="5184949" y="5217788"/>
            <a:ext cx="3074796" cy="32890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D3778C4D-5692-588D-BF2D-C08214D8A7A2}"/>
              </a:ext>
            </a:extLst>
          </p:cNvPr>
          <p:cNvSpPr/>
          <p:nvPr/>
        </p:nvSpPr>
        <p:spPr>
          <a:xfrm>
            <a:off x="8558926" y="1480784"/>
            <a:ext cx="213283" cy="398258"/>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F4B2FE6-CFC5-9315-8C91-7B3C301629C2}"/>
              </a:ext>
            </a:extLst>
          </p:cNvPr>
          <p:cNvSpPr/>
          <p:nvPr/>
        </p:nvSpPr>
        <p:spPr>
          <a:xfrm>
            <a:off x="9848920" y="1288845"/>
            <a:ext cx="213283" cy="18724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C7F545C-85C0-2327-D9E7-A61FA52C0466}"/>
              </a:ext>
            </a:extLst>
          </p:cNvPr>
          <p:cNvSpPr/>
          <p:nvPr/>
        </p:nvSpPr>
        <p:spPr>
          <a:xfrm>
            <a:off x="9848919" y="1668946"/>
            <a:ext cx="213283" cy="18724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FED466EB-AED0-62AD-B3C8-7C4C199309D8}"/>
              </a:ext>
            </a:extLst>
          </p:cNvPr>
          <p:cNvSpPr/>
          <p:nvPr/>
        </p:nvSpPr>
        <p:spPr>
          <a:xfrm>
            <a:off x="5184949" y="4046060"/>
            <a:ext cx="6762541" cy="398258"/>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798D970B-C408-9AAF-1B69-4DEA82373728}"/>
              </a:ext>
            </a:extLst>
          </p:cNvPr>
          <p:cNvPicPr>
            <a:picLocks noChangeAspect="1"/>
          </p:cNvPicPr>
          <p:nvPr/>
        </p:nvPicPr>
        <p:blipFill>
          <a:blip r:embed="rId3"/>
          <a:stretch>
            <a:fillRect/>
          </a:stretch>
        </p:blipFill>
        <p:spPr>
          <a:xfrm>
            <a:off x="75577" y="2111822"/>
            <a:ext cx="4537845" cy="3105966"/>
          </a:xfrm>
          <a:prstGeom prst="rect">
            <a:avLst/>
          </a:prstGeom>
        </p:spPr>
      </p:pic>
      <p:sp>
        <p:nvSpPr>
          <p:cNvPr id="16" name="Rechthoek 15">
            <a:extLst>
              <a:ext uri="{FF2B5EF4-FFF2-40B4-BE49-F238E27FC236}">
                <a16:creationId xmlns:a16="http://schemas.microsoft.com/office/drawing/2014/main" id="{A1D62DAB-3943-E8CE-539C-ADA73051EDE3}"/>
              </a:ext>
            </a:extLst>
          </p:cNvPr>
          <p:cNvSpPr/>
          <p:nvPr/>
        </p:nvSpPr>
        <p:spPr>
          <a:xfrm>
            <a:off x="5184949" y="5733847"/>
            <a:ext cx="6762541" cy="328902"/>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D7F622F9-B90A-2AA9-7061-DFCC6E383CF0}"/>
              </a:ext>
            </a:extLst>
          </p:cNvPr>
          <p:cNvSpPr txBox="1"/>
          <p:nvPr/>
        </p:nvSpPr>
        <p:spPr>
          <a:xfrm>
            <a:off x="3352800" y="3120147"/>
            <a:ext cx="510540" cy="246221"/>
          </a:xfrm>
          <a:prstGeom prst="rect">
            <a:avLst/>
          </a:prstGeom>
          <a:noFill/>
        </p:spPr>
        <p:txBody>
          <a:bodyPr wrap="square" rtlCol="0">
            <a:spAutoFit/>
          </a:bodyPr>
          <a:lstStyle/>
          <a:p>
            <a:r>
              <a:rPr lang="nl-NL" sz="1000" b="1" dirty="0">
                <a:solidFill>
                  <a:srgbClr val="CF1951"/>
                </a:solidFill>
              </a:rPr>
              <a:t>80,3%</a:t>
            </a:r>
          </a:p>
        </p:txBody>
      </p:sp>
      <p:sp>
        <p:nvSpPr>
          <p:cNvPr id="18" name="Tekstvak 17">
            <a:extLst>
              <a:ext uri="{FF2B5EF4-FFF2-40B4-BE49-F238E27FC236}">
                <a16:creationId xmlns:a16="http://schemas.microsoft.com/office/drawing/2014/main" id="{0149E565-435C-E609-A186-10F86B9A8AC6}"/>
              </a:ext>
            </a:extLst>
          </p:cNvPr>
          <p:cNvSpPr txBox="1"/>
          <p:nvPr/>
        </p:nvSpPr>
        <p:spPr>
          <a:xfrm>
            <a:off x="3352800" y="3418584"/>
            <a:ext cx="510540" cy="246221"/>
          </a:xfrm>
          <a:prstGeom prst="rect">
            <a:avLst/>
          </a:prstGeom>
          <a:noFill/>
        </p:spPr>
        <p:txBody>
          <a:bodyPr wrap="square" rtlCol="0">
            <a:spAutoFit/>
          </a:bodyPr>
          <a:lstStyle/>
          <a:p>
            <a:r>
              <a:rPr lang="nl-NL" sz="1000" b="1" dirty="0">
                <a:solidFill>
                  <a:srgbClr val="CF1951"/>
                </a:solidFill>
              </a:rPr>
              <a:t>  8,9%</a:t>
            </a:r>
          </a:p>
        </p:txBody>
      </p:sp>
      <p:sp>
        <p:nvSpPr>
          <p:cNvPr id="20" name="Tekstvak 19">
            <a:extLst>
              <a:ext uri="{FF2B5EF4-FFF2-40B4-BE49-F238E27FC236}">
                <a16:creationId xmlns:a16="http://schemas.microsoft.com/office/drawing/2014/main" id="{223CE320-9263-2525-65DC-6F2C4A452FCA}"/>
              </a:ext>
            </a:extLst>
          </p:cNvPr>
          <p:cNvSpPr txBox="1"/>
          <p:nvPr/>
        </p:nvSpPr>
        <p:spPr>
          <a:xfrm>
            <a:off x="3352800" y="4115232"/>
            <a:ext cx="510540" cy="246221"/>
          </a:xfrm>
          <a:prstGeom prst="rect">
            <a:avLst/>
          </a:prstGeom>
          <a:noFill/>
        </p:spPr>
        <p:txBody>
          <a:bodyPr wrap="square" rtlCol="0">
            <a:spAutoFit/>
          </a:bodyPr>
          <a:lstStyle/>
          <a:p>
            <a:r>
              <a:rPr lang="nl-NL" sz="1000" b="1" dirty="0">
                <a:solidFill>
                  <a:schemeClr val="accent1">
                    <a:lumMod val="75000"/>
                  </a:schemeClr>
                </a:solidFill>
              </a:rPr>
              <a:t>30,8%</a:t>
            </a:r>
          </a:p>
        </p:txBody>
      </p:sp>
      <p:sp>
        <p:nvSpPr>
          <p:cNvPr id="21" name="Tekstvak 20">
            <a:extLst>
              <a:ext uri="{FF2B5EF4-FFF2-40B4-BE49-F238E27FC236}">
                <a16:creationId xmlns:a16="http://schemas.microsoft.com/office/drawing/2014/main" id="{FEAE8C25-6BC9-AC86-C9CC-50A1C0564564}"/>
              </a:ext>
            </a:extLst>
          </p:cNvPr>
          <p:cNvSpPr txBox="1"/>
          <p:nvPr/>
        </p:nvSpPr>
        <p:spPr>
          <a:xfrm>
            <a:off x="4262605" y="4115231"/>
            <a:ext cx="510540" cy="246221"/>
          </a:xfrm>
          <a:prstGeom prst="rect">
            <a:avLst/>
          </a:prstGeom>
          <a:noFill/>
        </p:spPr>
        <p:txBody>
          <a:bodyPr wrap="square" rtlCol="0">
            <a:spAutoFit/>
          </a:bodyPr>
          <a:lstStyle/>
          <a:p>
            <a:r>
              <a:rPr lang="nl-NL" sz="1000" b="1" dirty="0">
                <a:solidFill>
                  <a:schemeClr val="accent1">
                    <a:lumMod val="75000"/>
                  </a:schemeClr>
                </a:solidFill>
              </a:rPr>
              <a:t>31,1%</a:t>
            </a:r>
          </a:p>
        </p:txBody>
      </p:sp>
      <p:sp>
        <p:nvSpPr>
          <p:cNvPr id="22" name="Tekstvak 21">
            <a:extLst>
              <a:ext uri="{FF2B5EF4-FFF2-40B4-BE49-F238E27FC236}">
                <a16:creationId xmlns:a16="http://schemas.microsoft.com/office/drawing/2014/main" id="{C225DCB5-3892-49A5-F61B-C5F0E03F17B7}"/>
              </a:ext>
            </a:extLst>
          </p:cNvPr>
          <p:cNvSpPr txBox="1"/>
          <p:nvPr/>
        </p:nvSpPr>
        <p:spPr>
          <a:xfrm>
            <a:off x="4262605" y="3280653"/>
            <a:ext cx="510540" cy="246221"/>
          </a:xfrm>
          <a:prstGeom prst="rect">
            <a:avLst/>
          </a:prstGeom>
          <a:noFill/>
        </p:spPr>
        <p:txBody>
          <a:bodyPr wrap="square" rtlCol="0">
            <a:spAutoFit/>
          </a:bodyPr>
          <a:lstStyle/>
          <a:p>
            <a:r>
              <a:rPr lang="nl-NL" sz="1000" b="1" dirty="0">
                <a:solidFill>
                  <a:srgbClr val="CF1951"/>
                </a:solidFill>
              </a:rPr>
              <a:t>88,1%</a:t>
            </a:r>
          </a:p>
        </p:txBody>
      </p:sp>
      <p:sp>
        <p:nvSpPr>
          <p:cNvPr id="23" name="Tekstvak 22">
            <a:extLst>
              <a:ext uri="{FF2B5EF4-FFF2-40B4-BE49-F238E27FC236}">
                <a16:creationId xmlns:a16="http://schemas.microsoft.com/office/drawing/2014/main" id="{72FEA13D-2667-B13C-FBC7-44276D682659}"/>
              </a:ext>
            </a:extLst>
          </p:cNvPr>
          <p:cNvSpPr txBox="1"/>
          <p:nvPr/>
        </p:nvSpPr>
        <p:spPr>
          <a:xfrm>
            <a:off x="4262605" y="4319935"/>
            <a:ext cx="510540" cy="246221"/>
          </a:xfrm>
          <a:prstGeom prst="rect">
            <a:avLst/>
          </a:prstGeom>
          <a:noFill/>
        </p:spPr>
        <p:txBody>
          <a:bodyPr wrap="square" rtlCol="0">
            <a:spAutoFit/>
          </a:bodyPr>
          <a:lstStyle/>
          <a:p>
            <a:r>
              <a:rPr lang="nl-NL" sz="1000" b="1" dirty="0">
                <a:solidFill>
                  <a:srgbClr val="CF1951"/>
                </a:solidFill>
              </a:rPr>
              <a:t>  6,3%</a:t>
            </a:r>
          </a:p>
        </p:txBody>
      </p:sp>
      <p:sp>
        <p:nvSpPr>
          <p:cNvPr id="25" name="Tekstvak 24">
            <a:extLst>
              <a:ext uri="{FF2B5EF4-FFF2-40B4-BE49-F238E27FC236}">
                <a16:creationId xmlns:a16="http://schemas.microsoft.com/office/drawing/2014/main" id="{7F53326D-A127-F42C-9AE2-45B250D1DD42}"/>
              </a:ext>
            </a:extLst>
          </p:cNvPr>
          <p:cNvSpPr txBox="1"/>
          <p:nvPr/>
        </p:nvSpPr>
        <p:spPr>
          <a:xfrm>
            <a:off x="3352800" y="3803176"/>
            <a:ext cx="510540" cy="246221"/>
          </a:xfrm>
          <a:prstGeom prst="rect">
            <a:avLst/>
          </a:prstGeom>
          <a:noFill/>
        </p:spPr>
        <p:txBody>
          <a:bodyPr wrap="square" rtlCol="0">
            <a:spAutoFit/>
          </a:bodyPr>
          <a:lstStyle/>
          <a:p>
            <a:r>
              <a:rPr lang="nl-NL" sz="1000" b="1" dirty="0">
                <a:solidFill>
                  <a:schemeClr val="accent1">
                    <a:lumMod val="75000"/>
                  </a:schemeClr>
                </a:solidFill>
              </a:rPr>
              <a:t>64,4%</a:t>
            </a:r>
          </a:p>
        </p:txBody>
      </p:sp>
    </p:spTree>
    <p:extLst>
      <p:ext uri="{BB962C8B-B14F-4D97-AF65-F5344CB8AC3E}">
        <p14:creationId xmlns:p14="http://schemas.microsoft.com/office/powerpoint/2010/main" val="186646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BE7CE-FD49-CDED-7530-7338EB1E68AA}"/>
              </a:ext>
            </a:extLst>
          </p:cNvPr>
          <p:cNvSpPr>
            <a:spLocks noGrp="1"/>
          </p:cNvSpPr>
          <p:nvPr>
            <p:ph type="title"/>
          </p:nvPr>
        </p:nvSpPr>
        <p:spPr/>
        <p:txBody>
          <a:bodyPr/>
          <a:lstStyle/>
          <a:p>
            <a:r>
              <a:rPr lang="nl-NL" dirty="0" err="1"/>
              <a:t>Outcomes</a:t>
            </a:r>
            <a:endParaRPr lang="nl-NL" dirty="0"/>
          </a:p>
        </p:txBody>
      </p:sp>
      <p:sp>
        <p:nvSpPr>
          <p:cNvPr id="3" name="Tijdelijke aanduiding voor tekst 2">
            <a:extLst>
              <a:ext uri="{FF2B5EF4-FFF2-40B4-BE49-F238E27FC236}">
                <a16:creationId xmlns:a16="http://schemas.microsoft.com/office/drawing/2014/main" id="{CA198689-7E39-193C-57CB-A4E0D87F1C10}"/>
              </a:ext>
            </a:extLst>
          </p:cNvPr>
          <p:cNvSpPr>
            <a:spLocks noGrp="1"/>
          </p:cNvSpPr>
          <p:nvPr>
            <p:ph type="body" sz="quarter" idx="10"/>
          </p:nvPr>
        </p:nvSpPr>
        <p:spPr/>
        <p:txBody>
          <a:bodyPr/>
          <a:lstStyle/>
          <a:p>
            <a:r>
              <a:rPr lang="nl-NL" dirty="0"/>
              <a:t>Primaire analyse</a:t>
            </a:r>
          </a:p>
        </p:txBody>
      </p:sp>
      <p:sp>
        <p:nvSpPr>
          <p:cNvPr id="4" name="Tijdelijke aanduiding voor dianummer 3">
            <a:extLst>
              <a:ext uri="{FF2B5EF4-FFF2-40B4-BE49-F238E27FC236}">
                <a16:creationId xmlns:a16="http://schemas.microsoft.com/office/drawing/2014/main" id="{CDC2CF40-0C57-D835-0539-AE17A41B3A00}"/>
              </a:ext>
            </a:extLst>
          </p:cNvPr>
          <p:cNvSpPr>
            <a:spLocks noGrp="1"/>
          </p:cNvSpPr>
          <p:nvPr>
            <p:ph type="sldNum" sz="quarter" idx="11"/>
          </p:nvPr>
        </p:nvSpPr>
        <p:spPr/>
        <p:txBody>
          <a:bodyPr/>
          <a:lstStyle/>
          <a:p>
            <a:fld id="{5A195573-6125-40C3-AA0C-3AC6CFB9F86B}" type="slidenum">
              <a:rPr lang="en-US" smtClean="0"/>
              <a:pPr/>
              <a:t>16</a:t>
            </a:fld>
            <a:endParaRPr lang="en-US" dirty="0"/>
          </a:p>
        </p:txBody>
      </p:sp>
      <p:pic>
        <p:nvPicPr>
          <p:cNvPr id="6" name="Afbeelding 5">
            <a:extLst>
              <a:ext uri="{FF2B5EF4-FFF2-40B4-BE49-F238E27FC236}">
                <a16:creationId xmlns:a16="http://schemas.microsoft.com/office/drawing/2014/main" id="{FAAE124D-0D54-C170-2E74-AD5F0A6E8EBF}"/>
              </a:ext>
            </a:extLst>
          </p:cNvPr>
          <p:cNvPicPr>
            <a:picLocks noChangeAspect="1"/>
          </p:cNvPicPr>
          <p:nvPr/>
        </p:nvPicPr>
        <p:blipFill>
          <a:blip r:embed="rId2"/>
          <a:stretch>
            <a:fillRect/>
          </a:stretch>
        </p:blipFill>
        <p:spPr>
          <a:xfrm>
            <a:off x="3514078" y="0"/>
            <a:ext cx="8677922" cy="6858000"/>
          </a:xfrm>
          <a:prstGeom prst="rect">
            <a:avLst/>
          </a:prstGeom>
        </p:spPr>
      </p:pic>
      <p:sp>
        <p:nvSpPr>
          <p:cNvPr id="7" name="Rechthoek 6">
            <a:extLst>
              <a:ext uri="{FF2B5EF4-FFF2-40B4-BE49-F238E27FC236}">
                <a16:creationId xmlns:a16="http://schemas.microsoft.com/office/drawing/2014/main" id="{59A52765-E125-6467-3591-0A7B0F06376E}"/>
              </a:ext>
            </a:extLst>
          </p:cNvPr>
          <p:cNvSpPr/>
          <p:nvPr/>
        </p:nvSpPr>
        <p:spPr>
          <a:xfrm>
            <a:off x="3622849" y="1251283"/>
            <a:ext cx="8445326" cy="249385"/>
          </a:xfrm>
          <a:prstGeom prst="rect">
            <a:avLst/>
          </a:prstGeom>
          <a:noFill/>
          <a:ln w="3810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3EB7DF0-548D-28E6-A0F8-EFC73CCE1EE0}"/>
              </a:ext>
            </a:extLst>
          </p:cNvPr>
          <p:cNvSpPr/>
          <p:nvPr/>
        </p:nvSpPr>
        <p:spPr>
          <a:xfrm>
            <a:off x="3630376" y="2243327"/>
            <a:ext cx="8445326" cy="508624"/>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AECF3AC6-C7BF-C367-4952-45E1AA671553}"/>
              </a:ext>
            </a:extLst>
          </p:cNvPr>
          <p:cNvSpPr/>
          <p:nvPr/>
        </p:nvSpPr>
        <p:spPr>
          <a:xfrm>
            <a:off x="3630376" y="4523257"/>
            <a:ext cx="8445326" cy="249385"/>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9802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BE7CE-FD49-CDED-7530-7338EB1E68AA}"/>
              </a:ext>
            </a:extLst>
          </p:cNvPr>
          <p:cNvSpPr>
            <a:spLocks noGrp="1"/>
          </p:cNvSpPr>
          <p:nvPr>
            <p:ph type="title"/>
          </p:nvPr>
        </p:nvSpPr>
        <p:spPr/>
        <p:txBody>
          <a:bodyPr/>
          <a:lstStyle/>
          <a:p>
            <a:r>
              <a:rPr lang="nl-NL" dirty="0" err="1"/>
              <a:t>Outcomes</a:t>
            </a:r>
            <a:endParaRPr lang="nl-NL" dirty="0"/>
          </a:p>
        </p:txBody>
      </p:sp>
      <p:sp>
        <p:nvSpPr>
          <p:cNvPr id="3" name="Tijdelijke aanduiding voor tekst 2">
            <a:extLst>
              <a:ext uri="{FF2B5EF4-FFF2-40B4-BE49-F238E27FC236}">
                <a16:creationId xmlns:a16="http://schemas.microsoft.com/office/drawing/2014/main" id="{CA198689-7E39-193C-57CB-A4E0D87F1C10}"/>
              </a:ext>
            </a:extLst>
          </p:cNvPr>
          <p:cNvSpPr>
            <a:spLocks noGrp="1"/>
          </p:cNvSpPr>
          <p:nvPr>
            <p:ph type="body" sz="quarter" idx="10"/>
          </p:nvPr>
        </p:nvSpPr>
        <p:spPr/>
        <p:txBody>
          <a:bodyPr/>
          <a:lstStyle/>
          <a:p>
            <a:r>
              <a:rPr lang="nl-NL" dirty="0"/>
              <a:t>Secundaire analyse</a:t>
            </a:r>
          </a:p>
          <a:p>
            <a:r>
              <a:rPr lang="nl-NL" dirty="0"/>
              <a:t>(</a:t>
            </a:r>
            <a:r>
              <a:rPr lang="nl-NL" dirty="0" err="1"/>
              <a:t>primairy</a:t>
            </a:r>
            <a:r>
              <a:rPr lang="nl-NL" dirty="0"/>
              <a:t> </a:t>
            </a:r>
            <a:r>
              <a:rPr lang="nl-NL" dirty="0" err="1"/>
              <a:t>outcome</a:t>
            </a:r>
            <a:r>
              <a:rPr lang="nl-NL" dirty="0"/>
              <a:t>)</a:t>
            </a:r>
          </a:p>
          <a:p>
            <a:endParaRPr lang="nl-NL" dirty="0"/>
          </a:p>
          <a:p>
            <a:r>
              <a:rPr lang="nl-NL" dirty="0" err="1"/>
              <a:t>Predefined</a:t>
            </a:r>
            <a:r>
              <a:rPr lang="nl-NL" dirty="0"/>
              <a:t> </a:t>
            </a:r>
            <a:r>
              <a:rPr lang="nl-NL" dirty="0" err="1"/>
              <a:t>subgroups</a:t>
            </a:r>
            <a:endParaRPr lang="nl-NL" dirty="0"/>
          </a:p>
        </p:txBody>
      </p:sp>
      <p:sp>
        <p:nvSpPr>
          <p:cNvPr id="4" name="Tijdelijke aanduiding voor dianummer 3">
            <a:extLst>
              <a:ext uri="{FF2B5EF4-FFF2-40B4-BE49-F238E27FC236}">
                <a16:creationId xmlns:a16="http://schemas.microsoft.com/office/drawing/2014/main" id="{CDC2CF40-0C57-D835-0539-AE17A41B3A00}"/>
              </a:ext>
            </a:extLst>
          </p:cNvPr>
          <p:cNvSpPr>
            <a:spLocks noGrp="1"/>
          </p:cNvSpPr>
          <p:nvPr>
            <p:ph type="sldNum" sz="quarter" idx="11"/>
          </p:nvPr>
        </p:nvSpPr>
        <p:spPr/>
        <p:txBody>
          <a:bodyPr/>
          <a:lstStyle/>
          <a:p>
            <a:fld id="{5A195573-6125-40C3-AA0C-3AC6CFB9F86B}" type="slidenum">
              <a:rPr lang="en-US" smtClean="0"/>
              <a:pPr/>
              <a:t>17</a:t>
            </a:fld>
            <a:endParaRPr lang="en-US" dirty="0"/>
          </a:p>
        </p:txBody>
      </p:sp>
      <p:pic>
        <p:nvPicPr>
          <p:cNvPr id="8" name="Afbeelding 7">
            <a:extLst>
              <a:ext uri="{FF2B5EF4-FFF2-40B4-BE49-F238E27FC236}">
                <a16:creationId xmlns:a16="http://schemas.microsoft.com/office/drawing/2014/main" id="{556E2941-0E6D-9833-32EC-02BD214ACAAD}"/>
              </a:ext>
            </a:extLst>
          </p:cNvPr>
          <p:cNvPicPr>
            <a:picLocks noChangeAspect="1"/>
          </p:cNvPicPr>
          <p:nvPr/>
        </p:nvPicPr>
        <p:blipFill>
          <a:blip r:embed="rId2"/>
          <a:stretch>
            <a:fillRect/>
          </a:stretch>
        </p:blipFill>
        <p:spPr>
          <a:xfrm>
            <a:off x="4114049" y="1465176"/>
            <a:ext cx="8077951" cy="4981077"/>
          </a:xfrm>
          <a:prstGeom prst="rect">
            <a:avLst/>
          </a:prstGeom>
        </p:spPr>
      </p:pic>
      <p:sp>
        <p:nvSpPr>
          <p:cNvPr id="10" name="Rechthoek 9">
            <a:extLst>
              <a:ext uri="{FF2B5EF4-FFF2-40B4-BE49-F238E27FC236}">
                <a16:creationId xmlns:a16="http://schemas.microsoft.com/office/drawing/2014/main" id="{CC4B2101-C6F1-E349-8152-ADC53237B0F5}"/>
              </a:ext>
            </a:extLst>
          </p:cNvPr>
          <p:cNvSpPr/>
          <p:nvPr/>
        </p:nvSpPr>
        <p:spPr>
          <a:xfrm>
            <a:off x="4213399" y="3699064"/>
            <a:ext cx="5864051" cy="199129"/>
          </a:xfrm>
          <a:prstGeom prst="rect">
            <a:avLst/>
          </a:prstGeom>
          <a:noFill/>
          <a:ln w="190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1148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A3DAB-D6F8-7ACD-74FD-8A3F88BA35B1}"/>
              </a:ext>
            </a:extLst>
          </p:cNvPr>
          <p:cNvSpPr>
            <a:spLocks noGrp="1"/>
          </p:cNvSpPr>
          <p:nvPr>
            <p:ph type="title"/>
          </p:nvPr>
        </p:nvSpPr>
        <p:spPr/>
        <p:txBody>
          <a:bodyPr/>
          <a:lstStyle/>
          <a:p>
            <a:r>
              <a:rPr lang="nl-NL" dirty="0"/>
              <a:t>Conclusies</a:t>
            </a:r>
          </a:p>
        </p:txBody>
      </p:sp>
      <p:sp>
        <p:nvSpPr>
          <p:cNvPr id="3" name="Tijdelijke aanduiding voor tekst 2">
            <a:extLst>
              <a:ext uri="{FF2B5EF4-FFF2-40B4-BE49-F238E27FC236}">
                <a16:creationId xmlns:a16="http://schemas.microsoft.com/office/drawing/2014/main" id="{849F3F88-9D8E-11A9-54F6-0C50BC59857D}"/>
              </a:ext>
            </a:extLst>
          </p:cNvPr>
          <p:cNvSpPr>
            <a:spLocks noGrp="1"/>
          </p:cNvSpPr>
          <p:nvPr>
            <p:ph type="body" sz="quarter" idx="10"/>
          </p:nvPr>
        </p:nvSpPr>
        <p:spPr>
          <a:xfrm>
            <a:off x="619125" y="1529540"/>
            <a:ext cx="11391900" cy="4661788"/>
          </a:xfrm>
        </p:spPr>
        <p:txBody>
          <a:bodyPr/>
          <a:lstStyle/>
          <a:p>
            <a:r>
              <a:rPr lang="nl-NL" sz="2400" b="0" dirty="0">
                <a:solidFill>
                  <a:srgbClr val="000000"/>
                </a:solidFill>
              </a:rPr>
              <a:t>Preoxygenatie met NIV leidt: </a:t>
            </a:r>
          </a:p>
          <a:p>
            <a:pPr marL="457200" indent="-457200">
              <a:buClrTx/>
              <a:buFont typeface="Arial" panose="020B0604020202020204" pitchFamily="34" charset="0"/>
              <a:buChar char="•"/>
            </a:pPr>
            <a:r>
              <a:rPr lang="nl-NL" sz="2400" b="0" dirty="0">
                <a:solidFill>
                  <a:srgbClr val="000000"/>
                </a:solidFill>
              </a:rPr>
              <a:t>tot vermindering (½) van incidentie van hypoxie, consistent subgroepen</a:t>
            </a:r>
          </a:p>
          <a:p>
            <a:pPr marL="457200" indent="-457200">
              <a:buClrTx/>
              <a:buFont typeface="Arial" panose="020B0604020202020204" pitchFamily="34" charset="0"/>
              <a:buChar char="•"/>
            </a:pPr>
            <a:r>
              <a:rPr lang="nl-NL" sz="2400" b="0" dirty="0">
                <a:solidFill>
                  <a:srgbClr val="000000"/>
                </a:solidFill>
              </a:rPr>
              <a:t>niet tot meer aspiratie</a:t>
            </a:r>
          </a:p>
          <a:p>
            <a:r>
              <a:rPr lang="nl-NL" sz="2400" b="0" i="1" dirty="0">
                <a:solidFill>
                  <a:srgbClr val="000000"/>
                </a:solidFill>
                <a:latin typeface="Segoe UI" panose="020B0502040204020203" pitchFamily="34" charset="0"/>
              </a:rPr>
              <a:t>→→→ </a:t>
            </a:r>
            <a:r>
              <a:rPr lang="nl-NL" sz="2400" b="0" i="1" dirty="0">
                <a:solidFill>
                  <a:srgbClr val="000000"/>
                </a:solidFill>
              </a:rPr>
              <a:t>vermindert potentieel incidentie van </a:t>
            </a:r>
            <a:r>
              <a:rPr lang="nl-NL" sz="2400" b="0" i="1" dirty="0" err="1">
                <a:solidFill>
                  <a:srgbClr val="000000"/>
                </a:solidFill>
              </a:rPr>
              <a:t>cardiac</a:t>
            </a:r>
            <a:r>
              <a:rPr lang="nl-NL" sz="2400" b="0" i="1" dirty="0">
                <a:solidFill>
                  <a:srgbClr val="000000"/>
                </a:solidFill>
              </a:rPr>
              <a:t> arrest en dood</a:t>
            </a:r>
          </a:p>
          <a:p>
            <a:pPr marL="457200" indent="-457200">
              <a:buFont typeface="Arial" panose="020B0604020202020204" pitchFamily="34" charset="0"/>
              <a:buChar char="•"/>
            </a:pPr>
            <a:endParaRPr lang="nl-NL" sz="2400" b="0" dirty="0">
              <a:solidFill>
                <a:srgbClr val="000000"/>
              </a:solidFill>
            </a:endParaRPr>
          </a:p>
          <a:p>
            <a:r>
              <a:rPr lang="nl-NL" sz="2400" b="0" dirty="0" err="1">
                <a:solidFill>
                  <a:srgbClr val="000000"/>
                </a:solidFill>
              </a:rPr>
              <a:t>Strenghts</a:t>
            </a:r>
            <a:r>
              <a:rPr lang="nl-NL" sz="2400" b="0" dirty="0">
                <a:solidFill>
                  <a:srgbClr val="000000"/>
                </a:solidFill>
              </a:rPr>
              <a:t>	- grotere sample </a:t>
            </a:r>
            <a:r>
              <a:rPr lang="nl-NL" sz="2400" b="0" dirty="0" err="1">
                <a:solidFill>
                  <a:srgbClr val="000000"/>
                </a:solidFill>
              </a:rPr>
              <a:t>size</a:t>
            </a:r>
            <a:br>
              <a:rPr lang="nl-NL" sz="2400" b="0" dirty="0">
                <a:solidFill>
                  <a:srgbClr val="000000"/>
                </a:solidFill>
              </a:rPr>
            </a:br>
            <a:r>
              <a:rPr lang="nl-NL" sz="2400" b="0" dirty="0">
                <a:solidFill>
                  <a:srgbClr val="000000"/>
                </a:solidFill>
              </a:rPr>
              <a:t>		- meerdere diagnoses</a:t>
            </a:r>
            <a:br>
              <a:rPr lang="nl-NL" sz="2400" b="0" dirty="0">
                <a:solidFill>
                  <a:srgbClr val="000000"/>
                </a:solidFill>
              </a:rPr>
            </a:br>
            <a:r>
              <a:rPr lang="nl-NL" sz="2400" b="0" dirty="0">
                <a:solidFill>
                  <a:srgbClr val="000000"/>
                </a:solidFill>
              </a:rPr>
              <a:t>		- meerdere intubatie-afdelingen </a:t>
            </a:r>
          </a:p>
          <a:p>
            <a:r>
              <a:rPr lang="nl-NL" sz="2400" b="0" dirty="0">
                <a:solidFill>
                  <a:srgbClr val="000000"/>
                </a:solidFill>
              </a:rPr>
              <a:t>		- onafhankelijke </a:t>
            </a:r>
            <a:r>
              <a:rPr lang="nl-NL" sz="2400" b="0" dirty="0" err="1">
                <a:solidFill>
                  <a:srgbClr val="000000"/>
                </a:solidFill>
              </a:rPr>
              <a:t>observer</a:t>
            </a:r>
            <a:r>
              <a:rPr lang="nl-NL" sz="2400" b="0" dirty="0">
                <a:solidFill>
                  <a:srgbClr val="000000"/>
                </a:solidFill>
              </a:rPr>
              <a:t> (geen bias)</a:t>
            </a:r>
          </a:p>
          <a:p>
            <a:endParaRPr lang="nl-NL" sz="2400" b="0" dirty="0">
              <a:solidFill>
                <a:srgbClr val="000000"/>
              </a:solidFill>
            </a:endParaRPr>
          </a:p>
          <a:p>
            <a:r>
              <a:rPr lang="nl-NL" sz="2400" b="0" dirty="0" err="1">
                <a:solidFill>
                  <a:srgbClr val="000000"/>
                </a:solidFill>
              </a:rPr>
              <a:t>Limitations</a:t>
            </a:r>
            <a:r>
              <a:rPr lang="nl-NL" sz="2400" b="0" dirty="0">
                <a:solidFill>
                  <a:srgbClr val="000000"/>
                </a:solidFill>
              </a:rPr>
              <a:t>	- exclusie NIV voorafgaand aan intubatie</a:t>
            </a:r>
          </a:p>
          <a:p>
            <a:r>
              <a:rPr lang="nl-NL" sz="2400" b="0" dirty="0">
                <a:solidFill>
                  <a:srgbClr val="000000"/>
                </a:solidFill>
              </a:rPr>
              <a:t>		- exclusie hoog aspiratie risico</a:t>
            </a:r>
          </a:p>
          <a:p>
            <a:r>
              <a:rPr lang="nl-NL" sz="2400" b="0" dirty="0">
                <a:solidFill>
                  <a:srgbClr val="000000"/>
                </a:solidFill>
              </a:rPr>
              <a:t>		- niet gekeken naar HF O</a:t>
            </a:r>
            <a:r>
              <a:rPr lang="nl-NL" sz="2400" b="0" baseline="-25000" dirty="0">
                <a:solidFill>
                  <a:srgbClr val="000000"/>
                </a:solidFill>
              </a:rPr>
              <a:t>2</a:t>
            </a:r>
            <a:endParaRPr lang="nl-NL" sz="2400" b="0" dirty="0">
              <a:solidFill>
                <a:srgbClr val="000000"/>
              </a:solidFill>
            </a:endParaRPr>
          </a:p>
          <a:p>
            <a:r>
              <a:rPr lang="nl-NL" sz="2400" b="0" dirty="0">
                <a:solidFill>
                  <a:srgbClr val="000000"/>
                </a:solidFill>
              </a:rPr>
              <a:t>		- niet geblindeerd	</a:t>
            </a:r>
          </a:p>
        </p:txBody>
      </p:sp>
      <p:sp>
        <p:nvSpPr>
          <p:cNvPr id="4" name="Tijdelijke aanduiding voor dianummer 3">
            <a:extLst>
              <a:ext uri="{FF2B5EF4-FFF2-40B4-BE49-F238E27FC236}">
                <a16:creationId xmlns:a16="http://schemas.microsoft.com/office/drawing/2014/main" id="{DF273E65-333C-51DF-CE73-847E61739F36}"/>
              </a:ext>
            </a:extLst>
          </p:cNvPr>
          <p:cNvSpPr>
            <a:spLocks noGrp="1"/>
          </p:cNvSpPr>
          <p:nvPr>
            <p:ph type="sldNum" sz="quarter" idx="11"/>
          </p:nvPr>
        </p:nvSpPr>
        <p:spPr/>
        <p:txBody>
          <a:bodyPr/>
          <a:lstStyle/>
          <a:p>
            <a:fld id="{5A195573-6125-40C3-AA0C-3AC6CFB9F86B}" type="slidenum">
              <a:rPr lang="en-US" smtClean="0"/>
              <a:pPr/>
              <a:t>18</a:t>
            </a:fld>
            <a:endParaRPr lang="en-US" dirty="0"/>
          </a:p>
        </p:txBody>
      </p:sp>
    </p:spTree>
    <p:extLst>
      <p:ext uri="{BB962C8B-B14F-4D97-AF65-F5344CB8AC3E}">
        <p14:creationId xmlns:p14="http://schemas.microsoft.com/office/powerpoint/2010/main" val="179093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9BC33BB-70D6-B6C1-2C8C-729452D63EB3}"/>
              </a:ext>
            </a:extLst>
          </p:cNvPr>
          <p:cNvPicPr>
            <a:picLocks noChangeAspect="1"/>
          </p:cNvPicPr>
          <p:nvPr/>
        </p:nvPicPr>
        <p:blipFill>
          <a:blip r:embed="rId2"/>
          <a:stretch>
            <a:fillRect/>
          </a:stretch>
        </p:blipFill>
        <p:spPr>
          <a:xfrm>
            <a:off x="4792663" y="197152"/>
            <a:ext cx="4819650" cy="990600"/>
          </a:xfrm>
          <a:prstGeom prst="rect">
            <a:avLst/>
          </a:prstGeom>
        </p:spPr>
      </p:pic>
      <p:sp>
        <p:nvSpPr>
          <p:cNvPr id="2" name="Titel 1">
            <a:extLst>
              <a:ext uri="{FF2B5EF4-FFF2-40B4-BE49-F238E27FC236}">
                <a16:creationId xmlns:a16="http://schemas.microsoft.com/office/drawing/2014/main" id="{197C6DC9-FCAE-7BF8-7363-FE6169D3B0B9}"/>
              </a:ext>
            </a:extLst>
          </p:cNvPr>
          <p:cNvSpPr>
            <a:spLocks noGrp="1"/>
          </p:cNvSpPr>
          <p:nvPr>
            <p:ph type="title"/>
          </p:nvPr>
        </p:nvSpPr>
        <p:spPr/>
        <p:txBody>
          <a:bodyPr/>
          <a:lstStyle/>
          <a:p>
            <a:r>
              <a:rPr lang="nl-NL" dirty="0"/>
              <a:t>… September 2024</a:t>
            </a:r>
          </a:p>
        </p:txBody>
      </p:sp>
      <p:sp>
        <p:nvSpPr>
          <p:cNvPr id="3" name="Tijdelijke aanduiding voor tekst 2">
            <a:extLst>
              <a:ext uri="{FF2B5EF4-FFF2-40B4-BE49-F238E27FC236}">
                <a16:creationId xmlns:a16="http://schemas.microsoft.com/office/drawing/2014/main" id="{8CD9ED4C-F411-3790-B178-AD680F9BD93E}"/>
              </a:ext>
            </a:extLst>
          </p:cNvPr>
          <p:cNvSpPr>
            <a:spLocks noGrp="1"/>
          </p:cNvSpPr>
          <p:nvPr>
            <p:ph type="body" sz="quarter" idx="10"/>
          </p:nvPr>
        </p:nvSpPr>
        <p:spPr/>
        <p:txBody>
          <a:bodyPr/>
          <a:lstStyle/>
          <a:p>
            <a:pPr marL="457200" indent="-457200">
              <a:buClrTx/>
              <a:buFont typeface="Arial" panose="020B0604020202020204" pitchFamily="34" charset="0"/>
              <a:buChar char="•"/>
            </a:pPr>
            <a:r>
              <a:rPr lang="nl-NL" sz="2400" b="0" dirty="0">
                <a:solidFill>
                  <a:srgbClr val="000000"/>
                </a:solidFill>
              </a:rPr>
              <a:t>O</a:t>
            </a:r>
            <a:r>
              <a:rPr lang="nl-NL" sz="2400" b="0" baseline="-25000" dirty="0">
                <a:solidFill>
                  <a:srgbClr val="000000"/>
                </a:solidFill>
              </a:rPr>
              <a:t>2</a:t>
            </a:r>
            <a:r>
              <a:rPr lang="nl-NL" sz="2400" b="0" dirty="0">
                <a:solidFill>
                  <a:srgbClr val="000000"/>
                </a:solidFill>
              </a:rPr>
              <a:t> masker groep: minder PPV</a:t>
            </a:r>
          </a:p>
          <a:p>
            <a:pPr marL="457200" indent="-457200">
              <a:buClrTx/>
              <a:buFont typeface="Arial" panose="020B0604020202020204" pitchFamily="34" charset="0"/>
              <a:buChar char="•"/>
            </a:pPr>
            <a:r>
              <a:rPr lang="nl-NL" sz="2400" b="0" dirty="0">
                <a:solidFill>
                  <a:srgbClr val="000000"/>
                </a:solidFill>
              </a:rPr>
              <a:t>Kosten (training, materiaal)</a:t>
            </a:r>
          </a:p>
          <a:p>
            <a:pPr marL="457200" indent="-457200">
              <a:buClrTx/>
              <a:buFont typeface="Arial" panose="020B0604020202020204" pitchFamily="34" charset="0"/>
              <a:buChar char="•"/>
            </a:pPr>
            <a:r>
              <a:rPr lang="nl-NL" sz="2400" b="0" dirty="0">
                <a:solidFill>
                  <a:srgbClr val="000000"/>
                </a:solidFill>
              </a:rPr>
              <a:t>Afval</a:t>
            </a:r>
          </a:p>
          <a:p>
            <a:pPr marL="457200" indent="-457200">
              <a:buClrTx/>
              <a:buFont typeface="Arial" panose="020B0604020202020204" pitchFamily="34" charset="0"/>
              <a:buChar char="•"/>
            </a:pPr>
            <a:endParaRPr lang="nl-NL" sz="2400" b="0" dirty="0">
              <a:solidFill>
                <a:srgbClr val="000000"/>
              </a:solidFill>
            </a:endParaRPr>
          </a:p>
          <a:p>
            <a:pPr marL="457200" indent="-457200" defTabSz="762000">
              <a:buClrTx/>
              <a:buFont typeface="Arial" panose="020B0604020202020204" pitchFamily="34" charset="0"/>
              <a:buChar char="•"/>
            </a:pPr>
            <a:r>
              <a:rPr lang="nl-NL" sz="2400" b="0" dirty="0">
                <a:solidFill>
                  <a:srgbClr val="000000"/>
                </a:solidFill>
              </a:rPr>
              <a:t>25% HFNC; studie interventie =</a:t>
            </a:r>
            <a:br>
              <a:rPr lang="nl-NL" sz="2400" b="0" dirty="0">
                <a:solidFill>
                  <a:srgbClr val="000000"/>
                </a:solidFill>
              </a:rPr>
            </a:br>
            <a:r>
              <a:rPr lang="nl-NL" sz="2400" b="0" dirty="0">
                <a:solidFill>
                  <a:srgbClr val="000000"/>
                </a:solidFill>
              </a:rPr>
              <a:t>- O</a:t>
            </a:r>
            <a:r>
              <a:rPr lang="nl-NL" sz="2400" b="0" baseline="-25000" dirty="0">
                <a:solidFill>
                  <a:srgbClr val="000000"/>
                </a:solidFill>
              </a:rPr>
              <a:t>2</a:t>
            </a:r>
            <a:r>
              <a:rPr lang="nl-NL" sz="2400" b="0" dirty="0">
                <a:solidFill>
                  <a:srgbClr val="000000"/>
                </a:solidFill>
              </a:rPr>
              <a:t> </a:t>
            </a:r>
            <a:r>
              <a:rPr lang="nl-NL" sz="2400" b="0" dirty="0" err="1">
                <a:solidFill>
                  <a:srgbClr val="000000"/>
                </a:solidFill>
              </a:rPr>
              <a:t>mask</a:t>
            </a:r>
            <a:r>
              <a:rPr lang="nl-NL" sz="2400" b="0" dirty="0">
                <a:solidFill>
                  <a:srgbClr val="000000"/>
                </a:solidFill>
              </a:rPr>
              <a:t> groep:	step down</a:t>
            </a:r>
            <a:br>
              <a:rPr lang="nl-NL" sz="2400" b="0" dirty="0">
                <a:solidFill>
                  <a:srgbClr val="000000"/>
                </a:solidFill>
              </a:rPr>
            </a:br>
            <a:r>
              <a:rPr lang="nl-NL" sz="2400" b="0" dirty="0">
                <a:solidFill>
                  <a:srgbClr val="000000"/>
                </a:solidFill>
              </a:rPr>
              <a:t>- NIV groep:		step up</a:t>
            </a:r>
          </a:p>
          <a:p>
            <a:pPr>
              <a:buClrTx/>
            </a:pPr>
            <a:endParaRPr lang="nl-NL" sz="2400" b="0" dirty="0">
              <a:solidFill>
                <a:srgbClr val="000000"/>
              </a:solidFill>
            </a:endParaRPr>
          </a:p>
        </p:txBody>
      </p:sp>
      <p:sp>
        <p:nvSpPr>
          <p:cNvPr id="4" name="Tijdelijke aanduiding voor dianummer 3">
            <a:extLst>
              <a:ext uri="{FF2B5EF4-FFF2-40B4-BE49-F238E27FC236}">
                <a16:creationId xmlns:a16="http://schemas.microsoft.com/office/drawing/2014/main" id="{65DF13F1-8E25-BE5F-8ABE-06BAB5BD0CC7}"/>
              </a:ext>
            </a:extLst>
          </p:cNvPr>
          <p:cNvSpPr>
            <a:spLocks noGrp="1"/>
          </p:cNvSpPr>
          <p:nvPr>
            <p:ph type="sldNum" sz="quarter" idx="11"/>
          </p:nvPr>
        </p:nvSpPr>
        <p:spPr/>
        <p:txBody>
          <a:bodyPr/>
          <a:lstStyle/>
          <a:p>
            <a:fld id="{5A195573-6125-40C3-AA0C-3AC6CFB9F86B}" type="slidenum">
              <a:rPr lang="en-US" smtClean="0"/>
              <a:pPr/>
              <a:t>19</a:t>
            </a:fld>
            <a:endParaRPr lang="en-US" dirty="0"/>
          </a:p>
        </p:txBody>
      </p:sp>
      <p:pic>
        <p:nvPicPr>
          <p:cNvPr id="8" name="Afbeelding 7">
            <a:extLst>
              <a:ext uri="{FF2B5EF4-FFF2-40B4-BE49-F238E27FC236}">
                <a16:creationId xmlns:a16="http://schemas.microsoft.com/office/drawing/2014/main" id="{B1D27CE6-6083-BE76-D61A-8BFDEDFDCE6E}"/>
              </a:ext>
            </a:extLst>
          </p:cNvPr>
          <p:cNvPicPr>
            <a:picLocks noChangeAspect="1"/>
          </p:cNvPicPr>
          <p:nvPr/>
        </p:nvPicPr>
        <p:blipFill>
          <a:blip r:embed="rId3"/>
          <a:stretch>
            <a:fillRect/>
          </a:stretch>
        </p:blipFill>
        <p:spPr>
          <a:xfrm>
            <a:off x="5979801" y="1187752"/>
            <a:ext cx="3371851" cy="2705592"/>
          </a:xfrm>
          <a:prstGeom prst="rect">
            <a:avLst/>
          </a:prstGeom>
          <a:ln w="19050">
            <a:solidFill>
              <a:schemeClr val="accent1"/>
            </a:solidFill>
          </a:ln>
        </p:spPr>
      </p:pic>
      <p:pic>
        <p:nvPicPr>
          <p:cNvPr id="10" name="Afbeelding 9">
            <a:extLst>
              <a:ext uri="{FF2B5EF4-FFF2-40B4-BE49-F238E27FC236}">
                <a16:creationId xmlns:a16="http://schemas.microsoft.com/office/drawing/2014/main" id="{95F2B57A-A892-937B-C567-3C886000B26B}"/>
              </a:ext>
            </a:extLst>
          </p:cNvPr>
          <p:cNvPicPr>
            <a:picLocks noChangeAspect="1"/>
          </p:cNvPicPr>
          <p:nvPr/>
        </p:nvPicPr>
        <p:blipFill>
          <a:blip r:embed="rId4"/>
          <a:stretch>
            <a:fillRect/>
          </a:stretch>
        </p:blipFill>
        <p:spPr>
          <a:xfrm>
            <a:off x="8229212" y="3414616"/>
            <a:ext cx="2017707" cy="3231751"/>
          </a:xfrm>
          <a:prstGeom prst="rect">
            <a:avLst/>
          </a:prstGeom>
          <a:ln w="19050">
            <a:solidFill>
              <a:srgbClr val="1191FA"/>
            </a:solidFill>
          </a:ln>
        </p:spPr>
      </p:pic>
      <p:pic>
        <p:nvPicPr>
          <p:cNvPr id="12" name="Afbeelding 11">
            <a:extLst>
              <a:ext uri="{FF2B5EF4-FFF2-40B4-BE49-F238E27FC236}">
                <a16:creationId xmlns:a16="http://schemas.microsoft.com/office/drawing/2014/main" id="{ECC11E0E-F5A5-9E21-84B7-D4446515ADAA}"/>
              </a:ext>
            </a:extLst>
          </p:cNvPr>
          <p:cNvPicPr>
            <a:picLocks noChangeAspect="1"/>
          </p:cNvPicPr>
          <p:nvPr/>
        </p:nvPicPr>
        <p:blipFill>
          <a:blip r:embed="rId5"/>
          <a:stretch>
            <a:fillRect/>
          </a:stretch>
        </p:blipFill>
        <p:spPr>
          <a:xfrm>
            <a:off x="9670698" y="1377080"/>
            <a:ext cx="2362511" cy="1833693"/>
          </a:xfrm>
          <a:prstGeom prst="rect">
            <a:avLst/>
          </a:prstGeom>
          <a:ln w="19050">
            <a:solidFill>
              <a:srgbClr val="1191FA"/>
            </a:solidFill>
          </a:ln>
        </p:spPr>
      </p:pic>
    </p:spTree>
    <p:extLst>
      <p:ext uri="{BB962C8B-B14F-4D97-AF65-F5344CB8AC3E}">
        <p14:creationId xmlns:p14="http://schemas.microsoft.com/office/powerpoint/2010/main" val="325500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r>
              <a:rPr lang="nl-NL" kern="1200" spc="-60" baseline="0" dirty="0"/>
              <a:t>Studie</a:t>
            </a:r>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r>
              <a:rPr lang="nl-NL" sz="2400" b="0" dirty="0" err="1">
                <a:solidFill>
                  <a:srgbClr val="000000"/>
                </a:solidFill>
              </a:rPr>
              <a:t>Pragmatic</a:t>
            </a:r>
            <a:r>
              <a:rPr lang="nl-NL" sz="2400" b="0" dirty="0">
                <a:solidFill>
                  <a:srgbClr val="000000"/>
                </a:solidFill>
              </a:rPr>
              <a:t> Critical Care Research Group (58 mensen), </a:t>
            </a:r>
            <a:br>
              <a:rPr lang="nl-NL" sz="2400" b="0" dirty="0">
                <a:solidFill>
                  <a:srgbClr val="000000"/>
                </a:solidFill>
              </a:rPr>
            </a:br>
            <a:r>
              <a:rPr lang="nl-NL" sz="2400" b="0" dirty="0">
                <a:solidFill>
                  <a:srgbClr val="000000"/>
                </a:solidFill>
              </a:rPr>
              <a:t>USA, 15 ziekenhuizen (E.D. of I.C.U.)</a:t>
            </a:r>
          </a:p>
          <a:p>
            <a:pPr marL="457200" indent="-457200">
              <a:buClrTx/>
              <a:buFont typeface="Arial" panose="020B0604020202020204" pitchFamily="34" charset="0"/>
              <a:buChar char="•"/>
            </a:pPr>
            <a:r>
              <a:rPr lang="nl-NL" sz="2400" b="0" dirty="0" err="1">
                <a:solidFill>
                  <a:srgbClr val="000000"/>
                </a:solidFill>
              </a:rPr>
              <a:t>Funding</a:t>
            </a:r>
            <a:r>
              <a:rPr lang="nl-NL" sz="2400" b="0" dirty="0">
                <a:solidFill>
                  <a:srgbClr val="000000"/>
                </a:solidFill>
              </a:rPr>
              <a:t> U.S. </a:t>
            </a:r>
            <a:r>
              <a:rPr lang="nl-NL" sz="2400" b="0" dirty="0" err="1">
                <a:solidFill>
                  <a:srgbClr val="000000"/>
                </a:solidFill>
              </a:rPr>
              <a:t>Department</a:t>
            </a:r>
            <a:r>
              <a:rPr lang="nl-NL" sz="2400" b="0" dirty="0">
                <a:solidFill>
                  <a:srgbClr val="000000"/>
                </a:solidFill>
              </a:rPr>
              <a:t> of </a:t>
            </a:r>
            <a:r>
              <a:rPr lang="nl-NL" sz="2400" b="0" dirty="0" err="1">
                <a:solidFill>
                  <a:srgbClr val="000000"/>
                </a:solidFill>
              </a:rPr>
              <a:t>Defence</a:t>
            </a:r>
            <a:endParaRPr lang="nl-NL" sz="2400" b="0" dirty="0">
              <a:solidFill>
                <a:srgbClr val="000000"/>
              </a:solidFill>
            </a:endParaRPr>
          </a:p>
          <a:p>
            <a:pPr marL="457200" indent="-457200">
              <a:buClrTx/>
              <a:buFont typeface="Arial" panose="020B0604020202020204" pitchFamily="34" charset="0"/>
              <a:buChar char="•"/>
            </a:pPr>
            <a:r>
              <a:rPr lang="nl-NL" sz="2400" dirty="0">
                <a:solidFill>
                  <a:srgbClr val="000000"/>
                </a:solidFill>
              </a:rPr>
              <a:t>PREOXI Trial</a:t>
            </a:r>
          </a:p>
          <a:p>
            <a:pPr marL="457200" indent="-457200">
              <a:buClrTx/>
              <a:buFont typeface="Arial" panose="020B0604020202020204" pitchFamily="34" charset="0"/>
              <a:buChar char="•"/>
            </a:pPr>
            <a:r>
              <a:rPr lang="nl-NL" sz="2400" b="0" dirty="0" err="1">
                <a:solidFill>
                  <a:srgbClr val="000000"/>
                </a:solidFill>
              </a:rPr>
              <a:t>Pragmatic</a:t>
            </a:r>
            <a:r>
              <a:rPr lang="nl-NL" sz="2400" b="0" dirty="0">
                <a:solidFill>
                  <a:srgbClr val="000000"/>
                </a:solidFill>
              </a:rPr>
              <a:t>, multicenter, </a:t>
            </a:r>
            <a:r>
              <a:rPr lang="nl-NL" sz="2400" b="0" dirty="0" err="1">
                <a:solidFill>
                  <a:srgbClr val="000000"/>
                </a:solidFill>
              </a:rPr>
              <a:t>randomised</a:t>
            </a:r>
            <a:r>
              <a:rPr lang="nl-NL" sz="2400" b="0" dirty="0">
                <a:solidFill>
                  <a:srgbClr val="000000"/>
                </a:solidFill>
              </a:rPr>
              <a:t>, </a:t>
            </a:r>
            <a:r>
              <a:rPr lang="nl-NL" sz="2400" b="0" dirty="0" err="1">
                <a:solidFill>
                  <a:srgbClr val="000000"/>
                </a:solidFill>
              </a:rPr>
              <a:t>unblinded</a:t>
            </a:r>
            <a:r>
              <a:rPr lang="nl-NL" sz="2400" b="0" dirty="0">
                <a:solidFill>
                  <a:srgbClr val="000000"/>
                </a:solidFill>
              </a:rPr>
              <a:t>, parallel </a:t>
            </a:r>
            <a:r>
              <a:rPr lang="nl-NL" sz="2400" b="0" dirty="0" err="1">
                <a:solidFill>
                  <a:srgbClr val="000000"/>
                </a:solidFill>
              </a:rPr>
              <a:t>group</a:t>
            </a:r>
            <a:r>
              <a:rPr lang="nl-NL" sz="2400" b="0" dirty="0">
                <a:solidFill>
                  <a:srgbClr val="000000"/>
                </a:solidFill>
              </a:rPr>
              <a:t> trial</a:t>
            </a:r>
          </a:p>
          <a:p>
            <a:pPr marL="457200" indent="-457200">
              <a:buClrTx/>
              <a:buFont typeface="Arial" panose="020B0604020202020204" pitchFamily="34" charset="0"/>
              <a:buChar char="•"/>
            </a:pPr>
            <a:endParaRPr lang="nl-NL" sz="2400" b="0" dirty="0">
              <a:solidFill>
                <a:srgbClr val="000000"/>
              </a:solidFill>
            </a:endParaRPr>
          </a:p>
          <a:p>
            <a:pPr marL="457200" indent="-457200">
              <a:buClrTx/>
              <a:buFont typeface="Arial" panose="020B0604020202020204" pitchFamily="34" charset="0"/>
              <a:buChar char="•"/>
            </a:pPr>
            <a:r>
              <a:rPr lang="nl-NL" sz="2400" b="0" dirty="0">
                <a:solidFill>
                  <a:srgbClr val="000000"/>
                </a:solidFill>
              </a:rPr>
              <a:t>2 eerdere kleine </a:t>
            </a:r>
            <a:r>
              <a:rPr lang="nl-NL" sz="2400" b="0" dirty="0" err="1">
                <a:solidFill>
                  <a:srgbClr val="000000"/>
                </a:solidFill>
              </a:rPr>
              <a:t>RCT’s</a:t>
            </a:r>
            <a:r>
              <a:rPr lang="nl-NL" sz="2400" b="0" dirty="0">
                <a:solidFill>
                  <a:srgbClr val="000000"/>
                </a:solidFill>
              </a:rPr>
              <a:t>:	</a:t>
            </a:r>
            <a:r>
              <a:rPr lang="nl-NL" sz="2400" b="0" dirty="0" err="1">
                <a:solidFill>
                  <a:srgbClr val="000000"/>
                </a:solidFill>
              </a:rPr>
              <a:t>conflicting</a:t>
            </a:r>
            <a:r>
              <a:rPr lang="nl-NL" sz="2400" b="0" dirty="0">
                <a:solidFill>
                  <a:srgbClr val="000000"/>
                </a:solidFill>
              </a:rPr>
              <a:t> </a:t>
            </a:r>
            <a:r>
              <a:rPr lang="nl-NL" sz="2400" b="0" dirty="0" err="1">
                <a:solidFill>
                  <a:srgbClr val="000000"/>
                </a:solidFill>
              </a:rPr>
              <a:t>outcome</a:t>
            </a:r>
            <a:endParaRPr lang="nl-NL" sz="2400" b="0" dirty="0">
              <a:solidFill>
                <a:srgbClr val="000000"/>
              </a:solidFill>
            </a:endParaRPr>
          </a:p>
          <a:p>
            <a:pPr marL="457200" indent="-457200">
              <a:buClrTx/>
              <a:buFont typeface="Arial" panose="020B0604020202020204" pitchFamily="34" charset="0"/>
              <a:buChar char="•"/>
            </a:pPr>
            <a:r>
              <a:rPr lang="nl-NL" sz="2400" b="0" dirty="0">
                <a:solidFill>
                  <a:srgbClr val="000000"/>
                </a:solidFill>
              </a:rPr>
              <a:t>International </a:t>
            </a:r>
            <a:r>
              <a:rPr lang="nl-NL" sz="2400" b="0" dirty="0" err="1">
                <a:solidFill>
                  <a:srgbClr val="000000"/>
                </a:solidFill>
              </a:rPr>
              <a:t>guidelines</a:t>
            </a:r>
            <a:r>
              <a:rPr lang="nl-NL" sz="2400" b="0" dirty="0">
                <a:solidFill>
                  <a:srgbClr val="000000"/>
                </a:solidFill>
              </a:rPr>
              <a:t>:	</a:t>
            </a:r>
            <a:r>
              <a:rPr lang="nl-NL" sz="2400" b="0" dirty="0" err="1">
                <a:solidFill>
                  <a:srgbClr val="000000"/>
                </a:solidFill>
              </a:rPr>
              <a:t>both</a:t>
            </a:r>
            <a:r>
              <a:rPr lang="nl-NL" sz="2400" b="0" dirty="0">
                <a:solidFill>
                  <a:srgbClr val="000000"/>
                </a:solidFill>
              </a:rPr>
              <a:t> standard of care </a:t>
            </a:r>
            <a:r>
              <a:rPr lang="nl-NL" sz="2400" b="0" dirty="0" err="1">
                <a:solidFill>
                  <a:srgbClr val="000000"/>
                </a:solidFill>
              </a:rPr>
              <a:t>interventions</a:t>
            </a:r>
            <a:endParaRPr lang="nl-NL" sz="2400" b="0" dirty="0">
              <a:solidFill>
                <a:srgbClr val="000000"/>
              </a:solidFill>
            </a:endParaRPr>
          </a:p>
          <a:p>
            <a:pPr marL="457200" indent="-457200">
              <a:buClrTx/>
              <a:buFont typeface="Arial" panose="020B0604020202020204" pitchFamily="34" charset="0"/>
              <a:buChar char="•"/>
            </a:pPr>
            <a:endParaRPr lang="nl-NL" sz="2400" b="0" dirty="0">
              <a:solidFill>
                <a:srgbClr val="000000"/>
              </a:solidFill>
            </a:endParaRPr>
          </a:p>
          <a:p>
            <a:pPr marL="457200" indent="-457200">
              <a:buClrTx/>
              <a:buFont typeface="Arial" panose="020B0604020202020204" pitchFamily="34" charset="0"/>
              <a:buChar char="•"/>
            </a:pPr>
            <a:r>
              <a:rPr lang="nl-NL" sz="2400" b="0" dirty="0">
                <a:solidFill>
                  <a:srgbClr val="000000"/>
                </a:solidFill>
              </a:rPr>
              <a:t>Effect van preoxygenatie met NIV </a:t>
            </a:r>
            <a:r>
              <a:rPr lang="nl-NL" sz="2400" b="0" dirty="0" err="1">
                <a:solidFill>
                  <a:srgbClr val="000000"/>
                </a:solidFill>
              </a:rPr>
              <a:t>vs</a:t>
            </a:r>
            <a:r>
              <a:rPr lang="nl-NL" sz="2400" b="0" dirty="0">
                <a:solidFill>
                  <a:srgbClr val="000000"/>
                </a:solidFill>
              </a:rPr>
              <a:t> O</a:t>
            </a:r>
            <a:r>
              <a:rPr lang="nl-NL" sz="2400" b="0" baseline="-25000" dirty="0">
                <a:solidFill>
                  <a:srgbClr val="000000"/>
                </a:solidFill>
              </a:rPr>
              <a:t>2</a:t>
            </a:r>
            <a:r>
              <a:rPr lang="nl-NL" sz="2400" b="0" dirty="0">
                <a:solidFill>
                  <a:srgbClr val="000000"/>
                </a:solidFill>
              </a:rPr>
              <a:t> masker op incidentie hypoxemie tijdens intubatie bij kritisch zieke volwassenen</a:t>
            </a:r>
          </a:p>
          <a:p>
            <a:pPr marL="457200" indent="-457200">
              <a:buClrTx/>
              <a:buFont typeface="Arial" panose="020B0604020202020204" pitchFamily="34" charset="0"/>
              <a:buChar char="•"/>
            </a:pPr>
            <a:r>
              <a:rPr lang="nl-NL" sz="2400" b="0" dirty="0">
                <a:solidFill>
                  <a:srgbClr val="000000"/>
                </a:solidFill>
              </a:rPr>
              <a:t>Hypothese: incidentie lager bij NIV </a:t>
            </a:r>
          </a:p>
          <a:p>
            <a:pPr marL="457200" indent="-457200">
              <a:buClrTx/>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9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Nee</a:t>
            </a:r>
            <a:endParaRPr lang="en-US" b="1" dirty="0">
              <a:solidFill>
                <a:schemeClr val="tx2"/>
              </a:solidFill>
            </a:endParaRPr>
          </a:p>
          <a:p>
            <a:pPr lvl="1"/>
            <a:r>
              <a:rPr lang="en-US" dirty="0">
                <a:solidFill>
                  <a:schemeClr val="tx2"/>
                </a:solidFill>
              </a:rPr>
              <a:t>	</a:t>
            </a:r>
            <a:r>
              <a:rPr lang="en-US" sz="2400" dirty="0">
                <a:solidFill>
                  <a:srgbClr val="000000"/>
                </a:solidFill>
              </a:rPr>
              <a:t>- </a:t>
            </a:r>
            <a:r>
              <a:rPr lang="en-US" sz="2400" dirty="0" err="1">
                <a:solidFill>
                  <a:srgbClr val="000000"/>
                </a:solidFill>
              </a:rPr>
              <a:t>Kinderen</a:t>
            </a:r>
            <a:r>
              <a:rPr lang="en-US" sz="2400" dirty="0">
                <a:solidFill>
                  <a:srgbClr val="000000"/>
                </a:solidFill>
              </a:rPr>
              <a:t> </a:t>
            </a:r>
            <a:r>
              <a:rPr lang="en-US" sz="2400" dirty="0" err="1">
                <a:solidFill>
                  <a:srgbClr val="000000"/>
                </a:solidFill>
              </a:rPr>
              <a:t>desatureren</a:t>
            </a:r>
            <a:r>
              <a:rPr lang="en-US" sz="2400" dirty="0">
                <a:solidFill>
                  <a:srgbClr val="000000"/>
                </a:solidFill>
              </a:rPr>
              <a:t> </a:t>
            </a:r>
            <a:r>
              <a:rPr lang="en-US" sz="2400" dirty="0" err="1">
                <a:solidFill>
                  <a:srgbClr val="000000"/>
                </a:solidFill>
              </a:rPr>
              <a:t>nog</a:t>
            </a:r>
            <a:r>
              <a:rPr lang="en-US" sz="2400" dirty="0">
                <a:solidFill>
                  <a:srgbClr val="000000"/>
                </a:solidFill>
              </a:rPr>
              <a:t> </a:t>
            </a:r>
            <a:r>
              <a:rPr lang="en-US" sz="2400" dirty="0" err="1">
                <a:solidFill>
                  <a:srgbClr val="000000"/>
                </a:solidFill>
              </a:rPr>
              <a:t>makkelijker</a:t>
            </a:r>
            <a:r>
              <a:rPr lang="en-US" sz="2400" dirty="0">
                <a:solidFill>
                  <a:srgbClr val="000000"/>
                </a:solidFill>
              </a:rPr>
              <a:t>, maar</a:t>
            </a:r>
          </a:p>
          <a:p>
            <a:pPr lvl="1"/>
            <a:r>
              <a:rPr lang="en-US" sz="2400" dirty="0">
                <a:solidFill>
                  <a:srgbClr val="000000"/>
                </a:solidFill>
              </a:rPr>
              <a:t>	- </a:t>
            </a:r>
            <a:r>
              <a:rPr lang="en-US" sz="2400" dirty="0" err="1">
                <a:solidFill>
                  <a:srgbClr val="000000"/>
                </a:solidFill>
              </a:rPr>
              <a:t>Tolereren</a:t>
            </a:r>
            <a:r>
              <a:rPr lang="en-US" sz="2400" dirty="0">
                <a:solidFill>
                  <a:srgbClr val="000000"/>
                </a:solidFill>
              </a:rPr>
              <a:t> </a:t>
            </a:r>
            <a:r>
              <a:rPr lang="en-US" sz="2400" dirty="0" err="1">
                <a:solidFill>
                  <a:srgbClr val="000000"/>
                </a:solidFill>
              </a:rPr>
              <a:t>lage</a:t>
            </a:r>
            <a:r>
              <a:rPr lang="en-US" sz="2400" dirty="0">
                <a:solidFill>
                  <a:srgbClr val="000000"/>
                </a:solidFill>
              </a:rPr>
              <a:t> </a:t>
            </a:r>
            <a:r>
              <a:rPr lang="en-US" sz="2400" dirty="0" err="1">
                <a:solidFill>
                  <a:srgbClr val="000000"/>
                </a:solidFill>
              </a:rPr>
              <a:t>saturatie</a:t>
            </a:r>
            <a:r>
              <a:rPr lang="en-US" sz="2400" dirty="0">
                <a:solidFill>
                  <a:srgbClr val="000000"/>
                </a:solidFill>
              </a:rPr>
              <a:t> </a:t>
            </a:r>
            <a:r>
              <a:rPr lang="en-US" sz="2400" dirty="0" err="1">
                <a:solidFill>
                  <a:srgbClr val="000000"/>
                </a:solidFill>
              </a:rPr>
              <a:t>beter</a:t>
            </a:r>
            <a:r>
              <a:rPr lang="en-US" sz="2400" dirty="0">
                <a:solidFill>
                  <a:srgbClr val="000000"/>
                </a:solidFill>
              </a:rPr>
              <a:t> qua </a:t>
            </a:r>
            <a:r>
              <a:rPr lang="en-US" sz="2400" dirty="0" err="1">
                <a:solidFill>
                  <a:srgbClr val="000000"/>
                </a:solidFill>
              </a:rPr>
              <a:t>hartstilstand</a:t>
            </a:r>
            <a:endParaRPr lang="en-US" sz="2400" dirty="0">
              <a:solidFill>
                <a:srgbClr val="000000"/>
              </a:solidFill>
            </a:endParaRPr>
          </a:p>
          <a:p>
            <a:pPr lvl="1"/>
            <a:r>
              <a:rPr lang="en-US" sz="2400" dirty="0">
                <a:solidFill>
                  <a:srgbClr val="000000"/>
                </a:solidFill>
              </a:rPr>
              <a:t>	- </a:t>
            </a:r>
            <a:r>
              <a:rPr lang="en-US" sz="2400" dirty="0" err="1">
                <a:solidFill>
                  <a:srgbClr val="000000"/>
                </a:solidFill>
              </a:rPr>
              <a:t>Acceptatie</a:t>
            </a:r>
            <a:r>
              <a:rPr lang="en-US" sz="2400" dirty="0">
                <a:solidFill>
                  <a:srgbClr val="000000"/>
                </a:solidFill>
              </a:rPr>
              <a:t> van NIV in acute setting </a:t>
            </a:r>
            <a:r>
              <a:rPr lang="en-US" sz="2400" dirty="0" err="1">
                <a:solidFill>
                  <a:srgbClr val="000000"/>
                </a:solidFill>
              </a:rPr>
              <a:t>probleem</a:t>
            </a:r>
            <a:r>
              <a:rPr lang="en-US" sz="2400" dirty="0">
                <a:solidFill>
                  <a:srgbClr val="000000"/>
                </a:solidFill>
              </a:rPr>
              <a:t>, </a:t>
            </a:r>
            <a:r>
              <a:rPr lang="en-US" sz="2400" dirty="0" err="1">
                <a:solidFill>
                  <a:srgbClr val="000000"/>
                </a:solidFill>
              </a:rPr>
              <a:t>zeker</a:t>
            </a:r>
            <a:r>
              <a:rPr lang="en-US" sz="2400" dirty="0">
                <a:solidFill>
                  <a:srgbClr val="000000"/>
                </a:solidFill>
              </a:rPr>
              <a:t> met </a:t>
            </a:r>
            <a:r>
              <a:rPr lang="en-US" sz="2400" dirty="0" err="1">
                <a:solidFill>
                  <a:srgbClr val="000000"/>
                </a:solidFill>
              </a:rPr>
              <a:t>neus</a:t>
            </a:r>
            <a:r>
              <a:rPr lang="en-US" sz="2400" dirty="0">
                <a:solidFill>
                  <a:srgbClr val="000000"/>
                </a:solidFill>
              </a:rPr>
              <a:t>/</a:t>
            </a:r>
            <a:r>
              <a:rPr lang="en-US" sz="2400" dirty="0" err="1">
                <a:solidFill>
                  <a:srgbClr val="000000"/>
                </a:solidFill>
              </a:rPr>
              <a:t>mond</a:t>
            </a:r>
            <a:r>
              <a:rPr lang="en-US" sz="2400" dirty="0">
                <a:solidFill>
                  <a:srgbClr val="000000"/>
                </a:solidFill>
              </a:rPr>
              <a:t>-masker</a:t>
            </a:r>
          </a:p>
          <a:p>
            <a:pPr lvl="1"/>
            <a:r>
              <a:rPr lang="en-US" sz="2400" dirty="0">
                <a:solidFill>
                  <a:srgbClr val="000000"/>
                </a:solidFill>
              </a:rPr>
              <a:t>	- Masker </a:t>
            </a:r>
            <a:r>
              <a:rPr lang="en-US" sz="2400" dirty="0" err="1">
                <a:solidFill>
                  <a:srgbClr val="000000"/>
                </a:solidFill>
              </a:rPr>
              <a:t>bij</a:t>
            </a:r>
            <a:r>
              <a:rPr lang="en-US" sz="2400" dirty="0">
                <a:solidFill>
                  <a:srgbClr val="000000"/>
                </a:solidFill>
              </a:rPr>
              <a:t> </a:t>
            </a:r>
            <a:r>
              <a:rPr lang="en-US" sz="2400" dirty="0" err="1">
                <a:solidFill>
                  <a:srgbClr val="000000"/>
                </a:solidFill>
              </a:rPr>
              <a:t>ons</a:t>
            </a:r>
            <a:r>
              <a:rPr lang="en-US" sz="2400" dirty="0">
                <a:solidFill>
                  <a:srgbClr val="000000"/>
                </a:solidFill>
              </a:rPr>
              <a:t> </a:t>
            </a:r>
            <a:r>
              <a:rPr lang="en-US" sz="2400" dirty="0" err="1">
                <a:solidFill>
                  <a:srgbClr val="000000"/>
                </a:solidFill>
              </a:rPr>
              <a:t>wél</a:t>
            </a:r>
            <a:r>
              <a:rPr lang="en-US" sz="2400" dirty="0">
                <a:solidFill>
                  <a:srgbClr val="000000"/>
                </a:solidFill>
              </a:rPr>
              <a:t> extra </a:t>
            </a:r>
            <a:r>
              <a:rPr lang="en-US" sz="2400" dirty="0" err="1">
                <a:solidFill>
                  <a:srgbClr val="000000"/>
                </a:solidFill>
              </a:rPr>
              <a:t>kosten</a:t>
            </a:r>
            <a:r>
              <a:rPr lang="en-US" sz="2400" dirty="0">
                <a:solidFill>
                  <a:srgbClr val="000000"/>
                </a:solidFill>
              </a:rPr>
              <a:t> </a:t>
            </a:r>
            <a:r>
              <a:rPr lang="en-US" sz="2400" dirty="0" err="1">
                <a:solidFill>
                  <a:srgbClr val="000000"/>
                </a:solidFill>
              </a:rPr>
              <a:t>en</a:t>
            </a:r>
            <a:r>
              <a:rPr lang="en-US" sz="2400" dirty="0">
                <a:solidFill>
                  <a:srgbClr val="000000"/>
                </a:solidFill>
              </a:rPr>
              <a:t> </a:t>
            </a:r>
            <a:r>
              <a:rPr lang="en-US" sz="2400" dirty="0" err="1">
                <a:solidFill>
                  <a:srgbClr val="000000"/>
                </a:solidFill>
              </a:rPr>
              <a:t>afval</a:t>
            </a:r>
            <a:endParaRPr lang="en-US" sz="2400" dirty="0">
              <a:solidFill>
                <a:srgbClr val="000000"/>
              </a:solidFill>
            </a:endParaRPr>
          </a:p>
          <a:p>
            <a:pPr lvl="1"/>
            <a:r>
              <a:rPr lang="en-US" sz="2400" dirty="0">
                <a:solidFill>
                  <a:srgbClr val="000000"/>
                </a:solidFill>
              </a:rPr>
              <a:t>	- Rol van </a:t>
            </a:r>
            <a:r>
              <a:rPr lang="en-US" sz="2400" dirty="0" err="1">
                <a:solidFill>
                  <a:srgbClr val="000000"/>
                </a:solidFill>
              </a:rPr>
              <a:t>Optiflow</a:t>
            </a:r>
            <a:r>
              <a:rPr lang="en-US" sz="2400" dirty="0">
                <a:solidFill>
                  <a:srgbClr val="000000"/>
                </a:solidFill>
              </a:rPr>
              <a:t> </a:t>
            </a:r>
            <a:r>
              <a:rPr lang="en-US" sz="2400" dirty="0" err="1">
                <a:solidFill>
                  <a:srgbClr val="000000"/>
                </a:solidFill>
              </a:rPr>
              <a:t>bij</a:t>
            </a:r>
            <a:r>
              <a:rPr lang="en-US" sz="2400" dirty="0">
                <a:solidFill>
                  <a:srgbClr val="000000"/>
                </a:solidFill>
              </a:rPr>
              <a:t> </a:t>
            </a:r>
            <a:r>
              <a:rPr lang="en-US" sz="2400" dirty="0" err="1">
                <a:solidFill>
                  <a:srgbClr val="000000"/>
                </a:solidFill>
              </a:rPr>
              <a:t>kinderen</a:t>
            </a:r>
            <a:r>
              <a:rPr lang="en-US" sz="2400" dirty="0">
                <a:solidFill>
                  <a:srgbClr val="000000"/>
                </a:solidFill>
              </a:rPr>
              <a:t>?</a:t>
            </a:r>
            <a:endParaRPr lang="en-US" b="1" dirty="0">
              <a:solidFill>
                <a:schemeClr val="tx2"/>
              </a:solidFill>
            </a:endParaRPr>
          </a:p>
          <a:p>
            <a:pPr lvl="1"/>
            <a:endParaRPr lang="en-US" b="1" dirty="0">
              <a:solidFill>
                <a:schemeClr val="tx2"/>
              </a:solidFill>
            </a:endParaRPr>
          </a:p>
          <a:p>
            <a:pPr lvl="1"/>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r>
              <a:rPr lang="en-US" b="1" dirty="0"/>
              <a:t>		</a:t>
            </a:r>
            <a:r>
              <a:rPr lang="en-US" b="1" i="1" dirty="0"/>
              <a:t>Aan NIV laten </a:t>
            </a:r>
            <a:r>
              <a:rPr lang="en-US" b="1" i="1" dirty="0" err="1"/>
              <a:t>tijdens</a:t>
            </a:r>
            <a:r>
              <a:rPr lang="en-US" b="1" i="1" dirty="0"/>
              <a:t> </a:t>
            </a:r>
            <a:r>
              <a:rPr lang="en-US" b="1" i="1" dirty="0" err="1"/>
              <a:t>inductie</a:t>
            </a:r>
            <a:r>
              <a:rPr lang="en-US" b="1" i="1" dirty="0"/>
              <a:t> </a:t>
            </a:r>
            <a:r>
              <a:rPr lang="en-US" b="1" i="1" dirty="0" err="1"/>
              <a:t>indien</a:t>
            </a:r>
            <a:r>
              <a:rPr lang="en-US" b="1" i="1" dirty="0"/>
              <a:t> adequate interface?</a:t>
            </a:r>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20</a:t>
            </a:fld>
            <a:endParaRPr lang="en-US" dirty="0"/>
          </a:p>
        </p:txBody>
      </p:sp>
      <p:pic>
        <p:nvPicPr>
          <p:cNvPr id="7" name="Afbeelding 6">
            <a:extLst>
              <a:ext uri="{FF2B5EF4-FFF2-40B4-BE49-F238E27FC236}">
                <a16:creationId xmlns:a16="http://schemas.microsoft.com/office/drawing/2014/main" id="{35C3E88A-1576-CEEA-D480-658E84F177C6}"/>
              </a:ext>
            </a:extLst>
          </p:cNvPr>
          <p:cNvPicPr>
            <a:picLocks noChangeAspect="1"/>
          </p:cNvPicPr>
          <p:nvPr/>
        </p:nvPicPr>
        <p:blipFill>
          <a:blip r:embed="rId2"/>
          <a:stretch>
            <a:fillRect/>
          </a:stretch>
        </p:blipFill>
        <p:spPr>
          <a:xfrm>
            <a:off x="7372848" y="3214314"/>
            <a:ext cx="1256137" cy="1134369"/>
          </a:xfrm>
          <a:prstGeom prst="rect">
            <a:avLst/>
          </a:prstGeom>
        </p:spPr>
      </p:pic>
      <p:pic>
        <p:nvPicPr>
          <p:cNvPr id="10" name="Afbeelding 9">
            <a:extLst>
              <a:ext uri="{FF2B5EF4-FFF2-40B4-BE49-F238E27FC236}">
                <a16:creationId xmlns:a16="http://schemas.microsoft.com/office/drawing/2014/main" id="{FBA4A32A-4B4E-4A15-9FBA-91D772FD25CC}"/>
              </a:ext>
            </a:extLst>
          </p:cNvPr>
          <p:cNvPicPr>
            <a:picLocks noChangeAspect="1"/>
          </p:cNvPicPr>
          <p:nvPr/>
        </p:nvPicPr>
        <p:blipFill>
          <a:blip r:embed="rId3"/>
          <a:stretch>
            <a:fillRect/>
          </a:stretch>
        </p:blipFill>
        <p:spPr>
          <a:xfrm>
            <a:off x="8734603" y="3214315"/>
            <a:ext cx="1143554" cy="1134369"/>
          </a:xfrm>
          <a:prstGeom prst="rect">
            <a:avLst/>
          </a:prstGeom>
        </p:spPr>
      </p:pic>
      <p:pic>
        <p:nvPicPr>
          <p:cNvPr id="13" name="Afbeelding 12">
            <a:extLst>
              <a:ext uri="{FF2B5EF4-FFF2-40B4-BE49-F238E27FC236}">
                <a16:creationId xmlns:a16="http://schemas.microsoft.com/office/drawing/2014/main" id="{CB396BCD-E646-F839-4BEE-C45A15C70D1E}"/>
              </a:ext>
            </a:extLst>
          </p:cNvPr>
          <p:cNvPicPr>
            <a:picLocks noChangeAspect="1"/>
          </p:cNvPicPr>
          <p:nvPr/>
        </p:nvPicPr>
        <p:blipFill>
          <a:blip r:embed="rId4"/>
          <a:stretch>
            <a:fillRect/>
          </a:stretch>
        </p:blipFill>
        <p:spPr>
          <a:xfrm>
            <a:off x="9983775" y="3214315"/>
            <a:ext cx="1143553" cy="1147749"/>
          </a:xfrm>
          <a:prstGeom prst="rect">
            <a:avLst/>
          </a:prstGeom>
        </p:spPr>
      </p:pic>
    </p:spTree>
    <p:extLst>
      <p:ext uri="{BB962C8B-B14F-4D97-AF65-F5344CB8AC3E}">
        <p14:creationId xmlns:p14="http://schemas.microsoft.com/office/powerpoint/2010/main" val="177468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r>
              <a:rPr lang="nl-NL" kern="1200" spc="-60" baseline="0" dirty="0"/>
              <a:t>Achtergrond</a:t>
            </a:r>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r>
              <a:rPr lang="nl-NL" b="0" dirty="0">
                <a:solidFill>
                  <a:srgbClr val="000000"/>
                </a:solidFill>
              </a:rPr>
              <a:t>Preoxygenatie / </a:t>
            </a:r>
            <a:r>
              <a:rPr lang="nl-NL" b="0" dirty="0" err="1">
                <a:solidFill>
                  <a:srgbClr val="000000"/>
                </a:solidFill>
              </a:rPr>
              <a:t>denitrogenatie</a:t>
            </a:r>
            <a:r>
              <a:rPr lang="nl-NL" b="0" dirty="0">
                <a:solidFill>
                  <a:srgbClr val="000000"/>
                </a:solidFill>
              </a:rPr>
              <a:t> </a:t>
            </a:r>
            <a:r>
              <a:rPr lang="nl-NL" b="0" dirty="0">
                <a:solidFill>
                  <a:srgbClr val="000000"/>
                </a:solidFill>
                <a:latin typeface="Segoe UI" panose="020B0502040204020203" pitchFamily="34" charset="0"/>
                <a:sym typeface="Wingdings" panose="05000000000000000000" pitchFamily="2" charset="2"/>
              </a:rPr>
              <a:t>→</a:t>
            </a:r>
            <a:r>
              <a:rPr lang="nl-NL" b="0" dirty="0">
                <a:solidFill>
                  <a:srgbClr val="000000"/>
                </a:solidFill>
                <a:sym typeface="Wingdings" panose="05000000000000000000" pitchFamily="2" charset="2"/>
              </a:rPr>
              <a:t> FRC (reservoir) </a:t>
            </a:r>
            <a:r>
              <a:rPr lang="nl-NL" b="0" dirty="0">
                <a:solidFill>
                  <a:srgbClr val="000000"/>
                </a:solidFill>
                <a:latin typeface="Segoe UI" panose="020B0502040204020203" pitchFamily="34" charset="0"/>
                <a:sym typeface="Wingdings" panose="05000000000000000000" pitchFamily="2" charset="2"/>
              </a:rPr>
              <a:t>→</a:t>
            </a:r>
            <a:r>
              <a:rPr lang="nl-NL" b="0" dirty="0">
                <a:solidFill>
                  <a:srgbClr val="000000"/>
                </a:solidFill>
                <a:sym typeface="Wingdings" panose="05000000000000000000" pitchFamily="2" charset="2"/>
              </a:rPr>
              <a:t> EtO</a:t>
            </a:r>
            <a:r>
              <a:rPr lang="nl-NL" b="0" baseline="-25000" dirty="0">
                <a:solidFill>
                  <a:srgbClr val="000000"/>
                </a:solidFill>
                <a:sym typeface="Wingdings" panose="05000000000000000000" pitchFamily="2" charset="2"/>
              </a:rPr>
              <a:t>2</a:t>
            </a:r>
            <a:r>
              <a:rPr lang="nl-NL" b="0" dirty="0">
                <a:solidFill>
                  <a:srgbClr val="000000"/>
                </a:solidFill>
                <a:sym typeface="Wingdings" panose="05000000000000000000" pitchFamily="2" charset="2"/>
              </a:rPr>
              <a:t> 90%</a:t>
            </a:r>
          </a:p>
          <a:p>
            <a:pPr marL="457200" indent="-457200">
              <a:buClrTx/>
              <a:buFont typeface="Arial" panose="020B0604020202020204" pitchFamily="34" charset="0"/>
              <a:buChar char="•"/>
            </a:pPr>
            <a:r>
              <a:rPr lang="nl-NL" b="0" dirty="0" err="1">
                <a:solidFill>
                  <a:srgbClr val="000000"/>
                </a:solidFill>
                <a:sym typeface="Wingdings" panose="05000000000000000000" pitchFamily="2" charset="2"/>
              </a:rPr>
              <a:t>Apneic</a:t>
            </a:r>
            <a:r>
              <a:rPr lang="nl-NL" b="0" dirty="0">
                <a:solidFill>
                  <a:srgbClr val="000000"/>
                </a:solidFill>
                <a:sym typeface="Wingdings" panose="05000000000000000000" pitchFamily="2" charset="2"/>
              </a:rPr>
              <a:t> </a:t>
            </a:r>
            <a:r>
              <a:rPr lang="nl-NL" b="0" dirty="0" err="1">
                <a:solidFill>
                  <a:srgbClr val="000000"/>
                </a:solidFill>
                <a:sym typeface="Wingdings" panose="05000000000000000000" pitchFamily="2" charset="2"/>
              </a:rPr>
              <a:t>oxygenation</a:t>
            </a:r>
            <a:endParaRPr lang="nl-NL" b="0" dirty="0">
              <a:solidFill>
                <a:srgbClr val="000000"/>
              </a:solidFill>
              <a:sym typeface="Wingdings" panose="05000000000000000000" pitchFamily="2" charset="2"/>
            </a:endParaRPr>
          </a:p>
          <a:p>
            <a:pPr marL="457200" indent="-457200">
              <a:buClrTx/>
              <a:buFont typeface="Arial" panose="020B0604020202020204" pitchFamily="34" charset="0"/>
              <a:buChar char="•"/>
            </a:pPr>
            <a:r>
              <a:rPr lang="nl-NL" b="0" dirty="0" err="1">
                <a:solidFill>
                  <a:srgbClr val="000000"/>
                </a:solidFill>
                <a:sym typeface="Wingdings" panose="05000000000000000000" pitchFamily="2" charset="2"/>
              </a:rPr>
              <a:t>Delayed</a:t>
            </a:r>
            <a:r>
              <a:rPr lang="nl-NL" b="0" dirty="0">
                <a:solidFill>
                  <a:srgbClr val="000000"/>
                </a:solidFill>
                <a:sym typeface="Wingdings" panose="05000000000000000000" pitchFamily="2" charset="2"/>
              </a:rPr>
              <a:t> time </a:t>
            </a:r>
            <a:r>
              <a:rPr lang="nl-NL" b="0" dirty="0" err="1">
                <a:solidFill>
                  <a:srgbClr val="000000"/>
                </a:solidFill>
                <a:sym typeface="Wingdings" panose="05000000000000000000" pitchFamily="2" charset="2"/>
              </a:rPr>
              <a:t>to</a:t>
            </a:r>
            <a:r>
              <a:rPr lang="nl-NL" b="0" dirty="0">
                <a:solidFill>
                  <a:srgbClr val="000000"/>
                </a:solidFill>
                <a:sym typeface="Wingdings" panose="05000000000000000000" pitchFamily="2" charset="2"/>
              </a:rPr>
              <a:t> </a:t>
            </a:r>
            <a:r>
              <a:rPr lang="nl-NL" b="0" dirty="0" err="1">
                <a:solidFill>
                  <a:srgbClr val="000000"/>
                </a:solidFill>
                <a:sym typeface="Wingdings" panose="05000000000000000000" pitchFamily="2" charset="2"/>
              </a:rPr>
              <a:t>desaturation</a:t>
            </a:r>
            <a:endParaRPr lang="nl-NL" b="0" dirty="0">
              <a:solidFill>
                <a:srgbClr val="000000"/>
              </a:solidFill>
              <a:sym typeface="Wingdings" panose="05000000000000000000" pitchFamily="2" charset="2"/>
            </a:endParaRPr>
          </a:p>
          <a:p>
            <a:pPr marL="457200" indent="-457200">
              <a:buClrTx/>
              <a:buFont typeface="Arial" panose="020B0604020202020204" pitchFamily="34" charset="0"/>
              <a:buChar char="•"/>
            </a:pPr>
            <a:endParaRPr lang="nl-NL" b="0" dirty="0">
              <a:solidFill>
                <a:srgbClr val="000000"/>
              </a:solidFill>
              <a:sym typeface="Wingdings" panose="05000000000000000000" pitchFamily="2" charset="2"/>
            </a:endParaRPr>
          </a:p>
          <a:p>
            <a:pPr marL="457200" indent="-457200">
              <a:buClrTx/>
              <a:buFont typeface="Arial" panose="020B0604020202020204" pitchFamily="34" charset="0"/>
              <a:buChar char="•"/>
            </a:pPr>
            <a:endParaRPr lang="nl-NL" b="0" dirty="0">
              <a:solidFill>
                <a:srgbClr val="000000"/>
              </a:solidFill>
              <a:sym typeface="Wingdings" panose="05000000000000000000" pitchFamily="2" charset="2"/>
            </a:endParaRPr>
          </a:p>
          <a:p>
            <a:pPr marL="457200" indent="-457200">
              <a:buClrTx/>
              <a:buFont typeface="Arial" panose="020B0604020202020204" pitchFamily="34" charset="0"/>
              <a:buChar char="•"/>
            </a:pPr>
            <a:endParaRPr lang="nl-NL" b="0" dirty="0">
              <a:solidFill>
                <a:srgbClr val="000000"/>
              </a:solidFill>
              <a:sym typeface="Wingdings" panose="05000000000000000000" pitchFamily="2" charset="2"/>
            </a:endParaRPr>
          </a:p>
          <a:p>
            <a:pPr marL="457200" indent="-457200">
              <a:buClrTx/>
              <a:buFont typeface="Arial" panose="020B0604020202020204" pitchFamily="34" charset="0"/>
              <a:buChar char="•"/>
            </a:pPr>
            <a:endParaRPr lang="nl-NL" b="0" dirty="0">
              <a:solidFill>
                <a:srgbClr val="000000"/>
              </a:solidFill>
              <a:sym typeface="Wingdings" panose="05000000000000000000" pitchFamily="2" charset="2"/>
            </a:endParaRPr>
          </a:p>
          <a:p>
            <a:pPr marL="457200" indent="-457200">
              <a:buClrTx/>
              <a:buFont typeface="Arial" panose="020B0604020202020204" pitchFamily="34" charset="0"/>
              <a:buChar char="•"/>
            </a:pPr>
            <a:endParaRPr lang="nl-NL" b="0" dirty="0">
              <a:solidFill>
                <a:srgbClr val="000000"/>
              </a:solidFill>
              <a:sym typeface="Wingdings" panose="05000000000000000000" pitchFamily="2" charset="2"/>
            </a:endParaRPr>
          </a:p>
          <a:p>
            <a:pPr marL="457200" indent="-457200">
              <a:buClrTx/>
              <a:buFont typeface="Arial" panose="020B0604020202020204" pitchFamily="34" charset="0"/>
              <a:buChar char="•"/>
            </a:pPr>
            <a:r>
              <a:rPr lang="nl-NL" b="0" dirty="0">
                <a:solidFill>
                  <a:srgbClr val="000000"/>
                </a:solidFill>
                <a:sym typeface="Wingdings" panose="05000000000000000000" pitchFamily="2" charset="2"/>
              </a:rPr>
              <a:t>US:	1.500.000 kritisch zieke volwassen geïntubeerd /</a:t>
            </a:r>
            <a:r>
              <a:rPr lang="nl-NL" b="0" dirty="0" err="1">
                <a:solidFill>
                  <a:srgbClr val="000000"/>
                </a:solidFill>
                <a:sym typeface="Wingdings" panose="05000000000000000000" pitchFamily="2" charset="2"/>
              </a:rPr>
              <a:t>jr</a:t>
            </a:r>
            <a:br>
              <a:rPr lang="nl-NL" b="0" dirty="0">
                <a:solidFill>
                  <a:srgbClr val="000000"/>
                </a:solidFill>
                <a:sym typeface="Wingdings" panose="05000000000000000000" pitchFamily="2" charset="2"/>
              </a:rPr>
            </a:br>
            <a:r>
              <a:rPr lang="nl-NL" b="0" dirty="0">
                <a:solidFill>
                  <a:srgbClr val="000000"/>
                </a:solidFill>
                <a:sym typeface="Wingdings" panose="05000000000000000000" pitchFamily="2" charset="2"/>
              </a:rPr>
              <a:t>		10-20% hypoxemie</a:t>
            </a:r>
            <a:br>
              <a:rPr lang="nl-NL" b="0" dirty="0">
                <a:solidFill>
                  <a:srgbClr val="000000"/>
                </a:solidFill>
                <a:sym typeface="Wingdings" panose="05000000000000000000" pitchFamily="2" charset="2"/>
              </a:rPr>
            </a:br>
            <a:r>
              <a:rPr lang="nl-NL" b="0" dirty="0">
                <a:solidFill>
                  <a:srgbClr val="000000"/>
                </a:solidFill>
                <a:sym typeface="Wingdings" panose="05000000000000000000" pitchFamily="2" charset="2"/>
              </a:rPr>
              <a:t>		</a:t>
            </a:r>
            <a:r>
              <a:rPr lang="nl-NL" b="0" dirty="0">
                <a:solidFill>
                  <a:srgbClr val="000000"/>
                </a:solidFill>
                <a:latin typeface="Segoe UI" panose="020B0502040204020203" pitchFamily="34" charset="0"/>
                <a:sym typeface="Wingdings" panose="05000000000000000000" pitchFamily="2" charset="2"/>
              </a:rPr>
              <a:t>~ </a:t>
            </a:r>
            <a:r>
              <a:rPr lang="nl-NL" b="0" dirty="0" err="1">
                <a:solidFill>
                  <a:srgbClr val="000000"/>
                </a:solidFill>
                <a:sym typeface="Wingdings" panose="05000000000000000000" pitchFamily="2" charset="2"/>
              </a:rPr>
              <a:t>cardiac</a:t>
            </a:r>
            <a:r>
              <a:rPr lang="nl-NL" b="0" dirty="0">
                <a:solidFill>
                  <a:srgbClr val="000000"/>
                </a:solidFill>
                <a:sym typeface="Wingdings" panose="05000000000000000000" pitchFamily="2" charset="2"/>
              </a:rPr>
              <a:t> arrest en dood </a:t>
            </a:r>
            <a:endParaRPr lang="nl-NL" b="0" dirty="0">
              <a:solidFill>
                <a:srgbClr val="000000"/>
              </a:solidFill>
            </a:endParaRPr>
          </a:p>
          <a:p>
            <a:pPr marL="457200" indent="-457200">
              <a:buClrTx/>
              <a:buFont typeface="Arial" panose="020B0604020202020204" pitchFamily="34" charset="0"/>
              <a:buChar char="•"/>
            </a:pPr>
            <a:endParaRPr lang="nl-NL" b="0" dirty="0">
              <a:solidFill>
                <a:srgbClr val="000000"/>
              </a:solidFill>
            </a:endParaRPr>
          </a:p>
          <a:p>
            <a:pPr marL="457200" indent="-457200">
              <a:buClrTx/>
              <a:buFont typeface="Arial" panose="020B0604020202020204" pitchFamily="34" charset="0"/>
              <a:buChar char="•"/>
            </a:pPr>
            <a:endParaRPr lang="nl-NL" b="0" dirty="0">
              <a:solidFill>
                <a:srgbClr val="000000"/>
              </a:solidFill>
            </a:endParaRPr>
          </a:p>
          <a:p>
            <a:pPr marL="457200" indent="-457200">
              <a:buClrTx/>
              <a:buFont typeface="Arial" panose="020B0604020202020204" pitchFamily="34" charset="0"/>
              <a:buChar char="•"/>
            </a:pPr>
            <a:endParaRPr lang="nl-NL" b="0" dirty="0">
              <a:solidFill>
                <a:srgbClr val="000000"/>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F066054C-976C-EF44-153E-A3FD34F8003A}"/>
              </a:ext>
            </a:extLst>
          </p:cNvPr>
          <p:cNvPicPr>
            <a:picLocks noChangeAspect="1"/>
          </p:cNvPicPr>
          <p:nvPr/>
        </p:nvPicPr>
        <p:blipFill>
          <a:blip r:embed="rId2"/>
          <a:stretch>
            <a:fillRect/>
          </a:stretch>
        </p:blipFill>
        <p:spPr>
          <a:xfrm>
            <a:off x="6102350" y="1951348"/>
            <a:ext cx="3330803" cy="1998482"/>
          </a:xfrm>
          <a:prstGeom prst="rect">
            <a:avLst/>
          </a:prstGeom>
        </p:spPr>
      </p:pic>
    </p:spTree>
    <p:extLst>
      <p:ext uri="{BB962C8B-B14F-4D97-AF65-F5344CB8AC3E}">
        <p14:creationId xmlns:p14="http://schemas.microsoft.com/office/powerpoint/2010/main" val="148477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endParaRPr lang="nl-NL" kern="1200" spc="-60" baseline="0" dirty="0"/>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23711A43-C7E3-BE2E-3B7C-345D046FBA0B}"/>
              </a:ext>
            </a:extLst>
          </p:cNvPr>
          <p:cNvPicPr>
            <a:picLocks noChangeAspect="1"/>
          </p:cNvPicPr>
          <p:nvPr/>
        </p:nvPicPr>
        <p:blipFill>
          <a:blip r:embed="rId2"/>
          <a:stretch>
            <a:fillRect/>
          </a:stretch>
        </p:blipFill>
        <p:spPr>
          <a:xfrm>
            <a:off x="606424" y="1609725"/>
            <a:ext cx="6858000" cy="1819275"/>
          </a:xfrm>
          <a:prstGeom prst="rect">
            <a:avLst/>
          </a:prstGeom>
        </p:spPr>
      </p:pic>
      <p:pic>
        <p:nvPicPr>
          <p:cNvPr id="8" name="Afbeelding 7">
            <a:extLst>
              <a:ext uri="{FF2B5EF4-FFF2-40B4-BE49-F238E27FC236}">
                <a16:creationId xmlns:a16="http://schemas.microsoft.com/office/drawing/2014/main" id="{C8D9EC13-C003-179E-D227-49AFB60687C9}"/>
              </a:ext>
            </a:extLst>
          </p:cNvPr>
          <p:cNvPicPr>
            <a:picLocks noChangeAspect="1"/>
          </p:cNvPicPr>
          <p:nvPr/>
        </p:nvPicPr>
        <p:blipFill>
          <a:blip r:embed="rId3"/>
          <a:stretch>
            <a:fillRect/>
          </a:stretch>
        </p:blipFill>
        <p:spPr>
          <a:xfrm>
            <a:off x="4292486" y="2609767"/>
            <a:ext cx="4511717" cy="3652576"/>
          </a:xfrm>
          <a:prstGeom prst="rect">
            <a:avLst/>
          </a:prstGeom>
        </p:spPr>
      </p:pic>
    </p:spTree>
    <p:extLst>
      <p:ext uri="{BB962C8B-B14F-4D97-AF65-F5344CB8AC3E}">
        <p14:creationId xmlns:p14="http://schemas.microsoft.com/office/powerpoint/2010/main" val="89201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endParaRPr lang="nl-NL" kern="1200" spc="-60" baseline="0" dirty="0"/>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DA9BE735-B6E1-0B1B-7ACA-583F9F052D48}"/>
              </a:ext>
            </a:extLst>
          </p:cNvPr>
          <p:cNvPicPr>
            <a:picLocks noChangeAspect="1"/>
          </p:cNvPicPr>
          <p:nvPr/>
        </p:nvPicPr>
        <p:blipFill>
          <a:blip r:embed="rId2"/>
          <a:stretch>
            <a:fillRect/>
          </a:stretch>
        </p:blipFill>
        <p:spPr>
          <a:xfrm>
            <a:off x="432537" y="1705432"/>
            <a:ext cx="6227405" cy="3720678"/>
          </a:xfrm>
          <a:prstGeom prst="rect">
            <a:avLst/>
          </a:prstGeom>
        </p:spPr>
      </p:pic>
    </p:spTree>
    <p:extLst>
      <p:ext uri="{BB962C8B-B14F-4D97-AF65-F5344CB8AC3E}">
        <p14:creationId xmlns:p14="http://schemas.microsoft.com/office/powerpoint/2010/main" val="361669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r>
              <a:rPr lang="nl-NL" kern="1200" spc="-60" baseline="0" dirty="0"/>
              <a:t>Studie opzet</a:t>
            </a:r>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81B13DEA-346C-C9D5-EFA6-5B1EA981F579}"/>
              </a:ext>
            </a:extLst>
          </p:cNvPr>
          <p:cNvPicPr>
            <a:picLocks noChangeAspect="1"/>
          </p:cNvPicPr>
          <p:nvPr/>
        </p:nvPicPr>
        <p:blipFill>
          <a:blip r:embed="rId2"/>
          <a:stretch>
            <a:fillRect/>
          </a:stretch>
        </p:blipFill>
        <p:spPr>
          <a:xfrm>
            <a:off x="2130250" y="1347109"/>
            <a:ext cx="7710906" cy="5093604"/>
          </a:xfrm>
          <a:prstGeom prst="rect">
            <a:avLst/>
          </a:prstGeom>
        </p:spPr>
      </p:pic>
      <p:sp>
        <p:nvSpPr>
          <p:cNvPr id="7" name="Tekstvak 6">
            <a:extLst>
              <a:ext uri="{FF2B5EF4-FFF2-40B4-BE49-F238E27FC236}">
                <a16:creationId xmlns:a16="http://schemas.microsoft.com/office/drawing/2014/main" id="{E00B73EF-2BF6-1AE8-49C4-8A27C31421DA}"/>
              </a:ext>
            </a:extLst>
          </p:cNvPr>
          <p:cNvSpPr txBox="1"/>
          <p:nvPr/>
        </p:nvSpPr>
        <p:spPr>
          <a:xfrm>
            <a:off x="9190333" y="3320208"/>
            <a:ext cx="1895056" cy="369332"/>
          </a:xfrm>
          <a:prstGeom prst="rect">
            <a:avLst/>
          </a:prstGeom>
          <a:noFill/>
          <a:ln>
            <a:solidFill>
              <a:schemeClr val="accent1"/>
            </a:solidFill>
          </a:ln>
        </p:spPr>
        <p:txBody>
          <a:bodyPr wrap="square" rtlCol="0">
            <a:spAutoFit/>
          </a:bodyPr>
          <a:lstStyle/>
          <a:p>
            <a:r>
              <a:rPr lang="nl-NL" b="1" dirty="0">
                <a:latin typeface="Arial Black" panose="020B0A04020102020204" pitchFamily="34" charset="0"/>
              </a:rPr>
              <a:t>→ 2 minuten</a:t>
            </a:r>
          </a:p>
        </p:txBody>
      </p:sp>
    </p:spTree>
    <p:extLst>
      <p:ext uri="{BB962C8B-B14F-4D97-AF65-F5344CB8AC3E}">
        <p14:creationId xmlns:p14="http://schemas.microsoft.com/office/powerpoint/2010/main" val="69276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A5B6F-52B3-9CBE-C767-CD2E96C5D06B}"/>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2440F1DF-6BB7-535E-AF7F-3EE24FC8A18C}"/>
              </a:ext>
            </a:extLst>
          </p:cNvPr>
          <p:cNvSpPr>
            <a:spLocks noGrp="1"/>
          </p:cNvSpPr>
          <p:nvPr>
            <p:ph type="body" sz="quarter" idx="10"/>
          </p:nvPr>
        </p:nvSpPr>
        <p:spPr>
          <a:xfrm>
            <a:off x="619125" y="1494032"/>
            <a:ext cx="5550562" cy="4320000"/>
          </a:xfrm>
        </p:spPr>
        <p:txBody>
          <a:bodyPr/>
          <a:lstStyle/>
          <a:p>
            <a:pPr>
              <a:buClrTx/>
            </a:pPr>
            <a:r>
              <a:rPr lang="nl-NL" sz="2400" b="0" u="sng" dirty="0">
                <a:solidFill>
                  <a:srgbClr val="000000"/>
                </a:solidFill>
              </a:rPr>
              <a:t>NIV groep</a:t>
            </a:r>
            <a:r>
              <a:rPr lang="nl-NL" sz="2400" b="0" dirty="0">
                <a:solidFill>
                  <a:srgbClr val="000000"/>
                </a:solidFill>
              </a:rPr>
              <a:t>	</a:t>
            </a:r>
          </a:p>
          <a:p>
            <a:pPr>
              <a:buClrTx/>
            </a:pPr>
            <a:r>
              <a:rPr lang="nl-NL" sz="2400" b="0" dirty="0">
                <a:solidFill>
                  <a:srgbClr val="000000"/>
                </a:solidFill>
              </a:rPr>
              <a:t>				</a:t>
            </a:r>
          </a:p>
          <a:p>
            <a:pPr marL="457200" indent="-457200">
              <a:buClrTx/>
              <a:buFont typeface="Arial" panose="020B0604020202020204" pitchFamily="34" charset="0"/>
              <a:buChar char="•"/>
            </a:pPr>
            <a:r>
              <a:rPr lang="nl-NL" sz="2400" b="0" dirty="0" err="1">
                <a:solidFill>
                  <a:srgbClr val="000000"/>
                </a:solidFill>
              </a:rPr>
              <a:t>Tight</a:t>
            </a:r>
            <a:r>
              <a:rPr lang="nl-NL" sz="2400" b="0" dirty="0">
                <a:solidFill>
                  <a:srgbClr val="000000"/>
                </a:solidFill>
              </a:rPr>
              <a:t> fitting </a:t>
            </a:r>
            <a:r>
              <a:rPr lang="nl-NL" sz="2400" b="0" dirty="0" err="1">
                <a:solidFill>
                  <a:srgbClr val="000000"/>
                </a:solidFill>
              </a:rPr>
              <a:t>mask</a:t>
            </a:r>
            <a:r>
              <a:rPr lang="nl-NL" sz="2400" b="0" dirty="0">
                <a:solidFill>
                  <a:srgbClr val="000000"/>
                </a:solidFill>
              </a:rPr>
              <a:t>, ventilator</a:t>
            </a:r>
          </a:p>
          <a:p>
            <a:pPr marL="457200" indent="-457200">
              <a:buClrTx/>
              <a:buFont typeface="Arial" panose="020B0604020202020204" pitchFamily="34" charset="0"/>
              <a:buChar char="•"/>
            </a:pPr>
            <a:r>
              <a:rPr lang="nl-NL" sz="2400" b="0" dirty="0">
                <a:solidFill>
                  <a:srgbClr val="000000"/>
                </a:solidFill>
                <a:cs typeface="Times New Roman" panose="02020603050405020304" pitchFamily="18" charset="0"/>
              </a:rPr>
              <a:t>≥</a:t>
            </a:r>
            <a:r>
              <a:rPr lang="nl-NL" sz="2400" b="0" dirty="0">
                <a:solidFill>
                  <a:srgbClr val="000000"/>
                </a:solidFill>
              </a:rPr>
              <a:t>5 PEEP, </a:t>
            </a:r>
            <a:r>
              <a:rPr lang="nl-NL" sz="2400" b="0" dirty="0">
                <a:solidFill>
                  <a:srgbClr val="000000"/>
                </a:solidFill>
                <a:cs typeface="Times New Roman" panose="02020603050405020304" pitchFamily="18" charset="0"/>
              </a:rPr>
              <a:t>≥ </a:t>
            </a:r>
            <a:r>
              <a:rPr lang="nl-NL" sz="2400" b="0" dirty="0">
                <a:solidFill>
                  <a:srgbClr val="000000"/>
                </a:solidFill>
              </a:rPr>
              <a:t>10 </a:t>
            </a:r>
            <a:r>
              <a:rPr lang="nl-NL" sz="2400" b="0" dirty="0" err="1">
                <a:solidFill>
                  <a:srgbClr val="000000"/>
                </a:solidFill>
              </a:rPr>
              <a:t>Pinsp</a:t>
            </a:r>
            <a:r>
              <a:rPr lang="nl-NL" sz="2400" b="0" dirty="0">
                <a:solidFill>
                  <a:srgbClr val="000000"/>
                </a:solidFill>
              </a:rPr>
              <a:t>, </a:t>
            </a:r>
            <a:r>
              <a:rPr lang="nl-NL" sz="2400" b="0" dirty="0">
                <a:solidFill>
                  <a:srgbClr val="000000"/>
                </a:solidFill>
                <a:cs typeface="Times New Roman" panose="02020603050405020304" pitchFamily="18" charset="0"/>
              </a:rPr>
              <a:t>≥ </a:t>
            </a:r>
            <a:r>
              <a:rPr lang="nl-NL" sz="2400" b="0" dirty="0">
                <a:solidFill>
                  <a:srgbClr val="000000"/>
                </a:solidFill>
              </a:rPr>
              <a:t>10/min</a:t>
            </a:r>
            <a:endParaRPr lang="nl-NL" sz="2400" b="0" dirty="0">
              <a:solidFill>
                <a:srgbClr val="000000"/>
              </a:solidFill>
              <a:cs typeface="Times New Roman" panose="02020603050405020304" pitchFamily="18" charset="0"/>
            </a:endParaRPr>
          </a:p>
          <a:p>
            <a:pPr marL="457200" indent="-457200">
              <a:buClrTx/>
              <a:buFont typeface="Arial" panose="020B0604020202020204" pitchFamily="34" charset="0"/>
              <a:buChar char="•"/>
            </a:pPr>
            <a:r>
              <a:rPr lang="nl-NL" sz="2400" b="0" dirty="0">
                <a:solidFill>
                  <a:srgbClr val="000000"/>
                </a:solidFill>
                <a:cs typeface="Times New Roman" panose="02020603050405020304" pitchFamily="18" charset="0"/>
              </a:rPr>
              <a:t>≥ 3 min</a:t>
            </a:r>
          </a:p>
          <a:p>
            <a:pPr marL="457200" indent="-457200">
              <a:buClrTx/>
              <a:buFont typeface="Arial" panose="020B0604020202020204" pitchFamily="34" charset="0"/>
              <a:buChar char="•"/>
            </a:pPr>
            <a:r>
              <a:rPr lang="nl-NL" sz="2400" b="0" dirty="0">
                <a:solidFill>
                  <a:srgbClr val="000000"/>
                </a:solidFill>
                <a:cs typeface="Times New Roman" panose="02020603050405020304" pitchFamily="18" charset="0"/>
              </a:rPr>
              <a:t>Optie LF/HF tijdens procedure</a:t>
            </a:r>
          </a:p>
          <a:p>
            <a:pPr marL="457200" indent="-457200">
              <a:buClrTx/>
              <a:buFont typeface="Arial" panose="020B0604020202020204" pitchFamily="34" charset="0"/>
              <a:buChar char="•"/>
            </a:pPr>
            <a:r>
              <a:rPr lang="nl-NL" sz="2400" b="0" dirty="0">
                <a:solidFill>
                  <a:srgbClr val="000000"/>
                </a:solidFill>
                <a:cs typeface="Times New Roman" panose="02020603050405020304" pitchFamily="18" charset="0"/>
              </a:rPr>
              <a:t>Aanbeveling na inductie NIV,</a:t>
            </a:r>
            <a:br>
              <a:rPr lang="nl-NL" sz="2400" b="0" dirty="0">
                <a:solidFill>
                  <a:srgbClr val="000000"/>
                </a:solidFill>
                <a:cs typeface="Times New Roman" panose="02020603050405020304" pitchFamily="18" charset="0"/>
              </a:rPr>
            </a:br>
            <a:r>
              <a:rPr lang="nl-NL" sz="2400" b="0" dirty="0">
                <a:solidFill>
                  <a:srgbClr val="000000"/>
                </a:solidFill>
                <a:cs typeface="Times New Roman" panose="02020603050405020304" pitchFamily="18" charset="0"/>
              </a:rPr>
              <a:t>(M&amp;B toegestaan)</a:t>
            </a:r>
            <a:endParaRPr lang="nl-NL" sz="2400" b="0" dirty="0">
              <a:solidFill>
                <a:srgbClr val="000000"/>
              </a:solidFill>
            </a:endParaRPr>
          </a:p>
          <a:p>
            <a:pPr marL="342900" indent="-342900">
              <a:buClrTx/>
              <a:buFont typeface="Arial" panose="020B0604020202020204" pitchFamily="34" charset="0"/>
              <a:buChar char="•"/>
            </a:pPr>
            <a:endParaRPr lang="nl-NL" sz="2400" b="0" dirty="0">
              <a:solidFill>
                <a:srgbClr val="000000"/>
              </a:solidFill>
            </a:endParaRPr>
          </a:p>
          <a:p>
            <a:pPr marL="342900" indent="-342900">
              <a:buClrTx/>
              <a:buFont typeface="Arial" panose="020B0604020202020204" pitchFamily="34" charset="0"/>
              <a:buChar char="•"/>
            </a:pPr>
            <a:endParaRPr lang="nl-NL" sz="2400" b="0" dirty="0">
              <a:solidFill>
                <a:srgbClr val="000000"/>
              </a:solidFill>
            </a:endParaRPr>
          </a:p>
          <a:p>
            <a:pPr marL="342900" indent="-342900">
              <a:buClrTx/>
              <a:buFont typeface="Arial" panose="020B0604020202020204" pitchFamily="34" charset="0"/>
              <a:buChar char="•"/>
            </a:pPr>
            <a:endParaRPr lang="nl-NL" sz="2400" b="0" dirty="0">
              <a:solidFill>
                <a:srgbClr val="000000"/>
              </a:solidFill>
            </a:endParaRPr>
          </a:p>
          <a:p>
            <a:pPr marL="457200" indent="-457200">
              <a:buClrTx/>
              <a:buFont typeface="Arial" panose="020B0604020202020204" pitchFamily="34" charset="0"/>
              <a:buChar char="•"/>
            </a:pPr>
            <a:endParaRPr lang="nl-NL" sz="2400" b="0" dirty="0">
              <a:solidFill>
                <a:srgbClr val="000000"/>
              </a:solidFill>
            </a:endParaRPr>
          </a:p>
        </p:txBody>
      </p:sp>
      <p:sp>
        <p:nvSpPr>
          <p:cNvPr id="4" name="Tijdelijke aanduiding voor dianummer 3">
            <a:extLst>
              <a:ext uri="{FF2B5EF4-FFF2-40B4-BE49-F238E27FC236}">
                <a16:creationId xmlns:a16="http://schemas.microsoft.com/office/drawing/2014/main" id="{9A06295B-1E6C-B84F-9139-3A35DCED4BBC}"/>
              </a:ext>
            </a:extLst>
          </p:cNvPr>
          <p:cNvSpPr>
            <a:spLocks noGrp="1"/>
          </p:cNvSpPr>
          <p:nvPr>
            <p:ph type="sldNum" sz="quarter" idx="11"/>
          </p:nvPr>
        </p:nvSpPr>
        <p:spPr/>
        <p:txBody>
          <a:bodyPr/>
          <a:lstStyle/>
          <a:p>
            <a:fld id="{5A195573-6125-40C3-AA0C-3AC6CFB9F86B}" type="slidenum">
              <a:rPr lang="en-US" smtClean="0"/>
              <a:pPr/>
              <a:t>7</a:t>
            </a:fld>
            <a:endParaRPr lang="en-US" dirty="0"/>
          </a:p>
        </p:txBody>
      </p:sp>
      <p:sp>
        <p:nvSpPr>
          <p:cNvPr id="5" name="Tijdelijke aanduiding voor tekst 2">
            <a:extLst>
              <a:ext uri="{FF2B5EF4-FFF2-40B4-BE49-F238E27FC236}">
                <a16:creationId xmlns:a16="http://schemas.microsoft.com/office/drawing/2014/main" id="{0769F199-36AB-5900-C334-4E8CBB96275A}"/>
              </a:ext>
            </a:extLst>
          </p:cNvPr>
          <p:cNvSpPr txBox="1">
            <a:spLocks/>
          </p:cNvSpPr>
          <p:nvPr/>
        </p:nvSpPr>
        <p:spPr>
          <a:xfrm>
            <a:off x="6107112" y="1494032"/>
            <a:ext cx="10494352" cy="4320000"/>
          </a:xfrm>
          <a:prstGeom prst="rect">
            <a:avLst/>
          </a:prstGeom>
        </p:spPr>
        <p:txBody>
          <a:bodyPr vert="horz" lIns="0" tIns="0" rIns="0" bIns="0" rtlCol="0" anchor="t" anchorCtr="0">
            <a:noAutofit/>
          </a:bodyPr>
          <a:lstStyle>
            <a:lvl1pPr marL="0" indent="0" algn="l" defTabSz="914400" rtl="0" eaLnBrk="1" latinLnBrk="0" hangingPunct="1">
              <a:lnSpc>
                <a:spcPct val="80000"/>
              </a:lnSpc>
              <a:spcBef>
                <a:spcPts val="0"/>
              </a:spcBef>
              <a:spcAft>
                <a:spcPts val="0"/>
              </a:spcAft>
              <a:buClr>
                <a:schemeClr val="tx2"/>
              </a:buClr>
              <a:buSzPct val="90000"/>
              <a:buFont typeface="+mj-lt"/>
              <a:buNone/>
              <a:defRPr lang="en-US" sz="2800" b="1" kern="1200">
                <a:solidFill>
                  <a:schemeClr val="tx2"/>
                </a:solidFill>
                <a:latin typeface="+mn-lt"/>
                <a:ea typeface="+mn-ea"/>
                <a:cs typeface="+mn-cs"/>
              </a:defRPr>
            </a:lvl1pPr>
            <a:lvl2pPr marL="0" indent="0" algn="l" defTabSz="914400" rtl="0" eaLnBrk="1" latinLnBrk="0" hangingPunct="1">
              <a:lnSpc>
                <a:spcPct val="80000"/>
              </a:lnSpc>
              <a:spcBef>
                <a:spcPts val="0"/>
              </a:spcBef>
              <a:spcAft>
                <a:spcPts val="0"/>
              </a:spcAft>
              <a:buClr>
                <a:schemeClr val="tx1"/>
              </a:buClr>
              <a:buSzPct val="90000"/>
              <a:buFont typeface="Arial" panose="020B0604020202020204" pitchFamily="34" charset="0"/>
              <a:buNone/>
              <a:defRPr sz="2800" kern="1200">
                <a:solidFill>
                  <a:schemeClr val="bg2"/>
                </a:solidFill>
                <a:latin typeface="+mn-lt"/>
                <a:ea typeface="+mn-ea"/>
                <a:cs typeface="+mn-cs"/>
              </a:defRPr>
            </a:lvl2pPr>
            <a:lvl3pPr marL="360000" indent="-360000" algn="l" defTabSz="914400" rtl="0" eaLnBrk="1" latinLnBrk="0" hangingPunct="1">
              <a:lnSpc>
                <a:spcPct val="80000"/>
              </a:lnSpc>
              <a:spcBef>
                <a:spcPts val="0"/>
              </a:spcBef>
              <a:spcAft>
                <a:spcPts val="0"/>
              </a:spcAft>
              <a:buClr>
                <a:schemeClr val="tx1"/>
              </a:buClr>
              <a:buSzPct val="90000"/>
              <a:buFont typeface="+mj-lt"/>
              <a:buAutoNum type="arabicPeriod"/>
              <a:defRPr sz="2800" kern="1200">
                <a:solidFill>
                  <a:schemeClr val="tx1"/>
                </a:solidFill>
                <a:latin typeface="+mn-lt"/>
                <a:ea typeface="+mn-ea"/>
                <a:cs typeface="+mn-cs"/>
              </a:defRPr>
            </a:lvl3pPr>
            <a:lvl4pPr marL="63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ts val="2800"/>
              </a:lnSpc>
              <a:spcBef>
                <a:spcPts val="120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nl-NL" sz="2400" b="0" u="sng" dirty="0">
                <a:solidFill>
                  <a:srgbClr val="000000"/>
                </a:solidFill>
              </a:rPr>
              <a:t>O</a:t>
            </a:r>
            <a:r>
              <a:rPr lang="nl-NL" sz="2400" b="0" u="sng" baseline="-25000" dirty="0">
                <a:solidFill>
                  <a:srgbClr val="000000"/>
                </a:solidFill>
              </a:rPr>
              <a:t>2</a:t>
            </a:r>
            <a:r>
              <a:rPr lang="nl-NL" sz="2400" b="0" u="sng" dirty="0">
                <a:solidFill>
                  <a:srgbClr val="000000"/>
                </a:solidFill>
              </a:rPr>
              <a:t> masker groep</a:t>
            </a:r>
          </a:p>
          <a:p>
            <a:pPr marL="342900" indent="-342900">
              <a:buClrTx/>
              <a:buFont typeface="Arial" panose="020B0604020202020204" pitchFamily="34" charset="0"/>
              <a:buChar char="•"/>
            </a:pPr>
            <a:endParaRPr lang="nl-NL" sz="2400" b="0" u="sng" dirty="0">
              <a:solidFill>
                <a:srgbClr val="000000"/>
              </a:solidFill>
            </a:endParaRPr>
          </a:p>
          <a:p>
            <a:pPr marL="457200" indent="-457200">
              <a:buClrTx/>
              <a:buFont typeface="Arial" panose="020B0604020202020204" pitchFamily="34" charset="0"/>
              <a:buChar char="•"/>
            </a:pPr>
            <a:r>
              <a:rPr lang="nl-NL" sz="2400" b="0" dirty="0">
                <a:solidFill>
                  <a:srgbClr val="000000"/>
                </a:solidFill>
              </a:rPr>
              <a:t>NRM </a:t>
            </a:r>
            <a:r>
              <a:rPr lang="nl-NL" sz="2400" b="0" i="1" dirty="0">
                <a:solidFill>
                  <a:srgbClr val="000000"/>
                </a:solidFill>
              </a:rPr>
              <a:t>of</a:t>
            </a:r>
            <a:r>
              <a:rPr lang="nl-NL" sz="2400" b="0" dirty="0">
                <a:solidFill>
                  <a:srgbClr val="000000"/>
                </a:solidFill>
              </a:rPr>
              <a:t> M&amp;B</a:t>
            </a:r>
          </a:p>
          <a:p>
            <a:pPr marL="457200" indent="-457200">
              <a:buClrTx/>
              <a:buFont typeface="Arial" panose="020B0604020202020204" pitchFamily="34" charset="0"/>
              <a:buChar char="•"/>
            </a:pPr>
            <a:r>
              <a:rPr lang="nl-NL" sz="2400" b="0" dirty="0">
                <a:solidFill>
                  <a:srgbClr val="000000"/>
                </a:solidFill>
              </a:rPr>
              <a:t>Max flow (</a:t>
            </a:r>
            <a:r>
              <a:rPr lang="nl-NL" sz="2400" b="0" dirty="0">
                <a:solidFill>
                  <a:srgbClr val="000000"/>
                </a:solidFill>
                <a:cs typeface="Times New Roman" panose="02020603050405020304" pitchFamily="18" charset="0"/>
              </a:rPr>
              <a:t>≥15 L/min)</a:t>
            </a:r>
          </a:p>
          <a:p>
            <a:pPr marL="457200" indent="-457200">
              <a:buClrTx/>
              <a:buFont typeface="Arial" panose="020B0604020202020204" pitchFamily="34" charset="0"/>
              <a:buChar char="•"/>
            </a:pPr>
            <a:r>
              <a:rPr lang="nl-NL" sz="2400" b="0" dirty="0">
                <a:solidFill>
                  <a:srgbClr val="000000"/>
                </a:solidFill>
                <a:cs typeface="Times New Roman" panose="02020603050405020304" pitchFamily="18" charset="0"/>
              </a:rPr>
              <a:t>≥ 3 min</a:t>
            </a:r>
          </a:p>
          <a:p>
            <a:pPr marL="457200" indent="-457200">
              <a:buClrTx/>
              <a:buFont typeface="Arial" panose="020B0604020202020204" pitchFamily="34" charset="0"/>
              <a:buChar char="•"/>
            </a:pPr>
            <a:r>
              <a:rPr lang="nl-NL" sz="2400" b="0" dirty="0">
                <a:solidFill>
                  <a:srgbClr val="000000"/>
                </a:solidFill>
                <a:cs typeface="Times New Roman" panose="02020603050405020304" pitchFamily="18" charset="0"/>
              </a:rPr>
              <a:t>Optie LF/HF tijdens procedure</a:t>
            </a:r>
          </a:p>
          <a:p>
            <a:pPr marL="457200" indent="-457200">
              <a:buClrTx/>
              <a:buFont typeface="Arial" panose="020B0604020202020204" pitchFamily="34" charset="0"/>
              <a:buChar char="•"/>
            </a:pPr>
            <a:r>
              <a:rPr lang="nl-NL" sz="2400" b="0" dirty="0">
                <a:solidFill>
                  <a:srgbClr val="000000"/>
                </a:solidFill>
                <a:cs typeface="Times New Roman" panose="02020603050405020304" pitchFamily="18" charset="0"/>
              </a:rPr>
              <a:t>Aanbeveling na inductie O</a:t>
            </a:r>
            <a:r>
              <a:rPr lang="nl-NL" sz="2400" b="0" baseline="-25000" dirty="0">
                <a:solidFill>
                  <a:srgbClr val="000000"/>
                </a:solidFill>
                <a:cs typeface="Times New Roman" panose="02020603050405020304" pitchFamily="18" charset="0"/>
              </a:rPr>
              <a:t>2</a:t>
            </a:r>
            <a:r>
              <a:rPr lang="nl-NL" sz="2400" b="0" dirty="0">
                <a:solidFill>
                  <a:srgbClr val="000000"/>
                </a:solidFill>
                <a:cs typeface="Times New Roman" panose="02020603050405020304" pitchFamily="18" charset="0"/>
              </a:rPr>
              <a:t> masker,</a:t>
            </a:r>
            <a:br>
              <a:rPr lang="nl-NL" sz="2400" b="0" dirty="0">
                <a:solidFill>
                  <a:srgbClr val="000000"/>
                </a:solidFill>
                <a:cs typeface="Times New Roman" panose="02020603050405020304" pitchFamily="18" charset="0"/>
              </a:rPr>
            </a:br>
            <a:r>
              <a:rPr lang="nl-NL" sz="2400" b="0" dirty="0">
                <a:solidFill>
                  <a:srgbClr val="000000"/>
                </a:solidFill>
                <a:cs typeface="Times New Roman" panose="02020603050405020304" pitchFamily="18" charset="0"/>
              </a:rPr>
              <a:t>(M&amp;B toegestaan)</a:t>
            </a:r>
            <a:endParaRPr lang="nl-NL" sz="2400" b="0" dirty="0">
              <a:solidFill>
                <a:srgbClr val="000000"/>
              </a:solidFill>
            </a:endParaRPr>
          </a:p>
          <a:p>
            <a:pPr>
              <a:buClrTx/>
            </a:pPr>
            <a:r>
              <a:rPr lang="nl-NL" sz="2400" b="0" dirty="0">
                <a:solidFill>
                  <a:srgbClr val="000000"/>
                </a:solidFill>
                <a:cs typeface="Times New Roman" panose="02020603050405020304" pitchFamily="18" charset="0"/>
              </a:rPr>
              <a:t> </a:t>
            </a:r>
            <a:endParaRPr lang="nl-NL" sz="2400" b="0" dirty="0">
              <a:solidFill>
                <a:srgbClr val="000000"/>
              </a:solidFill>
            </a:endParaRPr>
          </a:p>
          <a:p>
            <a:pPr marL="342900" indent="-342900">
              <a:buClrTx/>
              <a:buFont typeface="Arial" panose="020B0604020202020204" pitchFamily="34" charset="0"/>
              <a:buChar char="•"/>
            </a:pPr>
            <a:endParaRPr lang="nl-NL" sz="2400" b="0" dirty="0">
              <a:solidFill>
                <a:srgbClr val="000000"/>
              </a:solidFill>
            </a:endParaRPr>
          </a:p>
          <a:p>
            <a:pPr marL="342900" indent="-342900">
              <a:buClrTx/>
              <a:buFont typeface="Arial" panose="020B0604020202020204" pitchFamily="34" charset="0"/>
              <a:buChar char="•"/>
            </a:pPr>
            <a:endParaRPr lang="nl-NL" sz="2400" b="0" dirty="0">
              <a:solidFill>
                <a:srgbClr val="000000"/>
              </a:solidFill>
            </a:endParaRPr>
          </a:p>
          <a:p>
            <a:pPr marL="342900" indent="-342900">
              <a:buClrTx/>
              <a:buFont typeface="Arial" panose="020B0604020202020204" pitchFamily="34" charset="0"/>
              <a:buChar char="•"/>
            </a:pPr>
            <a:endParaRPr lang="nl-NL" sz="2400" b="0" dirty="0">
              <a:solidFill>
                <a:srgbClr val="000000"/>
              </a:solidFill>
            </a:endParaRPr>
          </a:p>
          <a:p>
            <a:pPr marL="457200" indent="-457200">
              <a:buClrTx/>
              <a:buFont typeface="Arial" panose="020B0604020202020204" pitchFamily="34" charset="0"/>
              <a:buChar char="•"/>
            </a:pPr>
            <a:endParaRPr lang="nl-NL" sz="2400" b="0" dirty="0">
              <a:solidFill>
                <a:srgbClr val="000000"/>
              </a:solidFill>
            </a:endParaRPr>
          </a:p>
        </p:txBody>
      </p:sp>
    </p:spTree>
    <p:extLst>
      <p:ext uri="{BB962C8B-B14F-4D97-AF65-F5344CB8AC3E}">
        <p14:creationId xmlns:p14="http://schemas.microsoft.com/office/powerpoint/2010/main" val="339248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r>
              <a:rPr lang="nl-NL" kern="1200" spc="-60" baseline="0" dirty="0" err="1"/>
              <a:t>Outcomes</a:t>
            </a:r>
            <a:endParaRPr lang="nl-NL" kern="1200" spc="-60" baseline="0" dirty="0"/>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marL="457200" indent="-457200">
              <a:buClrTx/>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a:p>
            <a:pPr marL="457200" indent="-457200">
              <a:buFont typeface="Arial" panose="020B0604020202020204" pitchFamily="34" charset="0"/>
              <a:buChar char="•"/>
            </a:pPr>
            <a:endParaRPr lang="nl-NL" dirty="0">
              <a:solidFill>
                <a:schemeClr val="tx1">
                  <a:lumMod val="50000"/>
                </a:schemeClr>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D41C1E7C-8B48-CA82-BDA6-CF124AF67B12}"/>
              </a:ext>
            </a:extLst>
          </p:cNvPr>
          <p:cNvPicPr>
            <a:picLocks noChangeAspect="1"/>
          </p:cNvPicPr>
          <p:nvPr/>
        </p:nvPicPr>
        <p:blipFill>
          <a:blip r:embed="rId2"/>
          <a:stretch>
            <a:fillRect/>
          </a:stretch>
        </p:blipFill>
        <p:spPr>
          <a:xfrm>
            <a:off x="3813425" y="457495"/>
            <a:ext cx="5587072" cy="6295292"/>
          </a:xfrm>
          <a:prstGeom prst="rect">
            <a:avLst/>
          </a:prstGeom>
        </p:spPr>
      </p:pic>
    </p:spTree>
    <p:extLst>
      <p:ext uri="{BB962C8B-B14F-4D97-AF65-F5344CB8AC3E}">
        <p14:creationId xmlns:p14="http://schemas.microsoft.com/office/powerpoint/2010/main" val="1398326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vert="horz" lIns="0" tIns="0" rIns="0" bIns="0" rtlCol="0" anchor="t" anchorCtr="0">
            <a:normAutofit/>
          </a:bodyPr>
          <a:lstStyle/>
          <a:p>
            <a:r>
              <a:rPr lang="nl-NL" kern="1200" spc="-60" baseline="0" dirty="0"/>
              <a:t>Data collectie</a:t>
            </a:r>
          </a:p>
        </p:txBody>
      </p:sp>
      <p:sp>
        <p:nvSpPr>
          <p:cNvPr id="2" name="Tijdelijke aanduiding voor tekst 1">
            <a:extLst>
              <a:ext uri="{FF2B5EF4-FFF2-40B4-BE49-F238E27FC236}">
                <a16:creationId xmlns:a16="http://schemas.microsoft.com/office/drawing/2014/main" id="{E059B30D-C564-6E14-878E-E78AB5FBA304}"/>
              </a:ext>
            </a:extLst>
          </p:cNvPr>
          <p:cNvSpPr>
            <a:spLocks noGrp="1"/>
          </p:cNvSpPr>
          <p:nvPr>
            <p:ph type="body" sz="quarter" idx="10"/>
          </p:nvPr>
        </p:nvSpPr>
        <p:spPr/>
        <p:txBody>
          <a:bodyPr/>
          <a:lstStyle/>
          <a:p>
            <a:pPr>
              <a:buClrTx/>
            </a:pPr>
            <a:r>
              <a:rPr lang="nl-NL" sz="2400" b="0" dirty="0" err="1">
                <a:solidFill>
                  <a:srgbClr val="000000"/>
                </a:solidFill>
              </a:rPr>
              <a:t>Trained</a:t>
            </a:r>
            <a:r>
              <a:rPr lang="nl-NL" sz="2400" b="0" dirty="0">
                <a:solidFill>
                  <a:srgbClr val="000000"/>
                </a:solidFill>
              </a:rPr>
              <a:t> </a:t>
            </a:r>
            <a:r>
              <a:rPr lang="nl-NL" sz="2400" b="0" dirty="0" err="1">
                <a:solidFill>
                  <a:srgbClr val="000000"/>
                </a:solidFill>
              </a:rPr>
              <a:t>observers</a:t>
            </a:r>
            <a:endParaRPr lang="nl-NL" sz="2400" b="0" dirty="0">
              <a:solidFill>
                <a:srgbClr val="000000"/>
              </a:solidFill>
            </a:endParaRPr>
          </a:p>
          <a:p>
            <a:pPr>
              <a:buClrTx/>
            </a:pPr>
            <a:endParaRPr lang="nl-NL" sz="2400" b="0" dirty="0">
              <a:solidFill>
                <a:srgbClr val="000000"/>
              </a:solidFill>
            </a:endParaRPr>
          </a:p>
          <a:p>
            <a:pPr marL="457200" indent="-457200">
              <a:buClrTx/>
              <a:buFont typeface="Arial" panose="020B0604020202020204" pitchFamily="34" charset="0"/>
              <a:buChar char="•"/>
            </a:pPr>
            <a:r>
              <a:rPr lang="nl-NL" sz="2400" b="0" dirty="0">
                <a:solidFill>
                  <a:srgbClr val="000000"/>
                </a:solidFill>
              </a:rPr>
              <a:t>Bij inductie (na preoxygenatie): saturatie</a:t>
            </a:r>
          </a:p>
          <a:p>
            <a:pPr>
              <a:buClrTx/>
            </a:pPr>
            <a:endParaRPr lang="nl-NL" sz="1200" b="0" dirty="0">
              <a:solidFill>
                <a:srgbClr val="000000"/>
              </a:solidFill>
            </a:endParaRPr>
          </a:p>
          <a:p>
            <a:pPr marL="457200" indent="-457200">
              <a:buClrTx/>
              <a:buFont typeface="Arial" panose="020B0604020202020204" pitchFamily="34" charset="0"/>
              <a:buChar char="•"/>
            </a:pPr>
            <a:r>
              <a:rPr lang="nl-NL" sz="2400" b="0" dirty="0">
                <a:solidFill>
                  <a:srgbClr val="000000"/>
                </a:solidFill>
              </a:rPr>
              <a:t>Tussen inductie en 2 min na intubatie</a:t>
            </a:r>
          </a:p>
          <a:p>
            <a:pPr marL="1087200" lvl="3" indent="-457200">
              <a:buClrTx/>
              <a:buFont typeface="Calibri" panose="020F0502020204030204" pitchFamily="34" charset="0"/>
              <a:buChar char="‒"/>
            </a:pPr>
            <a:r>
              <a:rPr lang="nl-NL" sz="2400" dirty="0">
                <a:solidFill>
                  <a:srgbClr val="000000"/>
                </a:solidFill>
              </a:rPr>
              <a:t>laagste saturatie</a:t>
            </a:r>
          </a:p>
          <a:p>
            <a:pPr marL="1087200" lvl="3" indent="-457200">
              <a:buClrTx/>
              <a:buFont typeface="Calibri" panose="020F0502020204030204" pitchFamily="34" charset="0"/>
              <a:buChar char="‒"/>
            </a:pPr>
            <a:r>
              <a:rPr lang="nl-NL" sz="2400" dirty="0">
                <a:solidFill>
                  <a:srgbClr val="000000"/>
                </a:solidFill>
              </a:rPr>
              <a:t>aantal intubatiepogingen</a:t>
            </a:r>
          </a:p>
          <a:p>
            <a:pPr marL="1087200" lvl="3" indent="-457200">
              <a:buClrTx/>
              <a:buFont typeface="Calibri" panose="020F0502020204030204" pitchFamily="34" charset="0"/>
              <a:buChar char="‒"/>
            </a:pPr>
            <a:r>
              <a:rPr lang="nl-NL" sz="2400" dirty="0">
                <a:solidFill>
                  <a:srgbClr val="000000"/>
                </a:solidFill>
              </a:rPr>
              <a:t>laagste RR</a:t>
            </a:r>
          </a:p>
          <a:p>
            <a:pPr marL="1087200" lvl="3" indent="-457200">
              <a:buClrTx/>
              <a:buFont typeface="Calibri" panose="020F0502020204030204" pitchFamily="34" charset="0"/>
              <a:buChar char="‒"/>
            </a:pPr>
            <a:r>
              <a:rPr lang="nl-NL" sz="2400" dirty="0">
                <a:solidFill>
                  <a:srgbClr val="000000"/>
                </a:solidFill>
              </a:rPr>
              <a:t>start </a:t>
            </a:r>
            <a:r>
              <a:rPr lang="nl-NL" sz="2400" dirty="0" err="1">
                <a:solidFill>
                  <a:srgbClr val="000000"/>
                </a:solidFill>
              </a:rPr>
              <a:t>vasopressie</a:t>
            </a:r>
            <a:r>
              <a:rPr lang="nl-NL" sz="2400" dirty="0">
                <a:solidFill>
                  <a:srgbClr val="000000"/>
                </a:solidFill>
              </a:rPr>
              <a:t> </a:t>
            </a:r>
          </a:p>
          <a:p>
            <a:pPr lvl="3" indent="0">
              <a:buClrTx/>
              <a:buNone/>
            </a:pPr>
            <a:endParaRPr lang="nl-NL" sz="1200" dirty="0">
              <a:solidFill>
                <a:srgbClr val="000000"/>
              </a:solidFill>
            </a:endParaRPr>
          </a:p>
          <a:p>
            <a:pPr marL="457200" indent="-457200">
              <a:buClrTx/>
              <a:buFont typeface="Arial" panose="020B0604020202020204" pitchFamily="34" charset="0"/>
              <a:buChar char="•"/>
            </a:pPr>
            <a:r>
              <a:rPr lang="nl-NL" sz="2400" b="0" dirty="0">
                <a:solidFill>
                  <a:srgbClr val="000000"/>
                </a:solidFill>
              </a:rPr>
              <a:t>Na intubatie:</a:t>
            </a:r>
          </a:p>
          <a:p>
            <a:pPr marL="1087200" lvl="3" indent="-457200">
              <a:buClrTx/>
              <a:buFont typeface="Calibri" panose="020F0502020204030204" pitchFamily="34" charset="0"/>
              <a:buChar char="−"/>
            </a:pPr>
            <a:r>
              <a:rPr lang="nl-NL" sz="2400" dirty="0">
                <a:solidFill>
                  <a:srgbClr val="000000"/>
                </a:solidFill>
              </a:rPr>
              <a:t>operator </a:t>
            </a:r>
            <a:r>
              <a:rPr lang="nl-NL" sz="2400" dirty="0" err="1">
                <a:solidFill>
                  <a:srgbClr val="000000"/>
                </a:solidFill>
              </a:rPr>
              <a:t>reported</a:t>
            </a:r>
            <a:r>
              <a:rPr lang="nl-NL" sz="2400" dirty="0">
                <a:solidFill>
                  <a:srgbClr val="000000"/>
                </a:solidFill>
              </a:rPr>
              <a:t>: C&amp;L, aspiratie, </a:t>
            </a:r>
            <a:r>
              <a:rPr lang="nl-NL" sz="2400" dirty="0" err="1">
                <a:solidFill>
                  <a:srgbClr val="000000"/>
                </a:solidFill>
              </a:rPr>
              <a:t>cardiac</a:t>
            </a:r>
            <a:r>
              <a:rPr lang="nl-NL" sz="2400" dirty="0">
                <a:solidFill>
                  <a:srgbClr val="000000"/>
                </a:solidFill>
              </a:rPr>
              <a:t> arrest, eerdere ervaring</a:t>
            </a:r>
          </a:p>
          <a:p>
            <a:pPr marL="1087200" lvl="3" indent="-457200">
              <a:buClrTx/>
            </a:pPr>
            <a:endParaRPr lang="nl-NL" sz="2400" dirty="0">
              <a:solidFill>
                <a:srgbClr val="000000"/>
              </a:solidFill>
            </a:endParaRPr>
          </a:p>
          <a:p>
            <a:pPr marL="1087200" lvl="3" indent="-457200">
              <a:buClrTx/>
            </a:pPr>
            <a:endParaRPr lang="nl-NL" sz="240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a:p>
            <a:pPr marL="457200" indent="-457200">
              <a:buFont typeface="Arial" panose="020B0604020202020204" pitchFamily="34" charset="0"/>
              <a:buChar char="•"/>
            </a:pPr>
            <a:endParaRPr lang="nl-NL" sz="2400" b="0" dirty="0">
              <a:solidFill>
                <a:srgbClr val="000000"/>
              </a:solidFill>
            </a:endParaRPr>
          </a:p>
        </p:txBody>
      </p:sp>
      <p:sp>
        <p:nvSpPr>
          <p:cNvPr id="4" name="Tijdelijke aanduiding voor dianummer 3"/>
          <p:cNvSpPr>
            <a:spLocks noGrp="1"/>
          </p:cNvSpPr>
          <p:nvPr>
            <p:ph type="sldNum" sz="quarter" idx="11"/>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5392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20230123 Cardioteam sessie" id="{ABB3DBE3-8061-3149-8120-F11E99C461BD}" vid="{44F1022E-7563-4F4B-A0DB-84100BE4DF6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638</Words>
  <Application>Microsoft Office PowerPoint</Application>
  <PresentationFormat>Breedbeeld</PresentationFormat>
  <Paragraphs>157</Paragraphs>
  <Slides>20</Slides>
  <Notes>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20</vt:i4>
      </vt:variant>
    </vt:vector>
  </HeadingPairs>
  <TitlesOfParts>
    <vt:vector size="30" baseType="lpstr">
      <vt:lpstr>Arial</vt:lpstr>
      <vt:lpstr>Arial Black</vt:lpstr>
      <vt:lpstr>Calibri</vt:lpstr>
      <vt:lpstr>Calibri Light</vt:lpstr>
      <vt:lpstr>Open Sans</vt:lpstr>
      <vt:lpstr>Segoe UI</vt:lpstr>
      <vt:lpstr>Times New Roman</vt:lpstr>
      <vt:lpstr>Wingdings</vt:lpstr>
      <vt:lpstr>Kantoorthema</vt:lpstr>
      <vt:lpstr>WKZ PowerPoint NL</vt:lpstr>
      <vt:lpstr>Journal Club 30-9-2024</vt:lpstr>
      <vt:lpstr>Studie</vt:lpstr>
      <vt:lpstr>Achtergrond</vt:lpstr>
      <vt:lpstr>PowerPoint-presentatie</vt:lpstr>
      <vt:lpstr>PowerPoint-presentatie</vt:lpstr>
      <vt:lpstr>Studie opzet</vt:lpstr>
      <vt:lpstr>PowerPoint-presentatie</vt:lpstr>
      <vt:lpstr>Outcomes</vt:lpstr>
      <vt:lpstr>Data collectie</vt:lpstr>
      <vt:lpstr>Statistiek</vt:lpstr>
      <vt:lpstr> </vt:lpstr>
      <vt:lpstr>Baseline patiënts</vt:lpstr>
      <vt:lpstr>Intubatie</vt:lpstr>
      <vt:lpstr>Intubatie</vt:lpstr>
      <vt:lpstr>Intubatie</vt:lpstr>
      <vt:lpstr>Outcomes</vt:lpstr>
      <vt:lpstr>Outcomes</vt:lpstr>
      <vt:lpstr>Conclusies</vt:lpstr>
      <vt:lpstr>… September 2024</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30-9-2024</dc:title>
  <dc:creator>Wit-4, E. de (Esther)</dc:creator>
  <cp:lastModifiedBy>Wilde, J. de (Joke)</cp:lastModifiedBy>
  <cp:revision>2</cp:revision>
  <dcterms:created xsi:type="dcterms:W3CDTF">2024-09-29T17:52:41Z</dcterms:created>
  <dcterms:modified xsi:type="dcterms:W3CDTF">2024-11-04T10:57:50Z</dcterms:modified>
</cp:coreProperties>
</file>