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handoutMasterIdLst>
    <p:handoutMasterId r:id="rId29"/>
  </p:handoutMasterIdLst>
  <p:sldIdLst>
    <p:sldId id="256" r:id="rId6"/>
    <p:sldId id="258" r:id="rId7"/>
    <p:sldId id="259" r:id="rId8"/>
    <p:sldId id="261" r:id="rId9"/>
    <p:sldId id="262" r:id="rId10"/>
    <p:sldId id="257" r:id="rId11"/>
    <p:sldId id="263" r:id="rId12"/>
    <p:sldId id="264" r:id="rId13"/>
    <p:sldId id="265" r:id="rId14"/>
    <p:sldId id="266" r:id="rId15"/>
    <p:sldId id="267" r:id="rId16"/>
    <p:sldId id="268" r:id="rId17"/>
    <p:sldId id="270" r:id="rId18"/>
    <p:sldId id="272" r:id="rId19"/>
    <p:sldId id="279" r:id="rId20"/>
    <p:sldId id="278" r:id="rId21"/>
    <p:sldId id="273" r:id="rId22"/>
    <p:sldId id="275" r:id="rId23"/>
    <p:sldId id="274" r:id="rId24"/>
    <p:sldId id="276" r:id="rId25"/>
    <p:sldId id="277"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1A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6189" autoAdjust="0"/>
  </p:normalViewPr>
  <p:slideViewPr>
    <p:cSldViewPr snapToGrid="0">
      <p:cViewPr varScale="1">
        <p:scale>
          <a:sx n="81" d="100"/>
          <a:sy n="81" d="100"/>
        </p:scale>
        <p:origin x="1483" y="77"/>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21-11-2024</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21-11-2024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Bias_(statistics)" TargetMode="External"/><Relationship Id="rId3" Type="http://schemas.openxmlformats.org/officeDocument/2006/relationships/hyperlink" Target="https://en.wikipedia.org/wiki/Statistics" TargetMode="External"/><Relationship Id="rId7" Type="http://schemas.openxmlformats.org/officeDocument/2006/relationships/hyperlink" Target="https://en.wikipedia.org/wiki/Covariat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Estimation_theory" TargetMode="External"/><Relationship Id="rId11" Type="http://schemas.openxmlformats.org/officeDocument/2006/relationships/hyperlink" Target="https://en.wikipedia.org/wiki/Treatment_and_control_groups" TargetMode="External"/><Relationship Id="rId5" Type="http://schemas.openxmlformats.org/officeDocument/2006/relationships/hyperlink" Target="https://en.wikipedia.org/wiki/Matching_(statistics)" TargetMode="External"/><Relationship Id="rId10" Type="http://schemas.openxmlformats.org/officeDocument/2006/relationships/hyperlink" Target="https://en.wikipedia.org/wiki/Statistical_unit" TargetMode="External"/><Relationship Id="rId4" Type="http://schemas.openxmlformats.org/officeDocument/2006/relationships/hyperlink" Target="https://en.wikipedia.org/wiki/Observational_study" TargetMode="External"/><Relationship Id="rId9" Type="http://schemas.openxmlformats.org/officeDocument/2006/relationships/hyperlink" Target="https://en.wikipedia.org/wiki/Confound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dirty="0">
                <a:solidFill>
                  <a:srgbClr val="202122"/>
                </a:solidFill>
                <a:effectLst/>
                <a:latin typeface="Arial" panose="020B0604020202020204" pitchFamily="34" charset="0"/>
              </a:rPr>
              <a:t>n the </a:t>
            </a:r>
            <a:r>
              <a:rPr lang="en-US" b="0" i="0" u="none" strike="noStrike" dirty="0">
                <a:effectLst/>
                <a:latin typeface="Arial" panose="020B0604020202020204" pitchFamily="34" charset="0"/>
                <a:hlinkClick r:id="rId3" tooltip="Statistics"/>
              </a:rPr>
              <a:t>statistical</a:t>
            </a:r>
            <a:r>
              <a:rPr lang="en-US" b="0" i="0" dirty="0">
                <a:solidFill>
                  <a:srgbClr val="202122"/>
                </a:solidFill>
                <a:effectLst/>
                <a:latin typeface="Arial" panose="020B0604020202020204" pitchFamily="34" charset="0"/>
              </a:rPr>
              <a:t> analysis of </a:t>
            </a:r>
            <a:r>
              <a:rPr lang="en-US" b="0" i="0" u="none" strike="noStrike" dirty="0">
                <a:effectLst/>
                <a:latin typeface="Arial" panose="020B0604020202020204" pitchFamily="34" charset="0"/>
                <a:hlinkClick r:id="rId4" tooltip="Observational study"/>
              </a:rPr>
              <a:t>observational data</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propensity score matching</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PSM</a:t>
            </a:r>
            <a:r>
              <a:rPr lang="en-US" b="0" i="0" dirty="0">
                <a:solidFill>
                  <a:srgbClr val="202122"/>
                </a:solidFill>
                <a:effectLst/>
                <a:latin typeface="Arial" panose="020B0604020202020204" pitchFamily="34" charset="0"/>
              </a:rPr>
              <a:t>) is a </a:t>
            </a:r>
            <a:r>
              <a:rPr lang="en-US" b="0" i="0" u="none" strike="noStrike" dirty="0">
                <a:effectLst/>
                <a:latin typeface="Arial" panose="020B0604020202020204" pitchFamily="34" charset="0"/>
                <a:hlinkClick r:id="rId5" tooltip="Matching (statistics)"/>
              </a:rPr>
              <a:t>statistical matching</a:t>
            </a:r>
            <a:r>
              <a:rPr lang="en-US" b="0" i="0" dirty="0">
                <a:solidFill>
                  <a:srgbClr val="202122"/>
                </a:solidFill>
                <a:effectLst/>
                <a:latin typeface="Arial" panose="020B0604020202020204" pitchFamily="34" charset="0"/>
              </a:rPr>
              <a:t> technique that attempts to </a:t>
            </a:r>
            <a:r>
              <a:rPr lang="en-US" b="0" i="0" u="none" strike="noStrike" dirty="0">
                <a:effectLst/>
                <a:latin typeface="Arial" panose="020B0604020202020204" pitchFamily="34" charset="0"/>
                <a:hlinkClick r:id="rId6" tooltip="Estimation theory"/>
              </a:rPr>
              <a:t>estimate</a:t>
            </a:r>
            <a:r>
              <a:rPr lang="en-US" b="0" i="0" dirty="0">
                <a:solidFill>
                  <a:srgbClr val="202122"/>
                </a:solidFill>
                <a:effectLst/>
                <a:latin typeface="Arial" panose="020B0604020202020204" pitchFamily="34" charset="0"/>
              </a:rPr>
              <a:t> the effect of a treatment, policy, or other intervention by accounting for the </a:t>
            </a:r>
            <a:r>
              <a:rPr lang="en-US" b="0" i="0" u="none" strike="noStrike" dirty="0">
                <a:effectLst/>
                <a:latin typeface="Arial" panose="020B0604020202020204" pitchFamily="34" charset="0"/>
                <a:hlinkClick r:id="rId7" tooltip="Covariate"/>
              </a:rPr>
              <a:t>covariates</a:t>
            </a:r>
            <a:r>
              <a:rPr lang="en-US" b="0" i="0" dirty="0">
                <a:solidFill>
                  <a:srgbClr val="202122"/>
                </a:solidFill>
                <a:effectLst/>
                <a:latin typeface="Arial" panose="020B0604020202020204" pitchFamily="34" charset="0"/>
              </a:rPr>
              <a:t> that predict receiving the treatment. PSM attempts to reduce the </a:t>
            </a:r>
            <a:r>
              <a:rPr lang="en-US" b="0" i="0" u="none" strike="noStrike" dirty="0">
                <a:effectLst/>
                <a:latin typeface="Arial" panose="020B0604020202020204" pitchFamily="34" charset="0"/>
                <a:hlinkClick r:id="rId8" tooltip="Bias (statistics)"/>
              </a:rPr>
              <a:t>bias</a:t>
            </a:r>
            <a:r>
              <a:rPr lang="en-US" b="0" i="0" dirty="0">
                <a:solidFill>
                  <a:srgbClr val="202122"/>
                </a:solidFill>
                <a:effectLst/>
                <a:latin typeface="Arial" panose="020B0604020202020204" pitchFamily="34" charset="0"/>
              </a:rPr>
              <a:t> due to </a:t>
            </a:r>
            <a:r>
              <a:rPr lang="en-US" b="0" i="0" u="none" strike="noStrike" dirty="0">
                <a:effectLst/>
                <a:latin typeface="Arial" panose="020B0604020202020204" pitchFamily="34" charset="0"/>
                <a:hlinkClick r:id="rId9" tooltip="Confounding"/>
              </a:rPr>
              <a:t>confounding</a:t>
            </a:r>
            <a:r>
              <a:rPr lang="en-US" b="0" i="0" dirty="0">
                <a:solidFill>
                  <a:srgbClr val="202122"/>
                </a:solidFill>
                <a:effectLst/>
                <a:latin typeface="Arial" panose="020B0604020202020204" pitchFamily="34" charset="0"/>
              </a:rPr>
              <a:t> variables that could be found in an estimate of the treatment effect obtained from simply comparing outcomes among </a:t>
            </a:r>
            <a:r>
              <a:rPr lang="en-US" b="0" i="0" u="none" strike="noStrike" dirty="0">
                <a:effectLst/>
                <a:latin typeface="Arial" panose="020B0604020202020204" pitchFamily="34" charset="0"/>
                <a:hlinkClick r:id="rId10" tooltip="Statistical unit"/>
              </a:rPr>
              <a:t>units</a:t>
            </a:r>
            <a:r>
              <a:rPr lang="en-US" b="0" i="0" dirty="0">
                <a:solidFill>
                  <a:srgbClr val="202122"/>
                </a:solidFill>
                <a:effectLst/>
                <a:latin typeface="Arial" panose="020B0604020202020204" pitchFamily="34" charset="0"/>
              </a:rPr>
              <a:t> that </a:t>
            </a:r>
            <a:r>
              <a:rPr lang="en-US" b="0" i="0" u="none" strike="noStrike" dirty="0">
                <a:effectLst/>
                <a:latin typeface="Arial" panose="020B0604020202020204" pitchFamily="34" charset="0"/>
                <a:hlinkClick r:id="rId11" tooltip="Treatment and control groups"/>
              </a:rPr>
              <a:t>received the treatment versus those that did not</a:t>
            </a:r>
            <a:r>
              <a:rPr lang="en-US" b="0" i="0" dirty="0">
                <a:solidFill>
                  <a:srgbClr val="202122"/>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13</a:t>
            </a:fld>
            <a:endParaRPr lang="nl-NL"/>
          </a:p>
        </p:txBody>
      </p:sp>
    </p:spTree>
    <p:extLst>
      <p:ext uri="{BB962C8B-B14F-4D97-AF65-F5344CB8AC3E}">
        <p14:creationId xmlns:p14="http://schemas.microsoft.com/office/powerpoint/2010/main" val="226055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Failure </a:t>
            </a:r>
            <a:r>
              <a:rPr lang="nl-NL" dirty="0" err="1"/>
              <a:t>to</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16</a:t>
            </a:fld>
            <a:endParaRPr lang="nl-NL"/>
          </a:p>
        </p:txBody>
      </p:sp>
    </p:spTree>
    <p:extLst>
      <p:ext uri="{BB962C8B-B14F-4D97-AF65-F5344CB8AC3E}">
        <p14:creationId xmlns:p14="http://schemas.microsoft.com/office/powerpoint/2010/main" val="2746229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196" y="6252903"/>
            <a:ext cx="1944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86056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0" name="Graphic 9">
            <a:extLst>
              <a:ext uri="{FF2B5EF4-FFF2-40B4-BE49-F238E27FC236}">
                <a16:creationId xmlns:a16="http://schemas.microsoft.com/office/drawing/2014/main" id="{E5A2EE9D-2CB0-408A-8872-222B588310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4D57BEDD-75CC-4EFC-A44A-249E78F6BF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24917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9869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196" y="6252903"/>
            <a:ext cx="1944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userDrawn="1"/>
        </p:nvCxnSpPr>
        <p:spPr>
          <a:xfrm>
            <a:off x="461962" y="829267"/>
            <a:ext cx="833438"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8" r:id="rId4"/>
    <p:sldLayoutId id="2147483679"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Lst>
  <p:hf hdr="0" ftr="0" dt="0"/>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2DE94-836D-4A91-AF01-DBFC0B4949C4}"/>
              </a:ext>
            </a:extLst>
          </p:cNvPr>
          <p:cNvSpPr>
            <a:spLocks noGrp="1"/>
          </p:cNvSpPr>
          <p:nvPr>
            <p:ph type="title"/>
          </p:nvPr>
        </p:nvSpPr>
        <p:spPr/>
        <p:txBody>
          <a:bodyPr/>
          <a:lstStyle/>
          <a:p>
            <a:r>
              <a:rPr lang="en-US" dirty="0"/>
              <a:t>Journal club 7-10-2024</a:t>
            </a:r>
          </a:p>
        </p:txBody>
      </p:sp>
      <p:sp>
        <p:nvSpPr>
          <p:cNvPr id="4" name="Text Placeholder 3">
            <a:extLst>
              <a:ext uri="{FF2B5EF4-FFF2-40B4-BE49-F238E27FC236}">
                <a16:creationId xmlns:a16="http://schemas.microsoft.com/office/drawing/2014/main" id="{4685BC65-41BC-4E99-9B79-6D3E7986B6C2}"/>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062CA45F-AA0A-4702-BCB8-E16DFDBA5AB2}"/>
              </a:ext>
            </a:extLst>
          </p:cNvPr>
          <p:cNvSpPr>
            <a:spLocks noGrp="1"/>
          </p:cNvSpPr>
          <p:nvPr>
            <p:ph type="body" sz="quarter" idx="13"/>
          </p:nvPr>
        </p:nvSpPr>
        <p:spPr/>
        <p:txBody>
          <a:bodyPr/>
          <a:lstStyle/>
          <a:p>
            <a:r>
              <a:rPr lang="en-US" dirty="0"/>
              <a:t>Esther Veldhoen</a:t>
            </a:r>
          </a:p>
        </p:txBody>
      </p:sp>
      <p:pic>
        <p:nvPicPr>
          <p:cNvPr id="1026" name="Picture 2" descr="How to breed ECHO - Dragon Mania Legends - YouTube">
            <a:extLst>
              <a:ext uri="{FF2B5EF4-FFF2-40B4-BE49-F238E27FC236}">
                <a16:creationId xmlns:a16="http://schemas.microsoft.com/office/drawing/2014/main" id="{2038EBDD-EDAE-73D2-0310-6A72D68D1A02}"/>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1896" b="18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7A0A9-B08C-660F-A71A-C4F3913645ED}"/>
              </a:ext>
            </a:extLst>
          </p:cNvPr>
          <p:cNvSpPr>
            <a:spLocks noGrp="1"/>
          </p:cNvSpPr>
          <p:nvPr>
            <p:ph type="title"/>
          </p:nvPr>
        </p:nvSpPr>
        <p:spPr/>
        <p:txBody>
          <a:bodyPr/>
          <a:lstStyle/>
          <a:p>
            <a:r>
              <a:rPr lang="nl-NL" dirty="0" err="1"/>
              <a:t>Methods</a:t>
            </a:r>
            <a:endParaRPr lang="nl-NL" dirty="0"/>
          </a:p>
        </p:txBody>
      </p:sp>
      <p:sp>
        <p:nvSpPr>
          <p:cNvPr id="3" name="Tijdelijke aanduiding voor tekst 2">
            <a:extLst>
              <a:ext uri="{FF2B5EF4-FFF2-40B4-BE49-F238E27FC236}">
                <a16:creationId xmlns:a16="http://schemas.microsoft.com/office/drawing/2014/main" id="{8FE8BA75-FBBC-E581-35DA-8C43878B3731}"/>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30 min SBT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Echo re </a:t>
            </a:r>
            <a:r>
              <a:rPr lang="nl-NL" dirty="0" err="1"/>
              <a:t>hemidiafragma</a:t>
            </a:r>
            <a:r>
              <a:rPr lang="nl-NL" dirty="0"/>
              <a:t> en re </a:t>
            </a:r>
            <a:r>
              <a:rPr lang="nl-NL" dirty="0" err="1"/>
              <a:t>parasternaal</a:t>
            </a:r>
            <a:r>
              <a:rPr lang="nl-NL" dirty="0"/>
              <a:t> &lt; 15 min na start SBT of net voor falen SBT</a:t>
            </a:r>
          </a:p>
          <a:p>
            <a:endParaRPr lang="nl-NL" dirty="0"/>
          </a:p>
          <a:p>
            <a:pPr marL="342900" indent="-342900">
              <a:buFont typeface="Arial" panose="020B0604020202020204" pitchFamily="34" charset="0"/>
              <a:buChar char="•"/>
            </a:pPr>
            <a:r>
              <a:rPr lang="nl-NL" dirty="0" err="1"/>
              <a:t>TFic</a:t>
            </a:r>
            <a:r>
              <a:rPr lang="nl-NL" dirty="0"/>
              <a:t>= Tic </a:t>
            </a:r>
            <a:r>
              <a:rPr lang="nl-NL" dirty="0" err="1"/>
              <a:t>insp</a:t>
            </a:r>
            <a:r>
              <a:rPr lang="nl-NL" dirty="0"/>
              <a:t>- Tic </a:t>
            </a:r>
            <a:r>
              <a:rPr lang="nl-NL" dirty="0" err="1"/>
              <a:t>exp</a:t>
            </a:r>
            <a:r>
              <a:rPr lang="nl-NL" dirty="0"/>
              <a:t>/ </a:t>
            </a:r>
            <a:r>
              <a:rPr lang="nl-NL" dirty="0" err="1"/>
              <a:t>Tiexp</a:t>
            </a:r>
            <a:r>
              <a:rPr lang="nl-NL" dirty="0"/>
              <a:t> X 100%</a:t>
            </a:r>
          </a:p>
          <a:p>
            <a:pPr marL="342900" indent="-342900">
              <a:buFont typeface="Arial" panose="020B0604020202020204" pitchFamily="34" charset="0"/>
              <a:buChar char="•"/>
            </a:pPr>
            <a:r>
              <a:rPr lang="nl-NL" dirty="0" err="1"/>
              <a:t>TFdi</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TFic</a:t>
            </a:r>
            <a:r>
              <a:rPr lang="nl-NL" dirty="0"/>
              <a:t>/</a:t>
            </a:r>
            <a:r>
              <a:rPr lang="nl-NL" dirty="0" err="1"/>
              <a:t>TFdi</a:t>
            </a:r>
            <a:endParaRPr lang="nl-NL" dirty="0"/>
          </a:p>
          <a:p>
            <a:endParaRPr lang="nl-NL" dirty="0"/>
          </a:p>
          <a:p>
            <a:pPr marL="342900" indent="-342900">
              <a:buFont typeface="Arial" panose="020B0604020202020204" pitchFamily="34" charset="0"/>
              <a:buChar char="•"/>
            </a:pPr>
            <a:r>
              <a:rPr lang="nl-NL" dirty="0"/>
              <a:t>Tegelijk RR (D-RSBI= RR/ DE; DE= </a:t>
            </a:r>
            <a:r>
              <a:rPr lang="nl-NL" dirty="0" err="1"/>
              <a:t>diafragm</a:t>
            </a:r>
            <a:r>
              <a:rPr lang="nl-NL" dirty="0"/>
              <a:t> </a:t>
            </a:r>
            <a:r>
              <a:rPr lang="nl-NL" dirty="0" err="1"/>
              <a:t>inspir</a:t>
            </a:r>
            <a:r>
              <a:rPr lang="nl-NL" dirty="0"/>
              <a:t> </a:t>
            </a:r>
            <a:r>
              <a:rPr lang="nl-NL" dirty="0" err="1"/>
              <a:t>excursion</a:t>
            </a:r>
            <a:r>
              <a:rPr lang="nl-NL" dirty="0"/>
              <a: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3 metingen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blinded</a:t>
            </a:r>
            <a:endParaRPr lang="nl-NL" dirty="0"/>
          </a:p>
        </p:txBody>
      </p:sp>
      <p:sp>
        <p:nvSpPr>
          <p:cNvPr id="4" name="Tijdelijke aanduiding voor dianummer 3">
            <a:extLst>
              <a:ext uri="{FF2B5EF4-FFF2-40B4-BE49-F238E27FC236}">
                <a16:creationId xmlns:a16="http://schemas.microsoft.com/office/drawing/2014/main" id="{12BFF7A1-17A1-278D-7185-2A70EE50F2E1}"/>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263717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0D92D-FBA5-6385-4689-8B9CC741F29E}"/>
              </a:ext>
            </a:extLst>
          </p:cNvPr>
          <p:cNvSpPr>
            <a:spLocks noGrp="1"/>
          </p:cNvSpPr>
          <p:nvPr>
            <p:ph type="title"/>
          </p:nvPr>
        </p:nvSpPr>
        <p:spPr/>
        <p:txBody>
          <a:bodyPr/>
          <a:lstStyle/>
          <a:p>
            <a:r>
              <a:rPr lang="nl-NL" dirty="0" err="1"/>
              <a:t>Outcome</a:t>
            </a:r>
            <a:endParaRPr lang="nl-NL" dirty="0"/>
          </a:p>
        </p:txBody>
      </p:sp>
      <p:sp>
        <p:nvSpPr>
          <p:cNvPr id="3" name="Tijdelijke aanduiding voor tekst 2">
            <a:extLst>
              <a:ext uri="{FF2B5EF4-FFF2-40B4-BE49-F238E27FC236}">
                <a16:creationId xmlns:a16="http://schemas.microsoft.com/office/drawing/2014/main" id="{584AD3FD-BAE1-05F3-8735-CC170FE429E5}"/>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err="1"/>
              <a:t>Attending</a:t>
            </a:r>
            <a:r>
              <a:rPr lang="nl-NL" dirty="0"/>
              <a:t> intensivist </a:t>
            </a:r>
            <a:r>
              <a:rPr lang="nl-NL" dirty="0" err="1"/>
              <a:t>blinded</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Succesful</a:t>
            </a:r>
            <a:r>
              <a:rPr lang="nl-NL" dirty="0"/>
              <a:t> </a:t>
            </a:r>
            <a:r>
              <a:rPr lang="nl-NL" dirty="0" err="1"/>
              <a:t>weaning</a:t>
            </a:r>
            <a:r>
              <a:rPr lang="nl-NL" dirty="0"/>
              <a:t> = &gt; 48 </a:t>
            </a:r>
            <a:r>
              <a:rPr lang="nl-NL" dirty="0" err="1"/>
              <a:t>hr</a:t>
            </a:r>
            <a:r>
              <a:rPr lang="nl-NL" dirty="0"/>
              <a:t> spontane AH zonder (N)IV</a:t>
            </a:r>
          </a:p>
        </p:txBody>
      </p:sp>
      <p:sp>
        <p:nvSpPr>
          <p:cNvPr id="4" name="Tijdelijke aanduiding voor dianummer 3">
            <a:extLst>
              <a:ext uri="{FF2B5EF4-FFF2-40B4-BE49-F238E27FC236}">
                <a16:creationId xmlns:a16="http://schemas.microsoft.com/office/drawing/2014/main" id="{CF301378-146A-7246-8538-634BA4D3B15D}"/>
              </a:ext>
            </a:extLst>
          </p:cNvPr>
          <p:cNvSpPr>
            <a:spLocks noGrp="1"/>
          </p:cNvSpPr>
          <p:nvPr>
            <p:ph type="sldNum" sz="quarter" idx="12"/>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396051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4D4C1-E735-0EE6-5757-85175D343682}"/>
              </a:ext>
            </a:extLst>
          </p:cNvPr>
          <p:cNvSpPr>
            <a:spLocks noGrp="1"/>
          </p:cNvSpPr>
          <p:nvPr>
            <p:ph type="title"/>
          </p:nvPr>
        </p:nvSpPr>
        <p:spPr/>
        <p:txBody>
          <a:bodyPr/>
          <a:lstStyle/>
          <a:p>
            <a:r>
              <a:rPr lang="nl-NL" dirty="0" err="1"/>
              <a:t>Results</a:t>
            </a:r>
            <a:endParaRPr lang="nl-NL" dirty="0"/>
          </a:p>
        </p:txBody>
      </p:sp>
      <p:sp>
        <p:nvSpPr>
          <p:cNvPr id="3" name="Tijdelijke aanduiding voor tekst 2">
            <a:extLst>
              <a:ext uri="{FF2B5EF4-FFF2-40B4-BE49-F238E27FC236}">
                <a16:creationId xmlns:a16="http://schemas.microsoft.com/office/drawing/2014/main" id="{EBDA316E-0ABE-58CA-1D85-A8CD2ABA187B}"/>
              </a:ext>
            </a:extLst>
          </p:cNvPr>
          <p:cNvSpPr>
            <a:spLocks noGrp="1"/>
          </p:cNvSpPr>
          <p:nvPr>
            <p:ph type="body" sz="quarter" idx="11"/>
          </p:nvPr>
        </p:nvSpPr>
        <p:spPr>
          <a:xfrm>
            <a:off x="440056" y="1732599"/>
            <a:ext cx="9513473" cy="4950681"/>
          </a:xfrm>
        </p:spPr>
        <p:txBody>
          <a:bodyPr/>
          <a:lstStyle/>
          <a:p>
            <a:endParaRPr lang="nl-NL" dirty="0"/>
          </a:p>
        </p:txBody>
      </p:sp>
      <p:sp>
        <p:nvSpPr>
          <p:cNvPr id="4" name="Tijdelijke aanduiding voor dianummer 3">
            <a:extLst>
              <a:ext uri="{FF2B5EF4-FFF2-40B4-BE49-F238E27FC236}">
                <a16:creationId xmlns:a16="http://schemas.microsoft.com/office/drawing/2014/main" id="{F350E407-B38F-AF2E-E8D5-870CABF91C55}"/>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1026" name="Picture 2">
            <a:extLst>
              <a:ext uri="{FF2B5EF4-FFF2-40B4-BE49-F238E27FC236}">
                <a16:creationId xmlns:a16="http://schemas.microsoft.com/office/drawing/2014/main" id="{ACF42B63-6CC2-BE65-CE50-503C4A87E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400174"/>
            <a:ext cx="5881116" cy="537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3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DF9650F-EC06-72AC-CDFC-B37E0EF4B2AD}"/>
              </a:ext>
            </a:extLst>
          </p:cNvPr>
          <p:cNvSpPr>
            <a:spLocks noGrp="1"/>
          </p:cNvSpPr>
          <p:nvPr>
            <p:ph type="sldNum" sz="quarter" idx="10"/>
          </p:nvPr>
        </p:nvSpPr>
        <p:spPr/>
        <p:txBody>
          <a:bodyPr/>
          <a:lstStyle/>
          <a:p>
            <a:fld id="{5A195573-6125-40C3-AA0C-3AC6CFB9F86B}" type="slidenum">
              <a:rPr lang="en-US" smtClean="0"/>
              <a:pPr/>
              <a:t>13</a:t>
            </a:fld>
            <a:endParaRPr lang="en-US" dirty="0"/>
          </a:p>
        </p:txBody>
      </p:sp>
      <p:pic>
        <p:nvPicPr>
          <p:cNvPr id="4" name="Afbeelding 3">
            <a:extLst>
              <a:ext uri="{FF2B5EF4-FFF2-40B4-BE49-F238E27FC236}">
                <a16:creationId xmlns:a16="http://schemas.microsoft.com/office/drawing/2014/main" id="{FA23F290-235A-963A-A2DC-1BFEBDF8A8CA}"/>
              </a:ext>
            </a:extLst>
          </p:cNvPr>
          <p:cNvPicPr>
            <a:picLocks noChangeAspect="1"/>
          </p:cNvPicPr>
          <p:nvPr/>
        </p:nvPicPr>
        <p:blipFill>
          <a:blip r:embed="rId3"/>
          <a:stretch>
            <a:fillRect/>
          </a:stretch>
        </p:blipFill>
        <p:spPr>
          <a:xfrm>
            <a:off x="376411" y="475488"/>
            <a:ext cx="7686502" cy="5410962"/>
          </a:xfrm>
          <a:prstGeom prst="rect">
            <a:avLst/>
          </a:prstGeom>
        </p:spPr>
      </p:pic>
    </p:spTree>
    <p:extLst>
      <p:ext uri="{BB962C8B-B14F-4D97-AF65-F5344CB8AC3E}">
        <p14:creationId xmlns:p14="http://schemas.microsoft.com/office/powerpoint/2010/main" val="256283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3D3D0-AFA6-9EBE-8B88-8CC60645C7F3}"/>
              </a:ext>
            </a:extLst>
          </p:cNvPr>
          <p:cNvSpPr>
            <a:spLocks noGrp="1"/>
          </p:cNvSpPr>
          <p:nvPr>
            <p:ph type="title"/>
          </p:nvPr>
        </p:nvSpPr>
        <p:spPr/>
        <p:txBody>
          <a:bodyPr/>
          <a:lstStyle/>
          <a:p>
            <a:r>
              <a:rPr lang="nl-NL" dirty="0" err="1"/>
              <a:t>Results</a:t>
            </a:r>
            <a:endParaRPr lang="nl-NL" dirty="0"/>
          </a:p>
        </p:txBody>
      </p:sp>
      <p:sp>
        <p:nvSpPr>
          <p:cNvPr id="3" name="Tijdelijke aanduiding voor tekst 2">
            <a:extLst>
              <a:ext uri="{FF2B5EF4-FFF2-40B4-BE49-F238E27FC236}">
                <a16:creationId xmlns:a16="http://schemas.microsoft.com/office/drawing/2014/main" id="{183CDDCC-9356-08D0-16A6-763785C44EE9}"/>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00DA1266-F7EE-09EC-B6A2-F1994322B170}"/>
              </a:ext>
            </a:extLst>
          </p:cNvPr>
          <p:cNvSpPr>
            <a:spLocks noGrp="1"/>
          </p:cNvSpPr>
          <p:nvPr>
            <p:ph type="sldNum" sz="quarter" idx="12"/>
          </p:nvPr>
        </p:nvSpPr>
        <p:spPr/>
        <p:txBody>
          <a:bodyPr/>
          <a:lstStyle/>
          <a:p>
            <a:fld id="{5A195573-6125-40C3-AA0C-3AC6CFB9F86B}" type="slidenum">
              <a:rPr lang="en-US" smtClean="0"/>
              <a:pPr/>
              <a:t>14</a:t>
            </a:fld>
            <a:endParaRPr lang="en-US" dirty="0"/>
          </a:p>
        </p:txBody>
      </p:sp>
      <p:pic>
        <p:nvPicPr>
          <p:cNvPr id="6" name="Afbeelding 5">
            <a:extLst>
              <a:ext uri="{FF2B5EF4-FFF2-40B4-BE49-F238E27FC236}">
                <a16:creationId xmlns:a16="http://schemas.microsoft.com/office/drawing/2014/main" id="{1EE1330F-87DE-E0F2-3824-3819C5FFADFD}"/>
              </a:ext>
            </a:extLst>
          </p:cNvPr>
          <p:cNvPicPr>
            <a:picLocks noChangeAspect="1"/>
          </p:cNvPicPr>
          <p:nvPr/>
        </p:nvPicPr>
        <p:blipFill>
          <a:blip r:embed="rId2"/>
          <a:stretch>
            <a:fillRect/>
          </a:stretch>
        </p:blipFill>
        <p:spPr>
          <a:xfrm>
            <a:off x="1799146" y="284145"/>
            <a:ext cx="5666216" cy="6141039"/>
          </a:xfrm>
          <a:prstGeom prst="rect">
            <a:avLst/>
          </a:prstGeom>
        </p:spPr>
      </p:pic>
    </p:spTree>
    <p:extLst>
      <p:ext uri="{BB962C8B-B14F-4D97-AF65-F5344CB8AC3E}">
        <p14:creationId xmlns:p14="http://schemas.microsoft.com/office/powerpoint/2010/main" val="349539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015A7-AB6B-AA20-D85D-15F4468C6E8D}"/>
              </a:ext>
            </a:extLst>
          </p:cNvPr>
          <p:cNvSpPr>
            <a:spLocks noGrp="1"/>
          </p:cNvSpPr>
          <p:nvPr>
            <p:ph type="title"/>
          </p:nvPr>
        </p:nvSpPr>
        <p:spPr/>
        <p:txBody>
          <a:bodyPr/>
          <a:lstStyle/>
          <a:p>
            <a:r>
              <a:rPr lang="nl-NL" dirty="0"/>
              <a:t>Welke maat om diagnostische test te beoordelen?</a:t>
            </a:r>
          </a:p>
        </p:txBody>
      </p:sp>
      <p:sp>
        <p:nvSpPr>
          <p:cNvPr id="3" name="Tijdelijke aanduiding voor tekst 2">
            <a:extLst>
              <a:ext uri="{FF2B5EF4-FFF2-40B4-BE49-F238E27FC236}">
                <a16:creationId xmlns:a16="http://schemas.microsoft.com/office/drawing/2014/main" id="{22F5B61B-A3E0-DD8E-426E-B32B68EAFF75}"/>
              </a:ext>
            </a:extLst>
          </p:cNvPr>
          <p:cNvSpPr>
            <a:spLocks noGrp="1"/>
          </p:cNvSpPr>
          <p:nvPr>
            <p:ph type="body" sz="quarter" idx="10"/>
          </p:nvPr>
        </p:nvSpPr>
        <p:spPr/>
        <p:txBody>
          <a:bodyPr/>
          <a:lstStyle/>
          <a:p>
            <a:endParaRPr lang="nl-NL"/>
          </a:p>
        </p:txBody>
      </p:sp>
      <p:sp>
        <p:nvSpPr>
          <p:cNvPr id="4" name="Tijdelijke aanduiding voor dianummer 3">
            <a:extLst>
              <a:ext uri="{FF2B5EF4-FFF2-40B4-BE49-F238E27FC236}">
                <a16:creationId xmlns:a16="http://schemas.microsoft.com/office/drawing/2014/main" id="{8F4C6BAF-D1CD-7029-0555-981482BA8970}"/>
              </a:ext>
            </a:extLst>
          </p:cNvPr>
          <p:cNvSpPr>
            <a:spLocks noGrp="1"/>
          </p:cNvSpPr>
          <p:nvPr>
            <p:ph type="sldNum" sz="quarter" idx="11"/>
          </p:nvPr>
        </p:nvSpPr>
        <p:spPr/>
        <p:txBody>
          <a:bodyPr/>
          <a:lstStyle/>
          <a:p>
            <a:fld id="{5A195573-6125-40C3-AA0C-3AC6CFB9F86B}" type="slidenum">
              <a:rPr lang="en-US" smtClean="0"/>
              <a:pPr/>
              <a:t>15</a:t>
            </a:fld>
            <a:endParaRPr lang="en-US" dirty="0"/>
          </a:p>
        </p:txBody>
      </p:sp>
    </p:spTree>
    <p:extLst>
      <p:ext uri="{BB962C8B-B14F-4D97-AF65-F5344CB8AC3E}">
        <p14:creationId xmlns:p14="http://schemas.microsoft.com/office/powerpoint/2010/main" val="340269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6676E-7A84-E657-7B5A-CA39CEBAB86A}"/>
              </a:ext>
            </a:extLst>
          </p:cNvPr>
          <p:cNvSpPr>
            <a:spLocks noGrp="1"/>
          </p:cNvSpPr>
          <p:nvPr>
            <p:ph type="title"/>
          </p:nvPr>
        </p:nvSpPr>
        <p:spPr/>
        <p:txBody>
          <a:bodyPr/>
          <a:lstStyle/>
          <a:p>
            <a:r>
              <a:rPr lang="nl-NL" dirty="0"/>
              <a:t>Maten om diagnostische test te beoordelen</a:t>
            </a:r>
          </a:p>
        </p:txBody>
      </p:sp>
      <p:sp>
        <p:nvSpPr>
          <p:cNvPr id="3" name="Tijdelijke aanduiding voor tekst 2">
            <a:extLst>
              <a:ext uri="{FF2B5EF4-FFF2-40B4-BE49-F238E27FC236}">
                <a16:creationId xmlns:a16="http://schemas.microsoft.com/office/drawing/2014/main" id="{F92556A0-F7A5-2431-C4F4-6E6A0A531420}"/>
              </a:ext>
            </a:extLst>
          </p:cNvPr>
          <p:cNvSpPr>
            <a:spLocks noGrp="1"/>
          </p:cNvSpPr>
          <p:nvPr>
            <p:ph type="body" sz="quarter" idx="10"/>
          </p:nvPr>
        </p:nvSpPr>
        <p:spPr/>
        <p:txBody>
          <a:bodyPr/>
          <a:lstStyle/>
          <a:p>
            <a:pPr marL="342900" indent="-342900">
              <a:buFont typeface="Arial" panose="020B0604020202020204" pitchFamily="34" charset="0"/>
              <a:buChar char="•"/>
            </a:pPr>
            <a:r>
              <a:rPr lang="nl-NL" dirty="0"/>
              <a:t>Sensitiviteit : Terecht positieve test bij failure </a:t>
            </a:r>
            <a:r>
              <a:rPr lang="nl-NL" dirty="0" err="1"/>
              <a:t>to</a:t>
            </a:r>
            <a:r>
              <a:rPr lang="nl-NL" dirty="0"/>
              <a:t> </a:t>
            </a:r>
            <a:r>
              <a:rPr lang="nl-NL" dirty="0" err="1"/>
              <a:t>wean</a:t>
            </a:r>
            <a:r>
              <a:rPr lang="nl-NL" dirty="0"/>
              <a:t> = TP/ TP + FN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Specificiteit: Terecht negatieve test bij succesvol </a:t>
            </a:r>
            <a:r>
              <a:rPr lang="nl-NL" dirty="0" err="1"/>
              <a:t>weanen</a:t>
            </a:r>
            <a:r>
              <a:rPr lang="nl-NL" dirty="0"/>
              <a:t> = TN / TN + FP</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PPV: deel van de pat met </a:t>
            </a:r>
            <a:r>
              <a:rPr lang="nl-NL" dirty="0" err="1"/>
              <a:t>postieve</a:t>
            </a:r>
            <a:r>
              <a:rPr lang="nl-NL" dirty="0"/>
              <a:t> test die  daadwerkelijk failure </a:t>
            </a:r>
            <a:r>
              <a:rPr lang="nl-NL" dirty="0" err="1"/>
              <a:t>to</a:t>
            </a:r>
            <a:r>
              <a:rPr lang="nl-NL" dirty="0"/>
              <a:t> </a:t>
            </a:r>
            <a:r>
              <a:rPr lang="nl-NL" dirty="0" err="1"/>
              <a:t>wean</a:t>
            </a:r>
            <a:r>
              <a:rPr lang="nl-NL" dirty="0"/>
              <a:t> hebben = TP/ TP +FP</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NPV: deel van de pat met negatieve test die daadwerkelijk succesvol </a:t>
            </a:r>
            <a:r>
              <a:rPr lang="nl-NL" dirty="0" err="1"/>
              <a:t>weanen</a:t>
            </a:r>
            <a:r>
              <a:rPr lang="nl-NL" dirty="0"/>
              <a:t>  =TN/ TN+ FN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89A22877-783E-8D95-6D11-5099FA4AC0D2}"/>
              </a:ext>
            </a:extLst>
          </p:cNvPr>
          <p:cNvSpPr>
            <a:spLocks noGrp="1"/>
          </p:cNvSpPr>
          <p:nvPr>
            <p:ph type="sldNum" sz="quarter" idx="11"/>
          </p:nvPr>
        </p:nvSpPr>
        <p:spPr/>
        <p:txBody>
          <a:bodyPr/>
          <a:lstStyle/>
          <a:p>
            <a:fld id="{5A195573-6125-40C3-AA0C-3AC6CFB9F86B}" type="slidenum">
              <a:rPr lang="en-US" smtClean="0"/>
              <a:pPr/>
              <a:t>16</a:t>
            </a:fld>
            <a:endParaRPr lang="en-US" dirty="0"/>
          </a:p>
        </p:txBody>
      </p:sp>
    </p:spTree>
    <p:extLst>
      <p:ext uri="{BB962C8B-B14F-4D97-AF65-F5344CB8AC3E}">
        <p14:creationId xmlns:p14="http://schemas.microsoft.com/office/powerpoint/2010/main" val="62892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4E927-8D64-5097-AC75-5D4FF870926B}"/>
              </a:ext>
            </a:extLst>
          </p:cNvPr>
          <p:cNvSpPr>
            <a:spLocks noGrp="1"/>
          </p:cNvSpPr>
          <p:nvPr>
            <p:ph type="title"/>
          </p:nvPr>
        </p:nvSpPr>
        <p:spPr/>
        <p:txBody>
          <a:bodyPr/>
          <a:lstStyle/>
          <a:p>
            <a:r>
              <a:rPr lang="nl-NL" dirty="0" err="1"/>
              <a:t>Results</a:t>
            </a:r>
            <a:endParaRPr lang="nl-NL" dirty="0"/>
          </a:p>
        </p:txBody>
      </p:sp>
      <p:sp>
        <p:nvSpPr>
          <p:cNvPr id="3" name="Tijdelijke aanduiding voor tekst 2">
            <a:extLst>
              <a:ext uri="{FF2B5EF4-FFF2-40B4-BE49-F238E27FC236}">
                <a16:creationId xmlns:a16="http://schemas.microsoft.com/office/drawing/2014/main" id="{1B815C4F-416D-A6C8-CED9-798E3FA84D3F}"/>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0DA5A2D5-C9F1-BF57-788D-74E71B507C3B}"/>
              </a:ext>
            </a:extLst>
          </p:cNvPr>
          <p:cNvSpPr>
            <a:spLocks noGrp="1"/>
          </p:cNvSpPr>
          <p:nvPr>
            <p:ph type="sldNum" sz="quarter" idx="12"/>
          </p:nvPr>
        </p:nvSpPr>
        <p:spPr/>
        <p:txBody>
          <a:bodyPr/>
          <a:lstStyle/>
          <a:p>
            <a:fld id="{5A195573-6125-40C3-AA0C-3AC6CFB9F86B}" type="slidenum">
              <a:rPr lang="en-US" smtClean="0"/>
              <a:pPr/>
              <a:t>17</a:t>
            </a:fld>
            <a:endParaRPr lang="en-US" dirty="0"/>
          </a:p>
        </p:txBody>
      </p:sp>
      <p:pic>
        <p:nvPicPr>
          <p:cNvPr id="6" name="Afbeelding 5">
            <a:extLst>
              <a:ext uri="{FF2B5EF4-FFF2-40B4-BE49-F238E27FC236}">
                <a16:creationId xmlns:a16="http://schemas.microsoft.com/office/drawing/2014/main" id="{DECF23DD-A836-A543-AF80-FE17EA7BAFB8}"/>
              </a:ext>
            </a:extLst>
          </p:cNvPr>
          <p:cNvPicPr>
            <a:picLocks noChangeAspect="1"/>
          </p:cNvPicPr>
          <p:nvPr/>
        </p:nvPicPr>
        <p:blipFill>
          <a:blip r:embed="rId2"/>
          <a:stretch>
            <a:fillRect/>
          </a:stretch>
        </p:blipFill>
        <p:spPr>
          <a:xfrm>
            <a:off x="0" y="1311424"/>
            <a:ext cx="9201137" cy="3486912"/>
          </a:xfrm>
          <a:prstGeom prst="rect">
            <a:avLst/>
          </a:prstGeom>
        </p:spPr>
      </p:pic>
    </p:spTree>
    <p:extLst>
      <p:ext uri="{BB962C8B-B14F-4D97-AF65-F5344CB8AC3E}">
        <p14:creationId xmlns:p14="http://schemas.microsoft.com/office/powerpoint/2010/main" val="60896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779B9-09E9-80D0-87A0-A2C4919DDFA2}"/>
              </a:ext>
            </a:extLst>
          </p:cNvPr>
          <p:cNvSpPr>
            <a:spLocks noGrp="1"/>
          </p:cNvSpPr>
          <p:nvPr>
            <p:ph type="title"/>
          </p:nvPr>
        </p:nvSpPr>
        <p:spPr/>
        <p:txBody>
          <a:bodyPr/>
          <a:lstStyle/>
          <a:p>
            <a:r>
              <a:rPr lang="nl-NL" dirty="0" err="1"/>
              <a:t>Results</a:t>
            </a:r>
            <a:r>
              <a:rPr lang="nl-NL" dirty="0"/>
              <a:t>: </a:t>
            </a:r>
            <a:r>
              <a:rPr lang="nl-NL" dirty="0" err="1"/>
              <a:t>probability</a:t>
            </a:r>
            <a:r>
              <a:rPr lang="nl-NL" dirty="0"/>
              <a:t> </a:t>
            </a:r>
            <a:r>
              <a:rPr lang="nl-NL" dirty="0" err="1"/>
              <a:t>to</a:t>
            </a:r>
            <a:r>
              <a:rPr lang="nl-NL" dirty="0"/>
              <a:t> </a:t>
            </a:r>
            <a:r>
              <a:rPr lang="nl-NL" dirty="0" err="1"/>
              <a:t>predict</a:t>
            </a:r>
            <a:r>
              <a:rPr lang="nl-NL" dirty="0"/>
              <a:t> </a:t>
            </a:r>
            <a:r>
              <a:rPr lang="nl-NL" dirty="0" err="1"/>
              <a:t>weaning</a:t>
            </a:r>
            <a:r>
              <a:rPr lang="nl-NL" dirty="0"/>
              <a:t> </a:t>
            </a:r>
            <a:r>
              <a:rPr lang="nl-NL" dirty="0" err="1"/>
              <a:t>success</a:t>
            </a:r>
            <a:endParaRPr lang="nl-NL" dirty="0"/>
          </a:p>
        </p:txBody>
      </p:sp>
      <p:sp>
        <p:nvSpPr>
          <p:cNvPr id="3" name="Tijdelijke aanduiding voor tekst 2">
            <a:extLst>
              <a:ext uri="{FF2B5EF4-FFF2-40B4-BE49-F238E27FC236}">
                <a16:creationId xmlns:a16="http://schemas.microsoft.com/office/drawing/2014/main" id="{782CFAD8-6D6E-AE0F-2C0F-029BF89C355F}"/>
              </a:ext>
            </a:extLst>
          </p:cNvPr>
          <p:cNvSpPr>
            <a:spLocks noGrp="1"/>
          </p:cNvSpPr>
          <p:nvPr>
            <p:ph type="body" sz="quarter" idx="10"/>
          </p:nvPr>
        </p:nvSpPr>
        <p:spPr/>
        <p:txBody>
          <a:bodyPr/>
          <a:lstStyle/>
          <a:p>
            <a:endParaRPr lang="nl-NL" dirty="0"/>
          </a:p>
        </p:txBody>
      </p:sp>
      <p:sp>
        <p:nvSpPr>
          <p:cNvPr id="4" name="Tijdelijke aanduiding voor dianummer 3">
            <a:extLst>
              <a:ext uri="{FF2B5EF4-FFF2-40B4-BE49-F238E27FC236}">
                <a16:creationId xmlns:a16="http://schemas.microsoft.com/office/drawing/2014/main" id="{6FDA4A31-7062-772C-7558-741314992D66}"/>
              </a:ext>
            </a:extLst>
          </p:cNvPr>
          <p:cNvSpPr>
            <a:spLocks noGrp="1"/>
          </p:cNvSpPr>
          <p:nvPr>
            <p:ph type="sldNum" sz="quarter" idx="11"/>
          </p:nvPr>
        </p:nvSpPr>
        <p:spPr/>
        <p:txBody>
          <a:bodyPr/>
          <a:lstStyle/>
          <a:p>
            <a:fld id="{5A195573-6125-40C3-AA0C-3AC6CFB9F86B}" type="slidenum">
              <a:rPr lang="en-US" smtClean="0"/>
              <a:pPr/>
              <a:t>18</a:t>
            </a:fld>
            <a:endParaRPr lang="en-US" dirty="0"/>
          </a:p>
        </p:txBody>
      </p:sp>
      <p:pic>
        <p:nvPicPr>
          <p:cNvPr id="6" name="Afbeelding 5">
            <a:extLst>
              <a:ext uri="{FF2B5EF4-FFF2-40B4-BE49-F238E27FC236}">
                <a16:creationId xmlns:a16="http://schemas.microsoft.com/office/drawing/2014/main" id="{BEFD1973-6CFD-AEC4-3850-DE723DD81DE0}"/>
              </a:ext>
            </a:extLst>
          </p:cNvPr>
          <p:cNvPicPr>
            <a:picLocks noChangeAspect="1"/>
          </p:cNvPicPr>
          <p:nvPr/>
        </p:nvPicPr>
        <p:blipFill>
          <a:blip r:embed="rId2"/>
          <a:stretch>
            <a:fillRect/>
          </a:stretch>
        </p:blipFill>
        <p:spPr>
          <a:xfrm>
            <a:off x="263216" y="2523744"/>
            <a:ext cx="8878705" cy="1865376"/>
          </a:xfrm>
          <a:prstGeom prst="rect">
            <a:avLst/>
          </a:prstGeom>
        </p:spPr>
      </p:pic>
    </p:spTree>
    <p:extLst>
      <p:ext uri="{BB962C8B-B14F-4D97-AF65-F5344CB8AC3E}">
        <p14:creationId xmlns:p14="http://schemas.microsoft.com/office/powerpoint/2010/main" val="107943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92E26-949B-35E0-5D8E-9769C651D53A}"/>
              </a:ext>
            </a:extLst>
          </p:cNvPr>
          <p:cNvSpPr>
            <a:spLocks noGrp="1"/>
          </p:cNvSpPr>
          <p:nvPr>
            <p:ph type="title"/>
          </p:nvPr>
        </p:nvSpPr>
        <p:spPr/>
        <p:txBody>
          <a:bodyPr/>
          <a:lstStyle/>
          <a:p>
            <a:r>
              <a:rPr lang="nl-NL" dirty="0" err="1"/>
              <a:t>Results</a:t>
            </a:r>
            <a:endParaRPr lang="nl-NL" dirty="0"/>
          </a:p>
        </p:txBody>
      </p:sp>
      <p:sp>
        <p:nvSpPr>
          <p:cNvPr id="3" name="Tijdelijke aanduiding voor tekst 2">
            <a:extLst>
              <a:ext uri="{FF2B5EF4-FFF2-40B4-BE49-F238E27FC236}">
                <a16:creationId xmlns:a16="http://schemas.microsoft.com/office/drawing/2014/main" id="{7C550495-94DC-D10C-DBCD-02F49FC7FC9E}"/>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DF4D042C-B078-6091-5C69-98E712BF19EF}"/>
              </a:ext>
            </a:extLst>
          </p:cNvPr>
          <p:cNvSpPr>
            <a:spLocks noGrp="1"/>
          </p:cNvSpPr>
          <p:nvPr>
            <p:ph type="sldNum" sz="quarter" idx="12"/>
          </p:nvPr>
        </p:nvSpPr>
        <p:spPr/>
        <p:txBody>
          <a:bodyPr/>
          <a:lstStyle/>
          <a:p>
            <a:fld id="{5A195573-6125-40C3-AA0C-3AC6CFB9F86B}" type="slidenum">
              <a:rPr lang="en-US" smtClean="0"/>
              <a:pPr/>
              <a:t>19</a:t>
            </a:fld>
            <a:endParaRPr lang="en-US" dirty="0"/>
          </a:p>
        </p:txBody>
      </p:sp>
      <p:pic>
        <p:nvPicPr>
          <p:cNvPr id="6" name="Afbeelding 5">
            <a:extLst>
              <a:ext uri="{FF2B5EF4-FFF2-40B4-BE49-F238E27FC236}">
                <a16:creationId xmlns:a16="http://schemas.microsoft.com/office/drawing/2014/main" id="{0D544B7E-6CE9-4C89-B6FB-1A7B45352345}"/>
              </a:ext>
            </a:extLst>
          </p:cNvPr>
          <p:cNvPicPr>
            <a:picLocks noChangeAspect="1"/>
          </p:cNvPicPr>
          <p:nvPr/>
        </p:nvPicPr>
        <p:blipFill>
          <a:blip r:embed="rId2"/>
          <a:stretch>
            <a:fillRect/>
          </a:stretch>
        </p:blipFill>
        <p:spPr>
          <a:xfrm>
            <a:off x="1509202" y="1427800"/>
            <a:ext cx="6125595" cy="4880000"/>
          </a:xfrm>
          <a:prstGeom prst="rect">
            <a:avLst/>
          </a:prstGeom>
        </p:spPr>
      </p:pic>
    </p:spTree>
    <p:extLst>
      <p:ext uri="{BB962C8B-B14F-4D97-AF65-F5344CB8AC3E}">
        <p14:creationId xmlns:p14="http://schemas.microsoft.com/office/powerpoint/2010/main" val="415214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033EE-65C5-591A-8C3E-2CEFEAF15739}"/>
              </a:ext>
            </a:extLst>
          </p:cNvPr>
          <p:cNvSpPr>
            <a:spLocks noGrp="1"/>
          </p:cNvSpPr>
          <p:nvPr>
            <p:ph type="title"/>
          </p:nvPr>
        </p:nvSpPr>
        <p:spPr/>
        <p:txBody>
          <a:bodyPr/>
          <a:lstStyle/>
          <a:p>
            <a:r>
              <a:rPr lang="nl-NL" dirty="0"/>
              <a:t>Aanleiding</a:t>
            </a:r>
          </a:p>
        </p:txBody>
      </p:sp>
      <p:sp>
        <p:nvSpPr>
          <p:cNvPr id="3" name="Tijdelijke aanduiding voor tekst 2">
            <a:extLst>
              <a:ext uri="{FF2B5EF4-FFF2-40B4-BE49-F238E27FC236}">
                <a16:creationId xmlns:a16="http://schemas.microsoft.com/office/drawing/2014/main" id="{FDCAE18D-7C1A-892C-CAEC-49E8ACA63853}"/>
              </a:ext>
            </a:extLst>
          </p:cNvPr>
          <p:cNvSpPr>
            <a:spLocks noGrp="1"/>
          </p:cNvSpPr>
          <p:nvPr>
            <p:ph type="body" sz="quarter" idx="10"/>
          </p:nvPr>
        </p:nvSpPr>
        <p:spPr/>
        <p:txBody>
          <a:bodyPr/>
          <a:lstStyle/>
          <a:p>
            <a:pPr marL="342900" indent="-342900">
              <a:buFont typeface="Arial" panose="020B0604020202020204" pitchFamily="34" charset="0"/>
              <a:buChar char="•"/>
            </a:pPr>
            <a:r>
              <a:rPr lang="nl-NL" dirty="0"/>
              <a:t>NMZ : assessment betrokkenheid AH-spieren middels echo</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Pocus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Scholing UMCN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Kinderen: eenvoudiger,									normaalwaarden</a:t>
            </a:r>
          </a:p>
          <a:p>
            <a:endParaRPr lang="nl-NL" dirty="0"/>
          </a:p>
          <a:p>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97F4EA5B-1B10-DDD6-A850-F38439DDCEFE}"/>
              </a:ext>
            </a:extLst>
          </p:cNvPr>
          <p:cNvSpPr>
            <a:spLocks noGrp="1"/>
          </p:cNvSpPr>
          <p:nvPr>
            <p:ph type="sldNum" sz="quarter" idx="11"/>
          </p:nvPr>
        </p:nvSpPr>
        <p:spPr/>
        <p:txBody>
          <a:bodyPr/>
          <a:lstStyle/>
          <a:p>
            <a:fld id="{5A195573-6125-40C3-AA0C-3AC6CFB9F86B}" type="slidenum">
              <a:rPr lang="en-US" smtClean="0"/>
              <a:pPr/>
              <a:t>2</a:t>
            </a:fld>
            <a:endParaRPr lang="en-US" dirty="0"/>
          </a:p>
        </p:txBody>
      </p:sp>
      <p:pic>
        <p:nvPicPr>
          <p:cNvPr id="5" name="Picture 3">
            <a:extLst>
              <a:ext uri="{FF2B5EF4-FFF2-40B4-BE49-F238E27FC236}">
                <a16:creationId xmlns:a16="http://schemas.microsoft.com/office/drawing/2014/main" id="{2C267592-B811-BAA7-3A35-2C84CCDD1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590" y="2431815"/>
            <a:ext cx="3876426" cy="285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887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BE893-364E-14B8-83EB-537EA8FA0414}"/>
              </a:ext>
            </a:extLst>
          </p:cNvPr>
          <p:cNvSpPr>
            <a:spLocks noGrp="1"/>
          </p:cNvSpPr>
          <p:nvPr>
            <p:ph type="title"/>
          </p:nvPr>
        </p:nvSpPr>
        <p:spPr/>
        <p:txBody>
          <a:bodyPr/>
          <a:lstStyle/>
          <a:p>
            <a:r>
              <a:rPr lang="nl-NL" dirty="0" err="1"/>
              <a:t>Limitations</a:t>
            </a:r>
            <a:endParaRPr lang="nl-NL" dirty="0"/>
          </a:p>
        </p:txBody>
      </p:sp>
      <p:sp>
        <p:nvSpPr>
          <p:cNvPr id="3" name="Tijdelijke aanduiding voor tekst 2">
            <a:extLst>
              <a:ext uri="{FF2B5EF4-FFF2-40B4-BE49-F238E27FC236}">
                <a16:creationId xmlns:a16="http://schemas.microsoft.com/office/drawing/2014/main" id="{AD68507B-2F31-E8F0-0207-50FCD5BA17CC}"/>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High </a:t>
            </a:r>
            <a:r>
              <a:rPr lang="nl-NL" dirty="0" err="1"/>
              <a:t>weaning</a:t>
            </a:r>
            <a:r>
              <a:rPr lang="nl-NL" dirty="0"/>
              <a:t> failure </a:t>
            </a:r>
            <a:r>
              <a:rPr lang="nl-NL" dirty="0" err="1"/>
              <a:t>rate</a:t>
            </a:r>
            <a:r>
              <a:rPr lang="nl-NL" dirty="0"/>
              <a:t> (29%)</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Mixed ICU</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Only</a:t>
            </a:r>
            <a:r>
              <a:rPr lang="nl-NL" dirty="0"/>
              <a:t> right side</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Awake</a:t>
            </a:r>
            <a:r>
              <a:rPr lang="nl-NL" dirty="0"/>
              <a:t>: </a:t>
            </a:r>
            <a:r>
              <a:rPr lang="nl-NL" dirty="0" err="1"/>
              <a:t>excessive</a:t>
            </a:r>
            <a:r>
              <a:rPr lang="nl-NL" dirty="0"/>
              <a:t> </a:t>
            </a:r>
            <a:r>
              <a:rPr lang="nl-NL" dirty="0" err="1"/>
              <a:t>respiratory</a:t>
            </a:r>
            <a:r>
              <a:rPr lang="nl-NL" dirty="0"/>
              <a:t> effort?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No TBI </a:t>
            </a:r>
            <a:r>
              <a:rPr lang="nl-NL" dirty="0" err="1"/>
              <a:t>patients</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endParaRPr lang="nl-NL" dirty="0"/>
          </a:p>
        </p:txBody>
      </p:sp>
      <p:sp>
        <p:nvSpPr>
          <p:cNvPr id="4" name="Tijdelijke aanduiding voor dianummer 3">
            <a:extLst>
              <a:ext uri="{FF2B5EF4-FFF2-40B4-BE49-F238E27FC236}">
                <a16:creationId xmlns:a16="http://schemas.microsoft.com/office/drawing/2014/main" id="{7CC93550-E633-4ACC-81F0-59798375E773}"/>
              </a:ext>
            </a:extLst>
          </p:cNvPr>
          <p:cNvSpPr>
            <a:spLocks noGrp="1"/>
          </p:cNvSpPr>
          <p:nvPr>
            <p:ph type="sldNum" sz="quarter" idx="12"/>
          </p:nvPr>
        </p:nvSpPr>
        <p:spPr/>
        <p:txBody>
          <a:bodyPr/>
          <a:lstStyle/>
          <a:p>
            <a:fld id="{5A195573-6125-40C3-AA0C-3AC6CFB9F86B}" type="slidenum">
              <a:rPr lang="en-US" smtClean="0"/>
              <a:pPr/>
              <a:t>20</a:t>
            </a:fld>
            <a:endParaRPr lang="en-US" dirty="0"/>
          </a:p>
        </p:txBody>
      </p:sp>
    </p:spTree>
    <p:extLst>
      <p:ext uri="{BB962C8B-B14F-4D97-AF65-F5344CB8AC3E}">
        <p14:creationId xmlns:p14="http://schemas.microsoft.com/office/powerpoint/2010/main" val="314217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25B3D-532A-D572-7EEC-E9BA8A0CB6C7}"/>
              </a:ext>
            </a:extLst>
          </p:cNvPr>
          <p:cNvSpPr>
            <a:spLocks noGrp="1"/>
          </p:cNvSpPr>
          <p:nvPr>
            <p:ph type="title"/>
          </p:nvPr>
        </p:nvSpPr>
        <p:spPr/>
        <p:txBody>
          <a:bodyPr/>
          <a:lstStyle/>
          <a:p>
            <a:r>
              <a:rPr lang="nl-NL" dirty="0"/>
              <a:t>Echo ademhalingsspieren gebruiken op PICU?</a:t>
            </a:r>
          </a:p>
        </p:txBody>
      </p:sp>
      <p:sp>
        <p:nvSpPr>
          <p:cNvPr id="3" name="Tijdelijke aanduiding voor tekst 2">
            <a:extLst>
              <a:ext uri="{FF2B5EF4-FFF2-40B4-BE49-F238E27FC236}">
                <a16:creationId xmlns:a16="http://schemas.microsoft.com/office/drawing/2014/main" id="{A625105F-3C95-32CE-AA72-B04FB45AB797}"/>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B361F6BB-8AB7-1253-20E1-B6D9B0CB7546}"/>
              </a:ext>
            </a:extLst>
          </p:cNvPr>
          <p:cNvSpPr>
            <a:spLocks noGrp="1"/>
          </p:cNvSpPr>
          <p:nvPr>
            <p:ph type="sldNum" sz="quarter" idx="12"/>
          </p:nvPr>
        </p:nvSpPr>
        <p:spPr/>
        <p:txBody>
          <a:bodyPr/>
          <a:lstStyle/>
          <a:p>
            <a:fld id="{5A195573-6125-40C3-AA0C-3AC6CFB9F86B}" type="slidenum">
              <a:rPr lang="en-US" smtClean="0"/>
              <a:pPr/>
              <a:t>21</a:t>
            </a:fld>
            <a:endParaRPr lang="en-US" dirty="0"/>
          </a:p>
        </p:txBody>
      </p:sp>
      <p:pic>
        <p:nvPicPr>
          <p:cNvPr id="2050" name="Picture 2" descr="Waar kunt u op 6 april uw stem uitbrengen? - Sittard-Geleen">
            <a:extLst>
              <a:ext uri="{FF2B5EF4-FFF2-40B4-BE49-F238E27FC236}">
                <a16:creationId xmlns:a16="http://schemas.microsoft.com/office/drawing/2014/main" id="{B22B1B6F-6A66-3883-D7C8-895D6AC24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7088"/>
            <a:ext cx="9144000" cy="520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89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9431A-E0CA-2B94-EBFA-5150FAC10F8A}"/>
              </a:ext>
            </a:extLst>
          </p:cNvPr>
          <p:cNvSpPr>
            <a:spLocks noGrp="1"/>
          </p:cNvSpPr>
          <p:nvPr>
            <p:ph type="title"/>
          </p:nvPr>
        </p:nvSpPr>
        <p:spPr/>
        <p:txBody>
          <a:bodyPr/>
          <a:lstStyle/>
          <a:p>
            <a:r>
              <a:rPr lang="nl-NL" dirty="0"/>
              <a:t>Consequenties voor PICU?</a:t>
            </a:r>
          </a:p>
        </p:txBody>
      </p:sp>
      <p:sp>
        <p:nvSpPr>
          <p:cNvPr id="3" name="Tijdelijke aanduiding voor tekst 2">
            <a:extLst>
              <a:ext uri="{FF2B5EF4-FFF2-40B4-BE49-F238E27FC236}">
                <a16:creationId xmlns:a16="http://schemas.microsoft.com/office/drawing/2014/main" id="{5E64CA02-2AA6-19DC-249C-E96B88D13234}"/>
              </a:ext>
            </a:extLst>
          </p:cNvPr>
          <p:cNvSpPr>
            <a:spLocks noGrp="1"/>
          </p:cNvSpPr>
          <p:nvPr>
            <p:ph type="body" sz="quarter" idx="10"/>
          </p:nvPr>
        </p:nvSpPr>
        <p:spPr/>
        <p:txBody>
          <a:bodyPr/>
          <a:lstStyle/>
          <a:p>
            <a:r>
              <a:rPr lang="nl-NL" dirty="0"/>
              <a:t>Te weinig </a:t>
            </a:r>
            <a:r>
              <a:rPr lang="nl-NL" dirty="0" err="1"/>
              <a:t>evidence</a:t>
            </a:r>
            <a:r>
              <a:rPr lang="nl-NL" dirty="0"/>
              <a:t> om te zorgen voor snellere </a:t>
            </a:r>
            <a:r>
              <a:rPr lang="nl-NL" dirty="0" err="1"/>
              <a:t>detubatie</a:t>
            </a:r>
            <a:endParaRPr lang="nl-NL" dirty="0"/>
          </a:p>
          <a:p>
            <a:endParaRPr lang="nl-NL" dirty="0"/>
          </a:p>
          <a:p>
            <a:r>
              <a:rPr lang="nl-NL" dirty="0"/>
              <a:t>Eigenlijk hebben we geen echt </a:t>
            </a:r>
            <a:r>
              <a:rPr lang="nl-NL" dirty="0" err="1"/>
              <a:t>wean</a:t>
            </a:r>
            <a:r>
              <a:rPr lang="nl-NL" dirty="0"/>
              <a:t>-protocol met bv SBT en is dit veel nuttiger om in </a:t>
            </a:r>
            <a:r>
              <a:rPr lang="nl-NL"/>
              <a:t>te verdiepen</a:t>
            </a:r>
            <a:endParaRPr lang="nl-NL" dirty="0"/>
          </a:p>
          <a:p>
            <a:endParaRPr lang="nl-NL" dirty="0"/>
          </a:p>
        </p:txBody>
      </p:sp>
      <p:sp>
        <p:nvSpPr>
          <p:cNvPr id="4" name="Tijdelijke aanduiding voor dianummer 3">
            <a:extLst>
              <a:ext uri="{FF2B5EF4-FFF2-40B4-BE49-F238E27FC236}">
                <a16:creationId xmlns:a16="http://schemas.microsoft.com/office/drawing/2014/main" id="{46371FE8-1E01-2110-5650-5CF89B48A255}"/>
              </a:ext>
            </a:extLst>
          </p:cNvPr>
          <p:cNvSpPr>
            <a:spLocks noGrp="1"/>
          </p:cNvSpPr>
          <p:nvPr>
            <p:ph type="sldNum" sz="quarter" idx="11"/>
          </p:nvPr>
        </p:nvSpPr>
        <p:spPr/>
        <p:txBody>
          <a:bodyPr/>
          <a:lstStyle/>
          <a:p>
            <a:fld id="{5A195573-6125-40C3-AA0C-3AC6CFB9F86B}" type="slidenum">
              <a:rPr lang="en-US" smtClean="0"/>
              <a:pPr/>
              <a:t>22</a:t>
            </a:fld>
            <a:endParaRPr lang="en-US" dirty="0"/>
          </a:p>
        </p:txBody>
      </p:sp>
    </p:spTree>
    <p:extLst>
      <p:ext uri="{BB962C8B-B14F-4D97-AF65-F5344CB8AC3E}">
        <p14:creationId xmlns:p14="http://schemas.microsoft.com/office/powerpoint/2010/main" val="420512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F496BAA8-3C3A-E06D-0C03-37070846A530}"/>
              </a:ext>
            </a:extLst>
          </p:cNvPr>
          <p:cNvSpPr>
            <a:spLocks noGrp="1"/>
          </p:cNvSpPr>
          <p:nvPr>
            <p:ph type="sldNum" sz="quarter" idx="10"/>
          </p:nvPr>
        </p:nvSpPr>
        <p:spPr/>
        <p:txBody>
          <a:bodyPr/>
          <a:lstStyle/>
          <a:p>
            <a:fld id="{5A195573-6125-40C3-AA0C-3AC6CFB9F86B}" type="slidenum">
              <a:rPr lang="en-US" smtClean="0"/>
              <a:pPr/>
              <a:t>3</a:t>
            </a:fld>
            <a:endParaRPr lang="en-US" dirty="0"/>
          </a:p>
        </p:txBody>
      </p:sp>
      <p:pic>
        <p:nvPicPr>
          <p:cNvPr id="5" name="Tijdelijke aanduiding voor inhoud 6">
            <a:extLst>
              <a:ext uri="{FF2B5EF4-FFF2-40B4-BE49-F238E27FC236}">
                <a16:creationId xmlns:a16="http://schemas.microsoft.com/office/drawing/2014/main" id="{AD256313-716E-59B8-A9D2-92A3FEDB0FD4}"/>
              </a:ext>
            </a:extLst>
          </p:cNvPr>
          <p:cNvPicPr>
            <a:picLocks noGrp="1" noChangeAspect="1"/>
          </p:cNvPicPr>
          <p:nvPr>
            <p:ph idx="4294967295"/>
          </p:nvPr>
        </p:nvPicPr>
        <p:blipFill>
          <a:blip r:embed="rId2"/>
          <a:stretch>
            <a:fillRect/>
          </a:stretch>
        </p:blipFill>
        <p:spPr>
          <a:xfrm>
            <a:off x="1551008" y="1345155"/>
            <a:ext cx="6540500" cy="4643438"/>
          </a:xfrm>
          <a:prstGeom prst="rect">
            <a:avLst/>
          </a:prstGeom>
        </p:spPr>
      </p:pic>
    </p:spTree>
    <p:extLst>
      <p:ext uri="{BB962C8B-B14F-4D97-AF65-F5344CB8AC3E}">
        <p14:creationId xmlns:p14="http://schemas.microsoft.com/office/powerpoint/2010/main" val="387612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869603A-B903-AB18-D944-CEEB6900A289}"/>
              </a:ext>
            </a:extLst>
          </p:cNvPr>
          <p:cNvSpPr>
            <a:spLocks noGrp="1"/>
          </p:cNvSpPr>
          <p:nvPr>
            <p:ph type="sldNum" sz="quarter" idx="10"/>
          </p:nvPr>
        </p:nvSpPr>
        <p:spPr/>
        <p:txBody>
          <a:bodyPr/>
          <a:lstStyle/>
          <a:p>
            <a:fld id="{5A195573-6125-40C3-AA0C-3AC6CFB9F86B}" type="slidenum">
              <a:rPr lang="en-US" smtClean="0"/>
              <a:pPr/>
              <a:t>4</a:t>
            </a:fld>
            <a:endParaRPr lang="en-US" dirty="0"/>
          </a:p>
        </p:txBody>
      </p:sp>
      <p:pic>
        <p:nvPicPr>
          <p:cNvPr id="4" name="Afbeelding 3">
            <a:extLst>
              <a:ext uri="{FF2B5EF4-FFF2-40B4-BE49-F238E27FC236}">
                <a16:creationId xmlns:a16="http://schemas.microsoft.com/office/drawing/2014/main" id="{7B04A509-3F90-CDCE-0056-636BF787445C}"/>
              </a:ext>
            </a:extLst>
          </p:cNvPr>
          <p:cNvPicPr>
            <a:picLocks noChangeAspect="1"/>
          </p:cNvPicPr>
          <p:nvPr/>
        </p:nvPicPr>
        <p:blipFill>
          <a:blip r:embed="rId2"/>
          <a:stretch>
            <a:fillRect/>
          </a:stretch>
        </p:blipFill>
        <p:spPr>
          <a:xfrm>
            <a:off x="995362" y="1881187"/>
            <a:ext cx="7153275" cy="3095625"/>
          </a:xfrm>
          <a:prstGeom prst="rect">
            <a:avLst/>
          </a:prstGeom>
        </p:spPr>
      </p:pic>
    </p:spTree>
    <p:extLst>
      <p:ext uri="{BB962C8B-B14F-4D97-AF65-F5344CB8AC3E}">
        <p14:creationId xmlns:p14="http://schemas.microsoft.com/office/powerpoint/2010/main" val="371766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65F7F52-FEFC-2BF0-1BEB-4A05A0D2694A}"/>
              </a:ext>
            </a:extLst>
          </p:cNvPr>
          <p:cNvSpPr>
            <a:spLocks noGrp="1"/>
          </p:cNvSpPr>
          <p:nvPr>
            <p:ph type="sldNum" sz="quarter" idx="10"/>
          </p:nvPr>
        </p:nvSpPr>
        <p:spPr/>
        <p:txBody>
          <a:bodyPr/>
          <a:lstStyle/>
          <a:p>
            <a:fld id="{5A195573-6125-40C3-AA0C-3AC6CFB9F86B}" type="slidenum">
              <a:rPr lang="en-US" smtClean="0"/>
              <a:pPr/>
              <a:t>5</a:t>
            </a:fld>
            <a:endParaRPr lang="en-US" dirty="0"/>
          </a:p>
        </p:txBody>
      </p:sp>
      <p:pic>
        <p:nvPicPr>
          <p:cNvPr id="4" name="Afbeelding 3">
            <a:extLst>
              <a:ext uri="{FF2B5EF4-FFF2-40B4-BE49-F238E27FC236}">
                <a16:creationId xmlns:a16="http://schemas.microsoft.com/office/drawing/2014/main" id="{AE5DBBA3-F967-6CD6-632D-06D158736480}"/>
              </a:ext>
            </a:extLst>
          </p:cNvPr>
          <p:cNvPicPr>
            <a:picLocks noChangeAspect="1"/>
          </p:cNvPicPr>
          <p:nvPr/>
        </p:nvPicPr>
        <p:blipFill>
          <a:blip r:embed="rId2"/>
          <a:stretch>
            <a:fillRect/>
          </a:stretch>
        </p:blipFill>
        <p:spPr>
          <a:xfrm>
            <a:off x="1076446" y="223234"/>
            <a:ext cx="6805913" cy="6241692"/>
          </a:xfrm>
          <a:prstGeom prst="rect">
            <a:avLst/>
          </a:prstGeom>
        </p:spPr>
      </p:pic>
    </p:spTree>
    <p:extLst>
      <p:ext uri="{BB962C8B-B14F-4D97-AF65-F5344CB8AC3E}">
        <p14:creationId xmlns:p14="http://schemas.microsoft.com/office/powerpoint/2010/main" val="240330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0"/>
          </p:nvPr>
        </p:nvSpPr>
        <p:spPr/>
        <p:txBody>
          <a:bodyPr/>
          <a:lstStyle/>
          <a:p>
            <a:fld id="{5A195573-6125-40C3-AA0C-3AC6CFB9F86B}" type="slidenum">
              <a:rPr lang="en-US" smtClean="0"/>
              <a:pPr/>
              <a:t>6</a:t>
            </a:fld>
            <a:endParaRPr lang="en-US" dirty="0"/>
          </a:p>
        </p:txBody>
      </p:sp>
      <p:pic>
        <p:nvPicPr>
          <p:cNvPr id="6" name="Afbeelding 5">
            <a:extLst>
              <a:ext uri="{FF2B5EF4-FFF2-40B4-BE49-F238E27FC236}">
                <a16:creationId xmlns:a16="http://schemas.microsoft.com/office/drawing/2014/main" id="{8BC5AF98-22D2-E2B7-F96F-B142F13FE96A}"/>
              </a:ext>
            </a:extLst>
          </p:cNvPr>
          <p:cNvPicPr>
            <a:picLocks noChangeAspect="1"/>
          </p:cNvPicPr>
          <p:nvPr/>
        </p:nvPicPr>
        <p:blipFill>
          <a:blip r:embed="rId2"/>
          <a:stretch>
            <a:fillRect/>
          </a:stretch>
        </p:blipFill>
        <p:spPr>
          <a:xfrm>
            <a:off x="61001" y="1342663"/>
            <a:ext cx="8433879" cy="3900669"/>
          </a:xfrm>
          <a:prstGeom prst="rect">
            <a:avLst/>
          </a:prstGeom>
        </p:spPr>
      </p:pic>
    </p:spTree>
    <p:extLst>
      <p:ext uri="{BB962C8B-B14F-4D97-AF65-F5344CB8AC3E}">
        <p14:creationId xmlns:p14="http://schemas.microsoft.com/office/powerpoint/2010/main" val="283257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55F6F-85EA-DB39-8B10-8CA03BD5DFBE}"/>
              </a:ext>
            </a:extLst>
          </p:cNvPr>
          <p:cNvSpPr>
            <a:spLocks noGrp="1"/>
          </p:cNvSpPr>
          <p:nvPr>
            <p:ph type="title"/>
          </p:nvPr>
        </p:nvSpPr>
        <p:spPr/>
        <p:txBody>
          <a:bodyPr/>
          <a:lstStyle/>
          <a:p>
            <a:r>
              <a:rPr lang="nl-NL" dirty="0" err="1"/>
              <a:t>Introduction</a:t>
            </a:r>
            <a:endParaRPr lang="nl-NL" dirty="0"/>
          </a:p>
        </p:txBody>
      </p:sp>
      <p:sp>
        <p:nvSpPr>
          <p:cNvPr id="3" name="Tijdelijke aanduiding voor tekst 2">
            <a:extLst>
              <a:ext uri="{FF2B5EF4-FFF2-40B4-BE49-F238E27FC236}">
                <a16:creationId xmlns:a16="http://schemas.microsoft.com/office/drawing/2014/main" id="{9AA39CE3-FEF4-D4DB-DC2A-297CAFA740B5}"/>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Voorspellen extubatie falen: RSBI, diafragma functie</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In hoog-risico </a:t>
            </a:r>
            <a:r>
              <a:rPr lang="nl-NL" dirty="0" err="1"/>
              <a:t>volw</a:t>
            </a:r>
            <a:r>
              <a:rPr lang="nl-NL" dirty="0"/>
              <a:t> </a:t>
            </a:r>
            <a:r>
              <a:rPr lang="nl-NL" dirty="0" err="1"/>
              <a:t>patienten</a:t>
            </a:r>
            <a:r>
              <a:rPr lang="nl-NL" dirty="0"/>
              <a:t>: echo diafragma geen goede voorspeller </a:t>
            </a:r>
            <a:r>
              <a:rPr lang="nl-NL" dirty="0" err="1"/>
              <a:t>ivm</a:t>
            </a:r>
            <a:r>
              <a:rPr lang="nl-NL" dirty="0"/>
              <a:t> compensatie door </a:t>
            </a:r>
            <a:r>
              <a:rPr lang="nl-NL" dirty="0" err="1"/>
              <a:t>parasternale</a:t>
            </a:r>
            <a:r>
              <a:rPr lang="nl-NL" dirty="0"/>
              <a:t> IC spieren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TFic</a:t>
            </a:r>
            <a:r>
              <a:rPr lang="nl-NL" dirty="0"/>
              <a:t>/</a:t>
            </a:r>
            <a:r>
              <a:rPr lang="nl-NL" dirty="0" err="1"/>
              <a:t>TFdi</a:t>
            </a:r>
            <a:r>
              <a:rPr lang="nl-NL" dirty="0"/>
              <a:t> voorspellen failure </a:t>
            </a:r>
            <a:r>
              <a:rPr lang="nl-NL" dirty="0" err="1"/>
              <a:t>to</a:t>
            </a:r>
            <a:r>
              <a:rPr lang="nl-NL" dirty="0"/>
              <a:t> </a:t>
            </a:r>
            <a:r>
              <a:rPr lang="nl-NL" dirty="0" err="1"/>
              <a:t>wean</a:t>
            </a:r>
            <a:r>
              <a:rPr lang="nl-NL" dirty="0"/>
              <a: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4C2ED5F4-0841-1DAE-D7DD-C618FF77AB8E}"/>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284104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F4C28-54B8-E666-8360-431882EA6415}"/>
              </a:ext>
            </a:extLst>
          </p:cNvPr>
          <p:cNvSpPr>
            <a:spLocks noGrp="1"/>
          </p:cNvSpPr>
          <p:nvPr>
            <p:ph type="title"/>
          </p:nvPr>
        </p:nvSpPr>
        <p:spPr/>
        <p:txBody>
          <a:bodyPr/>
          <a:lstStyle/>
          <a:p>
            <a:r>
              <a:rPr lang="nl-NL" dirty="0"/>
              <a:t>Inclusie</a:t>
            </a:r>
          </a:p>
        </p:txBody>
      </p:sp>
      <p:sp>
        <p:nvSpPr>
          <p:cNvPr id="3" name="Tijdelijke aanduiding voor tekst 2">
            <a:extLst>
              <a:ext uri="{FF2B5EF4-FFF2-40B4-BE49-F238E27FC236}">
                <a16:creationId xmlns:a16="http://schemas.microsoft.com/office/drawing/2014/main" id="{F27D02D1-E6A2-7D30-448F-DED302750674}"/>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Mixed 35 bedden ICU</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Juli 2022-Mei 2023</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Inclusie: &gt; 18 </a:t>
            </a:r>
            <a:r>
              <a:rPr lang="nl-NL" dirty="0" err="1"/>
              <a:t>jr</a:t>
            </a:r>
            <a:r>
              <a:rPr lang="nl-NL" dirty="0"/>
              <a:t>, orale ETT, &gt; 48 uur beademd, 1</a:t>
            </a:r>
            <a:r>
              <a:rPr lang="nl-NL" baseline="30000" dirty="0"/>
              <a:t>e</a:t>
            </a:r>
            <a:r>
              <a:rPr lang="nl-NL" dirty="0"/>
              <a:t> SBT</a:t>
            </a:r>
          </a:p>
          <a:p>
            <a:pPr marL="342900" indent="-342900">
              <a:buFont typeface="Arial" panose="020B0604020202020204" pitchFamily="34" charset="0"/>
              <a:buChar char="•"/>
            </a:pPr>
            <a:endParaRPr lang="nl-NL" dirty="0"/>
          </a:p>
          <a:p>
            <a:r>
              <a:rPr lang="nl-NL" dirty="0"/>
              <a:t>SBT als: 										 	verbetering klinische toestand </a:t>
            </a:r>
            <a:r>
              <a:rPr lang="nl-NL" dirty="0" err="1"/>
              <a:t>resp</a:t>
            </a:r>
            <a:r>
              <a:rPr lang="nl-NL" dirty="0"/>
              <a:t> en primaire opname-reden 	voldoende BWZ (GCS&gt; 12, sedatiescore)						voldoende hoestreflex									geen overmatige secreties (&lt;3x zuigen/8hr)						hemodynamisch stabiel									metabool stabiel	</a:t>
            </a:r>
          </a:p>
          <a:p>
            <a:r>
              <a:rPr lang="nl-NL" dirty="0"/>
              <a:t>	adequate oxygenatie							</a:t>
            </a:r>
          </a:p>
          <a:p>
            <a:pPr lvl="5" indent="0">
              <a:buNone/>
            </a:pPr>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C6072E9F-4D3E-8FE2-A197-9D1E9061886F}"/>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Tree>
    <p:extLst>
      <p:ext uri="{BB962C8B-B14F-4D97-AF65-F5344CB8AC3E}">
        <p14:creationId xmlns:p14="http://schemas.microsoft.com/office/powerpoint/2010/main" val="263465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FE55A-1B8F-48B2-DF0A-BEBDB330B653}"/>
              </a:ext>
            </a:extLst>
          </p:cNvPr>
          <p:cNvSpPr>
            <a:spLocks noGrp="1"/>
          </p:cNvSpPr>
          <p:nvPr>
            <p:ph type="title"/>
          </p:nvPr>
        </p:nvSpPr>
        <p:spPr/>
        <p:txBody>
          <a:bodyPr/>
          <a:lstStyle/>
          <a:p>
            <a:r>
              <a:rPr lang="nl-NL" dirty="0"/>
              <a:t>Exclusie</a:t>
            </a:r>
          </a:p>
        </p:txBody>
      </p:sp>
      <p:sp>
        <p:nvSpPr>
          <p:cNvPr id="3" name="Tijdelijke aanduiding voor tekst 2">
            <a:extLst>
              <a:ext uri="{FF2B5EF4-FFF2-40B4-BE49-F238E27FC236}">
                <a16:creationId xmlns:a16="http://schemas.microsoft.com/office/drawing/2014/main" id="{1A0837FA-6093-9D11-7E36-70A28181C3B3}"/>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&lt;18 </a:t>
            </a:r>
            <a:r>
              <a:rPr lang="nl-NL" dirty="0" err="1"/>
              <a:t>yrs</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NMD of SCI</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Zwanger</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Verslapping  &lt; 48 uur voor 1</a:t>
            </a:r>
            <a:r>
              <a:rPr lang="nl-NL" baseline="30000" dirty="0"/>
              <a:t>e</a:t>
            </a:r>
            <a:r>
              <a:rPr lang="nl-NL" dirty="0"/>
              <a:t> SBT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Tracheostoma</a:t>
            </a:r>
            <a:r>
              <a:rPr lang="nl-NL" dirty="0"/>
              <a:t>, rib fractuur, mediastinaal emfyseem, </a:t>
            </a:r>
            <a:r>
              <a:rPr lang="nl-NL" dirty="0" err="1"/>
              <a:t>anamtomische</a:t>
            </a:r>
            <a:r>
              <a:rPr lang="nl-NL" dirty="0"/>
              <a:t> afwijking diafragma, bekend </a:t>
            </a:r>
            <a:r>
              <a:rPr lang="nl-NL" dirty="0" err="1"/>
              <a:t>unilat</a:t>
            </a:r>
            <a:r>
              <a:rPr lang="nl-NL" dirty="0"/>
              <a:t> diafragma probleem</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Slecht echo </a:t>
            </a:r>
            <a:r>
              <a:rPr lang="nl-NL" dirty="0" err="1"/>
              <a:t>window</a:t>
            </a:r>
            <a:endParaRPr lang="nl-NL" dirty="0"/>
          </a:p>
        </p:txBody>
      </p:sp>
      <p:sp>
        <p:nvSpPr>
          <p:cNvPr id="4" name="Tijdelijke aanduiding voor dianummer 3">
            <a:extLst>
              <a:ext uri="{FF2B5EF4-FFF2-40B4-BE49-F238E27FC236}">
                <a16:creationId xmlns:a16="http://schemas.microsoft.com/office/drawing/2014/main" id="{BE7358F2-15DC-FA77-B34D-5584A7DFF0C9}"/>
              </a:ext>
            </a:extLst>
          </p:cNvPr>
          <p:cNvSpPr>
            <a:spLocks noGrp="1"/>
          </p:cNvSpPr>
          <p:nvPr>
            <p:ph type="sldNum" sz="quarter" idx="12"/>
          </p:nvPr>
        </p:nvSpPr>
        <p:spPr/>
        <p:txBody>
          <a:bodyPr/>
          <a:lstStyle/>
          <a:p>
            <a:fld id="{5A195573-6125-40C3-AA0C-3AC6CFB9F86B}" type="slidenum">
              <a:rPr lang="en-US" smtClean="0"/>
              <a:pPr/>
              <a:t>9</a:t>
            </a:fld>
            <a:endParaRPr lang="en-US" dirty="0"/>
          </a:p>
        </p:txBody>
      </p:sp>
    </p:spTree>
    <p:extLst>
      <p:ext uri="{BB962C8B-B14F-4D97-AF65-F5344CB8AC3E}">
        <p14:creationId xmlns:p14="http://schemas.microsoft.com/office/powerpoint/2010/main" val="207188191"/>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PT_4x3_NL_Model.pptx" id="{4CECD3F1-643A-4370-B84A-2A1CE3BFDC1B}" vid="{6E07BFD3-4039-4AD5-B7A4-DA4811E6EC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JQ6NCDY3UZ2T-1322655866-22</_dlc_DocId>
    <_dlc_DocIdUrl xmlns="f74d2d8a-6185-4c45-bf89-6548405645ca">
      <Url>https://umcutrecht.sharepoint.com/sites/Huisstijl/_layouts/15/DocIdRedir.aspx?ID=JQ6NCDY3UZ2T-1322655866-22</Url>
      <Description>JQ6NCDY3UZ2T-1322655866-22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D15C8E-EED5-4DA3-9084-71CBE8F46B6C}">
  <ds:schemaRefs>
    <ds:schemaRef ds:uri="http://schemas.microsoft.com/sharepoint/events"/>
  </ds:schemaRefs>
</ds:datastoreItem>
</file>

<file path=customXml/itemProps2.xml><?xml version="1.0" encoding="utf-8"?>
<ds:datastoreItem xmlns:ds="http://schemas.openxmlformats.org/officeDocument/2006/customXml" ds:itemID="{5C52F1A1-095C-4FAC-9940-D3CB868609BF}">
  <ds:schemaRefs>
    <ds:schemaRef ds:uri="http://schemas.microsoft.com/sharepoint/v3/contenttype/forms"/>
  </ds:schemaRefs>
</ds:datastoreItem>
</file>

<file path=customXml/itemProps3.xml><?xml version="1.0" encoding="utf-8"?>
<ds:datastoreItem xmlns:ds="http://schemas.openxmlformats.org/officeDocument/2006/customXml" ds:itemID="{5CC2E496-01C0-412A-B683-0E507BD5C11E}">
  <ds:schemaRefs>
    <ds:schemaRef ds:uri="http://schemas.microsoft.com/office/2006/metadata/properties"/>
    <ds:schemaRef ds:uri="http://schemas.microsoft.com/office/infopath/2007/PartnerControls"/>
    <ds:schemaRef ds:uri="f74d2d8a-6185-4c45-bf89-6548405645ca"/>
  </ds:schemaRefs>
</ds:datastoreItem>
</file>

<file path=customXml/itemProps4.xml><?xml version="1.0" encoding="utf-8"?>
<ds:datastoreItem xmlns:ds="http://schemas.openxmlformats.org/officeDocument/2006/customXml" ds:itemID="{3AB00E42-D44E-443F-AAF2-10FA321A9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WKZ NL presentatie</Template>
  <TotalTime>250</TotalTime>
  <Words>541</Words>
  <Application>Microsoft Office PowerPoint</Application>
  <PresentationFormat>Diavoorstelling (4:3)</PresentationFormat>
  <Paragraphs>115</Paragraphs>
  <Slides>22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Open Sans</vt:lpstr>
      <vt:lpstr>WKZ PowerPoint NL</vt:lpstr>
      <vt:lpstr>Journal club 7-10-2024</vt:lpstr>
      <vt:lpstr>Aanleiding</vt:lpstr>
      <vt:lpstr>PowerPoint-presentatie</vt:lpstr>
      <vt:lpstr>PowerPoint-presentatie</vt:lpstr>
      <vt:lpstr>PowerPoint-presentatie</vt:lpstr>
      <vt:lpstr>PowerPoint-presentatie</vt:lpstr>
      <vt:lpstr>Introduction</vt:lpstr>
      <vt:lpstr>Inclusie</vt:lpstr>
      <vt:lpstr>Exclusie</vt:lpstr>
      <vt:lpstr>Methods</vt:lpstr>
      <vt:lpstr>Outcome</vt:lpstr>
      <vt:lpstr>Results</vt:lpstr>
      <vt:lpstr>PowerPoint-presentatie</vt:lpstr>
      <vt:lpstr>Results</vt:lpstr>
      <vt:lpstr>Welke maat om diagnostische test te beoordelen?</vt:lpstr>
      <vt:lpstr>Maten om diagnostische test te beoordelen</vt:lpstr>
      <vt:lpstr>Results</vt:lpstr>
      <vt:lpstr>Results: probability to predict weaning success</vt:lpstr>
      <vt:lpstr>Results</vt:lpstr>
      <vt:lpstr>Limitations</vt:lpstr>
      <vt:lpstr>Echo ademhalingsspieren gebruiken op PICU?</vt:lpstr>
      <vt:lpstr>Consequenties voor PICU?</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7-10-2024</dc:title>
  <dc:creator>Veldhoen, E.S. (Esther)</dc:creator>
  <cp:lastModifiedBy>Wilde, J. de (Joke)</cp:lastModifiedBy>
  <cp:revision>3</cp:revision>
  <dcterms:created xsi:type="dcterms:W3CDTF">2024-10-06T09:21:10Z</dcterms:created>
  <dcterms:modified xsi:type="dcterms:W3CDTF">2024-11-21T12:05:08Z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b1496e1b-af9f-4d46-8ad3-ae09fe598a47</vt:lpwstr>
  </property>
</Properties>
</file>