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4" r:id="rId2"/>
  </p:sldMasterIdLst>
  <p:notesMasterIdLst>
    <p:notesMasterId r:id="rId14"/>
  </p:notesMasterIdLst>
  <p:handoutMasterIdLst>
    <p:handoutMasterId r:id="rId15"/>
  </p:handoutMasterIdLst>
  <p:sldIdLst>
    <p:sldId id="256" r:id="rId3"/>
    <p:sldId id="258" r:id="rId4"/>
    <p:sldId id="259" r:id="rId5"/>
    <p:sldId id="260" r:id="rId6"/>
    <p:sldId id="263" r:id="rId7"/>
    <p:sldId id="269" r:id="rId8"/>
    <p:sldId id="262" r:id="rId9"/>
    <p:sldId id="264" r:id="rId10"/>
    <p:sldId id="265" r:id="rId11"/>
    <p:sldId id="266" r:id="rId12"/>
    <p:sldId id="268" r:id="rId13"/>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48" autoAdjust="0"/>
  </p:normalViewPr>
  <p:slideViewPr>
    <p:cSldViewPr snapToGrid="0">
      <p:cViewPr varScale="1">
        <p:scale>
          <a:sx n="122" d="100"/>
          <a:sy n="122" d="100"/>
        </p:scale>
        <p:origin x="96" y="1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1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nl-NL" noProof="0" dirty="0" err="1"/>
            <a:t>Sinlge</a:t>
          </a:r>
          <a:r>
            <a:rPr lang="nl-NL" noProof="0" dirty="0"/>
            <a:t> </a:t>
          </a:r>
          <a:r>
            <a:rPr lang="nl-NL" noProof="0" dirty="0" err="1"/>
            <a:t>centre</a:t>
          </a:r>
          <a:r>
            <a:rPr lang="nl-NL" noProof="0" dirty="0"/>
            <a:t>: Lyon </a:t>
          </a:r>
          <a:r>
            <a:rPr lang="nl-NL" noProof="0" dirty="0" err="1"/>
            <a:t>Hemato</a:t>
          </a:r>
          <a:r>
            <a:rPr lang="nl-NL" noProof="0" dirty="0"/>
            <a:t> </a:t>
          </a:r>
          <a:r>
            <a:rPr lang="nl-NL" noProof="0" dirty="0" err="1"/>
            <a:t>Onco</a:t>
          </a:r>
          <a:endParaRPr lang="nl-NL" noProof="0" dirty="0"/>
        </a:p>
      </dgm:t>
    </dgm:pt>
    <dgm:pt modelId="{720680DC-AAA4-4434-A582-60EBCC5BA355}" type="parTrans" cxnId="{0B5DAE5F-BCDC-4BF7-A6E7-CF856886A64D}">
      <dgm:prSet/>
      <dgm:spPr/>
      <dgm:t>
        <a:bodyPr rtlCol="0"/>
        <a:lstStyle/>
        <a:p>
          <a:pPr rtl="0"/>
          <a:endParaRPr lang="nl-NL" noProof="0" dirty="0"/>
        </a:p>
      </dgm:t>
    </dgm:pt>
    <dgm:pt modelId="{CA077D98-8478-47EA-B6A9-99ACE60C64D4}" type="sibTrans" cxnId="{0B5DAE5F-BCDC-4BF7-A6E7-CF856886A64D}">
      <dgm:prSet/>
      <dgm:spPr/>
      <dgm:t>
        <a:bodyPr rtlCol="0"/>
        <a:lstStyle/>
        <a:p>
          <a:pPr rtl="0"/>
          <a:endParaRPr lang="nl-NL" noProof="0" dirty="0"/>
        </a:p>
      </dgm:t>
    </dgm:pt>
    <dgm:pt modelId="{0BEF68B8-1228-47BB-83B5-7B9CD1E3F84E}">
      <dgm:prSet phldrT="[Text]"/>
      <dgm:spPr/>
      <dgm:t>
        <a:bodyPr rtlCol="0"/>
        <a:lstStyle/>
        <a:p>
          <a:pPr rtl="0">
            <a:lnSpc>
              <a:spcPct val="100000"/>
            </a:lnSpc>
          </a:pPr>
          <a:r>
            <a:rPr lang="nl-NL" noProof="0" dirty="0"/>
            <a:t>Retrospectief</a:t>
          </a:r>
        </a:p>
      </dgm:t>
    </dgm:pt>
    <dgm:pt modelId="{ED3A4BC2-B75A-4952-A38B-A42B5995DF05}" type="parTrans" cxnId="{EDEF4F82-1237-4639-A0F7-385C1897CE66}">
      <dgm:prSet/>
      <dgm:spPr/>
      <dgm:t>
        <a:bodyPr rtlCol="0"/>
        <a:lstStyle/>
        <a:p>
          <a:pPr rtl="0"/>
          <a:endParaRPr lang="nl-NL" noProof="0" dirty="0"/>
        </a:p>
      </dgm:t>
    </dgm:pt>
    <dgm:pt modelId="{FD949706-EDCC-4ADC-8EDF-8EDA49C92325}" type="sibTrans" cxnId="{EDEF4F82-1237-4639-A0F7-385C1897CE66}">
      <dgm:prSet/>
      <dgm:spPr/>
      <dgm:t>
        <a:bodyPr rtlCol="0"/>
        <a:lstStyle/>
        <a:p>
          <a:pPr rtl="0"/>
          <a:endParaRPr lang="nl-NL" noProof="0" dirty="0"/>
        </a:p>
      </dgm:t>
    </dgm:pt>
    <dgm:pt modelId="{5605D28D-2CE6-4513-8566-952984E21E14}">
      <dgm:prSet phldrT="[Text]"/>
      <dgm:spPr/>
      <dgm:t>
        <a:bodyPr rtlCol="0"/>
        <a:lstStyle/>
        <a:p>
          <a:pPr rtl="0">
            <a:lnSpc>
              <a:spcPct val="100000"/>
            </a:lnSpc>
          </a:pPr>
          <a:r>
            <a:rPr lang="nl-NL" noProof="0" dirty="0"/>
            <a:t>Feb 2008 – April 2014</a:t>
          </a:r>
        </a:p>
      </dgm:t>
    </dgm:pt>
    <dgm:pt modelId="{EB15AB98-362B-4E70-A3DA-995FC3E8BA79}" type="parTrans" cxnId="{FAF3F884-F0CF-440F-8CB1-B7648AB1B138}">
      <dgm:prSet/>
      <dgm:spPr/>
      <dgm:t>
        <a:bodyPr rtlCol="0"/>
        <a:lstStyle/>
        <a:p>
          <a:pPr rtl="0"/>
          <a:endParaRPr lang="nl-NL" noProof="0" dirty="0"/>
        </a:p>
      </dgm:t>
    </dgm:pt>
    <dgm:pt modelId="{823D1971-2C4D-4EC5-A874-2F463DE37109}" type="sibTrans" cxnId="{FAF3F884-F0CF-440F-8CB1-B7648AB1B138}">
      <dgm:prSet/>
      <dgm:spPr/>
      <dgm:t>
        <a:bodyPr rtlCol="0"/>
        <a:lstStyle/>
        <a:p>
          <a:pPr rtl="0"/>
          <a:endParaRPr lang="nl-NL"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custLinFactNeighborY="4582">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nl-NL" noProof="0" dirty="0" err="1"/>
            <a:t>Symptomatic</a:t>
          </a:r>
          <a:r>
            <a:rPr lang="nl-NL" noProof="0" dirty="0"/>
            <a:t> CAT</a:t>
          </a:r>
        </a:p>
      </dgm:t>
    </dgm:pt>
    <dgm:pt modelId="{720680DC-AAA4-4434-A582-60EBCC5BA355}" type="parTrans" cxnId="{0B5DAE5F-BCDC-4BF7-A6E7-CF856886A64D}">
      <dgm:prSet/>
      <dgm:spPr/>
      <dgm:t>
        <a:bodyPr rtlCol="0"/>
        <a:lstStyle/>
        <a:p>
          <a:pPr rtl="0"/>
          <a:endParaRPr lang="nl-NL" noProof="0" dirty="0"/>
        </a:p>
      </dgm:t>
    </dgm:pt>
    <dgm:pt modelId="{CA077D98-8478-47EA-B6A9-99ACE60C64D4}" type="sibTrans" cxnId="{0B5DAE5F-BCDC-4BF7-A6E7-CF856886A64D}">
      <dgm:prSet/>
      <dgm:spPr/>
      <dgm:t>
        <a:bodyPr rtlCol="0"/>
        <a:lstStyle/>
        <a:p>
          <a:pPr rtl="0"/>
          <a:endParaRPr lang="nl-NL" noProof="0" dirty="0"/>
        </a:p>
      </dgm:t>
    </dgm:pt>
    <dgm:pt modelId="{0BEF68B8-1228-47BB-83B5-7B9CD1E3F84E}">
      <dgm:prSet phldrT="[Text]"/>
      <dgm:spPr/>
      <dgm:t>
        <a:bodyPr rtlCol="0"/>
        <a:lstStyle/>
        <a:p>
          <a:pPr rtl="0">
            <a:lnSpc>
              <a:spcPct val="100000"/>
            </a:lnSpc>
          </a:pPr>
          <a:r>
            <a:rPr lang="nl-NL" noProof="0" dirty="0" err="1"/>
            <a:t>Catheter</a:t>
          </a:r>
          <a:r>
            <a:rPr lang="nl-NL" noProof="0" dirty="0"/>
            <a:t> side</a:t>
          </a:r>
        </a:p>
      </dgm:t>
    </dgm:pt>
    <dgm:pt modelId="{ED3A4BC2-B75A-4952-A38B-A42B5995DF05}" type="parTrans" cxnId="{EDEF4F82-1237-4639-A0F7-385C1897CE66}">
      <dgm:prSet/>
      <dgm:spPr/>
      <dgm:t>
        <a:bodyPr rtlCol="0"/>
        <a:lstStyle/>
        <a:p>
          <a:pPr rtl="0"/>
          <a:endParaRPr lang="nl-NL" noProof="0" dirty="0"/>
        </a:p>
      </dgm:t>
    </dgm:pt>
    <dgm:pt modelId="{FD949706-EDCC-4ADC-8EDF-8EDA49C92325}" type="sibTrans" cxnId="{EDEF4F82-1237-4639-A0F7-385C1897CE66}">
      <dgm:prSet/>
      <dgm:spPr/>
      <dgm:t>
        <a:bodyPr rtlCol="0"/>
        <a:lstStyle/>
        <a:p>
          <a:pPr rtl="0"/>
          <a:endParaRPr lang="nl-NL" noProof="0" dirty="0"/>
        </a:p>
      </dgm:t>
    </dgm:pt>
    <dgm:pt modelId="{5605D28D-2CE6-4513-8566-952984E21E14}">
      <dgm:prSet phldrT="[Text]"/>
      <dgm:spPr/>
      <dgm:t>
        <a:bodyPr rtlCol="0"/>
        <a:lstStyle/>
        <a:p>
          <a:pPr rtl="0">
            <a:lnSpc>
              <a:spcPct val="100000"/>
            </a:lnSpc>
          </a:pPr>
          <a:r>
            <a:rPr lang="nl-NL" noProof="0" dirty="0"/>
            <a:t>Ultra sound</a:t>
          </a:r>
        </a:p>
      </dgm:t>
    </dgm:pt>
    <dgm:pt modelId="{EB15AB98-362B-4E70-A3DA-995FC3E8BA79}" type="parTrans" cxnId="{FAF3F884-F0CF-440F-8CB1-B7648AB1B138}">
      <dgm:prSet/>
      <dgm:spPr/>
      <dgm:t>
        <a:bodyPr rtlCol="0"/>
        <a:lstStyle/>
        <a:p>
          <a:pPr rtl="0"/>
          <a:endParaRPr lang="nl-NL" noProof="0" dirty="0"/>
        </a:p>
      </dgm:t>
    </dgm:pt>
    <dgm:pt modelId="{823D1971-2C4D-4EC5-A874-2F463DE37109}" type="sibTrans" cxnId="{FAF3F884-F0CF-440F-8CB1-B7648AB1B138}">
      <dgm:prSet/>
      <dgm:spPr/>
      <dgm:t>
        <a:bodyPr rtlCol="0"/>
        <a:lstStyle/>
        <a:p>
          <a:pPr rtl="0"/>
          <a:endParaRPr lang="nl-NL"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custLinFactNeighborX="-899" custLinFactNeighborY="6109">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nl-NL" noProof="0" dirty="0"/>
            <a:t>PICC: </a:t>
          </a:r>
          <a:r>
            <a:rPr lang="nl-NL" noProof="0" dirty="0" err="1"/>
            <a:t>brachial</a:t>
          </a:r>
          <a:r>
            <a:rPr lang="nl-NL" noProof="0" dirty="0"/>
            <a:t>, </a:t>
          </a:r>
          <a:r>
            <a:rPr lang="nl-NL" noProof="0" dirty="0" err="1"/>
            <a:t>basicic</a:t>
          </a:r>
          <a:r>
            <a:rPr lang="nl-NL" noProof="0" dirty="0"/>
            <a:t>, </a:t>
          </a:r>
          <a:r>
            <a:rPr lang="nl-NL" noProof="0" dirty="0" err="1"/>
            <a:t>cephalic</a:t>
          </a:r>
          <a:endParaRPr lang="nl-NL" noProof="0" dirty="0"/>
        </a:p>
      </dgm:t>
    </dgm:pt>
    <dgm:pt modelId="{720680DC-AAA4-4434-A582-60EBCC5BA355}" type="parTrans" cxnId="{0B5DAE5F-BCDC-4BF7-A6E7-CF856886A64D}">
      <dgm:prSet/>
      <dgm:spPr/>
      <dgm:t>
        <a:bodyPr rtlCol="0"/>
        <a:lstStyle/>
        <a:p>
          <a:pPr rtl="0"/>
          <a:endParaRPr lang="nl-NL" noProof="0" dirty="0"/>
        </a:p>
      </dgm:t>
    </dgm:pt>
    <dgm:pt modelId="{CA077D98-8478-47EA-B6A9-99ACE60C64D4}" type="sibTrans" cxnId="{0B5DAE5F-BCDC-4BF7-A6E7-CF856886A64D}">
      <dgm:prSet/>
      <dgm:spPr/>
      <dgm:t>
        <a:bodyPr rtlCol="0"/>
        <a:lstStyle/>
        <a:p>
          <a:pPr rtl="0"/>
          <a:endParaRPr lang="nl-NL" noProof="0" dirty="0"/>
        </a:p>
      </dgm:t>
    </dgm:pt>
    <dgm:pt modelId="{0BEF68B8-1228-47BB-83B5-7B9CD1E3F84E}">
      <dgm:prSet phldrT="[Text]"/>
      <dgm:spPr/>
      <dgm:t>
        <a:bodyPr rtlCol="0"/>
        <a:lstStyle/>
        <a:p>
          <a:pPr rtl="0">
            <a:lnSpc>
              <a:spcPct val="100000"/>
            </a:lnSpc>
          </a:pPr>
          <a:r>
            <a:rPr lang="nl-NL" noProof="0" dirty="0"/>
            <a:t>CVL: </a:t>
          </a:r>
          <a:r>
            <a:rPr lang="nl-NL" noProof="0" dirty="0" err="1"/>
            <a:t>Jugular</a:t>
          </a:r>
          <a:r>
            <a:rPr lang="nl-NL" noProof="0" dirty="0"/>
            <a:t>, </a:t>
          </a:r>
          <a:r>
            <a:rPr lang="nl-NL" noProof="0" dirty="0" err="1"/>
            <a:t>subclavian</a:t>
          </a:r>
          <a:endParaRPr lang="nl-NL" noProof="0" dirty="0"/>
        </a:p>
      </dgm:t>
    </dgm:pt>
    <dgm:pt modelId="{ED3A4BC2-B75A-4952-A38B-A42B5995DF05}" type="parTrans" cxnId="{EDEF4F82-1237-4639-A0F7-385C1897CE66}">
      <dgm:prSet/>
      <dgm:spPr/>
      <dgm:t>
        <a:bodyPr rtlCol="0"/>
        <a:lstStyle/>
        <a:p>
          <a:pPr rtl="0"/>
          <a:endParaRPr lang="nl-NL" noProof="0" dirty="0"/>
        </a:p>
      </dgm:t>
    </dgm:pt>
    <dgm:pt modelId="{FD949706-EDCC-4ADC-8EDF-8EDA49C92325}" type="sibTrans" cxnId="{EDEF4F82-1237-4639-A0F7-385C1897CE66}">
      <dgm:prSet/>
      <dgm:spPr/>
      <dgm:t>
        <a:bodyPr rtlCol="0"/>
        <a:lstStyle/>
        <a:p>
          <a:pPr rtl="0"/>
          <a:endParaRPr lang="nl-NL" noProof="0" dirty="0"/>
        </a:p>
      </dgm:t>
    </dgm:pt>
    <dgm:pt modelId="{5605D28D-2CE6-4513-8566-952984E21E14}">
      <dgm:prSet phldrT="[Text]"/>
      <dgm:spPr/>
      <dgm:t>
        <a:bodyPr rtlCol="0"/>
        <a:lstStyle/>
        <a:p>
          <a:pPr rtl="0">
            <a:lnSpc>
              <a:spcPct val="100000"/>
            </a:lnSpc>
          </a:pPr>
          <a:r>
            <a:rPr lang="nl-NL" noProof="0" dirty="0"/>
            <a:t>Tip: Vena cava- re atrium</a:t>
          </a:r>
        </a:p>
      </dgm:t>
    </dgm:pt>
    <dgm:pt modelId="{EB15AB98-362B-4E70-A3DA-995FC3E8BA79}" type="parTrans" cxnId="{FAF3F884-F0CF-440F-8CB1-B7648AB1B138}">
      <dgm:prSet/>
      <dgm:spPr/>
      <dgm:t>
        <a:bodyPr rtlCol="0"/>
        <a:lstStyle/>
        <a:p>
          <a:pPr rtl="0"/>
          <a:endParaRPr lang="nl-NL" noProof="0" dirty="0"/>
        </a:p>
      </dgm:t>
    </dgm:pt>
    <dgm:pt modelId="{823D1971-2C4D-4EC5-A874-2F463DE37109}" type="sibTrans" cxnId="{FAF3F884-F0CF-440F-8CB1-B7648AB1B138}">
      <dgm:prSet/>
      <dgm:spPr/>
      <dgm:t>
        <a:bodyPr rtlCol="0"/>
        <a:lstStyle/>
        <a:p>
          <a:pPr rtl="0"/>
          <a:endParaRPr lang="nl-NL"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custLinFactNeighborX="-899" custLinFactNeighborY="6109">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nl-NL" noProof="0" dirty="0"/>
            <a:t>Vat en </a:t>
          </a:r>
          <a:r>
            <a:rPr lang="nl-NL" noProof="0" dirty="0" err="1"/>
            <a:t>catheter</a:t>
          </a:r>
          <a:r>
            <a:rPr lang="nl-NL" noProof="0" dirty="0"/>
            <a:t> diameter</a:t>
          </a:r>
        </a:p>
      </dgm:t>
    </dgm:pt>
    <dgm:pt modelId="{CA077D98-8478-47EA-B6A9-99ACE60C64D4}" type="sibTrans" cxnId="{0B5DAE5F-BCDC-4BF7-A6E7-CF856886A64D}">
      <dgm:prSet/>
      <dgm:spPr/>
      <dgm:t>
        <a:bodyPr rtlCol="0"/>
        <a:lstStyle/>
        <a:p>
          <a:pPr rtl="0"/>
          <a:endParaRPr lang="nl-NL" noProof="0" dirty="0"/>
        </a:p>
      </dgm:t>
    </dgm:pt>
    <dgm:pt modelId="{720680DC-AAA4-4434-A582-60EBCC5BA355}" type="parTrans" cxnId="{0B5DAE5F-BCDC-4BF7-A6E7-CF856886A64D}">
      <dgm:prSet/>
      <dgm:spPr/>
      <dgm:t>
        <a:bodyPr rtlCol="0"/>
        <a:lstStyle/>
        <a:p>
          <a:pPr rtl="0"/>
          <a:endParaRPr lang="nl-NL" noProof="0" dirty="0"/>
        </a:p>
      </dgm:t>
    </dgm:pt>
    <dgm:pt modelId="{5605D28D-2CE6-4513-8566-952984E21E14}">
      <dgm:prSet phldrT="[Text]"/>
      <dgm:spPr/>
      <dgm:t>
        <a:bodyPr rtlCol="0"/>
        <a:lstStyle/>
        <a:p>
          <a:pPr rtl="0">
            <a:lnSpc>
              <a:spcPct val="100000"/>
            </a:lnSpc>
          </a:pPr>
          <a:r>
            <a:rPr lang="nl-NL" noProof="0" dirty="0"/>
            <a:t>Leukemie: Risk </a:t>
          </a:r>
          <a:r>
            <a:rPr lang="nl-NL" noProof="0" dirty="0" err="1"/>
            <a:t>tromobose</a:t>
          </a:r>
          <a:r>
            <a:rPr lang="nl-NL" noProof="0" dirty="0"/>
            <a:t> en L-ASP</a:t>
          </a:r>
        </a:p>
      </dgm:t>
    </dgm:pt>
    <dgm:pt modelId="{823D1971-2C4D-4EC5-A874-2F463DE37109}" type="sibTrans" cxnId="{FAF3F884-F0CF-440F-8CB1-B7648AB1B138}">
      <dgm:prSet/>
      <dgm:spPr/>
      <dgm:t>
        <a:bodyPr rtlCol="0"/>
        <a:lstStyle/>
        <a:p>
          <a:pPr rtl="0"/>
          <a:endParaRPr lang="nl-NL" noProof="0" dirty="0"/>
        </a:p>
      </dgm:t>
    </dgm:pt>
    <dgm:pt modelId="{EB15AB98-362B-4E70-A3DA-995FC3E8BA79}" type="parTrans" cxnId="{FAF3F884-F0CF-440F-8CB1-B7648AB1B138}">
      <dgm:prSet/>
      <dgm:spPr/>
      <dgm:t>
        <a:bodyPr rtlCol="0"/>
        <a:lstStyle/>
        <a:p>
          <a:pPr rtl="0"/>
          <a:endParaRPr lang="nl-NL" noProof="0" dirty="0"/>
        </a:p>
      </dgm:t>
    </dgm:pt>
    <dgm:pt modelId="{0BEF68B8-1228-47BB-83B5-7B9CD1E3F84E}">
      <dgm:prSet phldrT="[Text]"/>
      <dgm:spPr/>
      <dgm:t>
        <a:bodyPr rtlCol="0"/>
        <a:lstStyle/>
        <a:p>
          <a:pPr rtl="0">
            <a:lnSpc>
              <a:spcPct val="100000"/>
            </a:lnSpc>
          </a:pPr>
          <a:r>
            <a:rPr lang="nl-NL" noProof="0" dirty="0" err="1"/>
            <a:t>Symptomatic</a:t>
          </a:r>
          <a:r>
            <a:rPr lang="nl-NL" noProof="0" dirty="0"/>
            <a:t> CATS </a:t>
          </a:r>
          <a:r>
            <a:rPr lang="nl-NL" noProof="0" dirty="0" err="1"/>
            <a:t>only</a:t>
          </a:r>
          <a:endParaRPr lang="nl-NL" noProof="0" dirty="0"/>
        </a:p>
      </dgm:t>
    </dgm:pt>
    <dgm:pt modelId="{FD949706-EDCC-4ADC-8EDF-8EDA49C92325}" type="sibTrans" cxnId="{EDEF4F82-1237-4639-A0F7-385C1897CE66}">
      <dgm:prSet/>
      <dgm:spPr/>
      <dgm:t>
        <a:bodyPr rtlCol="0"/>
        <a:lstStyle/>
        <a:p>
          <a:pPr rtl="0"/>
          <a:endParaRPr lang="nl-NL" noProof="0" dirty="0"/>
        </a:p>
      </dgm:t>
    </dgm:pt>
    <dgm:pt modelId="{ED3A4BC2-B75A-4952-A38B-A42B5995DF05}" type="parTrans" cxnId="{EDEF4F82-1237-4639-A0F7-385C1897CE66}">
      <dgm:prSet/>
      <dgm:spPr/>
      <dgm:t>
        <a:bodyPr rtlCol="0"/>
        <a:lstStyle/>
        <a:p>
          <a:pPr rtl="0"/>
          <a:endParaRPr lang="nl-NL"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custLinFactNeighborX="-899" custLinFactNeighborY="6109">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1280" rIns="81280" bIns="81280" numCol="1" spcCol="1270" rtlCol="0" anchor="ctr" anchorCtr="0">
          <a:noAutofit/>
        </a:bodyPr>
        <a:lstStyle/>
        <a:p>
          <a:pPr marL="0" lvl="0" indent="0" algn="l" defTabSz="1422400" rtl="0">
            <a:lnSpc>
              <a:spcPct val="100000"/>
            </a:lnSpc>
            <a:spcBef>
              <a:spcPct val="0"/>
            </a:spcBef>
            <a:spcAft>
              <a:spcPct val="35000"/>
            </a:spcAft>
            <a:buNone/>
          </a:pPr>
          <a:r>
            <a:rPr lang="nl-NL" sz="3200" kern="1200" noProof="0" dirty="0" err="1"/>
            <a:t>Sinlge</a:t>
          </a:r>
          <a:r>
            <a:rPr lang="nl-NL" sz="3200" kern="1200" noProof="0" dirty="0"/>
            <a:t> </a:t>
          </a:r>
          <a:r>
            <a:rPr lang="nl-NL" sz="3200" kern="1200" noProof="0" dirty="0" err="1"/>
            <a:t>centre</a:t>
          </a:r>
          <a:r>
            <a:rPr lang="nl-NL" sz="3200" kern="1200" noProof="0" dirty="0"/>
            <a:t>: Lyon </a:t>
          </a:r>
          <a:r>
            <a:rPr lang="nl-NL" sz="3200" kern="1200" noProof="0" dirty="0" err="1"/>
            <a:t>Hemato</a:t>
          </a:r>
          <a:r>
            <a:rPr lang="nl-NL" sz="3200" kern="1200" noProof="0" dirty="0"/>
            <a:t> </a:t>
          </a:r>
          <a:r>
            <a:rPr lang="nl-NL" sz="3200" kern="1200" noProof="0" dirty="0" err="1"/>
            <a:t>Onco</a:t>
          </a:r>
          <a:endParaRPr lang="nl-NL" sz="3200" kern="1200" noProof="0" dirty="0"/>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5823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1280" rIns="81280" bIns="81280" numCol="1" spcCol="1270" rtlCol="0" anchor="ctr" anchorCtr="0">
          <a:noAutofit/>
        </a:bodyPr>
        <a:lstStyle/>
        <a:p>
          <a:pPr marL="0" lvl="0" indent="0" algn="l" defTabSz="1422400" rtl="0">
            <a:lnSpc>
              <a:spcPct val="100000"/>
            </a:lnSpc>
            <a:spcBef>
              <a:spcPct val="0"/>
            </a:spcBef>
            <a:spcAft>
              <a:spcPct val="35000"/>
            </a:spcAft>
            <a:buNone/>
          </a:pPr>
          <a:r>
            <a:rPr lang="nl-NL" sz="3200" kern="1200" noProof="0" dirty="0"/>
            <a:t>Retrospectief</a:t>
          </a:r>
        </a:p>
      </dsp:txBody>
      <dsp:txXfrm>
        <a:off x="755666" y="145823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1280" rIns="81280" bIns="81280" numCol="1" spcCol="1270" rtlCol="0" anchor="ctr" anchorCtr="0">
          <a:noAutofit/>
        </a:bodyPr>
        <a:lstStyle/>
        <a:p>
          <a:pPr marL="0" lvl="0" indent="0" algn="l" defTabSz="1422400" rtl="0">
            <a:lnSpc>
              <a:spcPct val="100000"/>
            </a:lnSpc>
            <a:spcBef>
              <a:spcPct val="0"/>
            </a:spcBef>
            <a:spcAft>
              <a:spcPct val="35000"/>
            </a:spcAft>
            <a:buNone/>
          </a:pPr>
          <a:r>
            <a:rPr lang="nl-NL" sz="3200" kern="1200" noProof="0" dirty="0"/>
            <a:t>Feb 2008 – April 2014</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rtlCol="0" anchor="ctr" anchorCtr="0">
          <a:noAutofit/>
        </a:bodyPr>
        <a:lstStyle/>
        <a:p>
          <a:pPr marL="0" lvl="0" indent="0" algn="l" defTabSz="1555750" rtl="0">
            <a:lnSpc>
              <a:spcPct val="100000"/>
            </a:lnSpc>
            <a:spcBef>
              <a:spcPct val="0"/>
            </a:spcBef>
            <a:spcAft>
              <a:spcPct val="35000"/>
            </a:spcAft>
            <a:buNone/>
          </a:pPr>
          <a:r>
            <a:rPr lang="nl-NL" sz="3500" kern="1200" noProof="0" dirty="0" err="1"/>
            <a:t>Symptomatic</a:t>
          </a:r>
          <a:r>
            <a:rPr lang="nl-NL" sz="3500" kern="1200" noProof="0" dirty="0"/>
            <a:t> CAT</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01265" y="1469119"/>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rtlCol="0" anchor="ctr" anchorCtr="0">
          <a:noAutofit/>
        </a:bodyPr>
        <a:lstStyle/>
        <a:p>
          <a:pPr marL="0" lvl="0" indent="0" algn="l" defTabSz="1555750" rtl="0">
            <a:lnSpc>
              <a:spcPct val="100000"/>
            </a:lnSpc>
            <a:spcBef>
              <a:spcPct val="0"/>
            </a:spcBef>
            <a:spcAft>
              <a:spcPct val="35000"/>
            </a:spcAft>
            <a:buNone/>
          </a:pPr>
          <a:r>
            <a:rPr lang="nl-NL" sz="3500" kern="1200" noProof="0" dirty="0" err="1"/>
            <a:t>Catheter</a:t>
          </a:r>
          <a:r>
            <a:rPr lang="nl-NL" sz="3500" kern="1200" noProof="0" dirty="0"/>
            <a:t> side</a:t>
          </a:r>
        </a:p>
      </dsp:txBody>
      <dsp:txXfrm>
        <a:off x="701265" y="1469119"/>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rtlCol="0" anchor="ctr" anchorCtr="0">
          <a:noAutofit/>
        </a:bodyPr>
        <a:lstStyle/>
        <a:p>
          <a:pPr marL="0" lvl="0" indent="0" algn="l" defTabSz="1555750" rtl="0">
            <a:lnSpc>
              <a:spcPct val="100000"/>
            </a:lnSpc>
            <a:spcBef>
              <a:spcPct val="0"/>
            </a:spcBef>
            <a:spcAft>
              <a:spcPct val="35000"/>
            </a:spcAft>
            <a:buNone/>
          </a:pPr>
          <a:r>
            <a:rPr lang="nl-NL" sz="3500" kern="1200" noProof="0" dirty="0"/>
            <a:t>Ultra sound</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rtlCol="0" anchor="ctr" anchorCtr="0">
          <a:noAutofit/>
        </a:bodyPr>
        <a:lstStyle/>
        <a:p>
          <a:pPr marL="0" lvl="0" indent="0" algn="l" defTabSz="1555750" rtl="0">
            <a:lnSpc>
              <a:spcPct val="100000"/>
            </a:lnSpc>
            <a:spcBef>
              <a:spcPct val="0"/>
            </a:spcBef>
            <a:spcAft>
              <a:spcPct val="35000"/>
            </a:spcAft>
            <a:buNone/>
          </a:pPr>
          <a:r>
            <a:rPr lang="nl-NL" sz="3500" kern="1200" noProof="0" dirty="0"/>
            <a:t>PICC: </a:t>
          </a:r>
          <a:r>
            <a:rPr lang="nl-NL" sz="3500" kern="1200" noProof="0" dirty="0" err="1"/>
            <a:t>brachial</a:t>
          </a:r>
          <a:r>
            <a:rPr lang="nl-NL" sz="3500" kern="1200" noProof="0" dirty="0"/>
            <a:t>, </a:t>
          </a:r>
          <a:r>
            <a:rPr lang="nl-NL" sz="3500" kern="1200" noProof="0" dirty="0" err="1"/>
            <a:t>basicic</a:t>
          </a:r>
          <a:r>
            <a:rPr lang="nl-NL" sz="3500" kern="1200" noProof="0" dirty="0"/>
            <a:t>, </a:t>
          </a:r>
          <a:r>
            <a:rPr lang="nl-NL" sz="3500" kern="1200" noProof="0" dirty="0" err="1"/>
            <a:t>cephalic</a:t>
          </a:r>
          <a:endParaRPr lang="nl-NL" sz="3500" kern="1200" noProof="0" dirty="0"/>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01265" y="1469119"/>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rtlCol="0" anchor="ctr" anchorCtr="0">
          <a:noAutofit/>
        </a:bodyPr>
        <a:lstStyle/>
        <a:p>
          <a:pPr marL="0" lvl="0" indent="0" algn="l" defTabSz="1555750" rtl="0">
            <a:lnSpc>
              <a:spcPct val="100000"/>
            </a:lnSpc>
            <a:spcBef>
              <a:spcPct val="0"/>
            </a:spcBef>
            <a:spcAft>
              <a:spcPct val="35000"/>
            </a:spcAft>
            <a:buNone/>
          </a:pPr>
          <a:r>
            <a:rPr lang="nl-NL" sz="3500" kern="1200" noProof="0" dirty="0"/>
            <a:t>CVL: </a:t>
          </a:r>
          <a:r>
            <a:rPr lang="nl-NL" sz="3500" kern="1200" noProof="0" dirty="0" err="1"/>
            <a:t>Jugular</a:t>
          </a:r>
          <a:r>
            <a:rPr lang="nl-NL" sz="3500" kern="1200" noProof="0" dirty="0"/>
            <a:t>, </a:t>
          </a:r>
          <a:r>
            <a:rPr lang="nl-NL" sz="3500" kern="1200" noProof="0" dirty="0" err="1"/>
            <a:t>subclavian</a:t>
          </a:r>
          <a:endParaRPr lang="nl-NL" sz="3500" kern="1200" noProof="0" dirty="0"/>
        </a:p>
      </dsp:txBody>
      <dsp:txXfrm>
        <a:off x="701265" y="1469119"/>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88900" rIns="88900" bIns="88900" numCol="1" spcCol="1270" rtlCol="0" anchor="ctr" anchorCtr="0">
          <a:noAutofit/>
        </a:bodyPr>
        <a:lstStyle/>
        <a:p>
          <a:pPr marL="0" lvl="0" indent="0" algn="l" defTabSz="1555750" rtl="0">
            <a:lnSpc>
              <a:spcPct val="100000"/>
            </a:lnSpc>
            <a:spcBef>
              <a:spcPct val="0"/>
            </a:spcBef>
            <a:spcAft>
              <a:spcPct val="35000"/>
            </a:spcAft>
            <a:buNone/>
          </a:pPr>
          <a:r>
            <a:rPr lang="nl-NL" sz="3500" kern="1200" noProof="0" dirty="0"/>
            <a:t>Tip: Vena cava- re atrium</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76200" rIns="76200" bIns="76200" numCol="1" spcCol="1270" rtlCol="0" anchor="ctr" anchorCtr="0">
          <a:noAutofit/>
        </a:bodyPr>
        <a:lstStyle/>
        <a:p>
          <a:pPr marL="0" lvl="0" indent="0" algn="l" defTabSz="1333500" rtl="0">
            <a:lnSpc>
              <a:spcPct val="100000"/>
            </a:lnSpc>
            <a:spcBef>
              <a:spcPct val="0"/>
            </a:spcBef>
            <a:spcAft>
              <a:spcPct val="35000"/>
            </a:spcAft>
            <a:buNone/>
          </a:pPr>
          <a:r>
            <a:rPr lang="nl-NL" sz="3000" kern="1200" noProof="0" dirty="0"/>
            <a:t>Vat en </a:t>
          </a:r>
          <a:r>
            <a:rPr lang="nl-NL" sz="3000" kern="1200" noProof="0" dirty="0" err="1"/>
            <a:t>catheter</a:t>
          </a:r>
          <a:r>
            <a:rPr lang="nl-NL" sz="3000" kern="1200" noProof="0" dirty="0"/>
            <a:t> diameter</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01265" y="1469119"/>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76200" rIns="76200" bIns="76200" numCol="1" spcCol="1270" rtlCol="0" anchor="ctr" anchorCtr="0">
          <a:noAutofit/>
        </a:bodyPr>
        <a:lstStyle/>
        <a:p>
          <a:pPr marL="0" lvl="0" indent="0" algn="l" defTabSz="1333500" rtl="0">
            <a:lnSpc>
              <a:spcPct val="100000"/>
            </a:lnSpc>
            <a:spcBef>
              <a:spcPct val="0"/>
            </a:spcBef>
            <a:spcAft>
              <a:spcPct val="35000"/>
            </a:spcAft>
            <a:buNone/>
          </a:pPr>
          <a:r>
            <a:rPr lang="nl-NL" sz="3000" kern="1200" noProof="0" dirty="0" err="1"/>
            <a:t>Symptomatic</a:t>
          </a:r>
          <a:r>
            <a:rPr lang="nl-NL" sz="3000" kern="1200" noProof="0" dirty="0"/>
            <a:t> CATS </a:t>
          </a:r>
          <a:r>
            <a:rPr lang="nl-NL" sz="3000" kern="1200" noProof="0" dirty="0" err="1"/>
            <a:t>only</a:t>
          </a:r>
          <a:endParaRPr lang="nl-NL" sz="3000" kern="1200" noProof="0" dirty="0"/>
        </a:p>
      </dsp:txBody>
      <dsp:txXfrm>
        <a:off x="701265" y="1469119"/>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76200" rIns="76200" bIns="76200" numCol="1" spcCol="1270" rtlCol="0" anchor="ctr" anchorCtr="0">
          <a:noAutofit/>
        </a:bodyPr>
        <a:lstStyle/>
        <a:p>
          <a:pPr marL="0" lvl="0" indent="0" algn="l" defTabSz="1333500" rtl="0">
            <a:lnSpc>
              <a:spcPct val="100000"/>
            </a:lnSpc>
            <a:spcBef>
              <a:spcPct val="0"/>
            </a:spcBef>
            <a:spcAft>
              <a:spcPct val="35000"/>
            </a:spcAft>
            <a:buNone/>
          </a:pPr>
          <a:r>
            <a:rPr lang="nl-NL" sz="3000" kern="1200" noProof="0" dirty="0"/>
            <a:t>Leukemie: Risk </a:t>
          </a:r>
          <a:r>
            <a:rPr lang="nl-NL" sz="3000" kern="1200" noProof="0" dirty="0" err="1"/>
            <a:t>tromobose</a:t>
          </a:r>
          <a:r>
            <a:rPr lang="nl-NL" sz="3000" kern="1200" noProof="0" dirty="0"/>
            <a:t> en L-ASP</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95C7D2-ABF9-47D5-A466-C024D5C5A4EE}" type="datetime1">
              <a:rPr lang="nl-NL" smtClean="0"/>
              <a:t>4-11-2024</a:t>
            </a:fld>
            <a:endParaRPr lang="nl-NL"/>
          </a:p>
        </p:txBody>
      </p:sp>
      <p:sp>
        <p:nvSpPr>
          <p:cNvPr id="4" name="Tijdelijke aanduiding voor voettekst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nl-NL" smtClean="0"/>
              <a:t>‹nr.›</a:t>
            </a:fld>
            <a:endParaRPr lang="nl-NL"/>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72C4D06-A9D8-4A2A-8BD7-6476B55DB23D}" type="datetime1">
              <a:rPr lang="nl-NL" noProof="0" smtClean="0"/>
              <a:t>4-11-2024</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nl-NL" noProof="0" smtClean="0"/>
              <a:t>‹nr.›</a:t>
            </a:fld>
            <a:endParaRPr lang="nl-NL"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1</a:t>
            </a:fld>
            <a:endParaRPr lang="nl-NL"/>
          </a:p>
        </p:txBody>
      </p:sp>
    </p:spTree>
    <p:extLst>
      <p:ext uri="{BB962C8B-B14F-4D97-AF65-F5344CB8AC3E}">
        <p14:creationId xmlns:p14="http://schemas.microsoft.com/office/powerpoint/2010/main" val="139004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10</a:t>
            </a:fld>
            <a:endParaRPr lang="nl-NL"/>
          </a:p>
        </p:txBody>
      </p:sp>
    </p:spTree>
    <p:extLst>
      <p:ext uri="{BB962C8B-B14F-4D97-AF65-F5344CB8AC3E}">
        <p14:creationId xmlns:p14="http://schemas.microsoft.com/office/powerpoint/2010/main" val="219532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C6B3AB32-59DF-41F1-9618-EDFBF5049629}" type="slidenum">
              <a:rPr lang="nl-NL" smtClean="0"/>
              <a:t>2</a:t>
            </a:fld>
            <a:endParaRPr lang="nl-NL"/>
          </a:p>
        </p:txBody>
      </p:sp>
    </p:spTree>
    <p:extLst>
      <p:ext uri="{BB962C8B-B14F-4D97-AF65-F5344CB8AC3E}">
        <p14:creationId xmlns:p14="http://schemas.microsoft.com/office/powerpoint/2010/main" val="53349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3</a:t>
            </a:fld>
            <a:endParaRPr lang="nl-NL"/>
          </a:p>
        </p:txBody>
      </p:sp>
    </p:spTree>
    <p:extLst>
      <p:ext uri="{BB962C8B-B14F-4D97-AF65-F5344CB8AC3E}">
        <p14:creationId xmlns:p14="http://schemas.microsoft.com/office/powerpoint/2010/main" val="350511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4</a:t>
            </a:fld>
            <a:endParaRPr lang="nl-NL"/>
          </a:p>
        </p:txBody>
      </p:sp>
    </p:spTree>
    <p:extLst>
      <p:ext uri="{BB962C8B-B14F-4D97-AF65-F5344CB8AC3E}">
        <p14:creationId xmlns:p14="http://schemas.microsoft.com/office/powerpoint/2010/main" val="104671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5</a:t>
            </a:fld>
            <a:endParaRPr lang="nl-NL"/>
          </a:p>
        </p:txBody>
      </p:sp>
    </p:spTree>
    <p:extLst>
      <p:ext uri="{BB962C8B-B14F-4D97-AF65-F5344CB8AC3E}">
        <p14:creationId xmlns:p14="http://schemas.microsoft.com/office/powerpoint/2010/main" val="263015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6</a:t>
            </a:fld>
            <a:endParaRPr lang="nl-NL"/>
          </a:p>
        </p:txBody>
      </p:sp>
    </p:spTree>
    <p:extLst>
      <p:ext uri="{BB962C8B-B14F-4D97-AF65-F5344CB8AC3E}">
        <p14:creationId xmlns:p14="http://schemas.microsoft.com/office/powerpoint/2010/main" val="387373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7</a:t>
            </a:fld>
            <a:endParaRPr lang="nl-NL"/>
          </a:p>
        </p:txBody>
      </p:sp>
    </p:spTree>
    <p:extLst>
      <p:ext uri="{BB962C8B-B14F-4D97-AF65-F5344CB8AC3E}">
        <p14:creationId xmlns:p14="http://schemas.microsoft.com/office/powerpoint/2010/main" val="387623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8</a:t>
            </a:fld>
            <a:endParaRPr lang="nl-NL"/>
          </a:p>
        </p:txBody>
      </p:sp>
    </p:spTree>
    <p:extLst>
      <p:ext uri="{BB962C8B-B14F-4D97-AF65-F5344CB8AC3E}">
        <p14:creationId xmlns:p14="http://schemas.microsoft.com/office/powerpoint/2010/main" val="136231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9</a:t>
            </a:fld>
            <a:endParaRPr lang="nl-NL"/>
          </a:p>
        </p:txBody>
      </p:sp>
    </p:spTree>
    <p:extLst>
      <p:ext uri="{BB962C8B-B14F-4D97-AF65-F5344CB8AC3E}">
        <p14:creationId xmlns:p14="http://schemas.microsoft.com/office/powerpoint/2010/main" val="328592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hasCustomPrompt="1"/>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 om de subtitelstijl van het model te bewerken</a:t>
            </a:r>
          </a:p>
        </p:txBody>
      </p:sp>
      <p:sp>
        <p:nvSpPr>
          <p:cNvPr id="4" name="Tijdelijke aanduiding voor datum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85987116-4901-4649-9594-EB5BB5B891FF}" type="datetime1">
              <a:rPr lang="nl-NL" noProof="0" smtClean="0"/>
              <a:t>4-11-2024</a:t>
            </a:fld>
            <a:endParaRPr lang="nl-NL" noProof="0"/>
          </a:p>
        </p:txBody>
      </p:sp>
      <p:sp>
        <p:nvSpPr>
          <p:cNvPr id="5" name="Tijdelijke aanduiding voor voettekst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nl-NL" noProof="0"/>
          </a:p>
        </p:txBody>
      </p:sp>
      <p:sp>
        <p:nvSpPr>
          <p:cNvPr id="6" name="Tijdelijke aanduiding voor dianumm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hthoek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el 1"/>
          <p:cNvSpPr>
            <a:spLocks noGrp="1"/>
          </p:cNvSpPr>
          <p:nvPr>
            <p:ph type="title" hasCustomPrompt="1"/>
          </p:nvPr>
        </p:nvSpPr>
        <p:spPr>
          <a:xfrm>
            <a:off x="581192" y="702156"/>
            <a:ext cx="11029616" cy="1013800"/>
          </a:xfrm>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A514DF9E-4CDC-43FA-9E45-80ADD6219AE2}" type="datetime1">
              <a:rPr lang="nl-NL" noProof="0" smtClean="0"/>
              <a:t>4-11-2024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e titel 1"/>
          <p:cNvSpPr>
            <a:spLocks noGrp="1"/>
          </p:cNvSpPr>
          <p:nvPr>
            <p:ph type="title" orient="vert" hasCustomPrompt="1"/>
          </p:nvPr>
        </p:nvSpPr>
        <p:spPr>
          <a:xfrm>
            <a:off x="8839201" y="675726"/>
            <a:ext cx="2004164" cy="5183073"/>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774923" y="675726"/>
            <a:ext cx="7896279" cy="5183073"/>
          </a:xfrm>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8A83F3FB-33AA-4FC5-8E07-D3459C94B810}" type="datetime1">
              <a:rPr lang="nl-NL" noProof="0" smtClean="0"/>
              <a:t>4-11-2024</a:t>
            </a:fld>
            <a:endParaRPr lang="nl-NL" noProof="0"/>
          </a:p>
        </p:txBody>
      </p:sp>
      <p:sp>
        <p:nvSpPr>
          <p:cNvPr id="5" name="Tijdelijke aanduiding voor voettekst 4"/>
          <p:cNvSpPr>
            <a:spLocks noGrp="1"/>
          </p:cNvSpPr>
          <p:nvPr>
            <p:ph type="ftr" sz="quarter" idx="11"/>
          </p:nvPr>
        </p:nvSpPr>
        <p:spPr>
          <a:xfrm>
            <a:off x="774923" y="5951811"/>
            <a:ext cx="7896279" cy="365125"/>
          </a:xfrm>
        </p:spPr>
        <p:txBody>
          <a:bodyPr rtlCol="0"/>
          <a:lstStyle/>
          <a:p>
            <a:pPr rtl="0"/>
            <a:endParaRPr lang="nl-NL" noProof="0"/>
          </a:p>
        </p:txBody>
      </p:sp>
      <p:sp>
        <p:nvSpPr>
          <p:cNvPr id="6" name="Tijdelijke aanduiding voor dianumm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42915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0164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2317985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488709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79731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82392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412791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280615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14598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Rechthoek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2" y="702156"/>
            <a:ext cx="11029616" cy="1013800"/>
          </a:xfrm>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81192" y="2180496"/>
            <a:ext cx="11029615" cy="3678303"/>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BB98C30F-0793-45F7-9D88-900024FC115E}" type="datetime1">
              <a:rPr lang="nl-NL" noProof="0" smtClean="0"/>
              <a:t>4-11-2024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a:xfrm>
            <a:off x="10558300" y="5956137"/>
            <a:ext cx="1052508" cy="365125"/>
          </a:xfrm>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73998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47079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7876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010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82536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965006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5275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73625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755230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844782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22389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lvl1pPr>
              <a:defRPr>
                <a:solidFill>
                  <a:schemeClr val="accent1">
                    <a:lumMod val="75000"/>
                    <a:lumOff val="25000"/>
                  </a:schemeClr>
                </a:solidFill>
              </a:defRPr>
            </a:lvl1pPr>
          </a:lstStyle>
          <a:p>
            <a:pPr rtl="0"/>
            <a:fld id="{865C4826-BE1E-461D-99D2-2BA6332DA850}" type="datetime1">
              <a:rPr lang="nl-NL" noProof="0" smtClean="0"/>
              <a:t>4-11-2024</a:t>
            </a:fld>
            <a:endParaRPr lang="nl-NL" noProof="0"/>
          </a:p>
        </p:txBody>
      </p:sp>
      <p:sp>
        <p:nvSpPr>
          <p:cNvPr id="5" name="Tijdelijke aanduiding voor voettekst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909290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8472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3533946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3225273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04499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2546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360505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647067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0081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5576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Rechthoek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729658"/>
            <a:ext cx="11029616" cy="988332"/>
          </a:xfrm>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581193" y="2228003"/>
            <a:ext cx="5422390" cy="3633047"/>
          </a:xfrm>
        </p:spPr>
        <p:txBody>
          <a:bodyPr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88417" y="2228003"/>
            <a:ext cx="5422392" cy="3633047"/>
          </a:xfrm>
        </p:spPr>
        <p:txBody>
          <a:bodyPr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13C95475-4C0D-4899-B2C1-19355512A25B}" type="datetime1">
              <a:rPr lang="nl-NL" noProof="0" smtClean="0"/>
              <a:t>4-11-2024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hthoek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el 1"/>
          <p:cNvSpPr>
            <a:spLocks noGrp="1"/>
          </p:cNvSpPr>
          <p:nvPr>
            <p:ph type="title" hasCustomPrompt="1"/>
          </p:nvPr>
        </p:nvSpPr>
        <p:spPr>
          <a:xfrm>
            <a:off x="581193" y="729658"/>
            <a:ext cx="11029616" cy="988332"/>
          </a:xfrm>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581194" y="2926052"/>
            <a:ext cx="5393100" cy="2934999"/>
          </a:xfrm>
        </p:spPr>
        <p:txBody>
          <a:bodyPr rtlCol="0" anchor="t">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6217709" y="2926052"/>
            <a:ext cx="5393100" cy="2934999"/>
          </a:xfrm>
        </p:spPr>
        <p:txBody>
          <a:bodyPr rtlCol="0" anchor="t">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D724E60D-6E2F-4B76-B9BE-7C0DA6060AC3}" type="datetime1">
              <a:rPr lang="nl-NL" noProof="0" smtClean="0"/>
              <a:t>4-11-2024</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rtlCol="0"/>
          <a:lstStyle/>
          <a:p>
            <a:pPr rtl="0"/>
            <a:fld id="{A9E451B9-61F0-4F77-B94D-B1A2EE9E8DE1}" type="datetime1">
              <a:rPr lang="nl-NL" noProof="0" smtClean="0"/>
              <a:t>4-11-2024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
        <p:nvSpPr>
          <p:cNvPr id="7" name="Rechthoek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el 1"/>
          <p:cNvSpPr>
            <a:spLocks noGrp="1"/>
          </p:cNvSpPr>
          <p:nvPr>
            <p:ph type="title" hasCustomPrompt="1"/>
          </p:nvPr>
        </p:nvSpPr>
        <p:spPr>
          <a:xfrm>
            <a:off x="575894" y="729658"/>
            <a:ext cx="11029616" cy="988332"/>
          </a:xfrm>
        </p:spPr>
        <p:txBody>
          <a:bodyPr rtlCol="0"/>
          <a:lstStyle/>
          <a:p>
            <a:pPr rtl="0"/>
            <a:r>
              <a:rPr lang="nl-NL" noProof="0"/>
              <a:t>Klik om de titelstijl van het model te bewerken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51D06FDC-A8B7-40A6-A4E8-02FDE5D699CA}" type="datetime1">
              <a:rPr lang="nl-NL" noProof="0" smtClean="0"/>
              <a:t>4-11-2024</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hthoek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lvl1pPr>
              <a:defRPr>
                <a:solidFill>
                  <a:schemeClr val="accent1">
                    <a:lumMod val="75000"/>
                    <a:lumOff val="25000"/>
                  </a:schemeClr>
                </a:solidFill>
              </a:defRPr>
            </a:lvl1pPr>
          </a:lstStyle>
          <a:p>
            <a:pPr rtl="0"/>
            <a:fld id="{8E3FC4FD-21F9-4A72-B14F-D07152C9B9DA}" type="datetime1">
              <a:rPr lang="nl-NL" noProof="0" smtClean="0"/>
              <a:t>4-11-2024</a:t>
            </a:fld>
            <a:endParaRPr lang="nl-NL" noProof="0"/>
          </a:p>
        </p:txBody>
      </p:sp>
      <p:sp>
        <p:nvSpPr>
          <p:cNvPr id="6" name="Tijdelijke aanduiding voor voettekst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1193" y="4693389"/>
            <a:ext cx="11029616" cy="566738"/>
          </a:xfrm>
        </p:spPr>
        <p:txBody>
          <a:bodyPr rtlCol="0" anchor="b">
            <a:normAutofit/>
          </a:bodyPr>
          <a:lstStyle>
            <a:lvl1pPr algn="l">
              <a:defRPr sz="2400" b="0">
                <a:solidFill>
                  <a:schemeClr val="accent1"/>
                </a:solidFill>
              </a:defRPr>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2B738FFE-BC55-4B56-87E2-2C977879A0D2}" type="datetime1">
              <a:rPr lang="nl-NL" noProof="0" smtClean="0"/>
              <a:t>4-11-2024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FC457B1E-AEFB-487E-A00C-BD3B08F41CB1}" type="datetime1">
              <a:rPr lang="nl-NL" noProof="0" smtClean="0"/>
              <a:t>4-11-2024</a:t>
            </a:fld>
            <a:endParaRPr lang="nl-NL" noProof="0"/>
          </a:p>
        </p:txBody>
      </p:sp>
      <p:sp>
        <p:nvSpPr>
          <p:cNvPr id="5" name="Tijdelijke aanduiding voor voettekst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nl-NL" noProof="0"/>
          </a:p>
        </p:txBody>
      </p:sp>
      <p:sp>
        <p:nvSpPr>
          <p:cNvPr id="6" name="Tijdelijke aanduiding voor dianumm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nl-NL" noProof="0" smtClean="0"/>
              <a:pPr rtl="0"/>
              <a:t>‹nr.›</a:t>
            </a:fld>
            <a:endParaRPr lang="nl-NL" noProof="0"/>
          </a:p>
        </p:txBody>
      </p:sp>
      <p:sp>
        <p:nvSpPr>
          <p:cNvPr id="9" name="Rechthoek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hthoek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hthoek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5299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Afbeelding 6" descr="Digitale verbindingen">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e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hthoek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9" name="Rechthoek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0" name="Rechthoek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2" name="Rechthoek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nl-NL" sz="5400" dirty="0" err="1">
                <a:solidFill>
                  <a:schemeClr val="bg1"/>
                </a:solidFill>
              </a:rPr>
              <a:t>Increased</a:t>
            </a:r>
            <a:r>
              <a:rPr lang="nl-NL" sz="5400" dirty="0">
                <a:solidFill>
                  <a:schemeClr val="bg1"/>
                </a:solidFill>
              </a:rPr>
              <a:t> Risk of </a:t>
            </a:r>
            <a:r>
              <a:rPr lang="nl-NL" sz="5400" dirty="0" err="1">
                <a:solidFill>
                  <a:schemeClr val="bg1"/>
                </a:solidFill>
              </a:rPr>
              <a:t>Thrombosis</a:t>
            </a:r>
            <a:endParaRPr lang="nl-NL" sz="5400" dirty="0">
              <a:solidFill>
                <a:schemeClr val="bg1"/>
              </a:solidFill>
            </a:endParaRPr>
          </a:p>
        </p:txBody>
      </p:sp>
      <p:sp>
        <p:nvSpPr>
          <p:cNvPr id="3" name="Subtitel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nl-NL" dirty="0">
                <a:solidFill>
                  <a:srgbClr val="7CEBFF"/>
                </a:solidFill>
              </a:rPr>
              <a:t>PICC </a:t>
            </a:r>
            <a:r>
              <a:rPr lang="nl-NL" dirty="0" err="1">
                <a:solidFill>
                  <a:srgbClr val="7CEBFF"/>
                </a:solidFill>
              </a:rPr>
              <a:t>compared</a:t>
            </a:r>
            <a:r>
              <a:rPr lang="nl-NL" dirty="0">
                <a:solidFill>
                  <a:srgbClr val="7CEBFF"/>
                </a:solidFill>
              </a:rPr>
              <a:t> </a:t>
            </a:r>
            <a:r>
              <a:rPr lang="nl-NL" dirty="0" err="1">
                <a:solidFill>
                  <a:srgbClr val="7CEBFF"/>
                </a:solidFill>
              </a:rPr>
              <a:t>with</a:t>
            </a:r>
            <a:r>
              <a:rPr lang="nl-NL" dirty="0">
                <a:solidFill>
                  <a:srgbClr val="7CEBFF"/>
                </a:solidFill>
              </a:rPr>
              <a:t> </a:t>
            </a:r>
            <a:r>
              <a:rPr lang="nl-NL" dirty="0" err="1">
                <a:solidFill>
                  <a:srgbClr val="7CEBFF"/>
                </a:solidFill>
              </a:rPr>
              <a:t>controventional</a:t>
            </a:r>
            <a:r>
              <a:rPr lang="nl-NL" dirty="0">
                <a:solidFill>
                  <a:srgbClr val="7CEBFF"/>
                </a:solidFill>
              </a:rPr>
              <a:t> </a:t>
            </a:r>
            <a:r>
              <a:rPr lang="nl-NL" dirty="0" err="1">
                <a:solidFill>
                  <a:srgbClr val="7CEBFF"/>
                </a:solidFill>
              </a:rPr>
              <a:t>central</a:t>
            </a:r>
            <a:r>
              <a:rPr lang="nl-NL" dirty="0">
                <a:solidFill>
                  <a:srgbClr val="7CEBFF"/>
                </a:solidFill>
              </a:rPr>
              <a:t> </a:t>
            </a:r>
            <a:r>
              <a:rPr lang="nl-NL" dirty="0" err="1">
                <a:solidFill>
                  <a:srgbClr val="7CEBFF"/>
                </a:solidFill>
              </a:rPr>
              <a:t>venous</a:t>
            </a:r>
            <a:r>
              <a:rPr lang="nl-NL" dirty="0">
                <a:solidFill>
                  <a:srgbClr val="7CEBFF"/>
                </a:solidFill>
              </a:rPr>
              <a:t> </a:t>
            </a:r>
            <a:r>
              <a:rPr lang="nl-NL" dirty="0" err="1">
                <a:solidFill>
                  <a:srgbClr val="7CEBFF"/>
                </a:solidFill>
              </a:rPr>
              <a:t>catheters</a:t>
            </a:r>
            <a:r>
              <a:rPr lang="nl-NL" dirty="0">
                <a:solidFill>
                  <a:srgbClr val="7CEBFF"/>
                </a:solidFill>
              </a:rPr>
              <a:t> </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hthoek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Tijdelijke aanduiding voor inhoud 4" descr="Digitale cijf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e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hthoek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Rechthoek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nl-NL" dirty="0"/>
              <a:t>discussie</a:t>
            </a:r>
          </a:p>
        </p:txBody>
      </p:sp>
      <p:graphicFrame>
        <p:nvGraphicFramePr>
          <p:cNvPr id="6" name="Tijdelijke aanduiding voor inhoud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876130937"/>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541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Ja</a:t>
            </a:r>
          </a:p>
          <a:p>
            <a:pPr lvl="1"/>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marL="514350" lvl="1" indent="-514350">
              <a:buFont typeface="+mj-lt"/>
              <a:buAutoNum type="arabicPeriod"/>
            </a:pPr>
            <a:endParaRPr lang="en-US" b="1" dirty="0">
              <a:solidFill>
                <a:schemeClr val="tx2"/>
              </a:solidFill>
            </a:endParaRP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endParaRPr lang="en-US" b="1" dirty="0">
              <a:solidFill>
                <a:schemeClr val="tx2"/>
              </a:solidFill>
            </a:endParaRPr>
          </a:p>
          <a:p>
            <a:pPr lvl="1"/>
            <a:endParaRPr lang="en-US" b="1" dirty="0">
              <a:solidFill>
                <a:schemeClr val="tx2"/>
              </a:solidFill>
            </a:endParaRPr>
          </a:p>
          <a:p>
            <a:pPr marL="514350" lvl="1" indent="-514350">
              <a:buFont typeface="+mj-lt"/>
              <a:buAutoNum type="arabicPeriod"/>
            </a:pPr>
            <a:endParaRPr lang="en-US" b="1" dirty="0">
              <a:solidFill>
                <a:schemeClr val="tx2"/>
              </a:solidFill>
            </a:endParaRPr>
          </a:p>
          <a:p>
            <a:pPr marL="514350" lvl="1" indent="-514350">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95573-6125-40C3-AA0C-3AC6CFB9F86B}" type="slidenum">
              <a:rPr kumimoji="0" lang="en-US" sz="1200" b="0" i="0" u="none" strike="noStrike" kern="1200" cap="none" spc="0" normalizeH="0" baseline="0" noProof="0" smtClean="0">
                <a:ln>
                  <a:noFill/>
                </a:ln>
                <a:solidFill>
                  <a:srgbClr val="00428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42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16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3E6983-7E47-E6A7-6802-2822165F0499}"/>
              </a:ext>
            </a:extLst>
          </p:cNvPr>
          <p:cNvPicPr>
            <a:picLocks noChangeAspect="1"/>
          </p:cNvPicPr>
          <p:nvPr/>
        </p:nvPicPr>
        <p:blipFill rotWithShape="1">
          <a:blip r:embed="rId3"/>
          <a:srcRect l="29649" t="10552" r="30330" b="69823"/>
          <a:stretch/>
        </p:blipFill>
        <p:spPr>
          <a:xfrm>
            <a:off x="435429" y="604359"/>
            <a:ext cx="11310257" cy="3826114"/>
          </a:xfrm>
          <a:prstGeom prst="rect">
            <a:avLst/>
          </a:prstGeom>
        </p:spPr>
      </p:pic>
    </p:spTree>
    <p:extLst>
      <p:ext uri="{BB962C8B-B14F-4D97-AF65-F5344CB8AC3E}">
        <p14:creationId xmlns:p14="http://schemas.microsoft.com/office/powerpoint/2010/main" val="49760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hthoek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Tijdelijke aanduiding voor inhoud 4" descr="Digitale cijf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e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hthoek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Rechthoek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nl-NL" dirty="0"/>
              <a:t>Methode</a:t>
            </a:r>
          </a:p>
        </p:txBody>
      </p:sp>
      <p:graphicFrame>
        <p:nvGraphicFramePr>
          <p:cNvPr id="6" name="Tijdelijke aanduiding voor inhoud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2449443123"/>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hoek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hthoek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nvGrpSpPr>
          <p:cNvPr id="14" name="Groe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hthoek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hthoek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nl-NL" dirty="0">
                <a:solidFill>
                  <a:srgbClr val="FFFFFF"/>
                </a:solidFill>
              </a:rPr>
              <a:t>Populatie</a:t>
            </a:r>
          </a:p>
        </p:txBody>
      </p:sp>
      <p:sp>
        <p:nvSpPr>
          <p:cNvPr id="3" name="Subtitel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r>
              <a:rPr lang="nl-NL" dirty="0">
                <a:solidFill>
                  <a:schemeClr val="bg2"/>
                </a:solidFill>
              </a:rPr>
              <a:t>Inclusie: &lt;18jr / ALL / AML</a:t>
            </a:r>
          </a:p>
          <a:p>
            <a:pPr rtl="0"/>
            <a:endParaRPr lang="nl-NL" dirty="0">
              <a:solidFill>
                <a:schemeClr val="bg2"/>
              </a:solidFill>
            </a:endParaRPr>
          </a:p>
          <a:p>
            <a:pPr rtl="0"/>
            <a:r>
              <a:rPr lang="nl-NL" dirty="0">
                <a:solidFill>
                  <a:schemeClr val="bg2"/>
                </a:solidFill>
              </a:rPr>
              <a:t>Exclusie:  LMWH / geen lijn </a:t>
            </a:r>
          </a:p>
          <a:p>
            <a:pPr rtl="0"/>
            <a:endParaRPr lang="nl-NL" dirty="0">
              <a:solidFill>
                <a:schemeClr val="bg2"/>
              </a:solidFill>
            </a:endParaRPr>
          </a:p>
          <a:p>
            <a:pPr rtl="0"/>
            <a:endParaRPr lang="nl-NL" dirty="0">
              <a:solidFill>
                <a:schemeClr val="bg2"/>
              </a:solidFill>
            </a:endParaRPr>
          </a:p>
        </p:txBody>
      </p:sp>
      <p:pic>
        <p:nvPicPr>
          <p:cNvPr id="5" name="Afbeelding 4" descr="Digitale cijf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hthoek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Tijdelijke aanduiding voor inhoud 4" descr="Digitale cijf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e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hthoek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Rechthoek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nl-NL" dirty="0" err="1"/>
              <a:t>OUtcome</a:t>
            </a:r>
            <a:endParaRPr lang="nl-NL" dirty="0"/>
          </a:p>
        </p:txBody>
      </p:sp>
      <p:graphicFrame>
        <p:nvGraphicFramePr>
          <p:cNvPr id="6" name="Tijdelijke aanduiding voor inhoud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115978684"/>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94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hthoek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Tijdelijke aanduiding voor inhoud 4" descr="Digitale cijf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e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hthoek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8" name="Rechthoek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nl-NL" dirty="0"/>
              <a:t>Plaatsing</a:t>
            </a:r>
          </a:p>
        </p:txBody>
      </p:sp>
      <p:graphicFrame>
        <p:nvGraphicFramePr>
          <p:cNvPr id="6" name="Tijdelijke aanduiding voor inhoud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2197166125"/>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454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hoek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hthoek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nvGrpSpPr>
          <p:cNvPr id="14" name="Groe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hthoek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hthoek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nl-NL" dirty="0">
                <a:solidFill>
                  <a:srgbClr val="FFFFFF"/>
                </a:solidFill>
              </a:rPr>
              <a:t>Populatie</a:t>
            </a:r>
          </a:p>
        </p:txBody>
      </p:sp>
      <p:sp>
        <p:nvSpPr>
          <p:cNvPr id="3" name="Subtitel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r>
              <a:rPr lang="nl-NL" dirty="0">
                <a:solidFill>
                  <a:schemeClr val="bg2"/>
                </a:solidFill>
              </a:rPr>
              <a:t>192 patiënten</a:t>
            </a:r>
          </a:p>
          <a:p>
            <a:pPr rtl="0"/>
            <a:r>
              <a:rPr lang="nl-NL" dirty="0">
                <a:solidFill>
                  <a:schemeClr val="bg2"/>
                </a:solidFill>
              </a:rPr>
              <a:t>28 AML</a:t>
            </a:r>
          </a:p>
          <a:p>
            <a:pPr rtl="0"/>
            <a:r>
              <a:rPr lang="nl-NL" dirty="0">
                <a:solidFill>
                  <a:schemeClr val="bg2"/>
                </a:solidFill>
              </a:rPr>
              <a:t>164 ALL</a:t>
            </a:r>
          </a:p>
          <a:p>
            <a:pPr rtl="0"/>
            <a:endParaRPr lang="nl-NL" dirty="0">
              <a:solidFill>
                <a:schemeClr val="bg2"/>
              </a:solidFill>
            </a:endParaRPr>
          </a:p>
          <a:p>
            <a:pPr rtl="0"/>
            <a:r>
              <a:rPr lang="nl-NL" dirty="0">
                <a:solidFill>
                  <a:schemeClr val="bg2"/>
                </a:solidFill>
              </a:rPr>
              <a:t>295 lijnen (1,5 PP)</a:t>
            </a:r>
          </a:p>
          <a:p>
            <a:pPr rtl="0"/>
            <a:r>
              <a:rPr lang="nl-NL" sz="1200" dirty="0">
                <a:solidFill>
                  <a:schemeClr val="bg2"/>
                </a:solidFill>
              </a:rPr>
              <a:t>157 PICC (53,2%) 138 GETUNNELDE (46,8%)</a:t>
            </a:r>
          </a:p>
          <a:p>
            <a:pPr rtl="0"/>
            <a:endParaRPr lang="nl-NL" sz="1200" dirty="0">
              <a:solidFill>
                <a:schemeClr val="bg2"/>
              </a:solidFill>
            </a:endParaRPr>
          </a:p>
          <a:p>
            <a:pPr rtl="0"/>
            <a:endParaRPr lang="nl-NL" sz="1200" dirty="0">
              <a:solidFill>
                <a:schemeClr val="bg2"/>
              </a:solidFill>
            </a:endParaRPr>
          </a:p>
          <a:p>
            <a:pPr rtl="0"/>
            <a:endParaRPr lang="nl-NL" dirty="0">
              <a:solidFill>
                <a:schemeClr val="bg2"/>
              </a:solidFill>
            </a:endParaRPr>
          </a:p>
        </p:txBody>
      </p:sp>
      <p:pic>
        <p:nvPicPr>
          <p:cNvPr id="5" name="Afbeelding 4" descr="Digitale cijf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pic>
        <p:nvPicPr>
          <p:cNvPr id="6" name="Afbeelding 5">
            <a:extLst>
              <a:ext uri="{FF2B5EF4-FFF2-40B4-BE49-F238E27FC236}">
                <a16:creationId xmlns:a16="http://schemas.microsoft.com/office/drawing/2014/main" id="{AE54A6F4-CE4A-7EF6-3AE5-647EFF3B6463}"/>
              </a:ext>
            </a:extLst>
          </p:cNvPr>
          <p:cNvPicPr>
            <a:picLocks noChangeAspect="1"/>
          </p:cNvPicPr>
          <p:nvPr/>
        </p:nvPicPr>
        <p:blipFill rotWithShape="1">
          <a:blip r:embed="rId4"/>
          <a:srcRect l="31548" t="32921" r="32264" b="43279"/>
          <a:stretch/>
        </p:blipFill>
        <p:spPr>
          <a:xfrm>
            <a:off x="587828" y="1005838"/>
            <a:ext cx="7166415" cy="2945675"/>
          </a:xfrm>
          <a:prstGeom prst="rect">
            <a:avLst/>
          </a:prstGeom>
        </p:spPr>
      </p:pic>
      <p:sp>
        <p:nvSpPr>
          <p:cNvPr id="7" name="Rechthoek 6">
            <a:extLst>
              <a:ext uri="{FF2B5EF4-FFF2-40B4-BE49-F238E27FC236}">
                <a16:creationId xmlns:a16="http://schemas.microsoft.com/office/drawing/2014/main" id="{217E69CC-0BBF-DD3D-1129-5B87C5E00DD4}"/>
              </a:ext>
            </a:extLst>
          </p:cNvPr>
          <p:cNvSpPr/>
          <p:nvPr/>
        </p:nvSpPr>
        <p:spPr>
          <a:xfrm>
            <a:off x="715617" y="1709530"/>
            <a:ext cx="6879998" cy="132522"/>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F05CF1D-ED49-C348-2B0B-91F90BA15685}"/>
              </a:ext>
            </a:extLst>
          </p:cNvPr>
          <p:cNvSpPr/>
          <p:nvPr/>
        </p:nvSpPr>
        <p:spPr>
          <a:xfrm>
            <a:off x="709855" y="1979711"/>
            <a:ext cx="6879998" cy="132522"/>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6835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hoek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hthoek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nvGrpSpPr>
          <p:cNvPr id="14" name="Groe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hthoek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hthoek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nl-NL" dirty="0" err="1">
                <a:solidFill>
                  <a:srgbClr val="FFFFFF"/>
                </a:solidFill>
              </a:rPr>
              <a:t>rESULTATEN</a:t>
            </a:r>
            <a:endParaRPr lang="nl-NL" dirty="0">
              <a:solidFill>
                <a:srgbClr val="FFFFFF"/>
              </a:solidFill>
            </a:endParaRPr>
          </a:p>
        </p:txBody>
      </p:sp>
      <p:sp>
        <p:nvSpPr>
          <p:cNvPr id="3" name="Subtitel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r>
              <a:rPr lang="nl-NL" dirty="0">
                <a:solidFill>
                  <a:schemeClr val="bg2"/>
                </a:solidFill>
              </a:rPr>
              <a:t>Cat: 18x</a:t>
            </a:r>
          </a:p>
          <a:p>
            <a:pPr rtl="0"/>
            <a:r>
              <a:rPr lang="nl-NL" dirty="0" err="1">
                <a:solidFill>
                  <a:schemeClr val="bg2"/>
                </a:solidFill>
              </a:rPr>
              <a:t>Tunneld</a:t>
            </a:r>
            <a:r>
              <a:rPr lang="nl-NL" dirty="0">
                <a:solidFill>
                  <a:schemeClr val="bg2"/>
                </a:solidFill>
              </a:rPr>
              <a:t> line: 2/138 = 1,5%</a:t>
            </a:r>
          </a:p>
          <a:p>
            <a:pPr rtl="0"/>
            <a:r>
              <a:rPr lang="nl-NL" dirty="0">
                <a:solidFill>
                  <a:schemeClr val="bg2"/>
                </a:solidFill>
              </a:rPr>
              <a:t>PICC: 16/157= 10,2%</a:t>
            </a:r>
          </a:p>
          <a:p>
            <a:pPr rtl="0"/>
            <a:endParaRPr lang="nl-NL" sz="1200" dirty="0">
              <a:solidFill>
                <a:schemeClr val="bg2"/>
              </a:solidFill>
            </a:endParaRPr>
          </a:p>
          <a:p>
            <a:pPr rtl="0"/>
            <a:r>
              <a:rPr lang="nl-NL" dirty="0">
                <a:solidFill>
                  <a:schemeClr val="bg2"/>
                </a:solidFill>
              </a:rPr>
              <a:t>OR 5,6  (95% CI 1,2 -26,5)</a:t>
            </a:r>
          </a:p>
          <a:p>
            <a:pPr rtl="0"/>
            <a:endParaRPr lang="nl-NL" dirty="0">
              <a:solidFill>
                <a:schemeClr val="bg2"/>
              </a:solidFill>
            </a:endParaRPr>
          </a:p>
          <a:p>
            <a:pPr rtl="0"/>
            <a:r>
              <a:rPr lang="nl-NL" dirty="0">
                <a:solidFill>
                  <a:schemeClr val="bg2"/>
                </a:solidFill>
              </a:rPr>
              <a:t>11x CAT &lt;</a:t>
            </a:r>
            <a:r>
              <a:rPr lang="nl-NL" dirty="0" err="1">
                <a:solidFill>
                  <a:schemeClr val="bg2"/>
                </a:solidFill>
              </a:rPr>
              <a:t>mnd</a:t>
            </a:r>
            <a:r>
              <a:rPr lang="nl-NL" dirty="0">
                <a:solidFill>
                  <a:schemeClr val="bg2"/>
                </a:solidFill>
              </a:rPr>
              <a:t> na L-ASP</a:t>
            </a:r>
          </a:p>
          <a:p>
            <a:pPr rtl="0"/>
            <a:endParaRPr lang="nl-NL" sz="1200" dirty="0">
              <a:solidFill>
                <a:schemeClr val="bg2"/>
              </a:solidFill>
            </a:endParaRPr>
          </a:p>
          <a:p>
            <a:pPr rtl="0"/>
            <a:endParaRPr lang="nl-NL" dirty="0">
              <a:solidFill>
                <a:schemeClr val="bg2"/>
              </a:solidFill>
            </a:endParaRPr>
          </a:p>
        </p:txBody>
      </p:sp>
      <p:pic>
        <p:nvPicPr>
          <p:cNvPr id="5" name="Afbeelding 4" descr="Digitale cijf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pic>
        <p:nvPicPr>
          <p:cNvPr id="21" name="Afbeelding 20">
            <a:extLst>
              <a:ext uri="{FF2B5EF4-FFF2-40B4-BE49-F238E27FC236}">
                <a16:creationId xmlns:a16="http://schemas.microsoft.com/office/drawing/2014/main" id="{3590BB17-94E5-91B5-4511-2798213CDB3F}"/>
              </a:ext>
            </a:extLst>
          </p:cNvPr>
          <p:cNvPicPr>
            <a:picLocks noChangeAspect="1"/>
          </p:cNvPicPr>
          <p:nvPr/>
        </p:nvPicPr>
        <p:blipFill rotWithShape="1">
          <a:blip r:embed="rId4"/>
          <a:srcRect l="3662" t="41102" r="51740" b="9971"/>
          <a:stretch/>
        </p:blipFill>
        <p:spPr>
          <a:xfrm>
            <a:off x="656058" y="1100427"/>
            <a:ext cx="7014124" cy="2404668"/>
          </a:xfrm>
          <a:prstGeom prst="rect">
            <a:avLst/>
          </a:prstGeom>
        </p:spPr>
      </p:pic>
      <p:sp>
        <p:nvSpPr>
          <p:cNvPr id="22" name="Rechthoek 21">
            <a:extLst>
              <a:ext uri="{FF2B5EF4-FFF2-40B4-BE49-F238E27FC236}">
                <a16:creationId xmlns:a16="http://schemas.microsoft.com/office/drawing/2014/main" id="{B7A15AE5-4CB8-3792-6467-9E5DBB6DEE92}"/>
              </a:ext>
            </a:extLst>
          </p:cNvPr>
          <p:cNvSpPr/>
          <p:nvPr/>
        </p:nvSpPr>
        <p:spPr>
          <a:xfrm>
            <a:off x="656058" y="1974574"/>
            <a:ext cx="6879998" cy="132521"/>
          </a:xfrm>
          <a:prstGeom prst="rect">
            <a:avLst/>
          </a:prstGeom>
          <a:solidFill>
            <a:srgbClr val="FFFF00">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2471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hoek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hthoek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nvGrpSpPr>
          <p:cNvPr id="14" name="Groe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hthoek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hthoek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Rechthoek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p:nvSpPr>
          <p:cNvPr id="2" name="Titel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nl-NL" sz="3200" dirty="0">
                <a:solidFill>
                  <a:srgbClr val="FFFFFF"/>
                </a:solidFill>
              </a:rPr>
              <a:t>Behandeling</a:t>
            </a:r>
          </a:p>
        </p:txBody>
      </p:sp>
      <p:sp>
        <p:nvSpPr>
          <p:cNvPr id="3" name="Subtitel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r>
              <a:rPr lang="nl-NL" dirty="0">
                <a:solidFill>
                  <a:schemeClr val="bg2"/>
                </a:solidFill>
              </a:rPr>
              <a:t>LIJN NIET VERWIJDERD -&gt; ONTSTOLLEN THERAPEUTISCH</a:t>
            </a:r>
          </a:p>
          <a:p>
            <a:pPr rtl="0"/>
            <a:endParaRPr lang="nl-NL" dirty="0">
              <a:solidFill>
                <a:schemeClr val="bg2"/>
              </a:solidFill>
            </a:endParaRPr>
          </a:p>
          <a:p>
            <a:pPr rtl="0"/>
            <a:r>
              <a:rPr lang="nl-NL" dirty="0">
                <a:solidFill>
                  <a:schemeClr val="bg2"/>
                </a:solidFill>
              </a:rPr>
              <a:t>GEEN COMPLICATIES</a:t>
            </a:r>
          </a:p>
          <a:p>
            <a:pPr rtl="0"/>
            <a:endParaRPr lang="nl-NL" sz="1200" dirty="0">
              <a:solidFill>
                <a:schemeClr val="bg2"/>
              </a:solidFill>
            </a:endParaRPr>
          </a:p>
          <a:p>
            <a:pPr rtl="0"/>
            <a:endParaRPr lang="nl-NL" dirty="0">
              <a:solidFill>
                <a:schemeClr val="bg2"/>
              </a:solidFill>
            </a:endParaRPr>
          </a:p>
        </p:txBody>
      </p:sp>
      <p:pic>
        <p:nvPicPr>
          <p:cNvPr id="5" name="Afbeelding 4" descr="Digitale cijf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pic>
        <p:nvPicPr>
          <p:cNvPr id="1026" name="Picture 2" descr="Central venous catheter-related thrombosis in children and adults -  ScienceDirect">
            <a:extLst>
              <a:ext uri="{FF2B5EF4-FFF2-40B4-BE49-F238E27FC236}">
                <a16:creationId xmlns:a16="http://schemas.microsoft.com/office/drawing/2014/main" id="{9E78B8B4-2BC7-FD89-0500-732ED87749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03" t="-1" r="30979" b="-1982"/>
          <a:stretch/>
        </p:blipFill>
        <p:spPr bwMode="auto">
          <a:xfrm>
            <a:off x="979714" y="1272538"/>
            <a:ext cx="3638940" cy="433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33427"/>
      </p:ext>
    </p:extLst>
  </p:cSld>
  <p:clrMapOvr>
    <a:masterClrMapping/>
  </p:clrMapOvr>
</p:sld>
</file>

<file path=ppt/theme/theme1.xml><?xml version="1.0" encoding="utf-8"?>
<a:theme xmlns:a="http://schemas.openxmlformats.org/drawingml/2006/main" name="Aangepast">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8801_TF56390039_Win32" id="{FCB14B3E-2B92-48B8-A334-05E7A8EE34E1}" vid="{B6EC9E21-8C82-4EB1-BBE7-A370F785D0CA}"/>
    </a:ext>
  </a:extLst>
</a:theme>
</file>

<file path=ppt/theme/theme2.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{F8146979-05E4-42F8-B974-255F85142F4B}tf56390039_win32</Template>
  <TotalTime>560</TotalTime>
  <Words>221</Words>
  <Application>Microsoft Office PowerPoint</Application>
  <PresentationFormat>Breedbeeld</PresentationFormat>
  <Paragraphs>66</Paragraphs>
  <Slides>11</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11</vt:i4>
      </vt:variant>
    </vt:vector>
  </HeadingPairs>
  <TitlesOfParts>
    <vt:vector size="18" baseType="lpstr">
      <vt:lpstr>Arial</vt:lpstr>
      <vt:lpstr>Calibri</vt:lpstr>
      <vt:lpstr>Gill Sans MT</vt:lpstr>
      <vt:lpstr>Open Sans</vt:lpstr>
      <vt:lpstr>Wingdings 2</vt:lpstr>
      <vt:lpstr>Aangepast</vt:lpstr>
      <vt:lpstr>WKZ PowerPoint NL</vt:lpstr>
      <vt:lpstr>Increased Risk of Thrombosis</vt:lpstr>
      <vt:lpstr>PowerPoint-presentatie</vt:lpstr>
      <vt:lpstr>Methode</vt:lpstr>
      <vt:lpstr>Populatie</vt:lpstr>
      <vt:lpstr>OUtcome</vt:lpstr>
      <vt:lpstr>Plaatsing</vt:lpstr>
      <vt:lpstr>Populatie</vt:lpstr>
      <vt:lpstr>rESULTATEN</vt:lpstr>
      <vt:lpstr>Behandeling</vt:lpstr>
      <vt:lpstr>discussie</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Increased Risk of Thrombosis</dc:title>
  <dc:creator>Oost-van de Pol-2, N.Y. van (Nickie)</dc:creator>
  <cp:lastModifiedBy>Wilde, J. de (Joke)</cp:lastModifiedBy>
  <cp:revision>9</cp:revision>
  <dcterms:created xsi:type="dcterms:W3CDTF">2024-09-16T08:05:21Z</dcterms:created>
  <dcterms:modified xsi:type="dcterms:W3CDTF">2024-11-04T11:09:37Z</dcterms:modified>
</cp:coreProperties>
</file>