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60" r:id="rId5"/>
    <p:sldId id="265" r:id="rId6"/>
    <p:sldId id="259" r:id="rId7"/>
    <p:sldId id="267" r:id="rId8"/>
    <p:sldId id="268" r:id="rId9"/>
    <p:sldId id="266" r:id="rId10"/>
    <p:sldId id="261" r:id="rId11"/>
    <p:sldId id="262" r:id="rId12"/>
    <p:sldId id="263" r:id="rId13"/>
    <p:sldId id="264" r:id="rId14"/>
    <p:sldId id="269" r:id="rId15"/>
    <p:sldId id="270" r:id="rId16"/>
    <p:sldId id="271" r:id="rId17"/>
    <p:sldId id="272"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123" d="100"/>
          <a:sy n="123" d="100"/>
        </p:scale>
        <p:origin x="114" y="24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D65A00-B48B-D585-25D5-14776919C33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8E8211F-F369-D7C7-DD27-0A8C148294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8E43A81-36C0-7777-073D-8378336E951B}"/>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5" name="Tijdelijke aanduiding voor voettekst 4">
            <a:extLst>
              <a:ext uri="{FF2B5EF4-FFF2-40B4-BE49-F238E27FC236}">
                <a16:creationId xmlns:a16="http://schemas.microsoft.com/office/drawing/2014/main" id="{568027E5-0904-00A3-899D-B340CA14A47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0CDB6E-D8AF-5885-C88F-D69233AC6C96}"/>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430773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7E20AF-BC2C-3862-4DF0-C363AFF0CE5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D9A167A2-7323-109D-9E12-0095908CB90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118344C-9F37-C5EA-858F-2657FE2866C5}"/>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5" name="Tijdelijke aanduiding voor voettekst 4">
            <a:extLst>
              <a:ext uri="{FF2B5EF4-FFF2-40B4-BE49-F238E27FC236}">
                <a16:creationId xmlns:a16="http://schemas.microsoft.com/office/drawing/2014/main" id="{3BA58874-C7B8-B080-34AD-85124530263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06EBAB9-E75E-BE7A-F1F4-D5BFA7E633E7}"/>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4252079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FB1A5D0-93AD-ED13-DFC5-68B7204EB18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DB9CF41-745E-86D4-E078-7BEF272E221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4B8070D-FB9D-FE13-817D-4FD1868A13B6}"/>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5" name="Tijdelijke aanduiding voor voettekst 4">
            <a:extLst>
              <a:ext uri="{FF2B5EF4-FFF2-40B4-BE49-F238E27FC236}">
                <a16:creationId xmlns:a16="http://schemas.microsoft.com/office/drawing/2014/main" id="{BCF4A295-8B36-992B-6C02-F6E79394F9B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110765F-3B70-6036-828C-AE9DB3251F3F}"/>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2028874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A7FD76-90AF-0796-5AF0-69C3A3D7A18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22B60BB-FF31-0C31-8114-10476CFE475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81073BD-82E0-4384-2124-4AF77A6FCFAE}"/>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5" name="Tijdelijke aanduiding voor voettekst 4">
            <a:extLst>
              <a:ext uri="{FF2B5EF4-FFF2-40B4-BE49-F238E27FC236}">
                <a16:creationId xmlns:a16="http://schemas.microsoft.com/office/drawing/2014/main" id="{A9F3847D-0162-0D36-7213-E095B5735D7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A0E8855-6FC3-825B-63CA-2014FBB1C871}"/>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3439783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00660D-547B-0995-7E4E-17CE1CF3A4A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623DA2E-7BAD-4543-AFD6-F536E72AAF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AC38BB19-7771-2390-6DC9-96DC039BC6EB}"/>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5" name="Tijdelijke aanduiding voor voettekst 4">
            <a:extLst>
              <a:ext uri="{FF2B5EF4-FFF2-40B4-BE49-F238E27FC236}">
                <a16:creationId xmlns:a16="http://schemas.microsoft.com/office/drawing/2014/main" id="{02873F9A-00BD-5ED7-05BC-3E22E3D894D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42050FA-20D8-6AD0-B1A5-C7330243CD87}"/>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2703588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9E3BFC-2FE2-68C9-57B1-C40289B338A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B8DEBAD-8ABC-B863-D95B-DA03F53E0EE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D5E5830-7DD1-304A-ECE9-3BEC830FDE2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6533137-4AC3-88DD-3349-880C599304C3}"/>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6" name="Tijdelijke aanduiding voor voettekst 5">
            <a:extLst>
              <a:ext uri="{FF2B5EF4-FFF2-40B4-BE49-F238E27FC236}">
                <a16:creationId xmlns:a16="http://schemas.microsoft.com/office/drawing/2014/main" id="{ED86034B-C4CD-1797-4DFF-936FFDB2548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1C99F03-FC12-787B-64B7-D1547BF9BE23}"/>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4055720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C6F778-1514-E092-9030-0C166FBA621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D269B79-C0D9-5500-B919-492B4C30D2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9926D9F-6B93-B48E-179C-D4FE5C900BD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794C7BE-CD3A-435A-272D-4819941F7E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81E728D-C2A2-030B-EB55-15DA09DCE07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21A7487-E7A6-31A0-F507-664B7510051F}"/>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8" name="Tijdelijke aanduiding voor voettekst 7">
            <a:extLst>
              <a:ext uri="{FF2B5EF4-FFF2-40B4-BE49-F238E27FC236}">
                <a16:creationId xmlns:a16="http://schemas.microsoft.com/office/drawing/2014/main" id="{3346B909-6ED2-7997-3C75-0E2BE8E6F42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87DD92E-BF5E-6C8F-1447-53F61FA76D98}"/>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427056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F94D8A-60B8-C59C-2CDE-6F7419AAE45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B8CC104-3875-6AD9-B3AD-9A83BE6C62D7}"/>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4" name="Tijdelijke aanduiding voor voettekst 3">
            <a:extLst>
              <a:ext uri="{FF2B5EF4-FFF2-40B4-BE49-F238E27FC236}">
                <a16:creationId xmlns:a16="http://schemas.microsoft.com/office/drawing/2014/main" id="{E68D785A-7F81-12DF-B07C-A3F2D8E36E1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7D5C995-C2C4-D619-CB6C-CD126B9ECC1B}"/>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574220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97E5844-D163-5FAA-0764-AA983514A63E}"/>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3" name="Tijdelijke aanduiding voor voettekst 2">
            <a:extLst>
              <a:ext uri="{FF2B5EF4-FFF2-40B4-BE49-F238E27FC236}">
                <a16:creationId xmlns:a16="http://schemas.microsoft.com/office/drawing/2014/main" id="{27ABB71C-E754-E717-D16A-24CC41D4000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0E9B085F-9BF9-C70D-7106-D13C75519C21}"/>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1235720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D5A9B9-5AC3-FAAB-E324-819A899ED5F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F8EB6BC1-2237-B529-018D-CD30CD8652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D08BFDA-5BBB-494E-B067-BEC1D427BB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6945B17-95D6-AC80-E3EF-F6A0CF67D5AC}"/>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6" name="Tijdelijke aanduiding voor voettekst 5">
            <a:extLst>
              <a:ext uri="{FF2B5EF4-FFF2-40B4-BE49-F238E27FC236}">
                <a16:creationId xmlns:a16="http://schemas.microsoft.com/office/drawing/2014/main" id="{531FB03C-1282-11AB-B6DA-235121C0259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26B6F97-8071-90F3-F52D-482EFD19DACC}"/>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1998649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60A1E0-1A37-DC9C-19D5-DB453555D25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0708055-D7F7-E9A2-080E-EDE6384BEC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9F0CA6F-DF34-4CFB-6195-CEDE9D6901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A5B2510-D7DF-732C-8CEE-B4DA3FB88CA3}"/>
              </a:ext>
            </a:extLst>
          </p:cNvPr>
          <p:cNvSpPr>
            <a:spLocks noGrp="1"/>
          </p:cNvSpPr>
          <p:nvPr>
            <p:ph type="dt" sz="half" idx="10"/>
          </p:nvPr>
        </p:nvSpPr>
        <p:spPr/>
        <p:txBody>
          <a:bodyPr/>
          <a:lstStyle/>
          <a:p>
            <a:fld id="{F088E218-F560-4F7D-8B60-5CE7D75C49AB}" type="datetimeFigureOut">
              <a:rPr lang="nl-NL" smtClean="0"/>
              <a:t>4-11-2024</a:t>
            </a:fld>
            <a:endParaRPr lang="nl-NL"/>
          </a:p>
        </p:txBody>
      </p:sp>
      <p:sp>
        <p:nvSpPr>
          <p:cNvPr id="6" name="Tijdelijke aanduiding voor voettekst 5">
            <a:extLst>
              <a:ext uri="{FF2B5EF4-FFF2-40B4-BE49-F238E27FC236}">
                <a16:creationId xmlns:a16="http://schemas.microsoft.com/office/drawing/2014/main" id="{7314595F-3A1F-A155-5D9F-5A4DF2B8C30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A00EA29-ECAE-6FCC-5BCF-AB1BE7E5223C}"/>
              </a:ext>
            </a:extLst>
          </p:cNvPr>
          <p:cNvSpPr>
            <a:spLocks noGrp="1"/>
          </p:cNvSpPr>
          <p:nvPr>
            <p:ph type="sldNum" sz="quarter" idx="12"/>
          </p:nvPr>
        </p:nvSpPr>
        <p:spPr/>
        <p:txBody>
          <a:bodyPr/>
          <a:lstStyle/>
          <a:p>
            <a:fld id="{4611B760-CF75-49DA-A94A-D0A0CCA67A74}" type="slidenum">
              <a:rPr lang="nl-NL" smtClean="0"/>
              <a:t>‹nr.›</a:t>
            </a:fld>
            <a:endParaRPr lang="nl-NL"/>
          </a:p>
        </p:txBody>
      </p:sp>
    </p:spTree>
    <p:extLst>
      <p:ext uri="{BB962C8B-B14F-4D97-AF65-F5344CB8AC3E}">
        <p14:creationId xmlns:p14="http://schemas.microsoft.com/office/powerpoint/2010/main" val="752204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AEB4F4A-86C6-B263-8078-BD283D5DB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DFA76B4-F3EA-F892-FC51-033257CFD6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914D0E9-06E9-86FD-D01D-7175A77A3C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88E218-F560-4F7D-8B60-5CE7D75C49AB}" type="datetimeFigureOut">
              <a:rPr lang="nl-NL" smtClean="0"/>
              <a:t>4-11-2024</a:t>
            </a:fld>
            <a:endParaRPr lang="nl-NL"/>
          </a:p>
        </p:txBody>
      </p:sp>
      <p:sp>
        <p:nvSpPr>
          <p:cNvPr id="5" name="Tijdelijke aanduiding voor voettekst 4">
            <a:extLst>
              <a:ext uri="{FF2B5EF4-FFF2-40B4-BE49-F238E27FC236}">
                <a16:creationId xmlns:a16="http://schemas.microsoft.com/office/drawing/2014/main" id="{A219A3F1-6F7C-8650-C206-0AF5B5DC9D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92F529B-104D-C101-01A6-D3D077FC2F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1B760-CF75-49DA-A94A-D0A0CCA67A74}" type="slidenum">
              <a:rPr lang="nl-NL" smtClean="0"/>
              <a:t>‹nr.›</a:t>
            </a:fld>
            <a:endParaRPr lang="nl-NL"/>
          </a:p>
        </p:txBody>
      </p:sp>
    </p:spTree>
    <p:extLst>
      <p:ext uri="{BB962C8B-B14F-4D97-AF65-F5344CB8AC3E}">
        <p14:creationId xmlns:p14="http://schemas.microsoft.com/office/powerpoint/2010/main" val="2832385499"/>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FC786ABE-D050-287F-A5F7-617F64EFDAD2}"/>
              </a:ext>
            </a:extLst>
          </p:cNvPr>
          <p:cNvSpPr>
            <a:spLocks noGrp="1"/>
          </p:cNvSpPr>
          <p:nvPr>
            <p:ph type="ctrTitle"/>
          </p:nvPr>
        </p:nvSpPr>
        <p:spPr>
          <a:xfrm>
            <a:off x="1524003" y="1999615"/>
            <a:ext cx="9144000" cy="2764028"/>
          </a:xfrm>
        </p:spPr>
        <p:txBody>
          <a:bodyPr anchor="ctr">
            <a:normAutofit/>
          </a:bodyPr>
          <a:lstStyle/>
          <a:p>
            <a:r>
              <a:rPr lang="en-US" sz="4500"/>
              <a:t>Prevalence of Bacterial Codetection and Outcomes for Infants Intubated for Respiratory Infections</a:t>
            </a:r>
            <a:endParaRPr lang="nl-NL" sz="4500"/>
          </a:p>
        </p:txBody>
      </p:sp>
      <p:sp>
        <p:nvSpPr>
          <p:cNvPr id="3" name="Ondertitel 2">
            <a:extLst>
              <a:ext uri="{FF2B5EF4-FFF2-40B4-BE49-F238E27FC236}">
                <a16:creationId xmlns:a16="http://schemas.microsoft.com/office/drawing/2014/main" id="{1FBE22FE-013C-609E-D781-4BD397E78BC2}"/>
              </a:ext>
            </a:extLst>
          </p:cNvPr>
          <p:cNvSpPr>
            <a:spLocks noGrp="1"/>
          </p:cNvSpPr>
          <p:nvPr>
            <p:ph type="subTitle" idx="1"/>
          </p:nvPr>
        </p:nvSpPr>
        <p:spPr>
          <a:xfrm>
            <a:off x="1966912" y="5645150"/>
            <a:ext cx="8258176" cy="631825"/>
          </a:xfrm>
        </p:spPr>
        <p:txBody>
          <a:bodyPr anchor="ctr">
            <a:normAutofit/>
          </a:bodyPr>
          <a:lstStyle/>
          <a:p>
            <a:r>
              <a:rPr lang="en-US" sz="1800"/>
              <a:t>Copyright © 2024 by the Society of Critical Care Medicine and the World Federation of Pediatric Intensive and Critical Care Societies</a:t>
            </a:r>
            <a:endParaRPr lang="nl-NL" sz="1800"/>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468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694979-1EF4-C36E-F2BA-12C2C57F1988}"/>
              </a:ext>
            </a:extLst>
          </p:cNvPr>
          <p:cNvSpPr>
            <a:spLocks noGrp="1"/>
          </p:cNvSpPr>
          <p:nvPr>
            <p:ph type="title"/>
          </p:nvPr>
        </p:nvSpPr>
        <p:spPr/>
        <p:txBody>
          <a:bodyPr/>
          <a:lstStyle/>
          <a:p>
            <a:r>
              <a:rPr lang="nl-NL" dirty="0"/>
              <a:t>Resultaten</a:t>
            </a:r>
          </a:p>
        </p:txBody>
      </p:sp>
      <p:sp>
        <p:nvSpPr>
          <p:cNvPr id="3" name="Tijdelijke aanduiding voor inhoud 2">
            <a:extLst>
              <a:ext uri="{FF2B5EF4-FFF2-40B4-BE49-F238E27FC236}">
                <a16:creationId xmlns:a16="http://schemas.microsoft.com/office/drawing/2014/main" id="{5AD546A3-C99C-F1F6-63C3-FAD554F2DB16}"/>
              </a:ext>
            </a:extLst>
          </p:cNvPr>
          <p:cNvSpPr>
            <a:spLocks noGrp="1"/>
          </p:cNvSpPr>
          <p:nvPr>
            <p:ph idx="1"/>
          </p:nvPr>
        </p:nvSpPr>
        <p:spPr/>
        <p:txBody>
          <a:bodyPr>
            <a:normAutofit fontScale="92500" lnSpcReduction="10000"/>
          </a:bodyPr>
          <a:lstStyle/>
          <a:p>
            <a:pPr marL="0" indent="0">
              <a:buNone/>
            </a:pPr>
            <a:r>
              <a:rPr lang="nl-NL" dirty="0"/>
              <a:t>556 patiënten voldeden aan criteria</a:t>
            </a:r>
          </a:p>
          <a:p>
            <a:pPr marL="0" indent="0">
              <a:buNone/>
            </a:pPr>
            <a:r>
              <a:rPr lang="nl-NL" dirty="0"/>
              <a:t>21 werden geïncludeerd vanwege ontbrekende data. </a:t>
            </a:r>
          </a:p>
          <a:p>
            <a:pPr marL="0" indent="0">
              <a:buNone/>
            </a:pPr>
            <a:r>
              <a:rPr lang="nl-NL" dirty="0"/>
              <a:t>535 patiënten werden geanalyseerd, 63 vielen af omdat ze geen sputumkweek was afgenomen na intubatie.</a:t>
            </a:r>
          </a:p>
          <a:p>
            <a:pPr marL="0" indent="0">
              <a:buNone/>
            </a:pPr>
            <a:endParaRPr lang="nl-NL" dirty="0"/>
          </a:p>
          <a:p>
            <a:pPr marL="0" indent="0">
              <a:buNone/>
            </a:pPr>
            <a:r>
              <a:rPr lang="nl-NL" dirty="0"/>
              <a:t>472 kinderen bleven over</a:t>
            </a:r>
          </a:p>
          <a:p>
            <a:pPr marL="0" indent="0">
              <a:buNone/>
            </a:pPr>
            <a:r>
              <a:rPr lang="nl-NL" dirty="0"/>
              <a:t>Mediane leeftijd 4.1 (1.5, 10) maanden</a:t>
            </a:r>
          </a:p>
          <a:p>
            <a:pPr marL="0" indent="0">
              <a:buNone/>
            </a:pPr>
            <a:r>
              <a:rPr lang="nl-NL" dirty="0"/>
              <a:t>35% was opgenomen op een LMIC PICU</a:t>
            </a:r>
          </a:p>
          <a:p>
            <a:pPr marL="0" indent="0">
              <a:buNone/>
            </a:pPr>
            <a:r>
              <a:rPr lang="nl-NL" dirty="0"/>
              <a:t>31% was prematuur geboren </a:t>
            </a:r>
          </a:p>
          <a:p>
            <a:pPr marL="0" indent="0">
              <a:buNone/>
            </a:pPr>
            <a:r>
              <a:rPr lang="nl-NL" dirty="0"/>
              <a:t>50% had geen co morbiditeit</a:t>
            </a:r>
          </a:p>
        </p:txBody>
      </p:sp>
    </p:spTree>
    <p:extLst>
      <p:ext uri="{BB962C8B-B14F-4D97-AF65-F5344CB8AC3E}">
        <p14:creationId xmlns:p14="http://schemas.microsoft.com/office/powerpoint/2010/main" val="406449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A9889B-5A16-0622-BF13-33AD6D4A0504}"/>
              </a:ext>
            </a:extLst>
          </p:cNvPr>
          <p:cNvSpPr>
            <a:spLocks noGrp="1"/>
          </p:cNvSpPr>
          <p:nvPr>
            <p:ph type="title"/>
          </p:nvPr>
        </p:nvSpPr>
        <p:spPr/>
        <p:txBody>
          <a:bodyPr/>
          <a:lstStyle/>
          <a:p>
            <a:r>
              <a:rPr lang="nl-NL" dirty="0"/>
              <a:t>Resultaten</a:t>
            </a:r>
          </a:p>
        </p:txBody>
      </p:sp>
      <p:sp>
        <p:nvSpPr>
          <p:cNvPr id="3" name="Tijdelijke aanduiding voor inhoud 2">
            <a:extLst>
              <a:ext uri="{FF2B5EF4-FFF2-40B4-BE49-F238E27FC236}">
                <a16:creationId xmlns:a16="http://schemas.microsoft.com/office/drawing/2014/main" id="{2E382BD9-FD0F-BB38-42A5-9AFBCBDF608C}"/>
              </a:ext>
            </a:extLst>
          </p:cNvPr>
          <p:cNvSpPr>
            <a:spLocks noGrp="1"/>
          </p:cNvSpPr>
          <p:nvPr>
            <p:ph idx="1"/>
          </p:nvPr>
        </p:nvSpPr>
        <p:spPr/>
        <p:txBody>
          <a:bodyPr>
            <a:normAutofit/>
          </a:bodyPr>
          <a:lstStyle/>
          <a:p>
            <a:pPr marL="0" indent="0">
              <a:buNone/>
            </a:pPr>
            <a:r>
              <a:rPr lang="en-US" dirty="0" err="1"/>
              <a:t>Tabel</a:t>
            </a:r>
            <a:r>
              <a:rPr lang="en-US" dirty="0"/>
              <a:t> 1 </a:t>
            </a:r>
          </a:p>
          <a:p>
            <a:r>
              <a:rPr lang="en-US" dirty="0"/>
              <a:t>BAV: median PEEP was 7 cm H2O (6,8) met </a:t>
            </a:r>
            <a:r>
              <a:rPr lang="en-US" dirty="0" err="1"/>
              <a:t>peakdrukken</a:t>
            </a:r>
            <a:r>
              <a:rPr lang="en-US" dirty="0"/>
              <a:t> van 25 cm H2O (22, 28), tidal volume of 7.2mL/kg (6.2, 8.9) and Fio2 of 0.5 (0.4, 0.8) </a:t>
            </a:r>
          </a:p>
          <a:p>
            <a:r>
              <a:rPr lang="en-US" dirty="0"/>
              <a:t>Other treatments on the first day of intubation included steroids in 21%, vasoactive medications in 20%, and diuretics in 37% </a:t>
            </a:r>
          </a:p>
          <a:p>
            <a:r>
              <a:rPr lang="en-US" dirty="0"/>
              <a:t>There were 207 patients (44%) who met criteria for PARDS on day 1. Median (IQR) PICU LOS was 10 days (6, 14) days, and hospital LOS was 15 days (9.7, 21.8). There were 28 deaths (5.3%)</a:t>
            </a:r>
          </a:p>
        </p:txBody>
      </p:sp>
    </p:spTree>
    <p:extLst>
      <p:ext uri="{BB962C8B-B14F-4D97-AF65-F5344CB8AC3E}">
        <p14:creationId xmlns:p14="http://schemas.microsoft.com/office/powerpoint/2010/main" val="1263410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1D6864-B100-82AE-F7D0-E0303B4223BB}"/>
              </a:ext>
            </a:extLst>
          </p:cNvPr>
          <p:cNvSpPr>
            <a:spLocks noGrp="1"/>
          </p:cNvSpPr>
          <p:nvPr>
            <p:ph type="title"/>
          </p:nvPr>
        </p:nvSpPr>
        <p:spPr/>
        <p:txBody>
          <a:bodyPr/>
          <a:lstStyle/>
          <a:p>
            <a:r>
              <a:rPr lang="nl-NL" dirty="0"/>
              <a:t>Resultaten</a:t>
            </a:r>
          </a:p>
        </p:txBody>
      </p:sp>
      <p:sp>
        <p:nvSpPr>
          <p:cNvPr id="3" name="Tijdelijke aanduiding voor inhoud 2">
            <a:extLst>
              <a:ext uri="{FF2B5EF4-FFF2-40B4-BE49-F238E27FC236}">
                <a16:creationId xmlns:a16="http://schemas.microsoft.com/office/drawing/2014/main" id="{A61CA2B1-2671-456D-228B-2329959AA26A}"/>
              </a:ext>
            </a:extLst>
          </p:cNvPr>
          <p:cNvSpPr>
            <a:spLocks noGrp="1"/>
          </p:cNvSpPr>
          <p:nvPr>
            <p:ph idx="1"/>
          </p:nvPr>
        </p:nvSpPr>
        <p:spPr/>
        <p:txBody>
          <a:bodyPr/>
          <a:lstStyle/>
          <a:p>
            <a:r>
              <a:rPr lang="en-US" dirty="0" err="1"/>
              <a:t>Sputumkweek</a:t>
            </a:r>
            <a:r>
              <a:rPr lang="en-US" dirty="0"/>
              <a:t> </a:t>
            </a:r>
            <a:r>
              <a:rPr lang="en-US" dirty="0" err="1"/>
              <a:t>werd</a:t>
            </a:r>
            <a:r>
              <a:rPr lang="en-US" dirty="0"/>
              <a:t> </a:t>
            </a:r>
            <a:r>
              <a:rPr lang="en-US" dirty="0" err="1"/>
              <a:t>bij</a:t>
            </a:r>
            <a:r>
              <a:rPr lang="en-US" dirty="0"/>
              <a:t> 472 </a:t>
            </a:r>
            <a:r>
              <a:rPr lang="en-US" dirty="0" err="1"/>
              <a:t>kinderen</a:t>
            </a:r>
            <a:r>
              <a:rPr lang="en-US" dirty="0"/>
              <a:t> </a:t>
            </a:r>
            <a:r>
              <a:rPr lang="en-US" dirty="0" err="1"/>
              <a:t>afgenomen</a:t>
            </a:r>
            <a:r>
              <a:rPr lang="en-US" dirty="0"/>
              <a:t> (88% van het </a:t>
            </a:r>
            <a:r>
              <a:rPr lang="en-US" dirty="0" err="1"/>
              <a:t>gehele</a:t>
            </a:r>
            <a:r>
              <a:rPr lang="en-US" dirty="0"/>
              <a:t> cohort) met </a:t>
            </a:r>
            <a:r>
              <a:rPr lang="en-US" dirty="0" err="1"/>
              <a:t>een</a:t>
            </a:r>
            <a:r>
              <a:rPr lang="en-US" dirty="0"/>
              <a:t> median (IQR) van 1.95 </a:t>
            </a:r>
            <a:r>
              <a:rPr lang="en-US" dirty="0" err="1"/>
              <a:t>uur</a:t>
            </a:r>
            <a:r>
              <a:rPr lang="en-US" dirty="0"/>
              <a:t> (0.7, 6.2) </a:t>
            </a:r>
            <a:r>
              <a:rPr lang="en-US" dirty="0" err="1"/>
              <a:t>na</a:t>
            </a:r>
            <a:r>
              <a:rPr lang="en-US" dirty="0"/>
              <a:t> </a:t>
            </a:r>
            <a:r>
              <a:rPr lang="en-US" dirty="0" err="1"/>
              <a:t>intubatie</a:t>
            </a:r>
            <a:r>
              <a:rPr lang="en-US" dirty="0"/>
              <a:t>.</a:t>
            </a:r>
          </a:p>
          <a:p>
            <a:r>
              <a:rPr lang="en-US" dirty="0"/>
              <a:t>60% (282/472) had </a:t>
            </a:r>
            <a:r>
              <a:rPr lang="en-US" dirty="0" err="1"/>
              <a:t>een</a:t>
            </a:r>
            <a:r>
              <a:rPr lang="en-US" dirty="0"/>
              <a:t> </a:t>
            </a:r>
            <a:r>
              <a:rPr lang="en-US" dirty="0" err="1"/>
              <a:t>leukocytose</a:t>
            </a:r>
            <a:r>
              <a:rPr lang="en-US" dirty="0"/>
              <a:t>, 55% (258/472) had </a:t>
            </a:r>
            <a:r>
              <a:rPr lang="en-US" dirty="0" err="1"/>
              <a:t>milde</a:t>
            </a:r>
            <a:r>
              <a:rPr lang="en-US" dirty="0"/>
              <a:t> </a:t>
            </a:r>
            <a:r>
              <a:rPr lang="en-US" dirty="0" err="1"/>
              <a:t>bacterie</a:t>
            </a:r>
            <a:r>
              <a:rPr lang="en-US" dirty="0"/>
              <a:t> </a:t>
            </a:r>
            <a:r>
              <a:rPr lang="en-US" dirty="0" err="1"/>
              <a:t>groei</a:t>
            </a:r>
            <a:r>
              <a:rPr lang="en-US" dirty="0"/>
              <a:t>, en 42% (196/472) had </a:t>
            </a:r>
            <a:r>
              <a:rPr lang="en-US" dirty="0" err="1"/>
              <a:t>een</a:t>
            </a:r>
            <a:r>
              <a:rPr lang="en-US" dirty="0"/>
              <a:t> </a:t>
            </a:r>
            <a:r>
              <a:rPr lang="en-US" dirty="0" err="1"/>
              <a:t>hoog</a:t>
            </a:r>
            <a:r>
              <a:rPr lang="en-US" dirty="0"/>
              <a:t> pos </a:t>
            </a:r>
            <a:r>
              <a:rPr lang="en-US" dirty="0" err="1"/>
              <a:t>kweek</a:t>
            </a:r>
            <a:r>
              <a:rPr lang="en-US" dirty="0"/>
              <a:t> met </a:t>
            </a:r>
            <a:r>
              <a:rPr lang="en-US" dirty="0" err="1"/>
              <a:t>een</a:t>
            </a:r>
            <a:r>
              <a:rPr lang="en-US" dirty="0"/>
              <a:t> </a:t>
            </a:r>
            <a:r>
              <a:rPr lang="en-US" dirty="0" err="1"/>
              <a:t>pathogene</a:t>
            </a:r>
            <a:r>
              <a:rPr lang="en-US" dirty="0"/>
              <a:t> </a:t>
            </a:r>
            <a:r>
              <a:rPr lang="en-US" dirty="0" err="1"/>
              <a:t>bacterie</a:t>
            </a:r>
            <a:endParaRPr lang="en-US" dirty="0"/>
          </a:p>
          <a:p>
            <a:r>
              <a:rPr lang="en-US" dirty="0" err="1"/>
              <a:t>Haemophilus</a:t>
            </a:r>
            <a:r>
              <a:rPr lang="en-US" dirty="0"/>
              <a:t> influenzae and Moraxella catarrhalis </a:t>
            </a:r>
            <a:r>
              <a:rPr lang="en-US" dirty="0" err="1"/>
              <a:t>waren</a:t>
            </a:r>
            <a:r>
              <a:rPr lang="en-US" dirty="0"/>
              <a:t> de </a:t>
            </a:r>
            <a:r>
              <a:rPr lang="en-US" dirty="0" err="1"/>
              <a:t>meest</a:t>
            </a:r>
            <a:r>
              <a:rPr lang="en-US" dirty="0"/>
              <a:t> </a:t>
            </a:r>
            <a:r>
              <a:rPr lang="en-US" dirty="0" err="1"/>
              <a:t>voorkomende</a:t>
            </a:r>
            <a:r>
              <a:rPr lang="en-US" dirty="0"/>
              <a:t> </a:t>
            </a:r>
            <a:r>
              <a:rPr lang="en-US" dirty="0" err="1"/>
              <a:t>infectie</a:t>
            </a:r>
            <a:endParaRPr lang="nl-NL" dirty="0"/>
          </a:p>
        </p:txBody>
      </p:sp>
    </p:spTree>
    <p:extLst>
      <p:ext uri="{BB962C8B-B14F-4D97-AF65-F5344CB8AC3E}">
        <p14:creationId xmlns:p14="http://schemas.microsoft.com/office/powerpoint/2010/main" val="2345544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D3B659-32E1-BC37-04CB-BA9D1793EF23}"/>
              </a:ext>
            </a:extLst>
          </p:cNvPr>
          <p:cNvSpPr>
            <a:spLocks noGrp="1"/>
          </p:cNvSpPr>
          <p:nvPr>
            <p:ph type="title"/>
          </p:nvPr>
        </p:nvSpPr>
        <p:spPr/>
        <p:txBody>
          <a:bodyPr/>
          <a:lstStyle/>
          <a:p>
            <a:r>
              <a:rPr lang="nl-NL" dirty="0"/>
              <a:t>Resultaten</a:t>
            </a:r>
          </a:p>
        </p:txBody>
      </p:sp>
      <p:sp>
        <p:nvSpPr>
          <p:cNvPr id="3" name="Tijdelijke aanduiding voor inhoud 2">
            <a:extLst>
              <a:ext uri="{FF2B5EF4-FFF2-40B4-BE49-F238E27FC236}">
                <a16:creationId xmlns:a16="http://schemas.microsoft.com/office/drawing/2014/main" id="{98015FC6-5048-73EF-7868-972EA57EFFA4}"/>
              </a:ext>
            </a:extLst>
          </p:cNvPr>
          <p:cNvSpPr>
            <a:spLocks noGrp="1"/>
          </p:cNvSpPr>
          <p:nvPr>
            <p:ph idx="1"/>
          </p:nvPr>
        </p:nvSpPr>
        <p:spPr/>
        <p:txBody>
          <a:bodyPr/>
          <a:lstStyle/>
          <a:p>
            <a:r>
              <a:rPr lang="en-US" dirty="0"/>
              <a:t>29% (138/472) had </a:t>
            </a:r>
            <a:r>
              <a:rPr lang="en-US" dirty="0" err="1"/>
              <a:t>een</a:t>
            </a:r>
            <a:r>
              <a:rPr lang="en-US" dirty="0"/>
              <a:t> </a:t>
            </a:r>
            <a:r>
              <a:rPr lang="en-US" dirty="0" err="1"/>
              <a:t>bact</a:t>
            </a:r>
            <a:r>
              <a:rPr lang="en-US" dirty="0"/>
              <a:t> </a:t>
            </a:r>
            <a:r>
              <a:rPr lang="en-US" dirty="0" err="1"/>
              <a:t>superinfectie</a:t>
            </a:r>
            <a:r>
              <a:rPr lang="en-US" dirty="0"/>
              <a:t> </a:t>
            </a:r>
            <a:r>
              <a:rPr lang="en-US" dirty="0" err="1"/>
              <a:t>waaran</a:t>
            </a:r>
            <a:r>
              <a:rPr lang="en-US" dirty="0"/>
              <a:t> 37% van de </a:t>
            </a:r>
            <a:r>
              <a:rPr lang="en-US" dirty="0" err="1"/>
              <a:t>kinderen</a:t>
            </a:r>
            <a:r>
              <a:rPr lang="en-US" dirty="0"/>
              <a:t> was </a:t>
            </a:r>
            <a:r>
              <a:rPr lang="en-US" dirty="0" err="1"/>
              <a:t>opgenomen</a:t>
            </a:r>
            <a:r>
              <a:rPr lang="en-US" dirty="0"/>
              <a:t> met </a:t>
            </a:r>
            <a:r>
              <a:rPr lang="en-US" dirty="0" err="1"/>
              <a:t>een</a:t>
            </a:r>
            <a:r>
              <a:rPr lang="en-US" dirty="0"/>
              <a:t> bronchiolitis, 13% met </a:t>
            </a:r>
            <a:r>
              <a:rPr lang="en-US" dirty="0" err="1"/>
              <a:t>een</a:t>
            </a:r>
            <a:r>
              <a:rPr lang="en-US" dirty="0"/>
              <a:t> pneumonia and 15% met </a:t>
            </a:r>
            <a:r>
              <a:rPr lang="en-US" dirty="0" err="1"/>
              <a:t>een</a:t>
            </a:r>
            <a:r>
              <a:rPr lang="en-US" dirty="0"/>
              <a:t> </a:t>
            </a:r>
            <a:r>
              <a:rPr lang="en-US" dirty="0" err="1"/>
              <a:t>lage</a:t>
            </a:r>
            <a:r>
              <a:rPr lang="en-US" dirty="0"/>
              <a:t> LWI</a:t>
            </a:r>
          </a:p>
          <a:p>
            <a:r>
              <a:rPr lang="en-US" dirty="0" err="1"/>
              <a:t>Een</a:t>
            </a:r>
            <a:r>
              <a:rPr lang="en-US" dirty="0"/>
              <a:t> </a:t>
            </a:r>
            <a:r>
              <a:rPr lang="en-US" dirty="0" err="1"/>
              <a:t>bact</a:t>
            </a:r>
            <a:r>
              <a:rPr lang="en-US" dirty="0"/>
              <a:t> </a:t>
            </a:r>
            <a:r>
              <a:rPr lang="en-US" dirty="0" err="1"/>
              <a:t>superinfec</a:t>
            </a:r>
            <a:r>
              <a:rPr lang="en-US" dirty="0"/>
              <a:t> was </a:t>
            </a:r>
            <a:r>
              <a:rPr lang="en-US" dirty="0" err="1"/>
              <a:t>ge-associateerd</a:t>
            </a:r>
            <a:r>
              <a:rPr lang="en-US" dirty="0"/>
              <a:t> met </a:t>
            </a:r>
            <a:r>
              <a:rPr lang="en-US" dirty="0" err="1"/>
              <a:t>jonge</a:t>
            </a:r>
            <a:r>
              <a:rPr lang="en-US" dirty="0"/>
              <a:t> </a:t>
            </a:r>
            <a:r>
              <a:rPr lang="en-US" dirty="0" err="1"/>
              <a:t>kinderen</a:t>
            </a:r>
            <a:r>
              <a:rPr lang="en-US" dirty="0"/>
              <a:t> </a:t>
            </a:r>
            <a:r>
              <a:rPr lang="en-US" dirty="0" err="1"/>
              <a:t>uit</a:t>
            </a:r>
            <a:r>
              <a:rPr lang="en-US" dirty="0"/>
              <a:t> </a:t>
            </a:r>
            <a:r>
              <a:rPr lang="en-US" dirty="0" err="1"/>
              <a:t>een</a:t>
            </a:r>
            <a:r>
              <a:rPr lang="en-US" dirty="0"/>
              <a:t> high-income country, </a:t>
            </a:r>
            <a:r>
              <a:rPr lang="en-US" dirty="0" err="1"/>
              <a:t>opgenomen</a:t>
            </a:r>
            <a:r>
              <a:rPr lang="en-US" dirty="0"/>
              <a:t> met </a:t>
            </a:r>
            <a:r>
              <a:rPr lang="en-US" dirty="0" err="1"/>
              <a:t>een</a:t>
            </a:r>
            <a:r>
              <a:rPr lang="en-US" dirty="0"/>
              <a:t> bronchiolitis, met </a:t>
            </a:r>
            <a:r>
              <a:rPr lang="en-US" dirty="0" err="1"/>
              <a:t>een</a:t>
            </a:r>
            <a:r>
              <a:rPr lang="en-US" dirty="0"/>
              <a:t> positive </a:t>
            </a:r>
            <a:r>
              <a:rPr lang="en-US" dirty="0" err="1"/>
              <a:t>virale</a:t>
            </a:r>
            <a:r>
              <a:rPr lang="en-US" dirty="0"/>
              <a:t> test, die </a:t>
            </a:r>
            <a:r>
              <a:rPr lang="en-US" dirty="0" err="1"/>
              <a:t>geen</a:t>
            </a:r>
            <a:r>
              <a:rPr lang="en-US" dirty="0"/>
              <a:t> vasoactive </a:t>
            </a:r>
            <a:r>
              <a:rPr lang="en-US" dirty="0" err="1"/>
              <a:t>medicatie</a:t>
            </a:r>
            <a:r>
              <a:rPr lang="en-US" dirty="0"/>
              <a:t> </a:t>
            </a:r>
            <a:r>
              <a:rPr lang="en-US" dirty="0" err="1"/>
              <a:t>nodig</a:t>
            </a:r>
            <a:r>
              <a:rPr lang="en-US" dirty="0"/>
              <a:t> </a:t>
            </a:r>
            <a:r>
              <a:rPr lang="en-US" dirty="0" err="1"/>
              <a:t>hadden</a:t>
            </a:r>
            <a:r>
              <a:rPr lang="en-US" dirty="0"/>
              <a:t> op </a:t>
            </a:r>
            <a:r>
              <a:rPr lang="en-US" dirty="0" err="1"/>
              <a:t>dag</a:t>
            </a:r>
            <a:r>
              <a:rPr lang="en-US" dirty="0"/>
              <a:t> 1</a:t>
            </a:r>
          </a:p>
          <a:p>
            <a:r>
              <a:rPr lang="en-US" dirty="0" err="1"/>
              <a:t>Een</a:t>
            </a:r>
            <a:r>
              <a:rPr lang="en-US" dirty="0"/>
              <a:t> </a:t>
            </a:r>
            <a:r>
              <a:rPr lang="en-US" dirty="0" err="1"/>
              <a:t>pneumonie</a:t>
            </a:r>
            <a:r>
              <a:rPr lang="en-US" dirty="0"/>
              <a:t> </a:t>
            </a:r>
            <a:r>
              <a:rPr lang="en-US" dirty="0" err="1"/>
              <a:t>als</a:t>
            </a:r>
            <a:r>
              <a:rPr lang="en-US" dirty="0"/>
              <a:t> </a:t>
            </a:r>
            <a:r>
              <a:rPr lang="en-US" dirty="0" err="1"/>
              <a:t>opname</a:t>
            </a:r>
            <a:r>
              <a:rPr lang="en-US" dirty="0"/>
              <a:t> diagnose </a:t>
            </a:r>
            <a:r>
              <a:rPr lang="en-US" dirty="0" err="1"/>
              <a:t>werd</a:t>
            </a:r>
            <a:r>
              <a:rPr lang="en-US" dirty="0"/>
              <a:t> </a:t>
            </a:r>
            <a:r>
              <a:rPr lang="en-US" dirty="0" err="1"/>
              <a:t>geassocieerd</a:t>
            </a:r>
            <a:r>
              <a:rPr lang="en-US" dirty="0"/>
              <a:t> met </a:t>
            </a:r>
            <a:r>
              <a:rPr lang="en-US" dirty="0" err="1"/>
              <a:t>een</a:t>
            </a:r>
            <a:r>
              <a:rPr lang="en-US" dirty="0"/>
              <a:t> </a:t>
            </a:r>
            <a:r>
              <a:rPr lang="en-US" dirty="0" err="1"/>
              <a:t>lagere</a:t>
            </a:r>
            <a:r>
              <a:rPr lang="en-US" dirty="0"/>
              <a:t> </a:t>
            </a:r>
            <a:r>
              <a:rPr lang="en-US" dirty="0" err="1"/>
              <a:t>kans</a:t>
            </a:r>
            <a:r>
              <a:rPr lang="en-US" dirty="0"/>
              <a:t> op </a:t>
            </a:r>
            <a:r>
              <a:rPr lang="en-US" dirty="0" err="1"/>
              <a:t>een</a:t>
            </a:r>
            <a:r>
              <a:rPr lang="en-US" dirty="0"/>
              <a:t> </a:t>
            </a:r>
            <a:r>
              <a:rPr lang="en-US" dirty="0" err="1"/>
              <a:t>bact</a:t>
            </a:r>
            <a:r>
              <a:rPr lang="en-US" dirty="0"/>
              <a:t> superinfect?? </a:t>
            </a:r>
            <a:endParaRPr lang="nl-NL" dirty="0"/>
          </a:p>
        </p:txBody>
      </p:sp>
    </p:spTree>
    <p:extLst>
      <p:ext uri="{BB962C8B-B14F-4D97-AF65-F5344CB8AC3E}">
        <p14:creationId xmlns:p14="http://schemas.microsoft.com/office/powerpoint/2010/main" val="1928633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70D24-DA15-A14C-1EA0-BF83BFE39EB3}"/>
              </a:ext>
            </a:extLst>
          </p:cNvPr>
          <p:cNvSpPr>
            <a:spLocks noGrp="1"/>
          </p:cNvSpPr>
          <p:nvPr>
            <p:ph type="title"/>
          </p:nvPr>
        </p:nvSpPr>
        <p:spPr/>
        <p:txBody>
          <a:bodyPr/>
          <a:lstStyle/>
          <a:p>
            <a:r>
              <a:rPr lang="nl-NL" dirty="0"/>
              <a:t>Resultaten</a:t>
            </a:r>
          </a:p>
        </p:txBody>
      </p:sp>
      <p:sp>
        <p:nvSpPr>
          <p:cNvPr id="3" name="Tijdelijke aanduiding voor inhoud 2">
            <a:extLst>
              <a:ext uri="{FF2B5EF4-FFF2-40B4-BE49-F238E27FC236}">
                <a16:creationId xmlns:a16="http://schemas.microsoft.com/office/drawing/2014/main" id="{7E37F98F-4985-13DE-6ADA-01E7DF7B00DE}"/>
              </a:ext>
            </a:extLst>
          </p:cNvPr>
          <p:cNvSpPr>
            <a:spLocks noGrp="1"/>
          </p:cNvSpPr>
          <p:nvPr>
            <p:ph idx="1"/>
          </p:nvPr>
        </p:nvSpPr>
        <p:spPr/>
        <p:txBody>
          <a:bodyPr>
            <a:normAutofit/>
          </a:bodyPr>
          <a:lstStyle/>
          <a:p>
            <a:r>
              <a:rPr lang="nl-NL" dirty="0"/>
              <a:t>Bijna alle kinderen (422/472, 89.4%) kregen vroegtijdig AB met mediaan (IQR) of 0.36 </a:t>
            </a:r>
            <a:r>
              <a:rPr lang="nl-NL" dirty="0" err="1"/>
              <a:t>hours</a:t>
            </a:r>
            <a:r>
              <a:rPr lang="nl-NL" dirty="0"/>
              <a:t> (–5.0, 5.8) voor en na afname sputumkweek, er was geen associatie tussen kinderen met AB en een </a:t>
            </a:r>
            <a:r>
              <a:rPr lang="nl-NL" dirty="0" err="1"/>
              <a:t>bact</a:t>
            </a:r>
            <a:r>
              <a:rPr lang="nl-NL" dirty="0"/>
              <a:t> superinfect en kinderen met AB zonder </a:t>
            </a:r>
            <a:r>
              <a:rPr lang="nl-NL" dirty="0" err="1"/>
              <a:t>bact</a:t>
            </a:r>
            <a:r>
              <a:rPr lang="nl-NL" dirty="0"/>
              <a:t> superinfect. ((125/138 [91%] </a:t>
            </a:r>
            <a:r>
              <a:rPr lang="nl-NL" dirty="0" err="1"/>
              <a:t>with</a:t>
            </a:r>
            <a:r>
              <a:rPr lang="nl-NL" dirty="0"/>
              <a:t> </a:t>
            </a:r>
            <a:r>
              <a:rPr lang="nl-NL" dirty="0" err="1"/>
              <a:t>codetection</a:t>
            </a:r>
            <a:r>
              <a:rPr lang="nl-NL" dirty="0"/>
              <a:t> vs. 297/334 [89%] without </a:t>
            </a:r>
            <a:r>
              <a:rPr lang="nl-NL" dirty="0" err="1"/>
              <a:t>codetection</a:t>
            </a:r>
            <a:r>
              <a:rPr lang="nl-NL" dirty="0"/>
              <a:t>, p = 0.6). )</a:t>
            </a:r>
          </a:p>
          <a:p>
            <a:r>
              <a:rPr lang="nl-NL" dirty="0"/>
              <a:t>Patiënten met een </a:t>
            </a:r>
            <a:r>
              <a:rPr lang="nl-NL" dirty="0" err="1"/>
              <a:t>bact</a:t>
            </a:r>
            <a:r>
              <a:rPr lang="nl-NL" dirty="0"/>
              <a:t> superinfect hadden vaker al &gt; 4 dagen AB in tegenstelling van kinderen zonder </a:t>
            </a:r>
            <a:r>
              <a:rPr lang="nl-NL" dirty="0" err="1"/>
              <a:t>bact</a:t>
            </a:r>
            <a:r>
              <a:rPr lang="nl-NL" dirty="0"/>
              <a:t> </a:t>
            </a:r>
            <a:r>
              <a:rPr lang="nl-NL" dirty="0" err="1"/>
              <a:t>superifect</a:t>
            </a:r>
            <a:r>
              <a:rPr lang="nl-NL" dirty="0"/>
              <a:t>. (110/138 [80%] vs. 213/334 [64%]; p &lt; 0.001)</a:t>
            </a:r>
          </a:p>
        </p:txBody>
      </p:sp>
    </p:spTree>
    <p:extLst>
      <p:ext uri="{BB962C8B-B14F-4D97-AF65-F5344CB8AC3E}">
        <p14:creationId xmlns:p14="http://schemas.microsoft.com/office/powerpoint/2010/main" val="1051232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701018-8FFD-8361-1F1A-AE8B266CF2A1}"/>
              </a:ext>
            </a:extLst>
          </p:cNvPr>
          <p:cNvSpPr>
            <a:spLocks noGrp="1"/>
          </p:cNvSpPr>
          <p:nvPr>
            <p:ph type="title"/>
          </p:nvPr>
        </p:nvSpPr>
        <p:spPr/>
        <p:txBody>
          <a:bodyPr/>
          <a:lstStyle/>
          <a:p>
            <a:r>
              <a:rPr lang="nl-NL" dirty="0"/>
              <a:t>Conclusie</a:t>
            </a:r>
          </a:p>
        </p:txBody>
      </p:sp>
      <p:sp>
        <p:nvSpPr>
          <p:cNvPr id="3" name="Tijdelijke aanduiding voor inhoud 2">
            <a:extLst>
              <a:ext uri="{FF2B5EF4-FFF2-40B4-BE49-F238E27FC236}">
                <a16:creationId xmlns:a16="http://schemas.microsoft.com/office/drawing/2014/main" id="{890B7EF7-F163-4C59-8C42-BEB99CB68F67}"/>
              </a:ext>
            </a:extLst>
          </p:cNvPr>
          <p:cNvSpPr>
            <a:spLocks noGrp="1"/>
          </p:cNvSpPr>
          <p:nvPr>
            <p:ph idx="1"/>
          </p:nvPr>
        </p:nvSpPr>
        <p:spPr/>
        <p:txBody>
          <a:bodyPr>
            <a:normAutofit lnSpcReduction="10000"/>
          </a:bodyPr>
          <a:lstStyle/>
          <a:p>
            <a:r>
              <a:rPr lang="nl-NL" b="0" i="0" dirty="0">
                <a:solidFill>
                  <a:srgbClr val="3C4043"/>
                </a:solidFill>
                <a:effectLst/>
                <a:latin typeface="Roboto" panose="02000000000000000000" pitchFamily="2" charset="0"/>
              </a:rPr>
              <a:t>Een bacteriële superinfectie </a:t>
            </a:r>
            <a:r>
              <a:rPr lang="nl-NL" dirty="0">
                <a:solidFill>
                  <a:srgbClr val="3C4043"/>
                </a:solidFill>
                <a:latin typeface="Roboto" panose="02000000000000000000" pitchFamily="2" charset="0"/>
              </a:rPr>
              <a:t>kwam bij een </a:t>
            </a:r>
            <a:r>
              <a:rPr lang="nl-NL" b="0" i="0" dirty="0">
                <a:solidFill>
                  <a:srgbClr val="3C4043"/>
                </a:solidFill>
                <a:effectLst/>
                <a:latin typeface="Roboto" panose="02000000000000000000" pitchFamily="2" charset="0"/>
              </a:rPr>
              <a:t>derde van de kinderen voor, maar dit werd niet geassocieerd met een langere </a:t>
            </a:r>
            <a:r>
              <a:rPr lang="nl-NL" dirty="0">
                <a:solidFill>
                  <a:srgbClr val="3C4043"/>
                </a:solidFill>
                <a:latin typeface="Roboto" panose="02000000000000000000" pitchFamily="2" charset="0"/>
              </a:rPr>
              <a:t>invasieve beademings</a:t>
            </a:r>
            <a:r>
              <a:rPr lang="nl-NL" b="0" i="0" dirty="0">
                <a:solidFill>
                  <a:srgbClr val="3C4043"/>
                </a:solidFill>
                <a:effectLst/>
                <a:latin typeface="Roboto" panose="02000000000000000000" pitchFamily="2" charset="0"/>
              </a:rPr>
              <a:t>duur. </a:t>
            </a:r>
          </a:p>
          <a:p>
            <a:r>
              <a:rPr lang="nl-NL" b="0" i="0" dirty="0">
                <a:solidFill>
                  <a:srgbClr val="3C4043"/>
                </a:solidFill>
                <a:effectLst/>
                <a:latin typeface="Roboto" panose="02000000000000000000" pitchFamily="2" charset="0"/>
              </a:rPr>
              <a:t>Gezien het wijdverbreide gebruik van antibiotica, ongeacht de </a:t>
            </a:r>
            <a:r>
              <a:rPr lang="nl-NL" b="0" i="0" dirty="0" err="1">
                <a:solidFill>
                  <a:srgbClr val="3C4043"/>
                </a:solidFill>
                <a:effectLst/>
                <a:latin typeface="Roboto" panose="02000000000000000000" pitchFamily="2" charset="0"/>
              </a:rPr>
              <a:t>bact</a:t>
            </a:r>
            <a:r>
              <a:rPr lang="nl-NL" b="0" i="0" dirty="0">
                <a:solidFill>
                  <a:srgbClr val="3C4043"/>
                </a:solidFill>
                <a:effectLst/>
                <a:latin typeface="Roboto" panose="02000000000000000000" pitchFamily="2" charset="0"/>
              </a:rPr>
              <a:t> </a:t>
            </a:r>
            <a:r>
              <a:rPr lang="nl-NL" b="0" i="0" dirty="0" err="1">
                <a:solidFill>
                  <a:srgbClr val="3C4043"/>
                </a:solidFill>
                <a:effectLst/>
                <a:latin typeface="Roboto" panose="02000000000000000000" pitchFamily="2" charset="0"/>
              </a:rPr>
              <a:t>superinfec</a:t>
            </a:r>
            <a:r>
              <a:rPr lang="nl-NL" b="0" i="0" dirty="0">
                <a:solidFill>
                  <a:srgbClr val="3C4043"/>
                </a:solidFill>
                <a:effectLst/>
                <a:latin typeface="Roboto" panose="02000000000000000000" pitchFamily="2" charset="0"/>
              </a:rPr>
              <a:t>, en het feit dat een opnamediagnose van "pneumonie" geassocieerd werd met minder </a:t>
            </a:r>
            <a:r>
              <a:rPr lang="nl-NL" b="0" i="0" dirty="0" err="1">
                <a:solidFill>
                  <a:srgbClr val="3C4043"/>
                </a:solidFill>
                <a:effectLst/>
                <a:latin typeface="Roboto" panose="02000000000000000000" pitchFamily="2" charset="0"/>
              </a:rPr>
              <a:t>bact</a:t>
            </a:r>
            <a:r>
              <a:rPr lang="nl-NL" b="0" i="0" dirty="0">
                <a:solidFill>
                  <a:srgbClr val="3C4043"/>
                </a:solidFill>
                <a:effectLst/>
                <a:latin typeface="Roboto" panose="02000000000000000000" pitchFamily="2" charset="0"/>
              </a:rPr>
              <a:t> </a:t>
            </a:r>
            <a:r>
              <a:rPr lang="nl-NL" b="0" i="0" dirty="0" err="1">
                <a:solidFill>
                  <a:srgbClr val="3C4043"/>
                </a:solidFill>
                <a:effectLst/>
                <a:latin typeface="Roboto" panose="02000000000000000000" pitchFamily="2" charset="0"/>
              </a:rPr>
              <a:t>superinf</a:t>
            </a:r>
            <a:r>
              <a:rPr lang="nl-NL" b="0" i="0" dirty="0">
                <a:solidFill>
                  <a:srgbClr val="3C4043"/>
                </a:solidFill>
                <a:effectLst/>
                <a:latin typeface="Roboto" panose="02000000000000000000" pitchFamily="2" charset="0"/>
              </a:rPr>
              <a:t>, zijn er meer studies nodig om de prevalentie van echte bacteriële infectie bij kinderen met LRTI te bepalen en om antibioticabeslissingen bij deze zeer veel voorkomende kritieke pediatrische ziekte beter te begeleiden. ???</a:t>
            </a:r>
          </a:p>
          <a:p>
            <a:r>
              <a:rPr lang="nl-NL" dirty="0">
                <a:solidFill>
                  <a:srgbClr val="3C4043"/>
                </a:solidFill>
                <a:latin typeface="Roboto" panose="02000000000000000000" pitchFamily="2" charset="0"/>
              </a:rPr>
              <a:t>Mortaliteit bleek geen goede uitkomst maat</a:t>
            </a:r>
            <a:endParaRPr lang="nl-NL" b="0" i="0" dirty="0">
              <a:solidFill>
                <a:srgbClr val="3C4043"/>
              </a:solidFill>
              <a:effectLst/>
              <a:latin typeface="Roboto" panose="02000000000000000000" pitchFamily="2" charset="0"/>
            </a:endParaRPr>
          </a:p>
          <a:p>
            <a:endParaRPr lang="nl-NL" dirty="0"/>
          </a:p>
        </p:txBody>
      </p:sp>
    </p:spTree>
    <p:extLst>
      <p:ext uri="{BB962C8B-B14F-4D97-AF65-F5344CB8AC3E}">
        <p14:creationId xmlns:p14="http://schemas.microsoft.com/office/powerpoint/2010/main" val="842215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B97704-214E-0C3D-55EB-A5FA4FE6FAF1}"/>
              </a:ext>
            </a:extLst>
          </p:cNvPr>
          <p:cNvSpPr>
            <a:spLocks noGrp="1"/>
          </p:cNvSpPr>
          <p:nvPr>
            <p:ph type="title"/>
          </p:nvPr>
        </p:nvSpPr>
        <p:spPr/>
        <p:txBody>
          <a:bodyPr/>
          <a:lstStyle/>
          <a:p>
            <a:r>
              <a:rPr lang="nl-NL" dirty="0" err="1"/>
              <a:t>limitaties</a:t>
            </a:r>
            <a:endParaRPr lang="nl-NL" dirty="0"/>
          </a:p>
        </p:txBody>
      </p:sp>
      <p:sp>
        <p:nvSpPr>
          <p:cNvPr id="3" name="Tijdelijke aanduiding voor inhoud 2">
            <a:extLst>
              <a:ext uri="{FF2B5EF4-FFF2-40B4-BE49-F238E27FC236}">
                <a16:creationId xmlns:a16="http://schemas.microsoft.com/office/drawing/2014/main" id="{9647BA98-A1B1-4419-7382-47CF8FEF8153}"/>
              </a:ext>
            </a:extLst>
          </p:cNvPr>
          <p:cNvSpPr>
            <a:spLocks noGrp="1"/>
          </p:cNvSpPr>
          <p:nvPr>
            <p:ph idx="1"/>
          </p:nvPr>
        </p:nvSpPr>
        <p:spPr/>
        <p:txBody>
          <a:bodyPr>
            <a:normAutofit/>
          </a:bodyPr>
          <a:lstStyle/>
          <a:p>
            <a:pPr marL="514350" indent="-514350">
              <a:buFont typeface="+mj-lt"/>
              <a:buAutoNum type="arabicPeriod"/>
            </a:pPr>
            <a:r>
              <a:rPr lang="nl-NL" dirty="0" err="1"/>
              <a:t>because</a:t>
            </a:r>
            <a:r>
              <a:rPr lang="nl-NL" dirty="0"/>
              <a:t> </a:t>
            </a:r>
            <a:r>
              <a:rPr lang="nl-NL" dirty="0" err="1"/>
              <a:t>this</a:t>
            </a:r>
            <a:r>
              <a:rPr lang="nl-NL" dirty="0"/>
              <a:t> was </a:t>
            </a:r>
            <a:r>
              <a:rPr lang="nl-NL" dirty="0" err="1"/>
              <a:t>an</a:t>
            </a:r>
            <a:r>
              <a:rPr lang="nl-NL" dirty="0"/>
              <a:t> </a:t>
            </a:r>
            <a:r>
              <a:rPr lang="nl-NL" dirty="0" err="1"/>
              <a:t>observational</a:t>
            </a:r>
            <a:r>
              <a:rPr lang="nl-NL" dirty="0"/>
              <a:t> </a:t>
            </a:r>
            <a:r>
              <a:rPr lang="nl-NL" dirty="0" err="1"/>
              <a:t>study</a:t>
            </a:r>
            <a:r>
              <a:rPr lang="nl-NL" dirty="0"/>
              <a:t>, we are </a:t>
            </a:r>
            <a:r>
              <a:rPr lang="nl-NL" dirty="0" err="1"/>
              <a:t>unable</a:t>
            </a:r>
            <a:r>
              <a:rPr lang="nl-NL" dirty="0"/>
              <a:t> </a:t>
            </a:r>
            <a:r>
              <a:rPr lang="nl-NL" dirty="0" err="1"/>
              <a:t>to</a:t>
            </a:r>
            <a:r>
              <a:rPr lang="nl-NL" dirty="0"/>
              <a:t> </a:t>
            </a:r>
            <a:r>
              <a:rPr lang="nl-NL" dirty="0" err="1"/>
              <a:t>determine</a:t>
            </a:r>
            <a:r>
              <a:rPr lang="nl-NL" dirty="0"/>
              <a:t> </a:t>
            </a:r>
            <a:r>
              <a:rPr lang="nl-NL" dirty="0" err="1"/>
              <a:t>causality</a:t>
            </a:r>
            <a:r>
              <a:rPr lang="nl-NL" dirty="0"/>
              <a:t>. </a:t>
            </a:r>
          </a:p>
          <a:p>
            <a:pPr marL="514350" indent="-514350">
              <a:buFont typeface="+mj-lt"/>
              <a:buAutoNum type="arabicPeriod"/>
            </a:pPr>
            <a:r>
              <a:rPr lang="nl-NL" dirty="0"/>
              <a:t>de bacteriële infectie was niet altijd de oorzaak van de infectie</a:t>
            </a:r>
          </a:p>
          <a:p>
            <a:pPr marL="514350" indent="-514350">
              <a:buFont typeface="+mj-lt"/>
              <a:buAutoNum type="arabicPeriod"/>
            </a:pPr>
            <a:r>
              <a:rPr lang="nl-NL" dirty="0"/>
              <a:t>Sputumkweken werden op verschillende manieren afgenomen (uit zowel tube als een BAL) en met elkaar vergeleken, een BAL is specifieker dan aspiraat</a:t>
            </a:r>
          </a:p>
          <a:p>
            <a:pPr marL="514350" indent="-514350">
              <a:buFont typeface="+mj-lt"/>
              <a:buAutoNum type="arabicPeriod"/>
            </a:pPr>
            <a:r>
              <a:rPr lang="nl-NL" dirty="0"/>
              <a:t>De manier van beademen en </a:t>
            </a:r>
            <a:r>
              <a:rPr lang="nl-NL" dirty="0" err="1"/>
              <a:t>detuberen</a:t>
            </a:r>
            <a:r>
              <a:rPr lang="nl-NL" dirty="0"/>
              <a:t> was niet gestandaardiseerd, men verwacht niet dat van invloed was</a:t>
            </a:r>
          </a:p>
          <a:p>
            <a:pPr marL="514350" indent="-514350">
              <a:buFont typeface="+mj-lt"/>
              <a:buAutoNum type="arabicPeriod"/>
            </a:pPr>
            <a:endParaRPr lang="nl-NL" dirty="0"/>
          </a:p>
        </p:txBody>
      </p:sp>
    </p:spTree>
    <p:extLst>
      <p:ext uri="{BB962C8B-B14F-4D97-AF65-F5344CB8AC3E}">
        <p14:creationId xmlns:p14="http://schemas.microsoft.com/office/powerpoint/2010/main" val="2009392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0F684E-812F-443C-68BE-115627A9EF10}"/>
              </a:ext>
            </a:extLst>
          </p:cNvPr>
          <p:cNvSpPr>
            <a:spLocks noGrp="1"/>
          </p:cNvSpPr>
          <p:nvPr>
            <p:ph type="title"/>
          </p:nvPr>
        </p:nvSpPr>
        <p:spPr/>
        <p:txBody>
          <a:bodyPr/>
          <a:lstStyle/>
          <a:p>
            <a:r>
              <a:rPr lang="nl-NL" dirty="0" err="1"/>
              <a:t>Limitaties</a:t>
            </a:r>
            <a:endParaRPr lang="nl-NL" dirty="0"/>
          </a:p>
        </p:txBody>
      </p:sp>
      <p:sp>
        <p:nvSpPr>
          <p:cNvPr id="3" name="Tijdelijke aanduiding voor inhoud 2">
            <a:extLst>
              <a:ext uri="{FF2B5EF4-FFF2-40B4-BE49-F238E27FC236}">
                <a16:creationId xmlns:a16="http://schemas.microsoft.com/office/drawing/2014/main" id="{3E7D5D57-96D3-C05B-23EE-1DD39AD40B3F}"/>
              </a:ext>
            </a:extLst>
          </p:cNvPr>
          <p:cNvSpPr>
            <a:spLocks noGrp="1"/>
          </p:cNvSpPr>
          <p:nvPr>
            <p:ph idx="1"/>
          </p:nvPr>
        </p:nvSpPr>
        <p:spPr/>
        <p:txBody>
          <a:bodyPr>
            <a:normAutofit/>
          </a:bodyPr>
          <a:lstStyle/>
          <a:p>
            <a:pPr marL="514350" indent="-514350">
              <a:buFont typeface="+mj-lt"/>
              <a:buAutoNum type="arabicPeriod" startAt="5"/>
            </a:pPr>
            <a:r>
              <a:rPr lang="nl-NL" dirty="0"/>
              <a:t>De term </a:t>
            </a:r>
            <a:r>
              <a:rPr lang="nl-NL" dirty="0" err="1"/>
              <a:t>bact</a:t>
            </a:r>
            <a:r>
              <a:rPr lang="nl-NL" dirty="0"/>
              <a:t> superinfect werd gebruikt ook als er geen virale verwekker bekend was</a:t>
            </a:r>
          </a:p>
          <a:p>
            <a:pPr marL="514350" indent="-514350">
              <a:buFont typeface="+mj-lt"/>
              <a:buAutoNum type="arabicPeriod" startAt="5"/>
            </a:pPr>
            <a:r>
              <a:rPr lang="nl-NL" dirty="0"/>
              <a:t>Tijdens de studie begon ook COVID-19, dit kan invloed gehad hebben op het </a:t>
            </a:r>
            <a:r>
              <a:rPr lang="nl-NL" dirty="0" err="1"/>
              <a:t>onstaan</a:t>
            </a:r>
            <a:r>
              <a:rPr lang="nl-NL" dirty="0"/>
              <a:t>/voorkomen van </a:t>
            </a:r>
            <a:r>
              <a:rPr lang="nl-NL" dirty="0" err="1"/>
              <a:t>bact</a:t>
            </a:r>
            <a:r>
              <a:rPr lang="nl-NL" dirty="0"/>
              <a:t> </a:t>
            </a:r>
            <a:r>
              <a:rPr lang="nl-NL" dirty="0" err="1"/>
              <a:t>superinf</a:t>
            </a:r>
            <a:endParaRPr lang="nl-NL" dirty="0"/>
          </a:p>
          <a:p>
            <a:pPr marL="514350" indent="-514350">
              <a:buFont typeface="+mj-lt"/>
              <a:buAutoNum type="arabicPeriod" startAt="5"/>
            </a:pPr>
            <a:r>
              <a:rPr lang="nl-NL" dirty="0"/>
              <a:t>De studiegroep was mogelijk te klein om goed te kunnen beoordelen  of kinderen zonder </a:t>
            </a:r>
            <a:r>
              <a:rPr lang="nl-NL" dirty="0" err="1"/>
              <a:t>bact</a:t>
            </a:r>
            <a:r>
              <a:rPr lang="nl-NL" dirty="0"/>
              <a:t> superinfectie kortere beademingsduur had dan kinderen met een </a:t>
            </a:r>
            <a:r>
              <a:rPr lang="nl-NL" dirty="0" err="1"/>
              <a:t>bact</a:t>
            </a:r>
            <a:r>
              <a:rPr lang="nl-NL" dirty="0"/>
              <a:t> superinfectie</a:t>
            </a:r>
          </a:p>
          <a:p>
            <a:pPr marL="514350" indent="-514350">
              <a:buFont typeface="+mj-lt"/>
              <a:buAutoNum type="arabicPeriod" startAt="5"/>
            </a:pPr>
            <a:r>
              <a:rPr lang="nl-NL" dirty="0"/>
              <a:t>Mogelijk heeft het vroege starten met AB het ontstaan van een </a:t>
            </a:r>
            <a:r>
              <a:rPr lang="nl-NL" dirty="0" err="1"/>
              <a:t>bact</a:t>
            </a:r>
            <a:r>
              <a:rPr lang="nl-NL" dirty="0"/>
              <a:t> superinfectie beïnvloed</a:t>
            </a:r>
          </a:p>
          <a:p>
            <a:pPr marL="514350" indent="-514350">
              <a:buFont typeface="+mj-lt"/>
              <a:buAutoNum type="arabicPeriod" startAt="5"/>
            </a:pPr>
            <a:endParaRPr lang="nl-NL" dirty="0"/>
          </a:p>
          <a:p>
            <a:pPr marL="0" indent="0">
              <a:buNone/>
            </a:pPr>
            <a:endParaRPr lang="nl-NL" dirty="0"/>
          </a:p>
        </p:txBody>
      </p:sp>
    </p:spTree>
    <p:extLst>
      <p:ext uri="{BB962C8B-B14F-4D97-AF65-F5344CB8AC3E}">
        <p14:creationId xmlns:p14="http://schemas.microsoft.com/office/powerpoint/2010/main" val="120490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C6D22D-E37C-5EF8-1AF8-AA63BC85CF22}"/>
              </a:ext>
            </a:extLst>
          </p:cNvPr>
          <p:cNvSpPr>
            <a:spLocks noGrp="1"/>
          </p:cNvSpPr>
          <p:nvPr>
            <p:ph type="title"/>
          </p:nvPr>
        </p:nvSpPr>
        <p:spPr/>
        <p:txBody>
          <a:bodyPr/>
          <a:lstStyle/>
          <a:p>
            <a:r>
              <a:rPr lang="nl-NL" dirty="0"/>
              <a:t>Introductie</a:t>
            </a:r>
          </a:p>
        </p:txBody>
      </p:sp>
      <p:sp>
        <p:nvSpPr>
          <p:cNvPr id="3" name="Tijdelijke aanduiding voor inhoud 2">
            <a:extLst>
              <a:ext uri="{FF2B5EF4-FFF2-40B4-BE49-F238E27FC236}">
                <a16:creationId xmlns:a16="http://schemas.microsoft.com/office/drawing/2014/main" id="{AF5DB30D-FA05-8F0E-054D-79968639578E}"/>
              </a:ext>
            </a:extLst>
          </p:cNvPr>
          <p:cNvSpPr>
            <a:spLocks noGrp="1"/>
          </p:cNvSpPr>
          <p:nvPr>
            <p:ph idx="1"/>
          </p:nvPr>
        </p:nvSpPr>
        <p:spPr/>
        <p:txBody>
          <a:bodyPr/>
          <a:lstStyle/>
          <a:p>
            <a:pPr marL="0" indent="0">
              <a:buNone/>
            </a:pPr>
            <a:r>
              <a:rPr lang="nl-NL" dirty="0"/>
              <a:t>Bij kinderen jonger dan 2 jaar met een virale bronchiolitis opgenomen en geïntubeerd aan de beademing is gekeken naar de prevalentie van een bacteriële superinfectie en of dit van invloed was op de beademingsduur</a:t>
            </a:r>
          </a:p>
        </p:txBody>
      </p:sp>
    </p:spTree>
    <p:extLst>
      <p:ext uri="{BB962C8B-B14F-4D97-AF65-F5344CB8AC3E}">
        <p14:creationId xmlns:p14="http://schemas.microsoft.com/office/powerpoint/2010/main" val="334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BF1265-6EA5-C017-68D2-F5B34F1AA290}"/>
              </a:ext>
            </a:extLst>
          </p:cNvPr>
          <p:cNvSpPr>
            <a:spLocks noGrp="1"/>
          </p:cNvSpPr>
          <p:nvPr>
            <p:ph type="title"/>
          </p:nvPr>
        </p:nvSpPr>
        <p:spPr/>
        <p:txBody>
          <a:bodyPr/>
          <a:lstStyle/>
          <a:p>
            <a:r>
              <a:rPr lang="nl-NL" dirty="0"/>
              <a:t>Onderzoeksvraag</a:t>
            </a:r>
          </a:p>
        </p:txBody>
      </p:sp>
      <p:sp>
        <p:nvSpPr>
          <p:cNvPr id="3" name="Tijdelijke aanduiding voor inhoud 2">
            <a:extLst>
              <a:ext uri="{FF2B5EF4-FFF2-40B4-BE49-F238E27FC236}">
                <a16:creationId xmlns:a16="http://schemas.microsoft.com/office/drawing/2014/main" id="{774F0F13-2101-2A22-949E-C7D6559C2C89}"/>
              </a:ext>
            </a:extLst>
          </p:cNvPr>
          <p:cNvSpPr>
            <a:spLocks noGrp="1"/>
          </p:cNvSpPr>
          <p:nvPr>
            <p:ph idx="1"/>
          </p:nvPr>
        </p:nvSpPr>
        <p:spPr/>
        <p:txBody>
          <a:bodyPr>
            <a:normAutofit/>
          </a:bodyPr>
          <a:lstStyle/>
          <a:p>
            <a:pPr marL="0" indent="0">
              <a:buNone/>
            </a:pPr>
            <a:r>
              <a:rPr lang="nl-NL" dirty="0"/>
              <a:t>Prevalentie van bacteriële superinfectie en </a:t>
            </a:r>
            <a:r>
              <a:rPr lang="nl-NL" dirty="0" err="1"/>
              <a:t>outcome</a:t>
            </a:r>
            <a:r>
              <a:rPr lang="nl-NL" dirty="0"/>
              <a:t> voor zuigelingen die zijn geïntubeerd vanwege virale lage luchtweginfecties</a:t>
            </a:r>
          </a:p>
          <a:p>
            <a:pPr marL="0" indent="0">
              <a:buNone/>
            </a:pPr>
            <a:r>
              <a:rPr lang="nl-NL" dirty="0"/>
              <a:t>De hypothese was dat respiratoire bacteriële superinfectie mogelijk vaker voorkomt in het huidige tijdperk van wijdverbreide, </a:t>
            </a:r>
            <a:r>
              <a:rPr lang="nl-NL" b="1" dirty="0"/>
              <a:t>niet</a:t>
            </a:r>
            <a:r>
              <a:rPr lang="nl-NL" dirty="0"/>
              <a:t>-invasieve ondersteuning en daarmee een langere beademingsduur?</a:t>
            </a:r>
          </a:p>
          <a:p>
            <a:pPr marL="0" indent="0">
              <a:buNone/>
            </a:pPr>
            <a:endParaRPr lang="nl-NL" dirty="0"/>
          </a:p>
        </p:txBody>
      </p:sp>
    </p:spTree>
    <p:extLst>
      <p:ext uri="{BB962C8B-B14F-4D97-AF65-F5344CB8AC3E}">
        <p14:creationId xmlns:p14="http://schemas.microsoft.com/office/powerpoint/2010/main" val="2382443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6F4B50-D32E-0EEF-4EE5-B6DFB60C6EDF}"/>
              </a:ext>
            </a:extLst>
          </p:cNvPr>
          <p:cNvSpPr>
            <a:spLocks noGrp="1"/>
          </p:cNvSpPr>
          <p:nvPr>
            <p:ph type="title"/>
          </p:nvPr>
        </p:nvSpPr>
        <p:spPr/>
        <p:txBody>
          <a:bodyPr/>
          <a:lstStyle/>
          <a:p>
            <a:r>
              <a:rPr lang="nl-NL" dirty="0"/>
              <a:t>Achtergrond</a:t>
            </a:r>
          </a:p>
        </p:txBody>
      </p:sp>
      <p:sp>
        <p:nvSpPr>
          <p:cNvPr id="3" name="Tijdelijke aanduiding voor inhoud 2">
            <a:extLst>
              <a:ext uri="{FF2B5EF4-FFF2-40B4-BE49-F238E27FC236}">
                <a16:creationId xmlns:a16="http://schemas.microsoft.com/office/drawing/2014/main" id="{3894718F-9E5E-D96D-F557-C2F4A7CAEAC9}"/>
              </a:ext>
            </a:extLst>
          </p:cNvPr>
          <p:cNvSpPr>
            <a:spLocks noGrp="1"/>
          </p:cNvSpPr>
          <p:nvPr>
            <p:ph idx="1"/>
          </p:nvPr>
        </p:nvSpPr>
        <p:spPr/>
        <p:txBody>
          <a:bodyPr/>
          <a:lstStyle/>
          <a:p>
            <a:r>
              <a:rPr lang="nl-NL" dirty="0"/>
              <a:t>Eerdere onderzoeken toonde aan dat kinderen met een onderste luchtweg infectie met een bacteriële superinfectie slechtere </a:t>
            </a:r>
            <a:r>
              <a:rPr lang="nl-NL" dirty="0" err="1"/>
              <a:t>outcome</a:t>
            </a:r>
            <a:r>
              <a:rPr lang="nl-NL" dirty="0"/>
              <a:t> hadden</a:t>
            </a:r>
          </a:p>
          <a:p>
            <a:r>
              <a:rPr lang="nl-NL" dirty="0"/>
              <a:t>Of non-invasieve beademing bacteriële groei beïnvloed is onduidelijk.</a:t>
            </a:r>
          </a:p>
          <a:p>
            <a:r>
              <a:rPr lang="nl-NL" dirty="0"/>
              <a:t>Eerdere info uit database (2012-2016) suggereert dat vroeg AB gebruik betere resultaten geeft (korte beademing)</a:t>
            </a:r>
          </a:p>
        </p:txBody>
      </p:sp>
    </p:spTree>
    <p:extLst>
      <p:ext uri="{BB962C8B-B14F-4D97-AF65-F5344CB8AC3E}">
        <p14:creationId xmlns:p14="http://schemas.microsoft.com/office/powerpoint/2010/main" val="1711627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456D09-64D4-5AFD-2DD9-8EF4D1B0BCB7}"/>
              </a:ext>
            </a:extLst>
          </p:cNvPr>
          <p:cNvSpPr>
            <a:spLocks noGrp="1"/>
          </p:cNvSpPr>
          <p:nvPr>
            <p:ph type="title"/>
          </p:nvPr>
        </p:nvSpPr>
        <p:spPr/>
        <p:txBody>
          <a:bodyPr/>
          <a:lstStyle/>
          <a:p>
            <a:r>
              <a:rPr lang="nl-NL" dirty="0"/>
              <a:t>PICO</a:t>
            </a:r>
          </a:p>
        </p:txBody>
      </p:sp>
      <p:sp>
        <p:nvSpPr>
          <p:cNvPr id="3" name="Tijdelijke aanduiding voor inhoud 2">
            <a:extLst>
              <a:ext uri="{FF2B5EF4-FFF2-40B4-BE49-F238E27FC236}">
                <a16:creationId xmlns:a16="http://schemas.microsoft.com/office/drawing/2014/main" id="{3CF5C994-2091-8ECA-4A0C-3247C8C29B88}"/>
              </a:ext>
            </a:extLst>
          </p:cNvPr>
          <p:cNvSpPr>
            <a:spLocks noGrp="1"/>
          </p:cNvSpPr>
          <p:nvPr>
            <p:ph idx="1"/>
          </p:nvPr>
        </p:nvSpPr>
        <p:spPr/>
        <p:txBody>
          <a:bodyPr/>
          <a:lstStyle/>
          <a:p>
            <a:pPr marL="0" indent="0">
              <a:buNone/>
            </a:pPr>
            <a:r>
              <a:rPr lang="nl-NL" dirty="0"/>
              <a:t>P; Kinderen &lt; 2 jaar opgenomen met een onderste luchtweg infectie </a:t>
            </a:r>
            <a:r>
              <a:rPr lang="nl-NL" dirty="0" err="1"/>
              <a:t>wv</a:t>
            </a:r>
            <a:r>
              <a:rPr lang="nl-NL" dirty="0"/>
              <a:t> noodzaak tot intubatie waarbij tevens een sputumkweek werd afgenomen</a:t>
            </a:r>
          </a:p>
          <a:p>
            <a:pPr marL="0" indent="0">
              <a:buNone/>
            </a:pPr>
            <a:r>
              <a:rPr lang="nl-NL" dirty="0"/>
              <a:t>I; geen</a:t>
            </a:r>
          </a:p>
          <a:p>
            <a:pPr marL="0" indent="0">
              <a:buNone/>
            </a:pPr>
            <a:r>
              <a:rPr lang="nl-NL" dirty="0"/>
              <a:t>C; kinderen waarbij geen sputumkweek werd afgenomen</a:t>
            </a:r>
          </a:p>
          <a:p>
            <a:pPr marL="0" indent="0">
              <a:buNone/>
            </a:pPr>
            <a:r>
              <a:rPr lang="nl-NL" dirty="0"/>
              <a:t>O; Bacterie groei in de sputumkweek geeft geen langere beademingsduur</a:t>
            </a:r>
          </a:p>
          <a:p>
            <a:endParaRPr lang="nl-NL" dirty="0"/>
          </a:p>
        </p:txBody>
      </p:sp>
    </p:spTree>
    <p:extLst>
      <p:ext uri="{BB962C8B-B14F-4D97-AF65-F5344CB8AC3E}">
        <p14:creationId xmlns:p14="http://schemas.microsoft.com/office/powerpoint/2010/main" val="251994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811814-531B-F24D-99C1-AEE7D888AB23}"/>
              </a:ext>
            </a:extLst>
          </p:cNvPr>
          <p:cNvSpPr>
            <a:spLocks noGrp="1"/>
          </p:cNvSpPr>
          <p:nvPr>
            <p:ph type="title"/>
          </p:nvPr>
        </p:nvSpPr>
        <p:spPr/>
        <p:txBody>
          <a:bodyPr/>
          <a:lstStyle/>
          <a:p>
            <a:r>
              <a:rPr lang="nl-NL" dirty="0"/>
              <a:t>Methoden</a:t>
            </a:r>
          </a:p>
        </p:txBody>
      </p:sp>
      <p:sp>
        <p:nvSpPr>
          <p:cNvPr id="3" name="Tijdelijke aanduiding voor inhoud 2">
            <a:extLst>
              <a:ext uri="{FF2B5EF4-FFF2-40B4-BE49-F238E27FC236}">
                <a16:creationId xmlns:a16="http://schemas.microsoft.com/office/drawing/2014/main" id="{BD6285E0-34D2-F14E-87AE-B8EB8A1D04ED}"/>
              </a:ext>
            </a:extLst>
          </p:cNvPr>
          <p:cNvSpPr>
            <a:spLocks noGrp="1"/>
          </p:cNvSpPr>
          <p:nvPr>
            <p:ph idx="1"/>
          </p:nvPr>
        </p:nvSpPr>
        <p:spPr/>
        <p:txBody>
          <a:bodyPr>
            <a:normAutofit/>
          </a:bodyPr>
          <a:lstStyle/>
          <a:p>
            <a:pPr marL="0" indent="0">
              <a:buNone/>
            </a:pPr>
            <a:r>
              <a:rPr lang="nl-NL" sz="2400" b="0" i="0" dirty="0">
                <a:solidFill>
                  <a:srgbClr val="3C4043"/>
                </a:solidFill>
                <a:effectLst/>
              </a:rPr>
              <a:t>Bronchiolitis </a:t>
            </a:r>
            <a:r>
              <a:rPr lang="nl-NL" sz="2400" b="0" i="0" dirty="0" err="1">
                <a:solidFill>
                  <a:srgbClr val="3C4043"/>
                </a:solidFill>
                <a:effectLst/>
              </a:rPr>
              <a:t>And</a:t>
            </a:r>
            <a:r>
              <a:rPr lang="nl-NL" sz="2400" b="0" i="0" dirty="0">
                <a:solidFill>
                  <a:srgbClr val="3C4043"/>
                </a:solidFill>
                <a:effectLst/>
              </a:rPr>
              <a:t> </a:t>
            </a:r>
            <a:r>
              <a:rPr lang="nl-NL" sz="2400" b="0" i="0" dirty="0" err="1">
                <a:solidFill>
                  <a:srgbClr val="3C4043"/>
                </a:solidFill>
                <a:effectLst/>
              </a:rPr>
              <a:t>COdetection</a:t>
            </a:r>
            <a:r>
              <a:rPr lang="nl-NL" sz="2400" b="0" i="0" dirty="0">
                <a:solidFill>
                  <a:srgbClr val="3C4043"/>
                </a:solidFill>
                <a:effectLst/>
              </a:rPr>
              <a:t> (BACON)-onderzoek. </a:t>
            </a:r>
          </a:p>
          <a:p>
            <a:r>
              <a:rPr lang="nl-NL" b="1" dirty="0">
                <a:solidFill>
                  <a:srgbClr val="3C4043"/>
                </a:solidFill>
              </a:rPr>
              <a:t>Studie design:</a:t>
            </a:r>
            <a:br>
              <a:rPr lang="nl-NL" dirty="0"/>
            </a:br>
            <a:r>
              <a:rPr lang="nl-NL" dirty="0">
                <a:solidFill>
                  <a:srgbClr val="3C4043"/>
                </a:solidFill>
              </a:rPr>
              <a:t>P</a:t>
            </a:r>
            <a:r>
              <a:rPr lang="nl-NL" b="0" i="0" dirty="0">
                <a:solidFill>
                  <a:srgbClr val="3C4043"/>
                </a:solidFill>
                <a:effectLst/>
              </a:rPr>
              <a:t>rospectief observationeel</a:t>
            </a:r>
          </a:p>
          <a:p>
            <a:r>
              <a:rPr lang="en-US" dirty="0"/>
              <a:t>December 2019 and November 2020</a:t>
            </a:r>
            <a:endParaRPr lang="nl-NL" b="0" i="0" dirty="0">
              <a:solidFill>
                <a:srgbClr val="3C4043"/>
              </a:solidFill>
              <a:effectLst/>
            </a:endParaRPr>
          </a:p>
          <a:p>
            <a:r>
              <a:rPr lang="en-US" dirty="0"/>
              <a:t>47 centra in 12 </a:t>
            </a:r>
            <a:r>
              <a:rPr lang="en-US" dirty="0" err="1"/>
              <a:t>landen</a:t>
            </a:r>
            <a:r>
              <a:rPr lang="en-US" dirty="0"/>
              <a:t> (North America, South America, and Europe)</a:t>
            </a:r>
          </a:p>
          <a:p>
            <a:r>
              <a:rPr lang="en-US" dirty="0" err="1"/>
              <a:t>Uitkomstmaten</a:t>
            </a:r>
            <a:r>
              <a:rPr lang="en-US" dirty="0"/>
              <a:t> </a:t>
            </a:r>
            <a:r>
              <a:rPr lang="en-US" dirty="0" err="1"/>
              <a:t>waren</a:t>
            </a:r>
            <a:r>
              <a:rPr lang="en-US" dirty="0"/>
              <a:t> </a:t>
            </a:r>
            <a:r>
              <a:rPr lang="en-US" dirty="0" err="1"/>
              <a:t>duur</a:t>
            </a:r>
            <a:r>
              <a:rPr lang="en-US" dirty="0"/>
              <a:t> van </a:t>
            </a:r>
            <a:r>
              <a:rPr lang="en-US" dirty="0" err="1"/>
              <a:t>invasieve</a:t>
            </a:r>
            <a:r>
              <a:rPr lang="en-US" dirty="0"/>
              <a:t> </a:t>
            </a:r>
            <a:r>
              <a:rPr lang="en-US" dirty="0" err="1"/>
              <a:t>beademing</a:t>
            </a:r>
            <a:r>
              <a:rPr lang="en-US" dirty="0"/>
              <a:t>, </a:t>
            </a:r>
            <a:r>
              <a:rPr lang="en-US" dirty="0" err="1"/>
              <a:t>duur</a:t>
            </a:r>
            <a:r>
              <a:rPr lang="en-US" dirty="0"/>
              <a:t> van PICU </a:t>
            </a:r>
            <a:r>
              <a:rPr lang="en-US" dirty="0" err="1"/>
              <a:t>opname</a:t>
            </a:r>
            <a:r>
              <a:rPr lang="en-US" dirty="0"/>
              <a:t> </a:t>
            </a:r>
            <a:r>
              <a:rPr lang="en-US" dirty="0" err="1"/>
              <a:t>en</a:t>
            </a:r>
            <a:r>
              <a:rPr lang="en-US" dirty="0"/>
              <a:t> </a:t>
            </a:r>
            <a:r>
              <a:rPr lang="en-US" dirty="0" err="1"/>
              <a:t>sterfte</a:t>
            </a:r>
            <a:endParaRPr lang="en-US" dirty="0"/>
          </a:p>
          <a:p>
            <a:endParaRPr lang="nl-NL" dirty="0"/>
          </a:p>
          <a:p>
            <a:endParaRPr lang="nl-NL" b="0" i="0" dirty="0">
              <a:solidFill>
                <a:srgbClr val="3C4043"/>
              </a:solidFill>
              <a:effectLst/>
              <a:latin typeface="Roboto" panose="02000000000000000000" pitchFamily="2" charset="0"/>
            </a:endParaRPr>
          </a:p>
          <a:p>
            <a:endParaRPr lang="nl-NL" dirty="0">
              <a:solidFill>
                <a:srgbClr val="3C4043"/>
              </a:solidFill>
              <a:latin typeface="Roboto" panose="02000000000000000000" pitchFamily="2" charset="0"/>
            </a:endParaRPr>
          </a:p>
          <a:p>
            <a:endParaRPr lang="nl-NL" dirty="0"/>
          </a:p>
          <a:p>
            <a:endParaRPr lang="nl-NL" dirty="0"/>
          </a:p>
        </p:txBody>
      </p:sp>
    </p:spTree>
    <p:extLst>
      <p:ext uri="{BB962C8B-B14F-4D97-AF65-F5344CB8AC3E}">
        <p14:creationId xmlns:p14="http://schemas.microsoft.com/office/powerpoint/2010/main" val="766881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914DF6-FC2A-8655-69D8-EA19390C028A}"/>
              </a:ext>
            </a:extLst>
          </p:cNvPr>
          <p:cNvSpPr>
            <a:spLocks noGrp="1"/>
          </p:cNvSpPr>
          <p:nvPr>
            <p:ph type="title"/>
          </p:nvPr>
        </p:nvSpPr>
        <p:spPr/>
        <p:txBody>
          <a:bodyPr/>
          <a:lstStyle/>
          <a:p>
            <a:r>
              <a:rPr lang="nl-NL" dirty="0"/>
              <a:t>Inclusie criteria</a:t>
            </a:r>
          </a:p>
        </p:txBody>
      </p:sp>
      <p:sp>
        <p:nvSpPr>
          <p:cNvPr id="3" name="Tijdelijke aanduiding voor inhoud 2">
            <a:extLst>
              <a:ext uri="{FF2B5EF4-FFF2-40B4-BE49-F238E27FC236}">
                <a16:creationId xmlns:a16="http://schemas.microsoft.com/office/drawing/2014/main" id="{071D60FF-B81C-DD9E-337D-0E2ECC733202}"/>
              </a:ext>
            </a:extLst>
          </p:cNvPr>
          <p:cNvSpPr>
            <a:spLocks noGrp="1"/>
          </p:cNvSpPr>
          <p:nvPr>
            <p:ph idx="1"/>
          </p:nvPr>
        </p:nvSpPr>
        <p:spPr/>
        <p:txBody>
          <a:bodyPr>
            <a:normAutofit/>
          </a:bodyPr>
          <a:lstStyle/>
          <a:p>
            <a:r>
              <a:rPr lang="nl-NL" dirty="0"/>
              <a:t>Kinderen &lt; 2 jaar</a:t>
            </a:r>
          </a:p>
          <a:p>
            <a:r>
              <a:rPr lang="nl-NL" dirty="0"/>
              <a:t>Met symptomen van een onderste LWI (</a:t>
            </a:r>
            <a:r>
              <a:rPr lang="nl-NL" dirty="0" err="1"/>
              <a:t>wheeze</a:t>
            </a:r>
            <a:r>
              <a:rPr lang="nl-NL" dirty="0"/>
              <a:t>, </a:t>
            </a:r>
            <a:r>
              <a:rPr lang="nl-NL" dirty="0" err="1"/>
              <a:t>ronchi</a:t>
            </a:r>
            <a:r>
              <a:rPr lang="nl-NL" dirty="0"/>
              <a:t>, hoesten, reutelen, </a:t>
            </a:r>
            <a:r>
              <a:rPr lang="nl-NL" dirty="0" err="1"/>
              <a:t>crepetaties</a:t>
            </a:r>
            <a:r>
              <a:rPr lang="nl-NL" dirty="0"/>
              <a:t>)</a:t>
            </a:r>
          </a:p>
          <a:p>
            <a:r>
              <a:rPr lang="nl-NL" dirty="0"/>
              <a:t>Opname diagnose bronchiolitis, pneumonie, onderste LWI MET intubatie vanwege </a:t>
            </a:r>
            <a:r>
              <a:rPr lang="nl-NL" dirty="0" err="1"/>
              <a:t>resp</a:t>
            </a:r>
            <a:r>
              <a:rPr lang="nl-NL" dirty="0"/>
              <a:t> falen</a:t>
            </a:r>
          </a:p>
          <a:p>
            <a:pPr marL="0" indent="0">
              <a:buNone/>
            </a:pPr>
            <a:endParaRPr lang="nl-NL" dirty="0"/>
          </a:p>
        </p:txBody>
      </p:sp>
    </p:spTree>
    <p:extLst>
      <p:ext uri="{BB962C8B-B14F-4D97-AF65-F5344CB8AC3E}">
        <p14:creationId xmlns:p14="http://schemas.microsoft.com/office/powerpoint/2010/main" val="3989156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66ACB9-18C5-8517-6C74-FD4ADF6E39CB}"/>
              </a:ext>
            </a:extLst>
          </p:cNvPr>
          <p:cNvSpPr>
            <a:spLocks noGrp="1"/>
          </p:cNvSpPr>
          <p:nvPr>
            <p:ph type="title"/>
          </p:nvPr>
        </p:nvSpPr>
        <p:spPr/>
        <p:txBody>
          <a:bodyPr/>
          <a:lstStyle/>
          <a:p>
            <a:r>
              <a:rPr lang="nl-NL" dirty="0"/>
              <a:t>Exclusie criteria</a:t>
            </a:r>
          </a:p>
        </p:txBody>
      </p:sp>
      <p:sp>
        <p:nvSpPr>
          <p:cNvPr id="3" name="Tijdelijke aanduiding voor inhoud 2">
            <a:extLst>
              <a:ext uri="{FF2B5EF4-FFF2-40B4-BE49-F238E27FC236}">
                <a16:creationId xmlns:a16="http://schemas.microsoft.com/office/drawing/2014/main" id="{6DD5D781-0C31-4FE4-032B-AFC6A4A43175}"/>
              </a:ext>
            </a:extLst>
          </p:cNvPr>
          <p:cNvSpPr>
            <a:spLocks noGrp="1"/>
          </p:cNvSpPr>
          <p:nvPr>
            <p:ph idx="1"/>
          </p:nvPr>
        </p:nvSpPr>
        <p:spPr/>
        <p:txBody>
          <a:bodyPr>
            <a:normAutofit/>
          </a:bodyPr>
          <a:lstStyle/>
          <a:p>
            <a:r>
              <a:rPr lang="nl-NL" dirty="0" err="1"/>
              <a:t>Cardiac</a:t>
            </a:r>
            <a:r>
              <a:rPr lang="nl-NL" dirty="0"/>
              <a:t> arrest binnen 6 uur na intubatie</a:t>
            </a:r>
          </a:p>
          <a:p>
            <a:r>
              <a:rPr lang="nl-NL" dirty="0"/>
              <a:t>Kinderen met een trachea canule</a:t>
            </a:r>
          </a:p>
          <a:p>
            <a:r>
              <a:rPr lang="nl-NL" dirty="0"/>
              <a:t>Neonaten &lt; 38 weken met een behandelbeperking</a:t>
            </a:r>
          </a:p>
          <a:p>
            <a:r>
              <a:rPr lang="nl-NL" dirty="0"/>
              <a:t>Kinderen met een BLWI</a:t>
            </a:r>
          </a:p>
          <a:p>
            <a:r>
              <a:rPr lang="nl-NL" dirty="0"/>
              <a:t>Kinderen geïntubeerd vanwege een apneu zonder symptomen van een lage LWI</a:t>
            </a:r>
          </a:p>
          <a:p>
            <a:r>
              <a:rPr lang="nl-NL" dirty="0"/>
              <a:t>Intubatie 24 uur voor opname in ziekenhuis </a:t>
            </a:r>
          </a:p>
          <a:p>
            <a:r>
              <a:rPr lang="nl-NL" dirty="0"/>
              <a:t>Kinderen eerder geïncludeerd in BACON studie</a:t>
            </a:r>
          </a:p>
          <a:p>
            <a:endParaRPr lang="nl-NL" dirty="0"/>
          </a:p>
        </p:txBody>
      </p:sp>
    </p:spTree>
    <p:extLst>
      <p:ext uri="{BB962C8B-B14F-4D97-AF65-F5344CB8AC3E}">
        <p14:creationId xmlns:p14="http://schemas.microsoft.com/office/powerpoint/2010/main" val="1358861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Afbeelding 4" descr="Afbeelding met tekst, schermopname, nummer, Lettertype&#10;&#10;Automatisch gegenereerde beschrijving">
            <a:extLst>
              <a:ext uri="{FF2B5EF4-FFF2-40B4-BE49-F238E27FC236}">
                <a16:creationId xmlns:a16="http://schemas.microsoft.com/office/drawing/2014/main" id="{0771AF3D-3E96-8418-397E-E035AEB445DB}"/>
              </a:ext>
            </a:extLst>
          </p:cNvPr>
          <p:cNvPicPr>
            <a:picLocks noChangeAspect="1"/>
          </p:cNvPicPr>
          <p:nvPr/>
        </p:nvPicPr>
        <p:blipFill>
          <a:blip r:embed="rId2"/>
          <a:stretch>
            <a:fillRect/>
          </a:stretch>
        </p:blipFill>
        <p:spPr>
          <a:xfrm>
            <a:off x="3051958" y="-29506"/>
            <a:ext cx="6061003" cy="6887505"/>
          </a:xfrm>
          <a:prstGeom prst="rect">
            <a:avLst/>
          </a:prstGeom>
        </p:spPr>
      </p:pic>
    </p:spTree>
    <p:extLst>
      <p:ext uri="{BB962C8B-B14F-4D97-AF65-F5344CB8AC3E}">
        <p14:creationId xmlns:p14="http://schemas.microsoft.com/office/powerpoint/2010/main" val="302080457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615</TotalTime>
  <Words>1015</Words>
  <Application>Microsoft Office PowerPoint</Application>
  <PresentationFormat>Breedbeeld</PresentationFormat>
  <Paragraphs>77</Paragraphs>
  <Slides>17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Calibri Light</vt:lpstr>
      <vt:lpstr>Roboto</vt:lpstr>
      <vt:lpstr>Kantoorthema</vt:lpstr>
      <vt:lpstr>Prevalence of Bacterial Codetection and Outcomes for Infants Intubated for Respiratory Infections</vt:lpstr>
      <vt:lpstr>Introductie</vt:lpstr>
      <vt:lpstr>Onderzoeksvraag</vt:lpstr>
      <vt:lpstr>Achtergrond</vt:lpstr>
      <vt:lpstr>PICO</vt:lpstr>
      <vt:lpstr>Methoden</vt:lpstr>
      <vt:lpstr>Inclusie criteria</vt:lpstr>
      <vt:lpstr>Exclusie criteria</vt:lpstr>
      <vt:lpstr>PowerPoint-presentatie</vt:lpstr>
      <vt:lpstr>Resultaten</vt:lpstr>
      <vt:lpstr>Resultaten</vt:lpstr>
      <vt:lpstr>Resultaten</vt:lpstr>
      <vt:lpstr>Resultaten</vt:lpstr>
      <vt:lpstr>Resultaten</vt:lpstr>
      <vt:lpstr>Conclusie</vt:lpstr>
      <vt:lpstr>limitaties</vt:lpstr>
      <vt:lpstr>Limitaties</vt:lpstr>
    </vt:vector>
  </TitlesOfParts>
  <Company>UMC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Prevalence of Bacterial Codetection and Outcomes for Infants Intubated for Respiratory Infections</dc:title>
  <dc:creator>Azink, M.H. (Marleen)</dc:creator>
  <cp:lastModifiedBy>Wilde, J. de (Joke)</cp:lastModifiedBy>
  <cp:revision>5</cp:revision>
  <dcterms:created xsi:type="dcterms:W3CDTF">2024-06-21T08:34:56Z</dcterms:created>
  <dcterms:modified xsi:type="dcterms:W3CDTF">2024-11-04T11:00:55Z</dcterms:modified>
</cp:coreProperties>
</file>