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1"/>
  </p:notesMasterIdLst>
  <p:handoutMasterIdLst>
    <p:handoutMasterId r:id="rId52"/>
  </p:handoutMasterIdLst>
  <p:sldIdLst>
    <p:sldId id="324" r:id="rId6"/>
    <p:sldId id="281" r:id="rId7"/>
    <p:sldId id="299" r:id="rId8"/>
    <p:sldId id="261" r:id="rId9"/>
    <p:sldId id="298" r:id="rId10"/>
    <p:sldId id="321" r:id="rId11"/>
    <p:sldId id="303" r:id="rId12"/>
    <p:sldId id="302" r:id="rId13"/>
    <p:sldId id="304" r:id="rId14"/>
    <p:sldId id="258" r:id="rId15"/>
    <p:sldId id="301" r:id="rId16"/>
    <p:sldId id="305" r:id="rId17"/>
    <p:sldId id="294" r:id="rId18"/>
    <p:sldId id="330" r:id="rId19"/>
    <p:sldId id="295" r:id="rId20"/>
    <p:sldId id="263" r:id="rId21"/>
    <p:sldId id="325" r:id="rId22"/>
    <p:sldId id="266" r:id="rId23"/>
    <p:sldId id="307" r:id="rId24"/>
    <p:sldId id="308" r:id="rId25"/>
    <p:sldId id="306" r:id="rId26"/>
    <p:sldId id="312" r:id="rId27"/>
    <p:sldId id="313" r:id="rId28"/>
    <p:sldId id="316" r:id="rId29"/>
    <p:sldId id="317" r:id="rId30"/>
    <p:sldId id="326" r:id="rId31"/>
    <p:sldId id="327" r:id="rId32"/>
    <p:sldId id="328" r:id="rId33"/>
    <p:sldId id="318" r:id="rId34"/>
    <p:sldId id="329" r:id="rId35"/>
    <p:sldId id="320" r:id="rId36"/>
    <p:sldId id="297" r:id="rId37"/>
    <p:sldId id="293" r:id="rId38"/>
    <p:sldId id="259" r:id="rId39"/>
    <p:sldId id="284" r:id="rId40"/>
    <p:sldId id="285" r:id="rId41"/>
    <p:sldId id="323" r:id="rId42"/>
    <p:sldId id="296" r:id="rId43"/>
    <p:sldId id="267" r:id="rId44"/>
    <p:sldId id="272" r:id="rId45"/>
    <p:sldId id="264" r:id="rId46"/>
    <p:sldId id="271" r:id="rId47"/>
    <p:sldId id="268" r:id="rId48"/>
    <p:sldId id="332" r:id="rId49"/>
    <p:sldId id="33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 id="4" name="Milani - Nijzink, Erni (OK-IC Centrum)" initials="M-NE(C" lastIdx="1" clrIdx="3">
    <p:extLst>
      <p:ext uri="{19B8F6BF-5375-455C-9EA6-DF929625EA0E}">
        <p15:presenceInfo xmlns:p15="http://schemas.microsoft.com/office/powerpoint/2012/main" userId="S-1-5-21-583907252-492894223-1343024091-2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77471" autoAdjust="0"/>
  </p:normalViewPr>
  <p:slideViewPr>
    <p:cSldViewPr snapToGrid="0">
      <p:cViewPr varScale="1">
        <p:scale>
          <a:sx n="120" d="100"/>
          <a:sy n="120" d="100"/>
        </p:scale>
        <p:origin x="114" y="276"/>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27-1-2025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27-1-2025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a:t>
            </a:fld>
            <a:endParaRPr lang="nl-NL"/>
          </a:p>
        </p:txBody>
      </p:sp>
    </p:spTree>
    <p:extLst>
      <p:ext uri="{BB962C8B-B14F-4D97-AF65-F5344CB8AC3E}">
        <p14:creationId xmlns:p14="http://schemas.microsoft.com/office/powerpoint/2010/main" val="300800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12</a:t>
            </a:fld>
            <a:endParaRPr lang="nl-NL"/>
          </a:p>
        </p:txBody>
      </p:sp>
    </p:spTree>
    <p:extLst>
      <p:ext uri="{BB962C8B-B14F-4D97-AF65-F5344CB8AC3E}">
        <p14:creationId xmlns:p14="http://schemas.microsoft.com/office/powerpoint/2010/main" val="144272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0301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14</a:t>
            </a:fld>
            <a:endParaRPr lang="nl-NL"/>
          </a:p>
        </p:txBody>
      </p:sp>
    </p:spTree>
    <p:extLst>
      <p:ext uri="{BB962C8B-B14F-4D97-AF65-F5344CB8AC3E}">
        <p14:creationId xmlns:p14="http://schemas.microsoft.com/office/powerpoint/2010/main" val="289578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15</a:t>
            </a:fld>
            <a:endParaRPr lang="nl-NL"/>
          </a:p>
        </p:txBody>
      </p:sp>
    </p:spTree>
    <p:extLst>
      <p:ext uri="{BB962C8B-B14F-4D97-AF65-F5344CB8AC3E}">
        <p14:creationId xmlns:p14="http://schemas.microsoft.com/office/powerpoint/2010/main" val="269480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Raadplegen bij potentiële donor is verplicht! </a:t>
            </a:r>
          </a:p>
          <a:p>
            <a:endParaRPr lang="nl-NL" dirty="0"/>
          </a:p>
          <a:p>
            <a:r>
              <a:rPr lang="nl-NL" dirty="0"/>
              <a:t>Bij code III/</a:t>
            </a:r>
            <a:r>
              <a:rPr lang="nl-NL" dirty="0" err="1"/>
              <a:t>infauste</a:t>
            </a:r>
            <a:r>
              <a:rPr lang="nl-NL" dirty="0"/>
              <a:t> prognose mag je ook al raadplegen, noteer de informatie in dossier voor volgende dienst. </a:t>
            </a:r>
          </a:p>
          <a:p>
            <a:endParaRPr lang="nl-NL" dirty="0"/>
          </a:p>
          <a:p>
            <a:r>
              <a:rPr lang="nl-NL" dirty="0"/>
              <a:t>Raadplegen </a:t>
            </a:r>
            <a:r>
              <a:rPr lang="nl-NL" b="1" u="sng" dirty="0"/>
              <a:t>voor</a:t>
            </a:r>
            <a:r>
              <a:rPr lang="nl-NL" dirty="0"/>
              <a:t> donatiegesprek! </a:t>
            </a:r>
          </a:p>
          <a:p>
            <a:endParaRPr lang="nl-NL" dirty="0"/>
          </a:p>
          <a:p>
            <a:r>
              <a:rPr lang="nl-NL" dirty="0"/>
              <a:t>Kinderen: </a:t>
            </a:r>
          </a:p>
          <a:p>
            <a:r>
              <a:rPr lang="nl-NL" dirty="0"/>
              <a:t>Vanaf 12 jaar (wilsbekwaam) kan je je keuze vast leggen in het DR, daarom ook vanaf 12 jaar raadplegen! </a:t>
            </a:r>
          </a:p>
          <a:p>
            <a:r>
              <a:rPr lang="nl-NL" dirty="0"/>
              <a:t>Tot 16 jaar: registratie toestemming, mogen de ouders dit tenietdoen, bij bezwaar mag dit niet overruled worden door ouders.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16</a:t>
            </a:fld>
            <a:endParaRPr lang="nl-NL"/>
          </a:p>
        </p:txBody>
      </p:sp>
    </p:spTree>
    <p:extLst>
      <p:ext uri="{BB962C8B-B14F-4D97-AF65-F5344CB8AC3E}">
        <p14:creationId xmlns:p14="http://schemas.microsoft.com/office/powerpoint/2010/main" val="233043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moet wel een </a:t>
            </a:r>
            <a:r>
              <a:rPr lang="nl-NL" dirty="0" err="1"/>
              <a:t>infauste</a:t>
            </a:r>
            <a:r>
              <a:rPr lang="nl-NL" dirty="0"/>
              <a:t> prognose uitgesproken zijn) </a:t>
            </a:r>
          </a:p>
          <a:p>
            <a:endParaRPr lang="nl-NL" dirty="0"/>
          </a:p>
          <a:p>
            <a:r>
              <a:rPr lang="nl-NL" dirty="0"/>
              <a:t>Met name bij hele jonge kinderen, lengte en gewicht is belangrijk om te weten!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17</a:t>
            </a:fld>
            <a:endParaRPr lang="nl-NL"/>
          </a:p>
        </p:txBody>
      </p:sp>
    </p:spTree>
    <p:extLst>
      <p:ext uri="{BB962C8B-B14F-4D97-AF65-F5344CB8AC3E}">
        <p14:creationId xmlns:p14="http://schemas.microsoft.com/office/powerpoint/2010/main" val="239833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Na</a:t>
            </a:r>
            <a:r>
              <a:rPr lang="nl-NL" dirty="0"/>
              <a:t> het raadplegen gesprek met ouders/voogd </a:t>
            </a:r>
          </a:p>
          <a:p>
            <a:endParaRPr lang="nl-NL" dirty="0"/>
          </a:p>
          <a:p>
            <a:r>
              <a:rPr lang="nl-NL" dirty="0"/>
              <a:t>Bij kinderen gaat het niet om de donatievraag, maar om het bieden van een keuze. Het wel of niet instemmen met donatie. De keuze ligt bij de ouders.  Geef ouders de ruimte om na te denken.</a:t>
            </a:r>
          </a:p>
          <a:p>
            <a:endParaRPr lang="nl-NL" dirty="0"/>
          </a:p>
          <a:p>
            <a:r>
              <a:rPr lang="nl-NL" dirty="0"/>
              <a:t>Ouders gaan er vaak vanuit dat organen en weefsels ook bij kinderen getransplanteerd worden. Er wordt wel naar gestreefd ,maar dit is niet altijd het geval (of mogelijk). </a:t>
            </a: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18</a:t>
            </a:fld>
            <a:endParaRPr lang="nl-NL"/>
          </a:p>
        </p:txBody>
      </p:sp>
    </p:spTree>
    <p:extLst>
      <p:ext uri="{BB962C8B-B14F-4D97-AF65-F5344CB8AC3E}">
        <p14:creationId xmlns:p14="http://schemas.microsoft.com/office/powerpoint/2010/main" val="337063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19</a:t>
            </a:fld>
            <a:endParaRPr lang="nl-NL"/>
          </a:p>
        </p:txBody>
      </p:sp>
    </p:spTree>
    <p:extLst>
      <p:ext uri="{BB962C8B-B14F-4D97-AF65-F5344CB8AC3E}">
        <p14:creationId xmlns:p14="http://schemas.microsoft.com/office/powerpoint/2010/main" val="197623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20</a:t>
            </a:fld>
            <a:endParaRPr lang="nl-NL"/>
          </a:p>
        </p:txBody>
      </p:sp>
    </p:spTree>
    <p:extLst>
      <p:ext uri="{BB962C8B-B14F-4D97-AF65-F5344CB8AC3E}">
        <p14:creationId xmlns:p14="http://schemas.microsoft.com/office/powerpoint/2010/main" val="1278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Vanaf 3 maanden: zwangerschapsduur &gt;37 weken en gewicht &gt;3kg. </a:t>
            </a:r>
          </a:p>
          <a:p>
            <a:endParaRPr lang="nl-NL" dirty="0"/>
          </a:p>
          <a:p>
            <a:r>
              <a:rPr lang="nl-NL" dirty="0"/>
              <a:t>Lever moet nog rijpen </a:t>
            </a:r>
          </a:p>
          <a:p>
            <a:endParaRPr lang="nl-NL" dirty="0"/>
          </a:p>
          <a:p>
            <a:r>
              <a:rPr lang="nl-NL" dirty="0"/>
              <a:t>Pancreas nog niet goed genoeg ontwikkeld </a:t>
            </a:r>
          </a:p>
          <a:p>
            <a:endParaRPr lang="nl-NL" dirty="0"/>
          </a:p>
          <a:p>
            <a:r>
              <a:rPr lang="nl-NL" dirty="0"/>
              <a:t>Nieren is wegens de grootte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21</a:t>
            </a:fld>
            <a:endParaRPr lang="nl-NL"/>
          </a:p>
        </p:txBody>
      </p:sp>
    </p:spTree>
    <p:extLst>
      <p:ext uri="{BB962C8B-B14F-4D97-AF65-F5344CB8AC3E}">
        <p14:creationId xmlns:p14="http://schemas.microsoft.com/office/powerpoint/2010/main" val="353739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2629591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Met name de apneutest laat zien dat het kind niet meer zelfstandig ademt en bevestigd voor ouders de onomkeerbare situatie.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22</a:t>
            </a:fld>
            <a:endParaRPr lang="nl-NL"/>
          </a:p>
        </p:txBody>
      </p:sp>
    </p:spTree>
    <p:extLst>
      <p:ext uri="{BB962C8B-B14F-4D97-AF65-F5344CB8AC3E}">
        <p14:creationId xmlns:p14="http://schemas.microsoft.com/office/powerpoint/2010/main" val="2185183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Methylprednison iv beschermend werkt tegen ischemie en re-perfusieschade van de organen, waardoor minder vaak acute rejectie optreed ook verbeterd de oxygenatie. Positief effect op de orgaanfunctie na transplantatie. </a:t>
            </a:r>
          </a:p>
          <a:p>
            <a:r>
              <a:rPr lang="nl-NL" dirty="0"/>
              <a:t>Als het een lange procedure is dan na 24u herhalen. Doses 15mg/kg  </a:t>
            </a:r>
          </a:p>
          <a:p>
            <a:endParaRPr lang="nl-NL" dirty="0"/>
          </a:p>
          <a:p>
            <a:endParaRPr lang="nl-NL" dirty="0"/>
          </a:p>
          <a:p>
            <a:r>
              <a:rPr lang="nl-NL" dirty="0"/>
              <a:t>ODC kan eerder in huis gevraagd worden om de ouders te kunnen ondersteunen of wanneer een arts niet zoveel ervaring heeft met donatie en de ondersteuning eerder wenst.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23</a:t>
            </a:fld>
            <a:endParaRPr lang="nl-NL"/>
          </a:p>
        </p:txBody>
      </p:sp>
    </p:spTree>
    <p:extLst>
      <p:ext uri="{BB962C8B-B14F-4D97-AF65-F5344CB8AC3E}">
        <p14:creationId xmlns:p14="http://schemas.microsoft.com/office/powerpoint/2010/main" val="96610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24</a:t>
            </a:fld>
            <a:endParaRPr lang="nl-NL"/>
          </a:p>
        </p:txBody>
      </p:sp>
    </p:spTree>
    <p:extLst>
      <p:ext uri="{BB962C8B-B14F-4D97-AF65-F5344CB8AC3E}">
        <p14:creationId xmlns:p14="http://schemas.microsoft.com/office/powerpoint/2010/main" val="1155882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Heparine geven vlak voor switch off t.b.v. lever- long en pancreas kwaliteit. (Afgeraden bij traumapatiënten met duidelijk uitwendig letsel). </a:t>
            </a:r>
          </a:p>
          <a:p>
            <a:endParaRPr lang="nl-NL" dirty="0"/>
          </a:p>
          <a:p>
            <a:r>
              <a:rPr lang="nl-NL" dirty="0"/>
              <a:t>5 min no </a:t>
            </a:r>
            <a:r>
              <a:rPr lang="nl-NL" dirty="0" err="1"/>
              <a:t>touch</a:t>
            </a:r>
            <a:r>
              <a:rPr lang="nl-NL" dirty="0"/>
              <a:t>: is voor de ouders, ouders mogen het kind vasthouden. Daarna wordt het kind snel vervoerd naar OK. Soms wordt er ook voor gekozen om de switch-off op OK te doen, zodat de warme ischemietijd dan korter is.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25</a:t>
            </a:fld>
            <a:endParaRPr lang="nl-NL"/>
          </a:p>
        </p:txBody>
      </p:sp>
    </p:spTree>
    <p:extLst>
      <p:ext uri="{BB962C8B-B14F-4D97-AF65-F5344CB8AC3E}">
        <p14:creationId xmlns:p14="http://schemas.microsoft.com/office/powerpoint/2010/main" val="525890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26</a:t>
            </a:fld>
            <a:endParaRPr lang="nl-NL"/>
          </a:p>
        </p:txBody>
      </p:sp>
    </p:spTree>
    <p:extLst>
      <p:ext uri="{BB962C8B-B14F-4D97-AF65-F5344CB8AC3E}">
        <p14:creationId xmlns:p14="http://schemas.microsoft.com/office/powerpoint/2010/main" val="539847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Heparine geven vlak voor switch off t.b.v. lever- long en pancreas kwaliteit. (Afgeraden bij traumapatiënten met duidelijk uitwendig letsel). </a:t>
            </a:r>
          </a:p>
          <a:p>
            <a:endParaRPr lang="nl-NL" dirty="0"/>
          </a:p>
          <a:p>
            <a:r>
              <a:rPr lang="nl-NL" dirty="0"/>
              <a:t>5 min no </a:t>
            </a:r>
            <a:r>
              <a:rPr lang="nl-NL" dirty="0" err="1"/>
              <a:t>touch</a:t>
            </a:r>
            <a:r>
              <a:rPr lang="nl-NL" dirty="0"/>
              <a:t>: is voor de ouders, ouders mogen het kind vasthouden. Daarna wordt het kind snel vervoerd naar OK. Soms wordt er ook voor gekozen om de switch-off op OK te doen, zodat de warme ischemietijd dan korter is.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27</a:t>
            </a:fld>
            <a:endParaRPr lang="nl-NL"/>
          </a:p>
        </p:txBody>
      </p:sp>
    </p:spTree>
    <p:extLst>
      <p:ext uri="{BB962C8B-B14F-4D97-AF65-F5344CB8AC3E}">
        <p14:creationId xmlns:p14="http://schemas.microsoft.com/office/powerpoint/2010/main" val="411650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Heparine geven vlak voor switch off t.b.v. lever- long en pancreas kwaliteit. (Afgeraden bij traumapatiënten met duidelijk uitwendig letsel). </a:t>
            </a:r>
          </a:p>
          <a:p>
            <a:endParaRPr lang="nl-NL" dirty="0"/>
          </a:p>
          <a:p>
            <a:r>
              <a:rPr lang="nl-NL" dirty="0"/>
              <a:t>5 min no </a:t>
            </a:r>
            <a:r>
              <a:rPr lang="nl-NL" dirty="0" err="1"/>
              <a:t>touch</a:t>
            </a:r>
            <a:r>
              <a:rPr lang="nl-NL" dirty="0"/>
              <a:t>: is voor de ouders, ouders mogen het kind vasthouden. Daarna wordt het kind snel vervoerd naar OK. Soms wordt er ook voor gekozen om de switch-off op OK te doen, zodat de warme ischemietijd dan korter is.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28</a:t>
            </a:fld>
            <a:endParaRPr lang="nl-NL"/>
          </a:p>
        </p:txBody>
      </p:sp>
    </p:spTree>
    <p:extLst>
      <p:ext uri="{BB962C8B-B14F-4D97-AF65-F5344CB8AC3E}">
        <p14:creationId xmlns:p14="http://schemas.microsoft.com/office/powerpoint/2010/main" val="300700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29</a:t>
            </a:fld>
            <a:endParaRPr lang="nl-NL"/>
          </a:p>
        </p:txBody>
      </p:sp>
    </p:spTree>
    <p:extLst>
      <p:ext uri="{BB962C8B-B14F-4D97-AF65-F5344CB8AC3E}">
        <p14:creationId xmlns:p14="http://schemas.microsoft.com/office/powerpoint/2010/main" val="2877969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31</a:t>
            </a:fld>
            <a:endParaRPr lang="nl-NL"/>
          </a:p>
        </p:txBody>
      </p:sp>
    </p:spTree>
    <p:extLst>
      <p:ext uri="{BB962C8B-B14F-4D97-AF65-F5344CB8AC3E}">
        <p14:creationId xmlns:p14="http://schemas.microsoft.com/office/powerpoint/2010/main" val="381061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32</a:t>
            </a:fld>
            <a:endParaRPr lang="nl-NL"/>
          </a:p>
        </p:txBody>
      </p:sp>
    </p:spTree>
    <p:extLst>
      <p:ext uri="{BB962C8B-B14F-4D97-AF65-F5344CB8AC3E}">
        <p14:creationId xmlns:p14="http://schemas.microsoft.com/office/powerpoint/2010/main" val="175773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wet vanaf 2020 van kracht. Iedereen vanaf 18, maar je kunt zelf je keuze al invullen vanaf 12 jaar.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896195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34</a:t>
            </a:fld>
            <a:endParaRPr lang="nl-NL"/>
          </a:p>
        </p:txBody>
      </p:sp>
    </p:spTree>
    <p:extLst>
      <p:ext uri="{BB962C8B-B14F-4D97-AF65-F5344CB8AC3E}">
        <p14:creationId xmlns:p14="http://schemas.microsoft.com/office/powerpoint/2010/main" val="2178486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35</a:t>
            </a:fld>
            <a:endParaRPr lang="nl-NL"/>
          </a:p>
        </p:txBody>
      </p:sp>
    </p:spTree>
    <p:extLst>
      <p:ext uri="{BB962C8B-B14F-4D97-AF65-F5344CB8AC3E}">
        <p14:creationId xmlns:p14="http://schemas.microsoft.com/office/powerpoint/2010/main" val="589664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kumimoji="0" lang="nl-NL" sz="1200" b="0" i="0" u="none" strike="noStrike" kern="0" cap="none" spc="0" normalizeH="0" baseline="0" noProof="0" dirty="0" err="1">
                <a:ln>
                  <a:noFill/>
                </a:ln>
                <a:solidFill>
                  <a:srgbClr val="170F3C"/>
                </a:solidFill>
                <a:effectLst/>
                <a:uLnTx/>
                <a:uFillTx/>
                <a:latin typeface="Calibri" panose="020F0502020204030204"/>
                <a:ea typeface="+mn-ea"/>
                <a:cs typeface="+mn-cs"/>
              </a:rPr>
              <a:t>Immuum-gecomprimenteerde</a:t>
            </a:r>
            <a:r>
              <a:rPr kumimoji="0" lang="nl-NL" sz="1200" b="0" i="0" u="none" strike="noStrike" kern="0" cap="none" spc="0" normalizeH="0" baseline="0" noProof="0" dirty="0">
                <a:ln>
                  <a:noFill/>
                </a:ln>
                <a:solidFill>
                  <a:srgbClr val="170F3C"/>
                </a:solidFill>
                <a:effectLst/>
                <a:uLnTx/>
                <a:uFillTx/>
                <a:latin typeface="Calibri" panose="020F0502020204030204"/>
                <a:ea typeface="+mn-ea"/>
                <a:cs typeface="+mn-cs"/>
              </a:rPr>
              <a:t> status: </a:t>
            </a:r>
            <a:r>
              <a:rPr kumimoji="0" lang="nl-NL" sz="1200" b="0" i="0" u="none" strike="noStrike" kern="0" cap="none" spc="0" normalizeH="0" baseline="0" noProof="0" dirty="0" err="1">
                <a:ln>
                  <a:noFill/>
                </a:ln>
                <a:solidFill>
                  <a:srgbClr val="170F3C"/>
                </a:solidFill>
                <a:effectLst/>
                <a:uLnTx/>
                <a:uFillTx/>
                <a:latin typeface="Calibri" panose="020F0502020204030204"/>
                <a:ea typeface="+mn-ea"/>
                <a:cs typeface="+mn-cs"/>
              </a:rPr>
              <a:t>leucocyten</a:t>
            </a:r>
            <a:r>
              <a:rPr kumimoji="0" lang="nl-NL" sz="1200" b="0" i="0" u="none" strike="noStrike" kern="0" cap="none" spc="0" normalizeH="0" baseline="0" noProof="0" dirty="0">
                <a:ln>
                  <a:noFill/>
                </a:ln>
                <a:solidFill>
                  <a:srgbClr val="170F3C"/>
                </a:solidFill>
                <a:effectLst/>
                <a:uLnTx/>
                <a:uFillTx/>
                <a:latin typeface="Calibri" panose="020F0502020204030204"/>
                <a:ea typeface="+mn-ea"/>
                <a:cs typeface="+mn-cs"/>
              </a:rPr>
              <a:t> &lt;3 in de laatste 3 maanden voor overlijden</a:t>
            </a:r>
          </a:p>
          <a:p>
            <a:r>
              <a:rPr kumimoji="0" lang="nl-NL" sz="1200" b="0" i="0" u="none" strike="noStrike" kern="0" cap="none" spc="0" normalizeH="0" baseline="0" noProof="0" dirty="0">
                <a:ln>
                  <a:noFill/>
                </a:ln>
                <a:solidFill>
                  <a:srgbClr val="170F3C"/>
                </a:solidFill>
                <a:effectLst/>
                <a:uLnTx/>
                <a:uFillTx/>
                <a:latin typeface="Calibri" panose="020F0502020204030204"/>
                <a:ea typeface="+mn-ea"/>
                <a:cs typeface="+mn-cs"/>
              </a:rPr>
              <a:t>Bacteriële sepsis is geen contra-indicatie! Virale sepsis wel. </a:t>
            </a:r>
          </a:p>
          <a:p>
            <a:endParaRPr kumimoji="0" lang="nl-NL" sz="1200" b="1" i="0" u="none" strike="noStrike" kern="0" cap="none" spc="0" normalizeH="0" baseline="0" noProof="0" dirty="0">
              <a:ln>
                <a:noFill/>
              </a:ln>
              <a:solidFill>
                <a:srgbClr val="170F3C"/>
              </a:solidFill>
              <a:effectLst/>
              <a:uLnTx/>
              <a:uFillTx/>
              <a:latin typeface="Calibri" panose="020F0502020204030204"/>
              <a:ea typeface="+mn-ea"/>
              <a:cs typeface="+mn-cs"/>
            </a:endParaRPr>
          </a:p>
          <a:p>
            <a:r>
              <a:rPr kumimoji="0" lang="nl-NL" sz="1200" b="1" i="0" u="sng" strike="noStrike" kern="0" cap="none" spc="0" normalizeH="0" baseline="0" noProof="0" dirty="0">
                <a:ln>
                  <a:noFill/>
                </a:ln>
                <a:solidFill>
                  <a:srgbClr val="170F3C"/>
                </a:solidFill>
                <a:effectLst/>
                <a:uLnTx/>
                <a:uFillTx/>
                <a:latin typeface="Calibri" panose="020F0502020204030204"/>
                <a:ea typeface="+mn-ea"/>
                <a:cs typeface="+mn-cs"/>
              </a:rPr>
              <a:t>Raadpleeg altijd het OC voor de actuele stand van zaken.</a:t>
            </a:r>
          </a:p>
          <a:p>
            <a:endParaRPr kumimoji="0" lang="nl-NL" sz="1200" b="1" i="0" u="none" strike="noStrike" kern="0" cap="none" spc="0" normalizeH="0" baseline="0" noProof="0" dirty="0">
              <a:ln>
                <a:noFill/>
              </a:ln>
              <a:solidFill>
                <a:srgbClr val="170F3C"/>
              </a:solidFill>
              <a:effectLst/>
              <a:uLnTx/>
              <a:uFillTx/>
              <a:latin typeface="Calibri" panose="020F0502020204030204"/>
              <a:ea typeface="+mn-ea"/>
              <a:cs typeface="+mn-cs"/>
            </a:endParaRPr>
          </a:p>
          <a:p>
            <a:r>
              <a:rPr kumimoji="0" lang="nl-NL" sz="1200" b="1" i="0" u="none" strike="noStrike" kern="0" cap="none" spc="0" normalizeH="0" baseline="0" noProof="0" dirty="0">
                <a:ln>
                  <a:noFill/>
                </a:ln>
                <a:solidFill>
                  <a:srgbClr val="170F3C"/>
                </a:solidFill>
                <a:effectLst/>
                <a:uLnTx/>
                <a:uFillTx/>
                <a:latin typeface="Calibri" panose="020F0502020204030204"/>
                <a:ea typeface="+mn-ea"/>
                <a:cs typeface="+mn-cs"/>
              </a:rPr>
              <a:t>Donatie is ook mogelijk bij obductie en ter beschikkingstellen aan de wetenschap</a:t>
            </a: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36</a:t>
            </a:fld>
            <a:endParaRPr lang="nl-NL"/>
          </a:p>
        </p:txBody>
      </p:sp>
    </p:spTree>
    <p:extLst>
      <p:ext uri="{BB962C8B-B14F-4D97-AF65-F5344CB8AC3E}">
        <p14:creationId xmlns:p14="http://schemas.microsoft.com/office/powerpoint/2010/main" val="99496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2 punten niet mogelijk </a:t>
            </a:r>
            <a:r>
              <a:rPr lang="nl-NL" dirty="0" err="1"/>
              <a:t>ivm</a:t>
            </a:r>
            <a:r>
              <a:rPr lang="nl-NL" dirty="0"/>
              <a:t> </a:t>
            </a:r>
            <a:r>
              <a:rPr lang="nl-NL" dirty="0" err="1"/>
              <a:t>hemodilutie</a:t>
            </a:r>
            <a:r>
              <a:rPr lang="nl-NL" dirty="0"/>
              <a:t>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37</a:t>
            </a:fld>
            <a:endParaRPr lang="nl-NL"/>
          </a:p>
        </p:txBody>
      </p:sp>
    </p:spTree>
    <p:extLst>
      <p:ext uri="{BB962C8B-B14F-4D97-AF65-F5344CB8AC3E}">
        <p14:creationId xmlns:p14="http://schemas.microsoft.com/office/powerpoint/2010/main" val="3250588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Na</a:t>
            </a:r>
            <a:r>
              <a:rPr lang="nl-NL" dirty="0"/>
              <a:t> het raadplegen gesprek met ouders/voogd </a:t>
            </a:r>
          </a:p>
          <a:p>
            <a:endParaRPr lang="nl-NL" dirty="0"/>
          </a:p>
          <a:p>
            <a:r>
              <a:rPr lang="nl-NL" dirty="0"/>
              <a:t>Bij kinderen gaat het niet om de donatievraag, maar om het bieden van een keuze. Het wel of niet instemmen met donatie. </a:t>
            </a:r>
          </a:p>
          <a:p>
            <a:endParaRPr lang="nl-NL" dirty="0"/>
          </a:p>
          <a:p>
            <a:r>
              <a:rPr lang="nl-NL" dirty="0"/>
              <a:t>Ouders gaan er vaak vanuit dat organen en weefsels ook bij kinderen getransplanteerd worden. Er wordt wel naar gestreefd ,maar dit is niet altijd het geval (of mogelijk).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38</a:t>
            </a:fld>
            <a:endParaRPr lang="nl-NL"/>
          </a:p>
        </p:txBody>
      </p:sp>
    </p:spTree>
    <p:extLst>
      <p:ext uri="{BB962C8B-B14F-4D97-AF65-F5344CB8AC3E}">
        <p14:creationId xmlns:p14="http://schemas.microsoft.com/office/powerpoint/2010/main" val="23091218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Patiënt mag pas na de weefseldonatie verzorgd / aangekleed worden is patiënt toch aangekleed dan mag het </a:t>
            </a:r>
            <a:r>
              <a:rPr lang="nl-NL" dirty="0" err="1"/>
              <a:t>uitname</a:t>
            </a:r>
            <a:r>
              <a:rPr lang="nl-NL" dirty="0"/>
              <a:t> team niks meer doen.  (OK jasje aan).</a:t>
            </a:r>
          </a:p>
          <a:p>
            <a:endParaRPr lang="nl-NL" dirty="0"/>
          </a:p>
          <a:p>
            <a:r>
              <a:rPr lang="nl-NL" b="1" u="sng" dirty="0"/>
              <a:t>Oog: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Hoofd hoger dan de romp </a:t>
            </a:r>
          </a:p>
          <a:p>
            <a:endParaRPr lang="nl-NL" dirty="0"/>
          </a:p>
          <a:p>
            <a:r>
              <a:rPr lang="nl-NL" dirty="0"/>
              <a:t>Duur 60 min </a:t>
            </a:r>
          </a:p>
          <a:p>
            <a:r>
              <a:rPr lang="nl-NL" dirty="0"/>
              <a:t>Bewaartermijn:</a:t>
            </a:r>
          </a:p>
          <a:p>
            <a:pPr marL="171450" indent="-171450">
              <a:buFontTx/>
              <a:buChar char="-"/>
            </a:pPr>
            <a:r>
              <a:rPr lang="nl-NL" dirty="0"/>
              <a:t>Cornea 28 dagen </a:t>
            </a:r>
          </a:p>
          <a:p>
            <a:pPr marL="171450" indent="-171450">
              <a:buFontTx/>
              <a:buChar char="-"/>
            </a:pPr>
            <a:r>
              <a:rPr lang="nl-NL" dirty="0"/>
              <a:t>Sclera 1 jaar </a:t>
            </a:r>
          </a:p>
          <a:p>
            <a:pPr marL="171450" indent="-171450">
              <a:buFontTx/>
              <a:buChar char="-"/>
            </a:pPr>
            <a:endParaRPr lang="nl-NL" dirty="0"/>
          </a:p>
          <a:p>
            <a:r>
              <a:rPr lang="nl-NL" b="1" dirty="0"/>
              <a:t>Hartkleppen:</a:t>
            </a:r>
          </a:p>
          <a:p>
            <a:r>
              <a:rPr lang="nl-NL" dirty="0"/>
              <a:t>Aortaklep en </a:t>
            </a:r>
            <a:r>
              <a:rPr lang="nl-NL" dirty="0" err="1"/>
              <a:t>pulmonaalklep</a:t>
            </a:r>
            <a:r>
              <a:rPr lang="nl-NL" dirty="0"/>
              <a:t>. Kleppen worden geprepareerd in weefselbank. Kleppen zijn erg fragiel, </a:t>
            </a:r>
            <a:r>
              <a:rPr lang="nl-NL" dirty="0" err="1"/>
              <a:t>mn</a:t>
            </a:r>
            <a:r>
              <a:rPr lang="nl-NL" dirty="0"/>
              <a:t> aorta klep, </a:t>
            </a:r>
            <a:r>
              <a:rPr lang="nl-NL" dirty="0" err="1"/>
              <a:t>pulmonaalklep</a:t>
            </a:r>
            <a:r>
              <a:rPr lang="nl-NL" dirty="0"/>
              <a:t> is iets sterker. </a:t>
            </a:r>
          </a:p>
          <a:p>
            <a:r>
              <a:rPr lang="nl-NL" dirty="0"/>
              <a:t>Hartkleppen van neonaten (tot 2jr) wegens ethisch perspectief alleen op eigen verzoek van ouders hartkleppen van neonaten uitgenomen. Intensivisten hoeven zelf niet de vraag te stellen, alleen als ouders dit zelf aankaarten. </a:t>
            </a:r>
          </a:p>
          <a:p>
            <a:endParaRPr lang="nl-NL" dirty="0"/>
          </a:p>
          <a:p>
            <a:r>
              <a:rPr lang="nl-NL" dirty="0" err="1"/>
              <a:t>Uitname</a:t>
            </a:r>
            <a:r>
              <a:rPr lang="nl-NL" dirty="0"/>
              <a:t> hart 2uur</a:t>
            </a:r>
          </a:p>
          <a:p>
            <a:r>
              <a:rPr lang="nl-NL" dirty="0"/>
              <a:t>Aorta 1,5 uur </a:t>
            </a:r>
          </a:p>
          <a:p>
            <a:endParaRPr lang="nl-NL" dirty="0"/>
          </a:p>
          <a:p>
            <a:r>
              <a:rPr lang="nl-NL" dirty="0"/>
              <a:t>Bewaartermijn 5 jaar </a:t>
            </a:r>
          </a:p>
          <a:p>
            <a:pPr marL="0" indent="0">
              <a:buFontTx/>
              <a:buNone/>
            </a:pPr>
            <a:endParaRPr lang="nl-NL" dirty="0"/>
          </a:p>
          <a:p>
            <a:pPr marL="171450" indent="-171450">
              <a:buFontTx/>
              <a:buChar char="-"/>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39</a:t>
            </a:fld>
            <a:endParaRPr lang="nl-NL"/>
          </a:p>
        </p:txBody>
      </p:sp>
    </p:spTree>
    <p:extLst>
      <p:ext uri="{BB962C8B-B14F-4D97-AF65-F5344CB8AC3E}">
        <p14:creationId xmlns:p14="http://schemas.microsoft.com/office/powerpoint/2010/main" val="1334529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Botweefsel:</a:t>
            </a:r>
          </a:p>
          <a:p>
            <a:r>
              <a:rPr lang="nl-NL" dirty="0"/>
              <a:t>Wordt veel gebruikt in de orthopedie / kaakchirurgie / oncologie. </a:t>
            </a:r>
          </a:p>
          <a:p>
            <a:endParaRPr lang="nl-NL" dirty="0"/>
          </a:p>
          <a:p>
            <a:r>
              <a:rPr lang="nl-NL" dirty="0"/>
              <a:t>Met 1 donor kunnen 100-300 mensen geholpen worden </a:t>
            </a:r>
          </a:p>
          <a:p>
            <a:endParaRPr lang="nl-NL" dirty="0"/>
          </a:p>
          <a:p>
            <a:r>
              <a:rPr lang="nl-NL" dirty="0" err="1"/>
              <a:t>Uitname</a:t>
            </a:r>
            <a:r>
              <a:rPr lang="nl-NL" dirty="0"/>
              <a:t> op OK en duur 6uur </a:t>
            </a:r>
          </a:p>
          <a:p>
            <a:r>
              <a:rPr lang="nl-NL" dirty="0"/>
              <a:t>Bewaartermijn 3-5jaar</a:t>
            </a: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40</a:t>
            </a:fld>
            <a:endParaRPr lang="nl-NL"/>
          </a:p>
        </p:txBody>
      </p:sp>
    </p:spTree>
    <p:extLst>
      <p:ext uri="{BB962C8B-B14F-4D97-AF65-F5344CB8AC3E}">
        <p14:creationId xmlns:p14="http://schemas.microsoft.com/office/powerpoint/2010/main" val="3302444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Wordt niet altijd herkend -&gt; vaak gewicht. (mogelijk vanaf 3kg). </a:t>
            </a:r>
          </a:p>
          <a:p>
            <a:endParaRPr lang="nl-NL" dirty="0"/>
          </a:p>
          <a:p>
            <a:r>
              <a:rPr lang="nl-NL" dirty="0"/>
              <a:t>Stuk minder potentiële donoren dan 2023 -&gt; 29 en 1 </a:t>
            </a:r>
            <a:r>
              <a:rPr lang="nl-NL" dirty="0" err="1"/>
              <a:t>uitname</a:t>
            </a:r>
            <a:r>
              <a:rPr lang="nl-NL" dirty="0"/>
              <a:t> (hartkleppen).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42</a:t>
            </a:fld>
            <a:endParaRPr lang="nl-NL"/>
          </a:p>
        </p:txBody>
      </p:sp>
    </p:spTree>
    <p:extLst>
      <p:ext uri="{BB962C8B-B14F-4D97-AF65-F5344CB8AC3E}">
        <p14:creationId xmlns:p14="http://schemas.microsoft.com/office/powerpoint/2010/main" val="2875259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43</a:t>
            </a:fld>
            <a:endParaRPr lang="nl-NL"/>
          </a:p>
        </p:txBody>
      </p:sp>
    </p:spTree>
    <p:extLst>
      <p:ext uri="{BB962C8B-B14F-4D97-AF65-F5344CB8AC3E}">
        <p14:creationId xmlns:p14="http://schemas.microsoft.com/office/powerpoint/2010/main" val="93491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44</a:t>
            </a:fld>
            <a:endParaRPr lang="nl-NL"/>
          </a:p>
        </p:txBody>
      </p:sp>
    </p:spTree>
    <p:extLst>
      <p:ext uri="{BB962C8B-B14F-4D97-AF65-F5344CB8AC3E}">
        <p14:creationId xmlns:p14="http://schemas.microsoft.com/office/powerpoint/2010/main" val="86357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376135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45</a:t>
            </a:fld>
            <a:endParaRPr lang="nl-NL"/>
          </a:p>
        </p:txBody>
      </p:sp>
    </p:spTree>
    <p:extLst>
      <p:ext uri="{BB962C8B-B14F-4D97-AF65-F5344CB8AC3E}">
        <p14:creationId xmlns:p14="http://schemas.microsoft.com/office/powerpoint/2010/main" val="2125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Allocatie: Kinderen gaan altijd als eerst, waardoor er bij kinderen een lage wachtlijst is. (Gaan voor alles).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7</a:t>
            </a:fld>
            <a:endParaRPr lang="nl-NL"/>
          </a:p>
        </p:txBody>
      </p:sp>
    </p:spTree>
    <p:extLst>
      <p:ext uri="{BB962C8B-B14F-4D97-AF65-F5344CB8AC3E}">
        <p14:creationId xmlns:p14="http://schemas.microsoft.com/office/powerpoint/2010/main" val="10880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8</a:t>
            </a:fld>
            <a:endParaRPr lang="nl-NL"/>
          </a:p>
        </p:txBody>
      </p:sp>
    </p:spTree>
    <p:extLst>
      <p:ext uri="{BB962C8B-B14F-4D97-AF65-F5344CB8AC3E}">
        <p14:creationId xmlns:p14="http://schemas.microsoft.com/office/powerpoint/2010/main" val="262343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030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overzicht te vinden: statistieken -&gt; overig -&gt; donatieoverzicht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10</a:t>
            </a:fld>
            <a:endParaRPr lang="nl-NL"/>
          </a:p>
        </p:txBody>
      </p:sp>
    </p:spTree>
    <p:extLst>
      <p:ext uri="{BB962C8B-B14F-4D97-AF65-F5344CB8AC3E}">
        <p14:creationId xmlns:p14="http://schemas.microsoft.com/office/powerpoint/2010/main" val="89643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2023 1 donor -&gt; waren er veel meer </a:t>
            </a:r>
            <a:r>
              <a:rPr lang="nl-NL" dirty="0" err="1"/>
              <a:t>potentiele</a:t>
            </a:r>
            <a:r>
              <a:rPr lang="nl-NL" dirty="0"/>
              <a:t> donoren 11! </a:t>
            </a:r>
            <a:r>
              <a:rPr lang="nl-NL" dirty="0" err="1"/>
              <a:t>Vs</a:t>
            </a:r>
            <a:r>
              <a:rPr lang="nl-NL" dirty="0"/>
              <a:t> 2024 4.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11</a:t>
            </a:fld>
            <a:endParaRPr lang="nl-NL"/>
          </a:p>
        </p:txBody>
      </p:sp>
    </p:spTree>
    <p:extLst>
      <p:ext uri="{BB962C8B-B14F-4D97-AF65-F5344CB8AC3E}">
        <p14:creationId xmlns:p14="http://schemas.microsoft.com/office/powerpoint/2010/main" val="3036559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8EE16B0B-B9C9-4621-817F-2DEA06F65CB0}"/>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3021B20F-17DF-401E-BBA5-726BBD4791C7}"/>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7921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nl-NL" noProof="0" dirty="0"/>
              <a:t>Klik om subtitel toe te voegen</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 id="2147483678" r:id="rId28"/>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nvic.nl/wp-content/uploads/2022/01/hersendoodprotocol_formulier.pdf"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hyperlink" Target="mailto:c.vaneck-3@umcutrecht.nl"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41.png"/><Relationship Id="rId4" Type="http://schemas.openxmlformats.org/officeDocument/2006/relationships/hyperlink" Target="mailto:donatiecoordinator@umcutrecht.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44AE9E-190E-4816-80AB-F2A639E66588}"/>
              </a:ext>
            </a:extLst>
          </p:cNvPr>
          <p:cNvSpPr>
            <a:spLocks noGrp="1"/>
          </p:cNvSpPr>
          <p:nvPr>
            <p:ph type="title"/>
          </p:nvPr>
        </p:nvSpPr>
        <p:spPr>
          <a:xfrm>
            <a:off x="2399902" y="3238453"/>
            <a:ext cx="6153150" cy="1123949"/>
          </a:xfrm>
        </p:spPr>
        <p:txBody>
          <a:bodyPr/>
          <a:lstStyle/>
          <a:p>
            <a:r>
              <a:rPr lang="en-US" dirty="0">
                <a:solidFill>
                  <a:schemeClr val="tx1"/>
                </a:solidFill>
              </a:rPr>
              <a:t>Scholing ICK</a:t>
            </a:r>
          </a:p>
        </p:txBody>
      </p:sp>
      <p:sp>
        <p:nvSpPr>
          <p:cNvPr id="4" name="Text Placeholder 3">
            <a:extLst>
              <a:ext uri="{FF2B5EF4-FFF2-40B4-BE49-F238E27FC236}">
                <a16:creationId xmlns:a16="http://schemas.microsoft.com/office/drawing/2014/main" id="{861EEFAE-D557-47A1-8EEB-869FE64AD6EF}"/>
              </a:ext>
            </a:extLst>
          </p:cNvPr>
          <p:cNvSpPr>
            <a:spLocks noGrp="1"/>
          </p:cNvSpPr>
          <p:nvPr>
            <p:ph type="body" sz="quarter" idx="11"/>
          </p:nvPr>
        </p:nvSpPr>
        <p:spPr>
          <a:xfrm>
            <a:off x="4269088" y="5462589"/>
            <a:ext cx="6153150" cy="232858"/>
          </a:xfrm>
        </p:spPr>
        <p:txBody>
          <a:bodyPr/>
          <a:lstStyle/>
          <a:p>
            <a:r>
              <a:rPr lang="en-US" dirty="0"/>
              <a:t>Astrid Snijders en Carolien van Eck </a:t>
            </a:r>
          </a:p>
          <a:p>
            <a:endParaRPr lang="en-US" dirty="0"/>
          </a:p>
        </p:txBody>
      </p:sp>
      <p:sp>
        <p:nvSpPr>
          <p:cNvPr id="5" name="Text Placeholder 4">
            <a:extLst>
              <a:ext uri="{FF2B5EF4-FFF2-40B4-BE49-F238E27FC236}">
                <a16:creationId xmlns:a16="http://schemas.microsoft.com/office/drawing/2014/main" id="{5BE5A76D-11C0-4F9F-AF49-6647F1765AA7}"/>
              </a:ext>
            </a:extLst>
          </p:cNvPr>
          <p:cNvSpPr>
            <a:spLocks noGrp="1"/>
          </p:cNvSpPr>
          <p:nvPr>
            <p:ph type="body" sz="quarter" idx="13"/>
          </p:nvPr>
        </p:nvSpPr>
        <p:spPr>
          <a:xfrm>
            <a:off x="2400652" y="4397946"/>
            <a:ext cx="6152400" cy="590400"/>
          </a:xfrm>
        </p:spPr>
        <p:txBody>
          <a:bodyPr/>
          <a:lstStyle/>
          <a:p>
            <a:r>
              <a:rPr lang="en-US" dirty="0" err="1"/>
              <a:t>Orgaan</a:t>
            </a:r>
            <a:r>
              <a:rPr lang="en-US" dirty="0"/>
              <a:t>- en </a:t>
            </a:r>
            <a:r>
              <a:rPr lang="en-US" dirty="0" err="1"/>
              <a:t>weefseldonatie</a:t>
            </a:r>
            <a:r>
              <a:rPr lang="en-US" dirty="0"/>
              <a:t> </a:t>
            </a:r>
          </a:p>
        </p:txBody>
      </p:sp>
      <p:pic>
        <p:nvPicPr>
          <p:cNvPr id="6" name="Afbeelding 5">
            <a:extLst>
              <a:ext uri="{FF2B5EF4-FFF2-40B4-BE49-F238E27FC236}">
                <a16:creationId xmlns:a16="http://schemas.microsoft.com/office/drawing/2014/main" id="{3B11EC46-BDFB-F6B8-0D81-C255D6652C6F}"/>
              </a:ext>
            </a:extLst>
          </p:cNvPr>
          <p:cNvPicPr>
            <a:picLocks noChangeAspect="1"/>
          </p:cNvPicPr>
          <p:nvPr/>
        </p:nvPicPr>
        <p:blipFill>
          <a:blip r:embed="rId3"/>
          <a:stretch>
            <a:fillRect/>
          </a:stretch>
        </p:blipFill>
        <p:spPr>
          <a:xfrm rot="20977659">
            <a:off x="546040" y="780860"/>
            <a:ext cx="3525960" cy="2126207"/>
          </a:xfrm>
          <a:prstGeom prst="rect">
            <a:avLst/>
          </a:prstGeom>
        </p:spPr>
      </p:pic>
      <p:pic>
        <p:nvPicPr>
          <p:cNvPr id="9" name="Afbeelding 8">
            <a:extLst>
              <a:ext uri="{FF2B5EF4-FFF2-40B4-BE49-F238E27FC236}">
                <a16:creationId xmlns:a16="http://schemas.microsoft.com/office/drawing/2014/main" id="{C68C077F-B8DA-0CE8-8F5F-86A3D7D2B4A7}"/>
              </a:ext>
            </a:extLst>
          </p:cNvPr>
          <p:cNvPicPr>
            <a:picLocks noChangeAspect="1"/>
          </p:cNvPicPr>
          <p:nvPr/>
        </p:nvPicPr>
        <p:blipFill>
          <a:blip r:embed="rId4"/>
          <a:stretch>
            <a:fillRect/>
          </a:stretch>
        </p:blipFill>
        <p:spPr>
          <a:xfrm rot="611372">
            <a:off x="3619166" y="1474888"/>
            <a:ext cx="3714623" cy="2058481"/>
          </a:xfrm>
          <a:prstGeom prst="rect">
            <a:avLst/>
          </a:prstGeom>
        </p:spPr>
      </p:pic>
      <p:pic>
        <p:nvPicPr>
          <p:cNvPr id="2" name="Afbeelding 1">
            <a:extLst>
              <a:ext uri="{FF2B5EF4-FFF2-40B4-BE49-F238E27FC236}">
                <a16:creationId xmlns:a16="http://schemas.microsoft.com/office/drawing/2014/main" id="{FB4378CE-9547-CCCE-93F4-CE3E77430B1B}"/>
              </a:ext>
            </a:extLst>
          </p:cNvPr>
          <p:cNvPicPr>
            <a:picLocks noChangeAspect="1"/>
          </p:cNvPicPr>
          <p:nvPr/>
        </p:nvPicPr>
        <p:blipFill>
          <a:blip r:embed="rId5"/>
          <a:stretch>
            <a:fillRect/>
          </a:stretch>
        </p:blipFill>
        <p:spPr>
          <a:xfrm>
            <a:off x="496111" y="5768171"/>
            <a:ext cx="2538919" cy="940679"/>
          </a:xfrm>
          <a:prstGeom prst="rect">
            <a:avLst/>
          </a:prstGeom>
        </p:spPr>
      </p:pic>
      <p:pic>
        <p:nvPicPr>
          <p:cNvPr id="8" name="Afbeelding 7">
            <a:extLst>
              <a:ext uri="{FF2B5EF4-FFF2-40B4-BE49-F238E27FC236}">
                <a16:creationId xmlns:a16="http://schemas.microsoft.com/office/drawing/2014/main" id="{057FA59F-4DE1-F5A8-AF16-F7A95134F06C}"/>
              </a:ext>
            </a:extLst>
          </p:cNvPr>
          <p:cNvPicPr>
            <a:picLocks noChangeAspect="1"/>
          </p:cNvPicPr>
          <p:nvPr/>
        </p:nvPicPr>
        <p:blipFill>
          <a:blip r:embed="rId6"/>
          <a:stretch>
            <a:fillRect/>
          </a:stretch>
        </p:blipFill>
        <p:spPr>
          <a:xfrm>
            <a:off x="8946966" y="4465149"/>
            <a:ext cx="2950544" cy="2120477"/>
          </a:xfrm>
          <a:prstGeom prst="rect">
            <a:avLst/>
          </a:prstGeom>
        </p:spPr>
      </p:pic>
    </p:spTree>
    <p:extLst>
      <p:ext uri="{BB962C8B-B14F-4D97-AF65-F5344CB8AC3E}">
        <p14:creationId xmlns:p14="http://schemas.microsoft.com/office/powerpoint/2010/main" val="150613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Regionale</a:t>
            </a:r>
            <a:r>
              <a:rPr lang="en-US" dirty="0"/>
              <a:t> </a:t>
            </a:r>
            <a:r>
              <a:rPr lang="en-US" dirty="0" err="1"/>
              <a:t>cijfers</a:t>
            </a:r>
            <a:r>
              <a:rPr lang="en-US" dirty="0"/>
              <a:t> </a:t>
            </a:r>
            <a:r>
              <a:rPr lang="en-US" dirty="0" err="1"/>
              <a:t>orgaandonatie</a:t>
            </a:r>
            <a:r>
              <a:rPr lang="en-US" dirty="0"/>
              <a:t> 2024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3" name="Afbeelding 2">
            <a:extLst>
              <a:ext uri="{FF2B5EF4-FFF2-40B4-BE49-F238E27FC236}">
                <a16:creationId xmlns:a16="http://schemas.microsoft.com/office/drawing/2014/main" id="{5E1E53C5-B9F5-A3E9-8965-3B14F2252095}"/>
              </a:ext>
            </a:extLst>
          </p:cNvPr>
          <p:cNvPicPr>
            <a:picLocks noChangeAspect="1"/>
          </p:cNvPicPr>
          <p:nvPr/>
        </p:nvPicPr>
        <p:blipFill>
          <a:blip r:embed="rId3"/>
          <a:stretch>
            <a:fillRect/>
          </a:stretch>
        </p:blipFill>
        <p:spPr>
          <a:xfrm>
            <a:off x="204281" y="5720988"/>
            <a:ext cx="2538919" cy="940679"/>
          </a:xfrm>
          <a:prstGeom prst="rect">
            <a:avLst/>
          </a:prstGeom>
        </p:spPr>
      </p:pic>
      <p:pic>
        <p:nvPicPr>
          <p:cNvPr id="9" name="Afbeelding 8">
            <a:extLst>
              <a:ext uri="{FF2B5EF4-FFF2-40B4-BE49-F238E27FC236}">
                <a16:creationId xmlns:a16="http://schemas.microsoft.com/office/drawing/2014/main" id="{4E2EFEA3-AB91-4D72-FF04-B4BDA6379BAD}"/>
              </a:ext>
            </a:extLst>
          </p:cNvPr>
          <p:cNvPicPr>
            <a:picLocks noChangeAspect="1"/>
          </p:cNvPicPr>
          <p:nvPr/>
        </p:nvPicPr>
        <p:blipFill>
          <a:blip r:embed="rId4"/>
          <a:stretch>
            <a:fillRect/>
          </a:stretch>
        </p:blipFill>
        <p:spPr>
          <a:xfrm>
            <a:off x="102140" y="2079275"/>
            <a:ext cx="11987719" cy="2271054"/>
          </a:xfrm>
          <a:prstGeom prst="rect">
            <a:avLst/>
          </a:prstGeom>
        </p:spPr>
      </p:pic>
      <p:sp>
        <p:nvSpPr>
          <p:cNvPr id="10" name="Rechthoek 9">
            <a:extLst>
              <a:ext uri="{FF2B5EF4-FFF2-40B4-BE49-F238E27FC236}">
                <a16:creationId xmlns:a16="http://schemas.microsoft.com/office/drawing/2014/main" id="{9558C426-A2F7-1B81-0C5C-A31FA9FB85B9}"/>
              </a:ext>
            </a:extLst>
          </p:cNvPr>
          <p:cNvSpPr/>
          <p:nvPr/>
        </p:nvSpPr>
        <p:spPr>
          <a:xfrm>
            <a:off x="10744199" y="3665220"/>
            <a:ext cx="1345659" cy="243840"/>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7C52D54-9CFB-88CB-F109-0A71E4B66C36}"/>
              </a:ext>
            </a:extLst>
          </p:cNvPr>
          <p:cNvSpPr/>
          <p:nvPr/>
        </p:nvSpPr>
        <p:spPr>
          <a:xfrm>
            <a:off x="459105" y="3672839"/>
            <a:ext cx="1785408" cy="236221"/>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761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Cijfers</a:t>
            </a:r>
            <a:r>
              <a:rPr lang="en-US" dirty="0"/>
              <a:t> WKZ </a:t>
            </a:r>
            <a:r>
              <a:rPr lang="en-US" dirty="0" err="1"/>
              <a:t>orgaandonatie</a:t>
            </a:r>
            <a:r>
              <a:rPr lang="en-US" dirty="0"/>
              <a:t> 2024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5" name="Afbeelding 4">
            <a:extLst>
              <a:ext uri="{FF2B5EF4-FFF2-40B4-BE49-F238E27FC236}">
                <a16:creationId xmlns:a16="http://schemas.microsoft.com/office/drawing/2014/main" id="{DC3024E7-6C25-7522-07C7-5990A5C7A1A4}"/>
              </a:ext>
            </a:extLst>
          </p:cNvPr>
          <p:cNvPicPr>
            <a:picLocks noChangeAspect="1"/>
          </p:cNvPicPr>
          <p:nvPr/>
        </p:nvPicPr>
        <p:blipFill>
          <a:blip r:embed="rId3"/>
          <a:stretch>
            <a:fillRect/>
          </a:stretch>
        </p:blipFill>
        <p:spPr>
          <a:xfrm>
            <a:off x="204281" y="5720988"/>
            <a:ext cx="2538919" cy="940679"/>
          </a:xfrm>
          <a:prstGeom prst="rect">
            <a:avLst/>
          </a:prstGeom>
        </p:spPr>
      </p:pic>
      <p:pic>
        <p:nvPicPr>
          <p:cNvPr id="8" name="Afbeelding 7">
            <a:extLst>
              <a:ext uri="{FF2B5EF4-FFF2-40B4-BE49-F238E27FC236}">
                <a16:creationId xmlns:a16="http://schemas.microsoft.com/office/drawing/2014/main" id="{74592025-43D6-CCA2-CFEA-597D3F87B249}"/>
              </a:ext>
            </a:extLst>
          </p:cNvPr>
          <p:cNvPicPr>
            <a:picLocks noChangeAspect="1"/>
          </p:cNvPicPr>
          <p:nvPr/>
        </p:nvPicPr>
        <p:blipFill>
          <a:blip r:embed="rId4"/>
          <a:stretch>
            <a:fillRect/>
          </a:stretch>
        </p:blipFill>
        <p:spPr>
          <a:xfrm>
            <a:off x="204281" y="1188736"/>
            <a:ext cx="11705617" cy="4661264"/>
          </a:xfrm>
          <a:prstGeom prst="rect">
            <a:avLst/>
          </a:prstGeom>
        </p:spPr>
      </p:pic>
    </p:spTree>
    <p:extLst>
      <p:ext uri="{BB962C8B-B14F-4D97-AF65-F5344CB8AC3E}">
        <p14:creationId xmlns:p14="http://schemas.microsoft.com/office/powerpoint/2010/main" val="297736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Stappen</a:t>
            </a:r>
            <a:r>
              <a:rPr lang="en-US" dirty="0"/>
              <a:t> </a:t>
            </a:r>
            <a:r>
              <a:rPr lang="en-US" dirty="0" err="1"/>
              <a:t>donatieproces</a:t>
            </a:r>
            <a:r>
              <a:rPr lang="en-US" dirty="0"/>
              <a:t>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
        <p:nvSpPr>
          <p:cNvPr id="8" name="Tekstvak 7">
            <a:extLst>
              <a:ext uri="{FF2B5EF4-FFF2-40B4-BE49-F238E27FC236}">
                <a16:creationId xmlns:a16="http://schemas.microsoft.com/office/drawing/2014/main" id="{ECE53561-C621-D0D5-DD58-8A709ED42B6C}"/>
              </a:ext>
            </a:extLst>
          </p:cNvPr>
          <p:cNvSpPr txBox="1"/>
          <p:nvPr/>
        </p:nvSpPr>
        <p:spPr>
          <a:xfrm>
            <a:off x="619125" y="2123613"/>
            <a:ext cx="9531752" cy="3060838"/>
          </a:xfrm>
          <a:prstGeom prst="rect">
            <a:avLst/>
          </a:prstGeom>
          <a:noFill/>
        </p:spPr>
        <p:txBody>
          <a:bodyPr wrap="square">
            <a:spAutoFit/>
          </a:bodyPr>
          <a:lstStyle/>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Donorherkenning </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Raadplegen donorregister (vanaf 12jaar) </a:t>
            </a:r>
            <a:r>
              <a:rPr kumimoji="0" lang="nl-NL" sz="2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en overleggen </a:t>
            </a:r>
            <a:r>
              <a:rPr kumimoji="0" lang="nl-NL" sz="2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via NTS </a:t>
            </a:r>
            <a:r>
              <a:rPr kumimoji="0" lang="nl-NL" sz="2000" b="0" i="0"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met</a:t>
            </a:r>
            <a:r>
              <a:rPr kumimoji="0" lang="nl-NL" sz="2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ODC over mogelijkheden</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Gesprek met ouders/voogd</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Aanmelden donor </a:t>
            </a:r>
            <a:r>
              <a:rPr lang="nl-NL" sz="2000" dirty="0">
                <a:latin typeface="Calibri" panose="020F0502020204030204" pitchFamily="34" charset="0"/>
                <a:cs typeface="Calibri" panose="020F0502020204030204" pitchFamily="34" charset="0"/>
              </a:rPr>
              <a:t>ODC</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Donatieformulier invullen</a:t>
            </a:r>
          </a:p>
        </p:txBody>
      </p:sp>
      <p:sp>
        <p:nvSpPr>
          <p:cNvPr id="3" name="Tekstvak 2">
            <a:extLst>
              <a:ext uri="{FF2B5EF4-FFF2-40B4-BE49-F238E27FC236}">
                <a16:creationId xmlns:a16="http://schemas.microsoft.com/office/drawing/2014/main" id="{4835A359-19CA-83BB-F53B-F9E8AE3C8B72}"/>
              </a:ext>
            </a:extLst>
          </p:cNvPr>
          <p:cNvSpPr txBox="1"/>
          <p:nvPr/>
        </p:nvSpPr>
        <p:spPr>
          <a:xfrm>
            <a:off x="544749" y="1556425"/>
            <a:ext cx="7286017" cy="369332"/>
          </a:xfrm>
          <a:prstGeom prst="rect">
            <a:avLst/>
          </a:prstGeom>
          <a:noFill/>
        </p:spPr>
        <p:txBody>
          <a:bodyPr wrap="square" rtlCol="0">
            <a:spAutoFit/>
          </a:bodyPr>
          <a:lstStyle/>
          <a:p>
            <a:r>
              <a:rPr lang="nl-NL" dirty="0" err="1"/>
              <a:t>Infauste</a:t>
            </a:r>
            <a:r>
              <a:rPr lang="nl-NL" dirty="0"/>
              <a:t> prognose? </a:t>
            </a:r>
          </a:p>
        </p:txBody>
      </p:sp>
      <p:pic>
        <p:nvPicPr>
          <p:cNvPr id="5" name="Afbeelding 4">
            <a:extLst>
              <a:ext uri="{FF2B5EF4-FFF2-40B4-BE49-F238E27FC236}">
                <a16:creationId xmlns:a16="http://schemas.microsoft.com/office/drawing/2014/main" id="{8B564C21-C8B6-8387-33A4-B950D7DE84D5}"/>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81674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CC432-69BA-5E76-E667-A9309E559A59}"/>
              </a:ext>
            </a:extLst>
          </p:cNvPr>
          <p:cNvSpPr txBox="1">
            <a:spLocks/>
          </p:cNvSpPr>
          <p:nvPr/>
        </p:nvSpPr>
        <p:spPr>
          <a:xfrm>
            <a:off x="416202" y="340687"/>
            <a:ext cx="10344156" cy="945851"/>
          </a:xfrm>
          <a:prstGeom prst="rect">
            <a:avLst/>
          </a:prstGeom>
        </p:spPr>
        <p:txBody>
          <a:bodyPr/>
          <a:lstStyle>
            <a:lvl1pPr>
              <a:defRPr>
                <a:latin typeface="+mj-lt"/>
                <a:ea typeface="+mj-ea"/>
                <a:cs typeface="+mj-cs"/>
              </a:defRPr>
            </a:lvl1pPr>
          </a:lstStyle>
          <a:p>
            <a:r>
              <a:rPr lang="nl-NL" sz="3200" kern="0" dirty="0">
                <a:solidFill>
                  <a:srgbClr val="1191FA"/>
                </a:solidFill>
              </a:rPr>
              <a:t>Potentiële orgaandonor | waar en wanneer? </a:t>
            </a:r>
          </a:p>
        </p:txBody>
      </p:sp>
      <p:sp>
        <p:nvSpPr>
          <p:cNvPr id="7" name="Tekstvak 6">
            <a:extLst>
              <a:ext uri="{FF2B5EF4-FFF2-40B4-BE49-F238E27FC236}">
                <a16:creationId xmlns:a16="http://schemas.microsoft.com/office/drawing/2014/main" id="{AA4BC722-E333-C6EE-8538-53622CACD0A5}"/>
              </a:ext>
            </a:extLst>
          </p:cNvPr>
          <p:cNvSpPr txBox="1"/>
          <p:nvPr/>
        </p:nvSpPr>
        <p:spPr>
          <a:xfrm>
            <a:off x="700644" y="1674421"/>
            <a:ext cx="8383980" cy="1015663"/>
          </a:xfrm>
          <a:prstGeom prst="rect">
            <a:avLst/>
          </a:prstGeom>
          <a:noFill/>
        </p:spPr>
        <p:txBody>
          <a:bodyPr wrap="square" rtlCol="0">
            <a:spAutoFit/>
          </a:bodyPr>
          <a:lstStyle/>
          <a:p>
            <a:r>
              <a:rPr lang="nl-NL" sz="2000" dirty="0"/>
              <a:t>Op welke afdelingen moet je aan orgaandonatie denken? </a:t>
            </a:r>
          </a:p>
          <a:p>
            <a:endParaRPr lang="nl-NL" sz="2000" dirty="0"/>
          </a:p>
          <a:p>
            <a:endParaRPr lang="nl-NL" sz="2000" dirty="0"/>
          </a:p>
        </p:txBody>
      </p:sp>
      <p:sp>
        <p:nvSpPr>
          <p:cNvPr id="8" name="Tekstvak 7">
            <a:extLst>
              <a:ext uri="{FF2B5EF4-FFF2-40B4-BE49-F238E27FC236}">
                <a16:creationId xmlns:a16="http://schemas.microsoft.com/office/drawing/2014/main" id="{03E18CC0-2DF7-1198-AFF3-A9FD616AE0F0}"/>
              </a:ext>
            </a:extLst>
          </p:cNvPr>
          <p:cNvSpPr txBox="1"/>
          <p:nvPr/>
        </p:nvSpPr>
        <p:spPr>
          <a:xfrm>
            <a:off x="588767" y="2570135"/>
            <a:ext cx="9673913" cy="1429622"/>
          </a:xfrm>
          <a:prstGeom prst="rect">
            <a:avLst/>
          </a:prstGeom>
          <a:noFill/>
        </p:spPr>
        <p:txBody>
          <a:bodyPr wrap="square" rtlCol="0">
            <a:spAutoFit/>
          </a:bodyPr>
          <a:lstStyle/>
          <a:p>
            <a:pPr marL="285750" indent="-285750">
              <a:lnSpc>
                <a:spcPct val="150000"/>
              </a:lnSpc>
              <a:buFontTx/>
              <a:buChar char="-"/>
            </a:pPr>
            <a:r>
              <a:rPr lang="nl-NL" sz="2000" dirty="0"/>
              <a:t>SEH /</a:t>
            </a:r>
            <a:r>
              <a:rPr lang="nl-NL" sz="2000" dirty="0">
                <a:solidFill>
                  <a:srgbClr val="FF0000"/>
                </a:solidFill>
              </a:rPr>
              <a:t> </a:t>
            </a:r>
            <a:r>
              <a:rPr lang="nl-NL" sz="2000" dirty="0">
                <a:solidFill>
                  <a:srgbClr val="002060"/>
                </a:solidFill>
              </a:rPr>
              <a:t>neurologie</a:t>
            </a:r>
            <a:r>
              <a:rPr lang="nl-NL" sz="2000" dirty="0">
                <a:solidFill>
                  <a:srgbClr val="FF0000"/>
                </a:solidFill>
              </a:rPr>
              <a:t> </a:t>
            </a:r>
            <a:r>
              <a:rPr lang="nl-NL" sz="2000" dirty="0"/>
              <a:t>-&gt; </a:t>
            </a:r>
            <a:r>
              <a:rPr lang="nl-NL" sz="2000" dirty="0" err="1"/>
              <a:t>infauste</a:t>
            </a:r>
            <a:r>
              <a:rPr lang="nl-NL" sz="2000" dirty="0"/>
              <a:t> prognose </a:t>
            </a:r>
          </a:p>
          <a:p>
            <a:pPr marL="285750" indent="-285750">
              <a:lnSpc>
                <a:spcPct val="150000"/>
              </a:lnSpc>
              <a:buFontTx/>
              <a:buChar char="-"/>
            </a:pPr>
            <a:r>
              <a:rPr lang="nl-NL" sz="2000" dirty="0"/>
              <a:t>Patiënt ligt op de IC (beademd)</a:t>
            </a:r>
          </a:p>
          <a:p>
            <a:pPr marL="285750" indent="-285750">
              <a:lnSpc>
                <a:spcPct val="150000"/>
              </a:lnSpc>
              <a:buFontTx/>
              <a:buChar char="-"/>
            </a:pPr>
            <a:r>
              <a:rPr lang="nl-NL" sz="2000" dirty="0"/>
              <a:t>Voldoet aan de orgaandonatie criteria -&gt; </a:t>
            </a:r>
            <a:r>
              <a:rPr lang="nl-NL" sz="2000" dirty="0" err="1"/>
              <a:t>kindprotocol</a:t>
            </a:r>
            <a:r>
              <a:rPr lang="nl-NL" sz="2000" dirty="0"/>
              <a:t> (</a:t>
            </a:r>
            <a:r>
              <a:rPr lang="nl-NL" sz="2000" dirty="0" err="1"/>
              <a:t>Iprova</a:t>
            </a:r>
            <a:r>
              <a:rPr lang="nl-NL" sz="2000" dirty="0"/>
              <a:t>/NTS) </a:t>
            </a:r>
          </a:p>
        </p:txBody>
      </p:sp>
      <p:pic>
        <p:nvPicPr>
          <p:cNvPr id="3" name="Afbeelding 2">
            <a:extLst>
              <a:ext uri="{FF2B5EF4-FFF2-40B4-BE49-F238E27FC236}">
                <a16:creationId xmlns:a16="http://schemas.microsoft.com/office/drawing/2014/main" id="{78B179D8-6FC6-B8FD-866A-EADCE91AF655}"/>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205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1: </a:t>
            </a:r>
            <a:r>
              <a:rPr lang="en-US" dirty="0" err="1"/>
              <a:t>Donorherkenning</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14</a:t>
            </a:fld>
            <a:endParaRPr lang="en-US" dirty="0"/>
          </a:p>
        </p:txBody>
      </p:sp>
      <p:pic>
        <p:nvPicPr>
          <p:cNvPr id="5" name="Afbeelding 4">
            <a:extLst>
              <a:ext uri="{FF2B5EF4-FFF2-40B4-BE49-F238E27FC236}">
                <a16:creationId xmlns:a16="http://schemas.microsoft.com/office/drawing/2014/main" id="{27C1674E-C009-46E8-8E22-EE460A323271}"/>
              </a:ext>
            </a:extLst>
          </p:cNvPr>
          <p:cNvPicPr>
            <a:picLocks noChangeAspect="1"/>
          </p:cNvPicPr>
          <p:nvPr/>
        </p:nvPicPr>
        <p:blipFill>
          <a:blip r:embed="rId3"/>
          <a:stretch>
            <a:fillRect/>
          </a:stretch>
        </p:blipFill>
        <p:spPr>
          <a:xfrm>
            <a:off x="6894442" y="958361"/>
            <a:ext cx="3820748" cy="5482352"/>
          </a:xfrm>
          <a:prstGeom prst="rect">
            <a:avLst/>
          </a:prstGeom>
        </p:spPr>
      </p:pic>
      <p:pic>
        <p:nvPicPr>
          <p:cNvPr id="3" name="Afbeelding 2">
            <a:extLst>
              <a:ext uri="{FF2B5EF4-FFF2-40B4-BE49-F238E27FC236}">
                <a16:creationId xmlns:a16="http://schemas.microsoft.com/office/drawing/2014/main" id="{C41A1189-F620-C2A4-B00D-4875D8C4EC0A}"/>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38181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1: </a:t>
            </a:r>
            <a:r>
              <a:rPr lang="en-US" dirty="0" err="1"/>
              <a:t>Donorherkenning</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
        <p:nvSpPr>
          <p:cNvPr id="3" name="Tekstvak 2">
            <a:extLst>
              <a:ext uri="{FF2B5EF4-FFF2-40B4-BE49-F238E27FC236}">
                <a16:creationId xmlns:a16="http://schemas.microsoft.com/office/drawing/2014/main" id="{CC0B7AA9-6F75-9191-1059-1A3A482B9A39}"/>
              </a:ext>
            </a:extLst>
          </p:cNvPr>
          <p:cNvSpPr txBox="1"/>
          <p:nvPr/>
        </p:nvSpPr>
        <p:spPr>
          <a:xfrm>
            <a:off x="619125" y="1715309"/>
            <a:ext cx="10975975" cy="36317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t>Contra-indicaties</a:t>
            </a:r>
          </a:p>
          <a:p>
            <a:pPr marL="342900" indent="-342900">
              <a:lnSpc>
                <a:spcPct val="150000"/>
              </a:lnSpc>
              <a:buFont typeface="Arial" panose="020B0604020202020204" pitchFamily="34" charset="0"/>
              <a:buChar char="•"/>
            </a:pPr>
            <a:r>
              <a:rPr lang="nl-NL" sz="2000" dirty="0"/>
              <a:t>Leeftijdscriteria</a:t>
            </a:r>
          </a:p>
          <a:p>
            <a:pPr marL="342900" indent="-342900">
              <a:buFont typeface="Arial" panose="020B0604020202020204" pitchFamily="34" charset="0"/>
              <a:buChar char="•"/>
            </a:pPr>
            <a:endParaRPr lang="nl-NL" sz="2000" dirty="0"/>
          </a:p>
          <a:p>
            <a:pPr>
              <a:lnSpc>
                <a:spcPct val="150000"/>
              </a:lnSpc>
            </a:pPr>
            <a:r>
              <a:rPr lang="nl-NL" sz="2000" dirty="0"/>
              <a:t>Harde contra-indicaties zijn:</a:t>
            </a:r>
          </a:p>
          <a:p>
            <a:pPr marL="342900" indent="-342900">
              <a:lnSpc>
                <a:spcPct val="150000"/>
              </a:lnSpc>
              <a:buFontTx/>
              <a:buChar char="-"/>
            </a:pPr>
            <a:r>
              <a:rPr lang="nl-NL" sz="2000" dirty="0"/>
              <a:t>Onbehandelde sepsis</a:t>
            </a:r>
          </a:p>
          <a:p>
            <a:pPr marL="342900" indent="-342900">
              <a:lnSpc>
                <a:spcPct val="150000"/>
              </a:lnSpc>
              <a:buFontTx/>
              <a:buChar char="-"/>
            </a:pPr>
            <a:r>
              <a:rPr lang="nl-NL" sz="2000" dirty="0"/>
              <a:t>Actieve maligniteit </a:t>
            </a:r>
          </a:p>
          <a:p>
            <a:pPr marL="342900" indent="-342900">
              <a:buFontTx/>
              <a:buChar char="-"/>
            </a:pPr>
            <a:endParaRPr lang="nl-NL" sz="2000" dirty="0"/>
          </a:p>
          <a:p>
            <a:pPr marL="342900" indent="-342900">
              <a:buFontTx/>
              <a:buChar char="-"/>
            </a:pPr>
            <a:endParaRPr lang="nl-NL" sz="2000" dirty="0"/>
          </a:p>
          <a:p>
            <a:r>
              <a:rPr lang="nl-NL" sz="2000" dirty="0"/>
              <a:t>Bij twijfel en meer informatie, kijk op de NTS website of bel met het orgaancentrum (24/7) </a:t>
            </a:r>
          </a:p>
        </p:txBody>
      </p:sp>
      <p:pic>
        <p:nvPicPr>
          <p:cNvPr id="5" name="Afbeelding 4">
            <a:extLst>
              <a:ext uri="{FF2B5EF4-FFF2-40B4-BE49-F238E27FC236}">
                <a16:creationId xmlns:a16="http://schemas.microsoft.com/office/drawing/2014/main" id="{F118ED18-A51C-95BF-D738-37E09F2077E7}"/>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14041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2: </a:t>
            </a:r>
            <a:r>
              <a:rPr lang="en-US" dirty="0" err="1"/>
              <a:t>Raadplegen</a:t>
            </a:r>
            <a:r>
              <a:rPr lang="en-US" dirty="0"/>
              <a:t> </a:t>
            </a:r>
            <a:r>
              <a:rPr lang="en-US" dirty="0" err="1"/>
              <a:t>donorregister</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28649" y="1494032"/>
            <a:ext cx="10966451" cy="4320000"/>
          </a:xfrm>
        </p:spPr>
        <p:txBody>
          <a:bodyPr/>
          <a:lstStyle/>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noProof="0" dirty="0">
                <a:solidFill>
                  <a:schemeClr val="tx1"/>
                </a:solidFill>
                <a:latin typeface="Calibri" panose="020F0502020204030204" pitchFamily="34" charset="0"/>
                <a:cs typeface="Calibri" panose="020F0502020204030204" pitchFamily="34" charset="0"/>
              </a:rPr>
              <a:t>Mogen verpleegkundigen het DR raadplegen?</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Vanaf 12 jaar DR raadplegen </a:t>
            </a: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&lt;12 jaar verkennend donatiegesprek ouders </a:t>
            </a:r>
          </a:p>
          <a:p>
            <a:pPr marL="342900" marR="0" lvl="0" indent="-342900" algn="l" defTabSz="342900" rtl="0" eaLnBrk="1" fontAlgn="auto" latinLnBrk="0" hangingPunct="1">
              <a:lnSpc>
                <a:spcPct val="100000"/>
              </a:lnSpc>
              <a:spcBef>
                <a:spcPct val="20000"/>
              </a:spcBef>
              <a:spcAft>
                <a:spcPts val="0"/>
              </a:spcAft>
              <a:buClrTx/>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16</a:t>
            </a:fld>
            <a:endParaRPr lang="en-US" dirty="0"/>
          </a:p>
        </p:txBody>
      </p:sp>
      <p:pic>
        <p:nvPicPr>
          <p:cNvPr id="6" name="Afbeelding 5">
            <a:extLst>
              <a:ext uri="{FF2B5EF4-FFF2-40B4-BE49-F238E27FC236}">
                <a16:creationId xmlns:a16="http://schemas.microsoft.com/office/drawing/2014/main" id="{A590F4ED-EAB0-C685-6696-C3565763DFA9}"/>
              </a:ext>
            </a:extLst>
          </p:cNvPr>
          <p:cNvPicPr>
            <a:picLocks noChangeAspect="1"/>
          </p:cNvPicPr>
          <p:nvPr/>
        </p:nvPicPr>
        <p:blipFill>
          <a:blip r:embed="rId3"/>
          <a:stretch>
            <a:fillRect/>
          </a:stretch>
        </p:blipFill>
        <p:spPr>
          <a:xfrm>
            <a:off x="4008104" y="3440280"/>
            <a:ext cx="7404433" cy="2689575"/>
          </a:xfrm>
          <a:prstGeom prst="rect">
            <a:avLst/>
          </a:prstGeom>
        </p:spPr>
      </p:pic>
      <p:pic>
        <p:nvPicPr>
          <p:cNvPr id="5" name="Afbeelding 4">
            <a:extLst>
              <a:ext uri="{FF2B5EF4-FFF2-40B4-BE49-F238E27FC236}">
                <a16:creationId xmlns:a16="http://schemas.microsoft.com/office/drawing/2014/main" id="{DD29F958-3143-DEDC-6116-AE74308192FB}"/>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9289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7B047-39E8-6B96-E55B-8E2B2639B85C}"/>
              </a:ext>
            </a:extLst>
          </p:cNvPr>
          <p:cNvSpPr>
            <a:spLocks noGrp="1"/>
          </p:cNvSpPr>
          <p:nvPr>
            <p:ph type="title"/>
          </p:nvPr>
        </p:nvSpPr>
        <p:spPr/>
        <p:txBody>
          <a:bodyPr/>
          <a:lstStyle/>
          <a:p>
            <a:r>
              <a:rPr lang="nl-NL" dirty="0"/>
              <a:t>Overleg ODC</a:t>
            </a:r>
          </a:p>
        </p:txBody>
      </p:sp>
      <p:sp>
        <p:nvSpPr>
          <p:cNvPr id="3" name="Tijdelijke aanduiding voor tekst 2">
            <a:extLst>
              <a:ext uri="{FF2B5EF4-FFF2-40B4-BE49-F238E27FC236}">
                <a16:creationId xmlns:a16="http://schemas.microsoft.com/office/drawing/2014/main" id="{D6334601-7B60-005B-7359-81965F7BD005}"/>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ea typeface="Segoe UI" panose="020B0502040204020203" pitchFamily="34" charset="0"/>
                <a:cs typeface="Calibri" panose="020F0502020204030204" pitchFamily="34" charset="0"/>
              </a:rPr>
              <a:t>Vroegtijdig overleg met ODC (voor donatiegesprek)</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cs typeface="Calibri" panose="020F0502020204030204" pitchFamily="34" charset="0"/>
              </a:rPr>
              <a:t>Bespreken of donatie mogelijk is</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cs typeface="Calibri" panose="020F0502020204030204" pitchFamily="34" charset="0"/>
              </a:rPr>
              <a:t>Zijn er ontvangers?  </a:t>
            </a:r>
            <a:endParaRPr lang="en-US" sz="2000" dirty="0">
              <a:solidFill>
                <a:srgbClr val="002060"/>
              </a:solidFill>
            </a:endParaRPr>
          </a:p>
          <a:p>
            <a:endParaRPr lang="nl-NL" dirty="0"/>
          </a:p>
        </p:txBody>
      </p:sp>
      <p:sp>
        <p:nvSpPr>
          <p:cNvPr id="4" name="Tijdelijke aanduiding voor dianummer 3">
            <a:extLst>
              <a:ext uri="{FF2B5EF4-FFF2-40B4-BE49-F238E27FC236}">
                <a16:creationId xmlns:a16="http://schemas.microsoft.com/office/drawing/2014/main" id="{5871F9BD-8CD0-05B5-F687-44AA8E1272F4}"/>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5" name="Afbeelding 4">
            <a:extLst>
              <a:ext uri="{FF2B5EF4-FFF2-40B4-BE49-F238E27FC236}">
                <a16:creationId xmlns:a16="http://schemas.microsoft.com/office/drawing/2014/main" id="{0D98026D-FA61-A73C-79F0-1B0AD79C615E}"/>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17584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3: </a:t>
            </a:r>
            <a:r>
              <a:rPr lang="en-US" dirty="0" err="1"/>
              <a:t>Gesprek</a:t>
            </a:r>
            <a:r>
              <a:rPr lang="en-US" dirty="0"/>
              <a:t> </a:t>
            </a:r>
            <a:r>
              <a:rPr lang="en-US" dirty="0" err="1"/>
              <a:t>ouders</a:t>
            </a:r>
            <a:r>
              <a:rPr lang="en-US" dirty="0"/>
              <a:t>/</a:t>
            </a:r>
            <a:r>
              <a:rPr lang="en-US" dirty="0" err="1"/>
              <a:t>voogd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Potentiële donor? Altijd mogelijkheid donatie aanbieden!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Evt. maatschappelijk werk of geestelijke verzorging inschakelen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Ontvanger van organen/weefsels niet altijd een kind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Bij toestemming orgaandonatie -&gt; ODC wordt ingeschakeld</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Donatieprocedure kost tijd!! </a:t>
            </a:r>
            <a:endParaRPr lang="en-US" u="sng" dirty="0">
              <a:solidFill>
                <a:srgbClr val="002060"/>
              </a:solidFill>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18</a:t>
            </a:fld>
            <a:endParaRPr lang="en-US" dirty="0"/>
          </a:p>
        </p:txBody>
      </p:sp>
      <p:pic>
        <p:nvPicPr>
          <p:cNvPr id="5" name="Afbeelding 4">
            <a:extLst>
              <a:ext uri="{FF2B5EF4-FFF2-40B4-BE49-F238E27FC236}">
                <a16:creationId xmlns:a16="http://schemas.microsoft.com/office/drawing/2014/main" id="{699B4E82-D474-4689-5911-EA4D12009130}"/>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36513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4: </a:t>
            </a:r>
            <a:r>
              <a:rPr lang="en-US" dirty="0" err="1"/>
              <a:t>Donatieprocedure</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19</a:t>
            </a:fld>
            <a:endParaRPr lang="en-US" dirty="0"/>
          </a:p>
        </p:txBody>
      </p:sp>
      <p:sp>
        <p:nvSpPr>
          <p:cNvPr id="5" name="Tekstvak 4">
            <a:extLst>
              <a:ext uri="{FF2B5EF4-FFF2-40B4-BE49-F238E27FC236}">
                <a16:creationId xmlns:a16="http://schemas.microsoft.com/office/drawing/2014/main" id="{97617644-3936-33C1-B47E-2B3D469E28FC}"/>
              </a:ext>
            </a:extLst>
          </p:cNvPr>
          <p:cNvSpPr txBox="1"/>
          <p:nvPr/>
        </p:nvSpPr>
        <p:spPr>
          <a:xfrm>
            <a:off x="619125" y="1634285"/>
            <a:ext cx="9298379" cy="3785652"/>
          </a:xfrm>
          <a:prstGeom prst="rect">
            <a:avLst/>
          </a:prstGeom>
          <a:noFill/>
        </p:spPr>
        <p:txBody>
          <a:bodyPr wrap="square" rtlCol="0">
            <a:spAutoFit/>
          </a:bodyPr>
          <a:lstStyle/>
          <a:p>
            <a:r>
              <a:rPr lang="nl-NL" sz="2000" dirty="0"/>
              <a:t>Welke organen zijn geschikt voor donatie bij kinderen?</a:t>
            </a:r>
          </a:p>
          <a:p>
            <a:endParaRPr lang="nl-NL" sz="2000" dirty="0"/>
          </a:p>
          <a:p>
            <a:pPr marL="342900" indent="-342900">
              <a:lnSpc>
                <a:spcPct val="150000"/>
              </a:lnSpc>
              <a:buFont typeface="Arial" panose="020B0604020202020204" pitchFamily="34" charset="0"/>
              <a:buChar char="•"/>
            </a:pPr>
            <a:r>
              <a:rPr lang="nl-NL" sz="2000" dirty="0"/>
              <a:t>Nieren</a:t>
            </a:r>
          </a:p>
          <a:p>
            <a:pPr marL="342900" indent="-342900">
              <a:lnSpc>
                <a:spcPct val="150000"/>
              </a:lnSpc>
              <a:buFont typeface="Arial" panose="020B0604020202020204" pitchFamily="34" charset="0"/>
              <a:buChar char="•"/>
            </a:pPr>
            <a:r>
              <a:rPr lang="nl-NL" sz="2000" dirty="0"/>
              <a:t>Lever</a:t>
            </a:r>
          </a:p>
          <a:p>
            <a:pPr marL="342900" indent="-342900">
              <a:lnSpc>
                <a:spcPct val="150000"/>
              </a:lnSpc>
              <a:buFont typeface="Arial" panose="020B0604020202020204" pitchFamily="34" charset="0"/>
              <a:buChar char="•"/>
            </a:pPr>
            <a:r>
              <a:rPr lang="nl-NL" sz="2000" dirty="0"/>
              <a:t>Hart</a:t>
            </a:r>
          </a:p>
          <a:p>
            <a:pPr marL="342900" indent="-342900">
              <a:lnSpc>
                <a:spcPct val="150000"/>
              </a:lnSpc>
              <a:buFont typeface="Arial" panose="020B0604020202020204" pitchFamily="34" charset="0"/>
              <a:buChar char="•"/>
            </a:pPr>
            <a:r>
              <a:rPr lang="nl-NL" sz="2000" dirty="0"/>
              <a:t>Pancreas (+ de eilandjes)</a:t>
            </a:r>
          </a:p>
          <a:p>
            <a:pPr marL="342900" indent="-342900">
              <a:lnSpc>
                <a:spcPct val="150000"/>
              </a:lnSpc>
              <a:buFont typeface="Arial" panose="020B0604020202020204" pitchFamily="34" charset="0"/>
              <a:buChar char="•"/>
            </a:pPr>
            <a:r>
              <a:rPr lang="nl-NL" sz="2000" dirty="0"/>
              <a:t>Longen</a:t>
            </a:r>
          </a:p>
          <a:p>
            <a:pPr marL="342900" indent="-342900">
              <a:lnSpc>
                <a:spcPct val="150000"/>
              </a:lnSpc>
              <a:buFont typeface="Arial" panose="020B0604020202020204" pitchFamily="34" charset="0"/>
              <a:buChar char="•"/>
            </a:pPr>
            <a:r>
              <a:rPr lang="nl-NL" sz="2000" dirty="0"/>
              <a:t>Dunne darm</a:t>
            </a:r>
          </a:p>
          <a:p>
            <a:endParaRPr lang="nl-NL" sz="2000" dirty="0"/>
          </a:p>
        </p:txBody>
      </p:sp>
      <p:pic>
        <p:nvPicPr>
          <p:cNvPr id="6" name="Tijdelijke aanduiding voor inhoud 4">
            <a:extLst>
              <a:ext uri="{FF2B5EF4-FFF2-40B4-BE49-F238E27FC236}">
                <a16:creationId xmlns:a16="http://schemas.microsoft.com/office/drawing/2014/main" id="{E91C7350-9967-EBA9-F5DD-67D2202AA962}"/>
              </a:ext>
            </a:extLst>
          </p:cNvPr>
          <p:cNvPicPr>
            <a:picLocks noChangeAspect="1"/>
          </p:cNvPicPr>
          <p:nvPr/>
        </p:nvPicPr>
        <p:blipFill rotWithShape="1">
          <a:blip r:embed="rId3"/>
          <a:srcRect t="2621" b="2209"/>
          <a:stretch/>
        </p:blipFill>
        <p:spPr>
          <a:xfrm>
            <a:off x="7612731" y="2154719"/>
            <a:ext cx="3552651" cy="4161301"/>
          </a:xfrm>
          <a:prstGeom prst="rect">
            <a:avLst/>
          </a:prstGeom>
        </p:spPr>
      </p:pic>
      <p:pic>
        <p:nvPicPr>
          <p:cNvPr id="7" name="Afbeelding 6">
            <a:extLst>
              <a:ext uri="{FF2B5EF4-FFF2-40B4-BE49-F238E27FC236}">
                <a16:creationId xmlns:a16="http://schemas.microsoft.com/office/drawing/2014/main" id="{85E1B9F3-9922-A1F4-5CA0-2D991475A789}"/>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00891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9E180-083B-ED56-81A9-9BA90A58CDC1}"/>
              </a:ext>
            </a:extLst>
          </p:cNvPr>
          <p:cNvSpPr>
            <a:spLocks noGrp="1"/>
          </p:cNvSpPr>
          <p:nvPr>
            <p:ph type="title"/>
          </p:nvPr>
        </p:nvSpPr>
        <p:spPr/>
        <p:txBody>
          <a:bodyPr/>
          <a:lstStyle/>
          <a:p>
            <a:r>
              <a:rPr lang="nl-NL" dirty="0"/>
              <a:t>Inhoud les</a:t>
            </a:r>
          </a:p>
        </p:txBody>
      </p:sp>
      <p:sp>
        <p:nvSpPr>
          <p:cNvPr id="3" name="Tijdelijke aanduiding voor tekst 2">
            <a:extLst>
              <a:ext uri="{FF2B5EF4-FFF2-40B4-BE49-F238E27FC236}">
                <a16:creationId xmlns:a16="http://schemas.microsoft.com/office/drawing/2014/main" id="{2EE51D6D-AC2F-1A2E-A9B7-A13A184725DC}"/>
              </a:ext>
            </a:extLst>
          </p:cNvPr>
          <p:cNvSpPr>
            <a:spLocks noGrp="1"/>
          </p:cNvSpPr>
          <p:nvPr>
            <p:ph type="body" sz="quarter" idx="11"/>
          </p:nvPr>
        </p:nvSpPr>
        <p:spPr/>
        <p:txBody>
          <a:bodyPr/>
          <a:lstStyle/>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 donorwet</a:t>
            </a:r>
            <a:endParaRPr lang="nl-NL" sz="2000" b="0" dirty="0">
              <a:solidFill>
                <a:schemeClr val="tx1"/>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 donatieprocedure</a:t>
            </a:r>
          </a:p>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Orgaandonatie </a:t>
            </a:r>
          </a:p>
          <a:p>
            <a:pPr marL="342900" marR="0" lvl="0" indent="-342900" algn="l" defTabSz="9144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Weefseldonatie</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7AC93FF3-62B4-E269-D4AE-382C23D46B5B}"/>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6" name="Afbeelding 5">
            <a:extLst>
              <a:ext uri="{FF2B5EF4-FFF2-40B4-BE49-F238E27FC236}">
                <a16:creationId xmlns:a16="http://schemas.microsoft.com/office/drawing/2014/main" id="{1E8D818C-1828-3991-CC31-3799E8F72B2A}"/>
              </a:ext>
            </a:extLst>
          </p:cNvPr>
          <p:cNvPicPr>
            <a:picLocks noChangeAspect="1"/>
          </p:cNvPicPr>
          <p:nvPr/>
        </p:nvPicPr>
        <p:blipFill>
          <a:blip r:embed="rId2"/>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94407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DBD/DCD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
        <p:nvSpPr>
          <p:cNvPr id="5" name="Tekstvak 4">
            <a:extLst>
              <a:ext uri="{FF2B5EF4-FFF2-40B4-BE49-F238E27FC236}">
                <a16:creationId xmlns:a16="http://schemas.microsoft.com/office/drawing/2014/main" id="{97617644-3936-33C1-B47E-2B3D469E28FC}"/>
              </a:ext>
            </a:extLst>
          </p:cNvPr>
          <p:cNvSpPr txBox="1"/>
          <p:nvPr/>
        </p:nvSpPr>
        <p:spPr>
          <a:xfrm>
            <a:off x="619125" y="1947553"/>
            <a:ext cx="9298379" cy="1015663"/>
          </a:xfrm>
          <a:prstGeom prst="rect">
            <a:avLst/>
          </a:prstGeom>
          <a:noFill/>
        </p:spPr>
        <p:txBody>
          <a:bodyPr wrap="square" rtlCol="0">
            <a:spAutoFit/>
          </a:bodyPr>
          <a:lstStyle/>
          <a:p>
            <a:pPr marL="342900" indent="-342900">
              <a:buFont typeface="Arial" panose="020B0604020202020204" pitchFamily="34" charset="0"/>
              <a:buChar char="•"/>
            </a:pPr>
            <a:r>
              <a:rPr lang="nl-NL" sz="2000" dirty="0"/>
              <a:t>DBD </a:t>
            </a:r>
            <a:r>
              <a:rPr lang="nl-NL" sz="2000" dirty="0">
                <a:sym typeface="Wingdings" panose="05000000000000000000" pitchFamily="2" charset="2"/>
              </a:rPr>
              <a:t> </a:t>
            </a:r>
            <a:r>
              <a:rPr lang="nl-NL" sz="2000" dirty="0" err="1"/>
              <a:t>Donation</a:t>
            </a:r>
            <a:r>
              <a:rPr lang="nl-NL" sz="2000" dirty="0"/>
              <a:t> </a:t>
            </a:r>
            <a:r>
              <a:rPr lang="nl-NL" sz="2000" dirty="0" err="1"/>
              <a:t>after</a:t>
            </a:r>
            <a:r>
              <a:rPr lang="nl-NL" sz="2000" dirty="0"/>
              <a:t> </a:t>
            </a:r>
            <a:r>
              <a:rPr lang="nl-NL" sz="2000" dirty="0" err="1"/>
              <a:t>brain</a:t>
            </a:r>
            <a:r>
              <a:rPr lang="nl-NL" sz="2000" dirty="0"/>
              <a:t> </a:t>
            </a:r>
            <a:r>
              <a:rPr lang="nl-NL" sz="2000" dirty="0" err="1"/>
              <a:t>death</a:t>
            </a:r>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DCD </a:t>
            </a:r>
            <a:r>
              <a:rPr lang="nl-NL" sz="2000" dirty="0">
                <a:sym typeface="Wingdings" panose="05000000000000000000" pitchFamily="2" charset="2"/>
              </a:rPr>
              <a:t> </a:t>
            </a:r>
            <a:r>
              <a:rPr lang="nl-NL" sz="2000" dirty="0" err="1"/>
              <a:t>Donation</a:t>
            </a:r>
            <a:r>
              <a:rPr lang="nl-NL" sz="2000" dirty="0"/>
              <a:t> </a:t>
            </a:r>
            <a:r>
              <a:rPr lang="nl-NL" sz="2000" dirty="0" err="1"/>
              <a:t>after</a:t>
            </a:r>
            <a:r>
              <a:rPr lang="nl-NL" sz="2000" dirty="0"/>
              <a:t> </a:t>
            </a:r>
            <a:r>
              <a:rPr lang="nl-NL" sz="2000" dirty="0" err="1"/>
              <a:t>circulatory</a:t>
            </a:r>
            <a:r>
              <a:rPr lang="nl-NL" sz="2000" dirty="0"/>
              <a:t> </a:t>
            </a:r>
            <a:r>
              <a:rPr lang="nl-NL" sz="2000" dirty="0" err="1"/>
              <a:t>death</a:t>
            </a:r>
            <a:endParaRPr lang="nl-NL" sz="2000" dirty="0"/>
          </a:p>
        </p:txBody>
      </p:sp>
      <p:pic>
        <p:nvPicPr>
          <p:cNvPr id="6" name="Afbeelding 5">
            <a:extLst>
              <a:ext uri="{FF2B5EF4-FFF2-40B4-BE49-F238E27FC236}">
                <a16:creationId xmlns:a16="http://schemas.microsoft.com/office/drawing/2014/main" id="{5E12A360-27A3-D3D4-67FA-ABB859076AA1}"/>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869807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Leeftijdcriterea</a:t>
            </a:r>
            <a:r>
              <a:rPr lang="en-US" dirty="0"/>
              <a:t> </a:t>
            </a:r>
            <a:r>
              <a:rPr lang="en-US" dirty="0" err="1"/>
              <a:t>orgaandonatie</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21</a:t>
            </a:fld>
            <a:endParaRPr lang="en-US" dirty="0"/>
          </a:p>
        </p:txBody>
      </p:sp>
      <p:sp>
        <p:nvSpPr>
          <p:cNvPr id="5" name="Tekstvak 4">
            <a:extLst>
              <a:ext uri="{FF2B5EF4-FFF2-40B4-BE49-F238E27FC236}">
                <a16:creationId xmlns:a16="http://schemas.microsoft.com/office/drawing/2014/main" id="{97617644-3936-33C1-B47E-2B3D469E28FC}"/>
              </a:ext>
            </a:extLst>
          </p:cNvPr>
          <p:cNvSpPr txBox="1"/>
          <p:nvPr/>
        </p:nvSpPr>
        <p:spPr>
          <a:xfrm>
            <a:off x="619125" y="1542348"/>
            <a:ext cx="9298379" cy="3170099"/>
          </a:xfrm>
          <a:prstGeom prst="rect">
            <a:avLst/>
          </a:prstGeom>
          <a:noFill/>
        </p:spPr>
        <p:txBody>
          <a:bodyPr wrap="square" rtlCol="0">
            <a:spAutoFit/>
          </a:bodyPr>
          <a:lstStyle/>
          <a:p>
            <a:r>
              <a:rPr lang="nl-NL" sz="2000" dirty="0"/>
              <a:t>Tot 3 maanden:		DBD: hart, longen </a:t>
            </a:r>
          </a:p>
          <a:p>
            <a:endParaRPr lang="nl-NL" sz="2000" dirty="0"/>
          </a:p>
          <a:p>
            <a:r>
              <a:rPr lang="nl-NL" sz="2000" dirty="0"/>
              <a:t>3 maanden tot 1 jaar:	DBD: hart, lever ,longen </a:t>
            </a:r>
            <a:br>
              <a:rPr lang="nl-NL" sz="2000" dirty="0"/>
            </a:br>
            <a:r>
              <a:rPr lang="nl-NL" sz="2000" dirty="0"/>
              <a:t>		    	DCD: lever </a:t>
            </a:r>
          </a:p>
          <a:p>
            <a:endParaRPr lang="nl-NL" sz="2000" dirty="0"/>
          </a:p>
          <a:p>
            <a:r>
              <a:rPr lang="nl-NL" sz="2000" dirty="0"/>
              <a:t>1-5 jaar: 			DBD: nieren, hart, lever, longen, dunne darm </a:t>
            </a:r>
          </a:p>
          <a:p>
            <a:r>
              <a:rPr lang="nl-NL" sz="2000" dirty="0"/>
              <a:t>			DCD: nieren, lever, longen </a:t>
            </a:r>
          </a:p>
          <a:p>
            <a:endParaRPr lang="nl-NL" sz="2000" dirty="0"/>
          </a:p>
          <a:p>
            <a:r>
              <a:rPr lang="nl-NL" sz="2000" dirty="0"/>
              <a:t>Vanaf 5 jaar: 		DBD: nieren, hart, lever, longen, pancreas, dunne darm</a:t>
            </a:r>
          </a:p>
          <a:p>
            <a:r>
              <a:rPr lang="nl-NL" sz="2000" dirty="0"/>
              <a:t>			DCD: nieren, hart, lever, longen, pancreas </a:t>
            </a:r>
          </a:p>
        </p:txBody>
      </p:sp>
      <p:pic>
        <p:nvPicPr>
          <p:cNvPr id="6" name="Afbeelding 5">
            <a:extLst>
              <a:ext uri="{FF2B5EF4-FFF2-40B4-BE49-F238E27FC236}">
                <a16:creationId xmlns:a16="http://schemas.microsoft.com/office/drawing/2014/main" id="{513E44B0-4CF3-D7AD-90B0-3665EBC3913B}"/>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424238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DBD procedure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342900" marR="0" lvl="1" algn="l" defTabSz="342900" rtl="0" eaLnBrk="1" fontAlgn="auto" latinLnBrk="0" hangingPunct="1">
              <a:lnSpc>
                <a:spcPct val="100000"/>
              </a:lnSpc>
              <a:spcBef>
                <a:spcPct val="20000"/>
              </a:spcBef>
              <a:spcAft>
                <a:spcPts val="0"/>
              </a:spcAft>
              <a:buClr>
                <a:srgbClr val="F08200"/>
              </a:buClr>
              <a:buSzPct val="80000"/>
              <a:tabLst/>
              <a:defRPr/>
            </a:pPr>
            <a:r>
              <a:rPr lang="en-US" sz="2000" u="sng" dirty="0" err="1">
                <a:solidFill>
                  <a:schemeClr val="tx1"/>
                </a:solidFill>
                <a:latin typeface="Calibri" panose="020F0502020204030204" pitchFamily="34" charset="0"/>
                <a:ea typeface="Segoe UI" panose="020B0502040204020203" pitchFamily="34" charset="0"/>
                <a:cs typeface="Calibri" panose="020F0502020204030204" pitchFamily="34" charset="0"/>
              </a:rPr>
              <a:t>Vaststellen</a:t>
            </a:r>
            <a:r>
              <a:rPr lang="en-US" sz="2000" u="sng" dirty="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US" sz="2000" u="sng" dirty="0" err="1">
                <a:solidFill>
                  <a:schemeClr val="tx1"/>
                </a:solidFill>
                <a:latin typeface="Calibri" panose="020F0502020204030204" pitchFamily="34" charset="0"/>
                <a:ea typeface="Segoe UI" panose="020B0502040204020203" pitchFamily="34" charset="0"/>
                <a:cs typeface="Calibri" panose="020F0502020204030204" pitchFamily="34" charset="0"/>
              </a:rPr>
              <a:t>hersendood</a:t>
            </a:r>
            <a:endParaRPr lang="en-US" sz="2000" u="sng" dirty="0">
              <a:solidFill>
                <a:schemeClr val="tx1"/>
              </a:solidFill>
              <a:latin typeface="Calibri" panose="020F0502020204030204" pitchFamily="34" charset="0"/>
              <a:ea typeface="Segoe UI" panose="020B0502040204020203" pitchFamily="34" charset="0"/>
              <a:cs typeface="Calibri" panose="020F0502020204030204" pitchFamily="34" charset="0"/>
            </a:endParaRP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&lt;1jaar </a:t>
            </a:r>
            <a:r>
              <a:rPr lang="en-US"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moet</a:t>
            </a: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 de procedure </a:t>
            </a:r>
            <a:r>
              <a:rPr lang="en-US"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herhaald</a:t>
            </a: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US"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worden</a:t>
            </a: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1e </a:t>
            </a:r>
            <a:r>
              <a:rPr lang="en-US"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levensweek</a:t>
            </a: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US"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na</a:t>
            </a: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 48uur </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Na 1e week tot 2mnd: 		</a:t>
            </a:r>
            <a:r>
              <a:rPr kumimoji="0" lang="en-US" sz="2000" b="0" i="0" u="none" strike="noStrike" kern="1200" cap="none" spc="0" normalizeH="0" baseline="0" noProof="0" dirty="0" err="1">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na</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 24uur</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2-12mnd:						</a:t>
            </a:r>
            <a:r>
              <a:rPr lang="en-US"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na</a:t>
            </a:r>
            <a:r>
              <a:rPr lang="en-US" sz="2000" dirty="0">
                <a:solidFill>
                  <a:schemeClr val="tx1"/>
                </a:solidFill>
                <a:latin typeface="Calibri" panose="020F0502020204030204" pitchFamily="34" charset="0"/>
                <a:ea typeface="Segoe UI" panose="020B0502040204020203" pitchFamily="34" charset="0"/>
                <a:cs typeface="Calibri" panose="020F0502020204030204" pitchFamily="34" charset="0"/>
              </a:rPr>
              <a:t> 12uur</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22</a:t>
            </a:fld>
            <a:endParaRPr lang="en-US" dirty="0"/>
          </a:p>
        </p:txBody>
      </p:sp>
      <p:pic>
        <p:nvPicPr>
          <p:cNvPr id="5" name="Afbeelding 4">
            <a:extLst>
              <a:ext uri="{FF2B5EF4-FFF2-40B4-BE49-F238E27FC236}">
                <a16:creationId xmlns:a16="http://schemas.microsoft.com/office/drawing/2014/main" id="{FA998F67-2E39-E24D-3357-DEC27BE70B07}"/>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47661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DBD procedure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Hersendood protocol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Hersendood vastgesteld? </a:t>
            </a: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a:t>
            </a: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 tijdstip van overlijden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Methylprednison iv toedienen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Met intacte circulatie en behandeling van IC naar OK</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ODC komt als de hersendood is vastgesteld (kan op verzoek eerder in huis komen)</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342900" lvl="1" defTabSz="342900">
              <a:lnSpc>
                <a:spcPct val="100000"/>
              </a:lnSpc>
              <a:spcBef>
                <a:spcPct val="20000"/>
              </a:spcBef>
              <a:buClr>
                <a:srgbClr val="F08200"/>
              </a:buClr>
              <a:buSzPct val="80000"/>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Hersendoodformulier via de site NVIC</a:t>
            </a:r>
            <a:br>
              <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br>
            <a:r>
              <a:rPr lang="nl-NL" sz="1600" dirty="0">
                <a:hlinkClick r:id="rId3"/>
              </a:rPr>
              <a:t>Hersendoodprotocol (nvic.nl)</a:t>
            </a:r>
            <a:endParaRPr lang="nl-NL" sz="1600" kern="0" dirty="0">
              <a:solidFill>
                <a:sysClr val="windowText" lastClr="000000"/>
              </a:solidFill>
            </a:endParaRP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23</a:t>
            </a:fld>
            <a:endParaRPr lang="en-US" dirty="0"/>
          </a:p>
        </p:txBody>
      </p:sp>
      <p:pic>
        <p:nvPicPr>
          <p:cNvPr id="5" name="Afbeelding 4">
            <a:extLst>
              <a:ext uri="{FF2B5EF4-FFF2-40B4-BE49-F238E27FC236}">
                <a16:creationId xmlns:a16="http://schemas.microsoft.com/office/drawing/2014/main" id="{09D55711-C8CA-78DA-00FC-EA1EE13D8E19}"/>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06247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DCD procedure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Geen hersendood</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Switch off, </a:t>
            </a:r>
            <a:r>
              <a:rPr kumimoji="0" lang="nl-NL" sz="2000" b="0" i="0" u="none" strike="noStrike" kern="1200" cap="none" spc="0" normalizeH="0" baseline="0" noProof="0" dirty="0" err="1">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agonale</a:t>
            </a: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 fase en vaststellen van de dood</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DCD procedure leidt niet altijd tot donatie</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Zonder intacte circulatie en zonder beademing van IC naar OK</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ODC komt in huis nadat er toestemming is van familie (kan evt. ook eerder voor gesprekken)</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24</a:t>
            </a:fld>
            <a:endParaRPr lang="en-US" dirty="0"/>
          </a:p>
        </p:txBody>
      </p:sp>
      <p:pic>
        <p:nvPicPr>
          <p:cNvPr id="5" name="Afbeelding 4">
            <a:extLst>
              <a:ext uri="{FF2B5EF4-FFF2-40B4-BE49-F238E27FC236}">
                <a16:creationId xmlns:a16="http://schemas.microsoft.com/office/drawing/2014/main" id="{D4209135-867E-ED57-CB16-250DF6680CB7}"/>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54957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DCD procedure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Heparine IV toedienen (intacte circulatie)</a:t>
            </a:r>
          </a:p>
          <a:p>
            <a:pPr marL="342900" marR="0" lvl="1" algn="l" defTabSz="342900" rtl="0" eaLnBrk="1" fontAlgn="auto" latinLnBrk="0" hangingPunct="1">
              <a:lnSpc>
                <a:spcPct val="150000"/>
              </a:lnSpc>
              <a:spcBef>
                <a:spcPct val="20000"/>
              </a:spcBef>
              <a:spcAft>
                <a:spcPts val="0"/>
              </a:spcAft>
              <a:buClr>
                <a:srgbClr val="F08200"/>
              </a:buClr>
              <a:buSzPct val="80000"/>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      Switch-off (op de IC)</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err="1">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Agonale</a:t>
            </a: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 fase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Circulatiestop</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5 minuten no </a:t>
            </a:r>
            <a:r>
              <a:rPr kumimoji="0" lang="nl-NL" sz="2000" b="0" i="0" u="none" strike="noStrike" kern="1200" cap="none" spc="0" normalizeH="0" baseline="0" noProof="0" dirty="0" err="1">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touch</a:t>
            </a: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 -&gt; vlakke arterielijn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Officieel vaststellen van de dood</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Naar de OK</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25</a:t>
            </a:fld>
            <a:endParaRPr lang="en-US" dirty="0"/>
          </a:p>
        </p:txBody>
      </p:sp>
      <p:pic>
        <p:nvPicPr>
          <p:cNvPr id="5" name="Afbeelding 4">
            <a:extLst>
              <a:ext uri="{FF2B5EF4-FFF2-40B4-BE49-F238E27FC236}">
                <a16:creationId xmlns:a16="http://schemas.microsoft.com/office/drawing/2014/main" id="{8F767923-2186-962C-C6F2-209B9E088B90}"/>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18579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Logistiek</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ODC</a:t>
            </a: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’s vanuit verschillende centra </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Houd rekening met rij-afstand (kan soms &gt;2 uur duren)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Kennismaking met de dienstdoende arts en verpleegkundige.</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Regelen van OK ruimte / team </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Vervoer organen </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Contact Eurotransplant</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26</a:t>
            </a:fld>
            <a:endParaRPr lang="en-US" dirty="0"/>
          </a:p>
        </p:txBody>
      </p:sp>
      <p:pic>
        <p:nvPicPr>
          <p:cNvPr id="5" name="Afbeelding 4">
            <a:extLst>
              <a:ext uri="{FF2B5EF4-FFF2-40B4-BE49-F238E27FC236}">
                <a16:creationId xmlns:a16="http://schemas.microsoft.com/office/drawing/2014/main" id="{1CDCB614-CE82-6C78-7CC8-46510272C91A}"/>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3851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Taken ODC – IC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Virologie/HLA bepaling (pre-transfusie bloed)</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Gesprek familie en tijdspad vaststellen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Contact huisarts/specialist/OVJ (&lt;18 altijd niet natuurlijke dood)</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Donorstatus aanmaken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Donormanagement</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Lichamelijk onderzoek (samen met de arts)</a:t>
            </a:r>
          </a:p>
          <a:p>
            <a:pPr marL="685800" marR="0" lvl="1" indent="-342900" algn="l" defTabSz="342900" rtl="0" eaLnBrk="1" fontAlgn="auto" latinLnBrk="0" hangingPunct="1">
              <a:lnSpc>
                <a:spcPct val="15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Aanmelding weefseldonatie (NTS)</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lang="nl-NL" sz="240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27</a:t>
            </a:fld>
            <a:endParaRPr lang="en-US" dirty="0"/>
          </a:p>
        </p:txBody>
      </p:sp>
      <p:pic>
        <p:nvPicPr>
          <p:cNvPr id="5" name="Afbeelding 4">
            <a:extLst>
              <a:ext uri="{FF2B5EF4-FFF2-40B4-BE49-F238E27FC236}">
                <a16:creationId xmlns:a16="http://schemas.microsoft.com/office/drawing/2014/main" id="{18DFBA21-D4B5-E2FC-C81C-107702DFEA6F}"/>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57357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Taken ODC – OK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12774" y="1269000"/>
            <a:ext cx="10966451" cy="4320000"/>
          </a:xfrm>
        </p:spPr>
        <p:txBody>
          <a:bodyPr/>
          <a:lstStyle/>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VSO (in geval van DCD)</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Time out op OK</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Ontvangst (buitenlandse) thoraxteam</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Vervoer donor naar OK</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Perfusie</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Donorstatus bijwerken</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Contact met ET en ontvangende centra</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Verpakken van organen</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Vervoer organen</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Donor retour naar IC</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Contact familie na OK</a:t>
            </a: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lang="nl-NL" sz="240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28</a:t>
            </a:fld>
            <a:endParaRPr lang="en-US" dirty="0"/>
          </a:p>
        </p:txBody>
      </p:sp>
      <p:pic>
        <p:nvPicPr>
          <p:cNvPr id="5" name="Tijdelijke aanduiding voor afbeelding 12">
            <a:extLst>
              <a:ext uri="{FF2B5EF4-FFF2-40B4-BE49-F238E27FC236}">
                <a16:creationId xmlns:a16="http://schemas.microsoft.com/office/drawing/2014/main" id="{2B1B6CE1-18E7-1BAB-62A4-A6A2FA45D759}"/>
              </a:ext>
            </a:extLst>
          </p:cNvPr>
          <p:cNvPicPr>
            <a:picLocks noChangeAspect="1"/>
          </p:cNvPicPr>
          <p:nvPr/>
        </p:nvPicPr>
        <p:blipFill>
          <a:blip r:embed="rId3">
            <a:extLst>
              <a:ext uri="{28A0092B-C50C-407E-A947-70E740481C1C}">
                <a14:useLocalDpi xmlns:a14="http://schemas.microsoft.com/office/drawing/2010/main" val="0"/>
              </a:ext>
            </a:extLst>
          </a:blip>
          <a:srcRect t="3413" b="3413"/>
          <a:stretch>
            <a:fillRect/>
          </a:stretch>
        </p:blipFill>
        <p:spPr>
          <a:xfrm>
            <a:off x="6470551" y="1524000"/>
            <a:ext cx="5343910" cy="3982485"/>
          </a:xfrm>
          <a:prstGeom prst="rect">
            <a:avLst/>
          </a:prstGeom>
        </p:spPr>
      </p:pic>
      <p:pic>
        <p:nvPicPr>
          <p:cNvPr id="6" name="Afbeelding 5">
            <a:extLst>
              <a:ext uri="{FF2B5EF4-FFF2-40B4-BE49-F238E27FC236}">
                <a16:creationId xmlns:a16="http://schemas.microsoft.com/office/drawing/2014/main" id="{436DB1BD-E125-7053-31E0-EFE1294C5C7C}"/>
              </a:ext>
            </a:extLst>
          </p:cNvPr>
          <p:cNvPicPr>
            <a:picLocks noChangeAspect="1"/>
          </p:cNvPicPr>
          <p:nvPr/>
        </p:nvPicPr>
        <p:blipFill>
          <a:blip r:embed="rId4"/>
          <a:stretch>
            <a:fillRect/>
          </a:stretch>
        </p:blipFill>
        <p:spPr>
          <a:xfrm>
            <a:off x="87549" y="5968009"/>
            <a:ext cx="2334638" cy="864992"/>
          </a:xfrm>
          <a:prstGeom prst="rect">
            <a:avLst/>
          </a:prstGeom>
        </p:spPr>
      </p:pic>
    </p:spTree>
    <p:extLst>
      <p:ext uri="{BB962C8B-B14F-4D97-AF65-F5344CB8AC3E}">
        <p14:creationId xmlns:p14="http://schemas.microsoft.com/office/powerpoint/2010/main" val="292335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Direct </a:t>
            </a:r>
            <a:r>
              <a:rPr lang="en-US" dirty="0" err="1"/>
              <a:t>na</a:t>
            </a:r>
            <a:r>
              <a:rPr lang="en-US" dirty="0"/>
              <a:t> </a:t>
            </a:r>
            <a:r>
              <a:rPr lang="en-US" dirty="0" err="1"/>
              <a:t>orgaandonatie</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29</a:t>
            </a:fld>
            <a:endParaRPr lang="en-US" dirty="0"/>
          </a:p>
        </p:txBody>
      </p:sp>
      <p:sp>
        <p:nvSpPr>
          <p:cNvPr id="5" name="Tekstvak 4">
            <a:extLst>
              <a:ext uri="{FF2B5EF4-FFF2-40B4-BE49-F238E27FC236}">
                <a16:creationId xmlns:a16="http://schemas.microsoft.com/office/drawing/2014/main" id="{97617644-3936-33C1-B47E-2B3D469E28FC}"/>
              </a:ext>
            </a:extLst>
          </p:cNvPr>
          <p:cNvSpPr txBox="1"/>
          <p:nvPr/>
        </p:nvSpPr>
        <p:spPr>
          <a:xfrm>
            <a:off x="606424" y="1530000"/>
            <a:ext cx="9298379" cy="270843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2000" dirty="0"/>
              <a:t>Kind komt terug op de IC</a:t>
            </a:r>
          </a:p>
          <a:p>
            <a:pPr marL="342900" indent="-342900">
              <a:lnSpc>
                <a:spcPct val="150000"/>
              </a:lnSpc>
              <a:buFont typeface="Arial" panose="020B0604020202020204" pitchFamily="34" charset="0"/>
              <a:buChar char="•"/>
            </a:pPr>
            <a:r>
              <a:rPr lang="nl-NL" sz="2000" dirty="0"/>
              <a:t>Kind erg bleek en koud (kan heftig zijn voor ouders)</a:t>
            </a:r>
          </a:p>
          <a:p>
            <a:pPr marL="342900" indent="-342900">
              <a:lnSpc>
                <a:spcPct val="150000"/>
              </a:lnSpc>
              <a:buFont typeface="Arial" panose="020B0604020202020204" pitchFamily="34" charset="0"/>
              <a:buChar char="•"/>
            </a:pPr>
            <a:r>
              <a:rPr lang="nl-NL" sz="2000" dirty="0"/>
              <a:t>Familie kan indien gewenst (nogmaals) afscheid nemen </a:t>
            </a:r>
          </a:p>
          <a:p>
            <a:pPr marL="342900" indent="-342900">
              <a:lnSpc>
                <a:spcPct val="150000"/>
              </a:lnSpc>
              <a:buFont typeface="Arial" panose="020B0604020202020204" pitchFamily="34" charset="0"/>
              <a:buChar char="•"/>
            </a:pPr>
            <a:r>
              <a:rPr lang="nl-NL" sz="2000" dirty="0"/>
              <a:t>Daarna gaat het kind naar mortuarium voor eventueel weefseldonatie of wordt opgehaald door de uitvaartondernemer.</a:t>
            </a:r>
          </a:p>
          <a:p>
            <a:pPr marL="342900" indent="-342900">
              <a:buFont typeface="Arial" panose="020B0604020202020204" pitchFamily="34" charset="0"/>
              <a:buChar char="•"/>
            </a:pPr>
            <a:endParaRPr lang="nl-NL" sz="2000" dirty="0"/>
          </a:p>
        </p:txBody>
      </p:sp>
      <p:pic>
        <p:nvPicPr>
          <p:cNvPr id="6" name="Afbeelding 5">
            <a:extLst>
              <a:ext uri="{FF2B5EF4-FFF2-40B4-BE49-F238E27FC236}">
                <a16:creationId xmlns:a16="http://schemas.microsoft.com/office/drawing/2014/main" id="{ED8E258D-372D-337B-5D00-992B2D0F5B55}"/>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07928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Ervaringen</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r>
              <a:rPr lang="nl-NL" sz="2000" b="0" dirty="0">
                <a:solidFill>
                  <a:schemeClr val="tx1"/>
                </a:solidFill>
                <a:latin typeface="Calibri" panose="020F0502020204030204" pitchFamily="34" charset="0"/>
                <a:cs typeface="Calibri" panose="020F0502020204030204" pitchFamily="34" charset="0"/>
              </a:rPr>
              <a:t>Zijn jullie bekend met orgaan- en/of weefseldonatie? </a:t>
            </a: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5" name="Afbeelding 4">
            <a:extLst>
              <a:ext uri="{FF2B5EF4-FFF2-40B4-BE49-F238E27FC236}">
                <a16:creationId xmlns:a16="http://schemas.microsoft.com/office/drawing/2014/main" id="{5EE5D645-DC77-122F-D1D8-4558FAAA5C22}"/>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52217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C7554-5808-EDB5-54C9-9A4724C16FBC}"/>
              </a:ext>
            </a:extLst>
          </p:cNvPr>
          <p:cNvSpPr>
            <a:spLocks noGrp="1"/>
          </p:cNvSpPr>
          <p:nvPr>
            <p:ph type="title"/>
          </p:nvPr>
        </p:nvSpPr>
        <p:spPr/>
        <p:txBody>
          <a:bodyPr/>
          <a:lstStyle/>
          <a:p>
            <a:r>
              <a:rPr lang="nl-NL" dirty="0"/>
              <a:t>Nazorg </a:t>
            </a:r>
          </a:p>
        </p:txBody>
      </p:sp>
      <p:sp>
        <p:nvSpPr>
          <p:cNvPr id="3" name="Tijdelijke aanduiding voor tekst 2">
            <a:extLst>
              <a:ext uri="{FF2B5EF4-FFF2-40B4-BE49-F238E27FC236}">
                <a16:creationId xmlns:a16="http://schemas.microsoft.com/office/drawing/2014/main" id="{A2F44795-361E-77DE-4C90-FA0B300CF134}"/>
              </a:ext>
            </a:extLst>
          </p:cNvPr>
          <p:cNvSpPr>
            <a:spLocks noGrp="1"/>
          </p:cNvSpPr>
          <p:nvPr>
            <p:ph type="body" sz="quarter" idx="11"/>
          </p:nvPr>
        </p:nvSpPr>
        <p:spPr>
          <a:xfrm>
            <a:off x="612774" y="1471634"/>
            <a:ext cx="10966451" cy="4320000"/>
          </a:xfrm>
        </p:spPr>
        <p:txBody>
          <a:bodyPr/>
          <a:lstStyle/>
          <a:p>
            <a:pPr marL="457200" indent="-457200">
              <a:buFont typeface="Arial" panose="020B0604020202020204" pitchFamily="34" charset="0"/>
              <a:buChar char="•"/>
            </a:pPr>
            <a:r>
              <a:rPr lang="nl-NL" sz="2000" b="0" dirty="0">
                <a:solidFill>
                  <a:srgbClr val="002060"/>
                </a:solidFill>
                <a:latin typeface="Calibri" panose="020F0502020204030204" pitchFamily="34" charset="0"/>
                <a:cs typeface="Calibri" panose="020F0502020204030204" pitchFamily="34" charset="0"/>
              </a:rPr>
              <a:t>Administratie + overdracht DC</a:t>
            </a:r>
          </a:p>
          <a:p>
            <a:pPr marL="457200" indent="-457200">
              <a:buFont typeface="Arial" panose="020B0604020202020204" pitchFamily="34" charset="0"/>
              <a:buChar char="•"/>
            </a:pPr>
            <a:endParaRPr lang="nl-NL" sz="2000" b="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2000" b="0" dirty="0">
                <a:solidFill>
                  <a:srgbClr val="002060"/>
                </a:solidFill>
                <a:latin typeface="Calibri" panose="020F0502020204030204" pitchFamily="34" charset="0"/>
                <a:cs typeface="Calibri" panose="020F0502020204030204" pitchFamily="34" charset="0"/>
              </a:rPr>
              <a:t>Informatie delen met betrokken artsen/ verpleegkundigen</a:t>
            </a:r>
          </a:p>
          <a:p>
            <a:pPr marL="457200" indent="-457200">
              <a:buFont typeface="Arial" panose="020B0604020202020204" pitchFamily="34" charset="0"/>
              <a:buChar char="•"/>
            </a:pPr>
            <a:endParaRPr lang="nl-NL" sz="2000" b="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2000" b="0" dirty="0">
                <a:solidFill>
                  <a:srgbClr val="002060"/>
                </a:solidFill>
                <a:latin typeface="Calibri" panose="020F0502020204030204" pitchFamily="34" charset="0"/>
                <a:cs typeface="Calibri" panose="020F0502020204030204" pitchFamily="34" charset="0"/>
              </a:rPr>
              <a:t>Opvragen toestand ontvangers (eenmalig) na 6 weken</a:t>
            </a:r>
          </a:p>
          <a:p>
            <a:pPr marL="457200" indent="-457200">
              <a:buFont typeface="Arial" panose="020B0604020202020204" pitchFamily="34" charset="0"/>
              <a:buChar char="•"/>
            </a:pPr>
            <a:endParaRPr lang="nl-NL" sz="2000" b="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2000" b="0" dirty="0">
                <a:solidFill>
                  <a:srgbClr val="002060"/>
                </a:solidFill>
                <a:latin typeface="Calibri" panose="020F0502020204030204" pitchFamily="34" charset="0"/>
                <a:cs typeface="Calibri" panose="020F0502020204030204" pitchFamily="34" charset="0"/>
              </a:rPr>
              <a:t>Na 6-8 weken contact met familie</a:t>
            </a:r>
          </a:p>
          <a:p>
            <a:pPr marL="457200" indent="-457200">
              <a:buFont typeface="Arial" panose="020B0604020202020204" pitchFamily="34" charset="0"/>
              <a:buChar char="•"/>
            </a:pPr>
            <a:endParaRPr lang="nl-NL" sz="2000" b="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2000" b="0" dirty="0">
                <a:solidFill>
                  <a:srgbClr val="002060"/>
                </a:solidFill>
                <a:latin typeface="Calibri" panose="020F0502020204030204" pitchFamily="34" charset="0"/>
                <a:cs typeface="Calibri" panose="020F0502020204030204" pitchFamily="34" charset="0"/>
              </a:rPr>
              <a:t>Dankbrieven</a:t>
            </a:r>
          </a:p>
          <a:p>
            <a:endParaRPr lang="nl-NL" dirty="0">
              <a:solidFill>
                <a:srgbClr val="002060"/>
              </a:solidFill>
            </a:endParaRPr>
          </a:p>
        </p:txBody>
      </p:sp>
      <p:sp>
        <p:nvSpPr>
          <p:cNvPr id="4" name="Tijdelijke aanduiding voor dianummer 3">
            <a:extLst>
              <a:ext uri="{FF2B5EF4-FFF2-40B4-BE49-F238E27FC236}">
                <a16:creationId xmlns:a16="http://schemas.microsoft.com/office/drawing/2014/main" id="{E3CC904C-4CCA-F092-C689-6B350B35F3DF}"/>
              </a:ext>
            </a:extLst>
          </p:cNvPr>
          <p:cNvSpPr>
            <a:spLocks noGrp="1"/>
          </p:cNvSpPr>
          <p:nvPr>
            <p:ph type="sldNum" sz="quarter" idx="12"/>
          </p:nvPr>
        </p:nvSpPr>
        <p:spPr/>
        <p:txBody>
          <a:bodyPr/>
          <a:lstStyle/>
          <a:p>
            <a:fld id="{5A195573-6125-40C3-AA0C-3AC6CFB9F86B}" type="slidenum">
              <a:rPr lang="en-US" smtClean="0"/>
              <a:pPr/>
              <a:t>30</a:t>
            </a:fld>
            <a:endParaRPr lang="en-US" dirty="0"/>
          </a:p>
        </p:txBody>
      </p:sp>
      <p:pic>
        <p:nvPicPr>
          <p:cNvPr id="5" name="Afbeelding 4">
            <a:extLst>
              <a:ext uri="{FF2B5EF4-FFF2-40B4-BE49-F238E27FC236}">
                <a16:creationId xmlns:a16="http://schemas.microsoft.com/office/drawing/2014/main" id="{7433C0F0-94DC-693C-EE57-C847E7B43DE7}"/>
              </a:ext>
            </a:extLst>
          </p:cNvPr>
          <p:cNvPicPr>
            <a:picLocks noChangeAspect="1"/>
          </p:cNvPicPr>
          <p:nvPr/>
        </p:nvPicPr>
        <p:blipFill>
          <a:blip r:embed="rId2"/>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08611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A427-FE88-F1CB-A9EE-23F74066E334}"/>
              </a:ext>
            </a:extLst>
          </p:cNvPr>
          <p:cNvSpPr>
            <a:spLocks noGrp="1"/>
          </p:cNvSpPr>
          <p:nvPr>
            <p:ph type="title"/>
          </p:nvPr>
        </p:nvSpPr>
        <p:spPr/>
        <p:txBody>
          <a:bodyPr/>
          <a:lstStyle/>
          <a:p>
            <a:r>
              <a:rPr lang="nl-NL" dirty="0"/>
              <a:t>Weefseldonatie </a:t>
            </a:r>
          </a:p>
        </p:txBody>
      </p:sp>
      <p:sp>
        <p:nvSpPr>
          <p:cNvPr id="4" name="Tijdelijke aanduiding voor dianummer 3">
            <a:extLst>
              <a:ext uri="{FF2B5EF4-FFF2-40B4-BE49-F238E27FC236}">
                <a16:creationId xmlns:a16="http://schemas.microsoft.com/office/drawing/2014/main" id="{A52D7456-FD0B-76BD-5B06-AC4636FE7470}"/>
              </a:ext>
            </a:extLst>
          </p:cNvPr>
          <p:cNvSpPr>
            <a:spLocks noGrp="1"/>
          </p:cNvSpPr>
          <p:nvPr>
            <p:ph type="sldNum" sz="quarter" idx="12"/>
          </p:nvPr>
        </p:nvSpPr>
        <p:spPr/>
        <p:txBody>
          <a:bodyPr/>
          <a:lstStyle/>
          <a:p>
            <a:fld id="{5A195573-6125-40C3-AA0C-3AC6CFB9F86B}" type="slidenum">
              <a:rPr lang="en-US" smtClean="0"/>
              <a:pPr/>
              <a:t>31</a:t>
            </a:fld>
            <a:endParaRPr lang="en-US" dirty="0"/>
          </a:p>
        </p:txBody>
      </p:sp>
      <p:pic>
        <p:nvPicPr>
          <p:cNvPr id="6" name="Afbeelding 5">
            <a:extLst>
              <a:ext uri="{FF2B5EF4-FFF2-40B4-BE49-F238E27FC236}">
                <a16:creationId xmlns:a16="http://schemas.microsoft.com/office/drawing/2014/main" id="{57F8F008-0543-C319-2556-E2874B33A9CF}"/>
              </a:ext>
            </a:extLst>
          </p:cNvPr>
          <p:cNvPicPr>
            <a:picLocks noChangeAspect="1"/>
          </p:cNvPicPr>
          <p:nvPr/>
        </p:nvPicPr>
        <p:blipFill>
          <a:blip r:embed="rId3"/>
          <a:stretch>
            <a:fillRect/>
          </a:stretch>
        </p:blipFill>
        <p:spPr>
          <a:xfrm>
            <a:off x="1887155" y="2186228"/>
            <a:ext cx="8001000" cy="2676525"/>
          </a:xfrm>
          <a:prstGeom prst="rect">
            <a:avLst/>
          </a:prstGeom>
        </p:spPr>
      </p:pic>
      <p:cxnSp>
        <p:nvCxnSpPr>
          <p:cNvPr id="8" name="Rechte verbindingslijn 7">
            <a:extLst>
              <a:ext uri="{FF2B5EF4-FFF2-40B4-BE49-F238E27FC236}">
                <a16:creationId xmlns:a16="http://schemas.microsoft.com/office/drawing/2014/main" id="{56FA4127-6BCE-E5FD-E2FF-C9470C3E5A58}"/>
              </a:ext>
            </a:extLst>
          </p:cNvPr>
          <p:cNvCxnSpPr/>
          <p:nvPr/>
        </p:nvCxnSpPr>
        <p:spPr>
          <a:xfrm>
            <a:off x="4294207" y="2442257"/>
            <a:ext cx="1593448" cy="2164466"/>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11" name="Rechte verbindingslijn 10">
            <a:extLst>
              <a:ext uri="{FF2B5EF4-FFF2-40B4-BE49-F238E27FC236}">
                <a16:creationId xmlns:a16="http://schemas.microsoft.com/office/drawing/2014/main" id="{F915A99D-EC43-A188-92B3-89904E12C385}"/>
              </a:ext>
            </a:extLst>
          </p:cNvPr>
          <p:cNvCxnSpPr>
            <a:cxnSpLocks/>
          </p:cNvCxnSpPr>
          <p:nvPr/>
        </p:nvCxnSpPr>
        <p:spPr>
          <a:xfrm flipH="1">
            <a:off x="4294207" y="2442257"/>
            <a:ext cx="1713054" cy="2152217"/>
          </a:xfrm>
          <a:prstGeom prst="line">
            <a:avLst/>
          </a:prstGeom>
          <a:ln w="38100"/>
        </p:spPr>
        <p:style>
          <a:lnRef idx="1">
            <a:schemeClr val="accent5"/>
          </a:lnRef>
          <a:fillRef idx="0">
            <a:schemeClr val="accent5"/>
          </a:fillRef>
          <a:effectRef idx="0">
            <a:schemeClr val="accent5"/>
          </a:effectRef>
          <a:fontRef idx="minor">
            <a:schemeClr val="tx1"/>
          </a:fontRef>
        </p:style>
      </p:cxnSp>
      <p:pic>
        <p:nvPicPr>
          <p:cNvPr id="3" name="Afbeelding 2">
            <a:extLst>
              <a:ext uri="{FF2B5EF4-FFF2-40B4-BE49-F238E27FC236}">
                <a16:creationId xmlns:a16="http://schemas.microsoft.com/office/drawing/2014/main" id="{9EA74CE3-5FD7-C12D-8AF1-BFB3F02792F8}"/>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027744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F9FEACF-DA68-5E59-2618-C092519A3008}"/>
              </a:ext>
            </a:extLst>
          </p:cNvPr>
          <p:cNvPicPr>
            <a:picLocks noChangeAspect="1"/>
          </p:cNvPicPr>
          <p:nvPr/>
        </p:nvPicPr>
        <p:blipFill>
          <a:blip r:embed="rId3"/>
          <a:stretch>
            <a:fillRect/>
          </a:stretch>
        </p:blipFill>
        <p:spPr>
          <a:xfrm>
            <a:off x="2955594" y="1982890"/>
            <a:ext cx="6072291" cy="2810410"/>
          </a:xfrm>
          <a:prstGeom prst="rect">
            <a:avLst/>
          </a:prstGeom>
        </p:spPr>
      </p:pic>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a:xfrm>
            <a:off x="619125" y="457494"/>
            <a:ext cx="10975975" cy="963801"/>
          </a:xfrm>
        </p:spPr>
        <p:txBody>
          <a:bodyPr/>
          <a:lstStyle/>
          <a:p>
            <a:r>
              <a:rPr lang="nl-NL" dirty="0"/>
              <a:t>Wachtlijst weefsels </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32</a:t>
            </a:fld>
            <a:endParaRPr lang="en-US" dirty="0"/>
          </a:p>
        </p:txBody>
      </p:sp>
      <p:sp>
        <p:nvSpPr>
          <p:cNvPr id="5" name="Tekstvak 4">
            <a:extLst>
              <a:ext uri="{FF2B5EF4-FFF2-40B4-BE49-F238E27FC236}">
                <a16:creationId xmlns:a16="http://schemas.microsoft.com/office/drawing/2014/main" id="{178CF586-402A-7154-8888-6A441CB61138}"/>
              </a:ext>
            </a:extLst>
          </p:cNvPr>
          <p:cNvSpPr txBox="1"/>
          <p:nvPr/>
        </p:nvSpPr>
        <p:spPr>
          <a:xfrm>
            <a:off x="619125" y="1257894"/>
            <a:ext cx="9527720" cy="461665"/>
          </a:xfrm>
          <a:prstGeom prst="rect">
            <a:avLst/>
          </a:prstGeom>
          <a:noFill/>
        </p:spPr>
        <p:txBody>
          <a:bodyPr wrap="square">
            <a:spAutoFit/>
          </a:bodyPr>
          <a:lstStyle/>
          <a:p>
            <a:r>
              <a:rPr lang="nl-NL" sz="2400" b="0" dirty="0">
                <a:latin typeface="Calibri Light" panose="020F0302020204030204" pitchFamily="34" charset="0"/>
                <a:cs typeface="Calibri Light" panose="020F0302020204030204" pitchFamily="34" charset="0"/>
              </a:rPr>
              <a:t>Hoeveel mensen staan er op de wachtlijst voor hoornvlies? </a:t>
            </a:r>
            <a:endParaRPr lang="nl-NL" sz="2400" dirty="0"/>
          </a:p>
        </p:txBody>
      </p:sp>
      <p:sp>
        <p:nvSpPr>
          <p:cNvPr id="8" name="Rechthoek 7">
            <a:extLst>
              <a:ext uri="{FF2B5EF4-FFF2-40B4-BE49-F238E27FC236}">
                <a16:creationId xmlns:a16="http://schemas.microsoft.com/office/drawing/2014/main" id="{EEC4FB01-DAE3-1EE0-F052-CF453A0A30B4}"/>
              </a:ext>
            </a:extLst>
          </p:cNvPr>
          <p:cNvSpPr/>
          <p:nvPr/>
        </p:nvSpPr>
        <p:spPr>
          <a:xfrm>
            <a:off x="5468983" y="3108773"/>
            <a:ext cx="1863634" cy="3701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A11D20-4933-1DF1-9FB3-896A3944329C}"/>
              </a:ext>
            </a:extLst>
          </p:cNvPr>
          <p:cNvSpPr txBox="1"/>
          <p:nvPr/>
        </p:nvSpPr>
        <p:spPr>
          <a:xfrm>
            <a:off x="3773714" y="5053548"/>
            <a:ext cx="5254171" cy="369332"/>
          </a:xfrm>
          <a:prstGeom prst="rect">
            <a:avLst/>
          </a:prstGeom>
          <a:noFill/>
        </p:spPr>
        <p:txBody>
          <a:bodyPr wrap="square" rtlCol="0">
            <a:spAutoFit/>
          </a:bodyPr>
          <a:lstStyle/>
          <a:p>
            <a:r>
              <a:rPr lang="nl-NL" dirty="0"/>
              <a:t>Weefseltransplantaties tot 1 jan 2025: 2039</a:t>
            </a:r>
          </a:p>
        </p:txBody>
      </p:sp>
      <p:pic>
        <p:nvPicPr>
          <p:cNvPr id="3" name="Afbeelding 2">
            <a:extLst>
              <a:ext uri="{FF2B5EF4-FFF2-40B4-BE49-F238E27FC236}">
                <a16:creationId xmlns:a16="http://schemas.microsoft.com/office/drawing/2014/main" id="{BBB66447-1A64-3731-B61E-AF0459C01308}"/>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61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67A79-DE64-8D4B-9861-6765D35FE958}"/>
              </a:ext>
            </a:extLst>
          </p:cNvPr>
          <p:cNvSpPr>
            <a:spLocks noGrp="1"/>
          </p:cNvSpPr>
          <p:nvPr>
            <p:ph type="title"/>
          </p:nvPr>
        </p:nvSpPr>
        <p:spPr/>
        <p:txBody>
          <a:bodyPr/>
          <a:lstStyle/>
          <a:p>
            <a:r>
              <a:rPr lang="nl-NL" dirty="0"/>
              <a:t>Weefseldonoren landelijk </a:t>
            </a:r>
            <a:r>
              <a:rPr lang="nl-NL" u="sng" dirty="0"/>
              <a:t>2023</a:t>
            </a:r>
          </a:p>
        </p:txBody>
      </p:sp>
      <p:sp>
        <p:nvSpPr>
          <p:cNvPr id="4" name="Tijdelijke aanduiding voor dianummer 3">
            <a:extLst>
              <a:ext uri="{FF2B5EF4-FFF2-40B4-BE49-F238E27FC236}">
                <a16:creationId xmlns:a16="http://schemas.microsoft.com/office/drawing/2014/main" id="{0B528E50-1E9F-1F94-B0DA-AEFF6B7BD00E}"/>
              </a:ext>
            </a:extLst>
          </p:cNvPr>
          <p:cNvSpPr>
            <a:spLocks noGrp="1"/>
          </p:cNvSpPr>
          <p:nvPr>
            <p:ph type="sldNum" sz="quarter" idx="13"/>
          </p:nvPr>
        </p:nvSpPr>
        <p:spPr/>
        <p:txBody>
          <a:bodyPr/>
          <a:lstStyle/>
          <a:p>
            <a:fld id="{5A195573-6125-40C3-AA0C-3AC6CFB9F86B}" type="slidenum">
              <a:rPr lang="en-US" smtClean="0"/>
              <a:pPr/>
              <a:t>33</a:t>
            </a:fld>
            <a:endParaRPr lang="en-US" dirty="0"/>
          </a:p>
        </p:txBody>
      </p:sp>
      <p:pic>
        <p:nvPicPr>
          <p:cNvPr id="6" name="Afbeelding 5">
            <a:extLst>
              <a:ext uri="{FF2B5EF4-FFF2-40B4-BE49-F238E27FC236}">
                <a16:creationId xmlns:a16="http://schemas.microsoft.com/office/drawing/2014/main" id="{013CEEF4-DDEA-32E0-F2B8-21BEE5A15154}"/>
              </a:ext>
            </a:extLst>
          </p:cNvPr>
          <p:cNvPicPr>
            <a:picLocks noChangeAspect="1"/>
          </p:cNvPicPr>
          <p:nvPr/>
        </p:nvPicPr>
        <p:blipFill>
          <a:blip r:embed="rId2"/>
          <a:stretch>
            <a:fillRect/>
          </a:stretch>
        </p:blipFill>
        <p:spPr>
          <a:xfrm>
            <a:off x="4590599" y="1924726"/>
            <a:ext cx="6397442" cy="4002009"/>
          </a:xfrm>
          <a:prstGeom prst="rect">
            <a:avLst/>
          </a:prstGeom>
        </p:spPr>
      </p:pic>
      <p:sp>
        <p:nvSpPr>
          <p:cNvPr id="3" name="Tekstvak 2">
            <a:extLst>
              <a:ext uri="{FF2B5EF4-FFF2-40B4-BE49-F238E27FC236}">
                <a16:creationId xmlns:a16="http://schemas.microsoft.com/office/drawing/2014/main" id="{85CC87BC-F966-1017-D3D3-520BAD920FCA}"/>
              </a:ext>
            </a:extLst>
          </p:cNvPr>
          <p:cNvSpPr txBox="1"/>
          <p:nvPr/>
        </p:nvSpPr>
        <p:spPr>
          <a:xfrm>
            <a:off x="807720" y="1339418"/>
            <a:ext cx="8054340" cy="369332"/>
          </a:xfrm>
          <a:prstGeom prst="rect">
            <a:avLst/>
          </a:prstGeom>
          <a:noFill/>
        </p:spPr>
        <p:txBody>
          <a:bodyPr wrap="square" rtlCol="0">
            <a:spAutoFit/>
          </a:bodyPr>
          <a:lstStyle/>
          <a:p>
            <a:r>
              <a:rPr lang="nl-NL" dirty="0"/>
              <a:t>Hoeveel weefseldonoren waren er in 2023?</a:t>
            </a:r>
          </a:p>
        </p:txBody>
      </p:sp>
      <p:pic>
        <p:nvPicPr>
          <p:cNvPr id="5" name="Afbeelding 4">
            <a:extLst>
              <a:ext uri="{FF2B5EF4-FFF2-40B4-BE49-F238E27FC236}">
                <a16:creationId xmlns:a16="http://schemas.microsoft.com/office/drawing/2014/main" id="{55125951-1932-A323-0915-182853A70A65}"/>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4893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dirty="0"/>
              <a:t>Stappen van het donatieproces</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50000"/>
              </a:lnSpc>
              <a:spcBef>
                <a:spcPct val="20000"/>
              </a:spcBef>
              <a:spcAft>
                <a:spcPts val="0"/>
              </a:spcAft>
              <a:buClrTx/>
              <a:buSzPct val="80000"/>
              <a:tabLst/>
              <a:defRPr/>
            </a:pPr>
            <a:r>
              <a:rPr lang="nl-NL" sz="2000" b="0" dirty="0">
                <a:solidFill>
                  <a:schemeClr val="tx1"/>
                </a:solidFill>
                <a:latin typeface="Calibri" panose="020F0502020204030204" pitchFamily="34" charset="0"/>
                <a:cs typeface="Calibri" panose="020F0502020204030204" pitchFamily="34" charset="0"/>
              </a:rPr>
              <a:t>- Gelijkwaardig aan de stappen bij orgaandonatie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endParaRPr lang="nl-NL" sz="2000" b="0" dirty="0">
              <a:solidFill>
                <a:schemeClr val="tx1"/>
              </a:solidFill>
              <a:latin typeface="Calibri" panose="020F0502020204030204" pitchFamily="34" charset="0"/>
              <a:cs typeface="Calibri" panose="020F0502020204030204" pitchFamily="34" charset="0"/>
            </a:endParaRP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Donorherkenning </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Raadplegen donorregister (vanaf 12jaar)</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Gesprek met ouders/voogd</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Aanmelden donor NTS </a:t>
            </a:r>
          </a:p>
          <a:p>
            <a:pPr marL="457200" marR="0" lvl="0" indent="-457200" algn="l" defTabSz="342900" rtl="0" eaLnBrk="1" fontAlgn="auto" latinLnBrk="0" hangingPunct="1">
              <a:lnSpc>
                <a:spcPct val="150000"/>
              </a:lnSpc>
              <a:spcBef>
                <a:spcPct val="20000"/>
              </a:spcBef>
              <a:spcAft>
                <a:spcPts val="0"/>
              </a:spcAft>
              <a:buClrTx/>
              <a:buSzPct val="80000"/>
              <a:buFont typeface="+mj-lt"/>
              <a:buAutoNum type="arabicPeriod"/>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Donatieformulier invullen</a:t>
            </a:r>
          </a:p>
          <a:p>
            <a:pPr marL="257175" marR="0" lvl="0" indent="-257175" algn="l" defTabSz="342900" rtl="0" eaLnBrk="1" fontAlgn="auto" latinLnBrk="0" hangingPunct="1">
              <a:lnSpc>
                <a:spcPct val="100000"/>
              </a:lnSpc>
              <a:spcBef>
                <a:spcPct val="20000"/>
              </a:spcBef>
              <a:spcAft>
                <a:spcPts val="0"/>
              </a:spcAft>
              <a:buClrTx/>
              <a:buSzPct val="80000"/>
              <a:buFont typeface="Calibri Light" panose="020F0302020204030204" pitchFamily="34" charset="0"/>
              <a:buChar char="⁻"/>
              <a:tabLst/>
              <a:defRPr/>
            </a:pPr>
            <a:endParaRPr lang="nl-NL" sz="2400" b="0" dirty="0">
              <a:solidFill>
                <a:schemeClr val="tx1"/>
              </a:solidFill>
              <a:latin typeface="Calibri Light" panose="020F0302020204030204" pitchFamily="34" charset="0"/>
              <a:cs typeface="Calibri Light" panose="020F0302020204030204" pitchFamily="34" charset="0"/>
            </a:endParaRPr>
          </a:p>
          <a:p>
            <a:pPr marL="257175" marR="0" lvl="0" indent="-257175" algn="l" defTabSz="342900" rtl="0" eaLnBrk="1" fontAlgn="auto" latinLnBrk="0" hangingPunct="1">
              <a:lnSpc>
                <a:spcPct val="100000"/>
              </a:lnSpc>
              <a:spcBef>
                <a:spcPct val="20000"/>
              </a:spcBef>
              <a:spcAft>
                <a:spcPts val="0"/>
              </a:spcAft>
              <a:buClrTx/>
              <a:buSzPct val="80000"/>
              <a:buFont typeface="Calibri Light" panose="020F0302020204030204"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34</a:t>
            </a:fld>
            <a:endParaRPr lang="en-US" dirty="0"/>
          </a:p>
        </p:txBody>
      </p:sp>
      <p:pic>
        <p:nvPicPr>
          <p:cNvPr id="5" name="Afbeelding 4">
            <a:extLst>
              <a:ext uri="{FF2B5EF4-FFF2-40B4-BE49-F238E27FC236}">
                <a16:creationId xmlns:a16="http://schemas.microsoft.com/office/drawing/2014/main" id="{49D6FAD3-EF1D-6F53-23C5-3DD1E8FD9558}"/>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5272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Donorherkenning</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35</a:t>
            </a:fld>
            <a:endParaRPr lang="en-US" dirty="0"/>
          </a:p>
        </p:txBody>
      </p:sp>
      <p:sp>
        <p:nvSpPr>
          <p:cNvPr id="3" name="Tekstvak 2">
            <a:extLst>
              <a:ext uri="{FF2B5EF4-FFF2-40B4-BE49-F238E27FC236}">
                <a16:creationId xmlns:a16="http://schemas.microsoft.com/office/drawing/2014/main" id="{E8C9463F-13C4-182C-BBE3-15570FA92BDA}"/>
              </a:ext>
            </a:extLst>
          </p:cNvPr>
          <p:cNvSpPr txBox="1"/>
          <p:nvPr/>
        </p:nvSpPr>
        <p:spPr>
          <a:xfrm>
            <a:off x="619125" y="1796368"/>
            <a:ext cx="9298379" cy="3584058"/>
          </a:xfrm>
          <a:prstGeom prst="rect">
            <a:avLst/>
          </a:prstGeom>
          <a:noFill/>
        </p:spPr>
        <p:txBody>
          <a:bodyPr wrap="square" rtlCol="0">
            <a:spAutoFit/>
          </a:bodyPr>
          <a:lstStyle/>
          <a:p>
            <a:r>
              <a:rPr lang="nl-NL" sz="2000" dirty="0"/>
              <a:t>Welke weefsels zijn geschikt voor donatie bij kinderen? </a:t>
            </a:r>
          </a:p>
          <a:p>
            <a:endParaRPr lang="nl-NL" sz="2000" dirty="0"/>
          </a:p>
          <a:p>
            <a:pPr marL="342900" indent="-342900">
              <a:buFont typeface="Arial" panose="020B0604020202020204" pitchFamily="34" charset="0"/>
              <a:buChar char="•"/>
            </a:pPr>
            <a:r>
              <a:rPr lang="nl-NL" sz="2000" dirty="0"/>
              <a:t>Oogweefsel 	(vanaf 2 jaar)</a:t>
            </a:r>
          </a:p>
          <a:p>
            <a:pPr marL="342900" indent="-342900">
              <a:buFont typeface="Arial" panose="020B0604020202020204" pitchFamily="34" charset="0"/>
              <a:buChar char="•"/>
            </a:pPr>
            <a:r>
              <a:rPr lang="nl-NL" sz="2000" dirty="0"/>
              <a:t>Hartkleppen	(vanaf 3kg)</a:t>
            </a:r>
          </a:p>
          <a:p>
            <a:pPr marL="342900" indent="-342900">
              <a:buFont typeface="Arial" panose="020B0604020202020204" pitchFamily="34" charset="0"/>
              <a:buChar char="•"/>
            </a:pPr>
            <a:r>
              <a:rPr lang="nl-NL" sz="2000" dirty="0"/>
              <a:t>Botweefsel	(vanaf 17 jaar)</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pPr>
              <a:lnSpc>
                <a:spcPct val="150000"/>
              </a:lnSpc>
            </a:pPr>
            <a:r>
              <a:rPr lang="nl-NL" sz="2000" dirty="0"/>
              <a:t>- Kan gecombineerd worden met orgaandonatie </a:t>
            </a:r>
          </a:p>
          <a:p>
            <a:pPr>
              <a:lnSpc>
                <a:spcPct val="150000"/>
              </a:lnSpc>
            </a:pPr>
            <a:r>
              <a:rPr lang="nl-NL" sz="2000" dirty="0"/>
              <a:t>- Tijdstip van overlijden moet bekend zijn </a:t>
            </a:r>
          </a:p>
          <a:p>
            <a:pPr>
              <a:lnSpc>
                <a:spcPct val="150000"/>
              </a:lnSpc>
            </a:pPr>
            <a:r>
              <a:rPr lang="nl-NL" sz="2000" dirty="0"/>
              <a:t>- Geen contra-indicaties aanwezig </a:t>
            </a:r>
          </a:p>
        </p:txBody>
      </p:sp>
      <p:pic>
        <p:nvPicPr>
          <p:cNvPr id="5" name="Afbeelding 4">
            <a:extLst>
              <a:ext uri="{FF2B5EF4-FFF2-40B4-BE49-F238E27FC236}">
                <a16:creationId xmlns:a16="http://schemas.microsoft.com/office/drawing/2014/main" id="{EDFA643C-2F94-C942-8238-A3DDD4248943}"/>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176129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Controleren</a:t>
            </a:r>
            <a:r>
              <a:rPr lang="en-US" dirty="0"/>
              <a:t> </a:t>
            </a:r>
            <a:r>
              <a:rPr lang="en-US" dirty="0" err="1"/>
              <a:t>medische</a:t>
            </a:r>
            <a:r>
              <a:rPr lang="en-US" dirty="0"/>
              <a:t> </a:t>
            </a:r>
            <a:r>
              <a:rPr lang="en-US" dirty="0" err="1"/>
              <a:t>geschiktheid</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36</a:t>
            </a:fld>
            <a:endParaRPr lang="en-US" dirty="0"/>
          </a:p>
        </p:txBody>
      </p:sp>
      <p:pic>
        <p:nvPicPr>
          <p:cNvPr id="8" name="Afbeelding 7">
            <a:extLst>
              <a:ext uri="{FF2B5EF4-FFF2-40B4-BE49-F238E27FC236}">
                <a16:creationId xmlns:a16="http://schemas.microsoft.com/office/drawing/2014/main" id="{69A8DBAA-670F-55F8-1964-3C5F18637F97}"/>
              </a:ext>
            </a:extLst>
          </p:cNvPr>
          <p:cNvPicPr>
            <a:picLocks noChangeAspect="1"/>
          </p:cNvPicPr>
          <p:nvPr/>
        </p:nvPicPr>
        <p:blipFill>
          <a:blip r:embed="rId3"/>
          <a:stretch>
            <a:fillRect/>
          </a:stretch>
        </p:blipFill>
        <p:spPr>
          <a:xfrm>
            <a:off x="2588836" y="1116737"/>
            <a:ext cx="7543800" cy="4838700"/>
          </a:xfrm>
          <a:prstGeom prst="rect">
            <a:avLst/>
          </a:prstGeom>
        </p:spPr>
      </p:pic>
      <p:cxnSp>
        <p:nvCxnSpPr>
          <p:cNvPr id="11" name="Rechte verbindingslijn 10">
            <a:extLst>
              <a:ext uri="{FF2B5EF4-FFF2-40B4-BE49-F238E27FC236}">
                <a16:creationId xmlns:a16="http://schemas.microsoft.com/office/drawing/2014/main" id="{3B823613-AD0A-46E0-218B-370B49CBD814}"/>
              </a:ext>
            </a:extLst>
          </p:cNvPr>
          <p:cNvCxnSpPr>
            <a:cxnSpLocks/>
          </p:cNvCxnSpPr>
          <p:nvPr/>
        </p:nvCxnSpPr>
        <p:spPr>
          <a:xfrm>
            <a:off x="2936569" y="5090016"/>
            <a:ext cx="3371634"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F93B872-8D01-D5B3-852E-B5F26B9879BD}"/>
              </a:ext>
            </a:extLst>
          </p:cNvPr>
          <p:cNvCxnSpPr>
            <a:cxnSpLocks/>
          </p:cNvCxnSpPr>
          <p:nvPr/>
        </p:nvCxnSpPr>
        <p:spPr>
          <a:xfrm>
            <a:off x="2936569" y="2730710"/>
            <a:ext cx="2538256"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AB80AFDC-6DC5-18E1-927A-9AC1A937993F}"/>
              </a:ext>
            </a:extLst>
          </p:cNvPr>
          <p:cNvCxnSpPr>
            <a:cxnSpLocks/>
          </p:cNvCxnSpPr>
          <p:nvPr/>
        </p:nvCxnSpPr>
        <p:spPr>
          <a:xfrm>
            <a:off x="2936569" y="2466422"/>
            <a:ext cx="1079846"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Afbeelding 2">
            <a:extLst>
              <a:ext uri="{FF2B5EF4-FFF2-40B4-BE49-F238E27FC236}">
                <a16:creationId xmlns:a16="http://schemas.microsoft.com/office/drawing/2014/main" id="{9FE5EB13-C34B-3D03-E812-EA1F3347430F}"/>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800259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nl-NL" dirty="0"/>
              <a:t>Contra-indicatie kind tot 18mnd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50000"/>
              </a:lnSpc>
              <a:spcBef>
                <a:spcPct val="20000"/>
              </a:spcBef>
              <a:spcAft>
                <a:spcPts val="0"/>
              </a:spcAft>
              <a:buClrTx/>
              <a:buSzPct val="80000"/>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Geen weefseldonatie mogelijk indien:</a:t>
            </a:r>
          </a:p>
          <a:p>
            <a:pPr marL="342900" marR="0" lvl="0" indent="-342900" algn="l" defTabSz="342900" rtl="0" eaLnBrk="1" fontAlgn="auto" latinLnBrk="0" hangingPunct="1">
              <a:lnSpc>
                <a:spcPct val="150000"/>
              </a:lnSpc>
              <a:spcBef>
                <a:spcPct val="20000"/>
              </a:spcBef>
              <a:spcAft>
                <a:spcPts val="0"/>
              </a:spcAft>
              <a:buClrTx/>
              <a:buSzPct val="80000"/>
              <a:buFontTx/>
              <a:buChar char="-"/>
              <a:tabLst/>
              <a:defRPr/>
            </a:pPr>
            <a:r>
              <a:rPr lang="nl-NL" sz="2000" b="0" noProof="0" dirty="0">
                <a:solidFill>
                  <a:schemeClr val="tx1"/>
                </a:solidFill>
                <a:latin typeface="Calibri" panose="020F0502020204030204" pitchFamily="34" charset="0"/>
                <a:cs typeface="Calibri" panose="020F0502020204030204" pitchFamily="34" charset="0"/>
              </a:rPr>
              <a:t>Kind 48u voor overlijden</a:t>
            </a:r>
            <a:r>
              <a:rPr lang="nl-NL" sz="2000" b="0" dirty="0">
                <a:solidFill>
                  <a:schemeClr val="tx1"/>
                </a:solidFill>
                <a:latin typeface="Calibri" panose="020F0502020204030204" pitchFamily="34" charset="0"/>
                <a:cs typeface="Calibri" panose="020F0502020204030204" pitchFamily="34" charset="0"/>
              </a:rPr>
              <a:t> transfusie of veel vocht heeft gekregen (500ml+) wegens bloedverlies </a:t>
            </a:r>
          </a:p>
          <a:p>
            <a:pPr marL="342900" marR="0" lvl="0" indent="-342900" algn="l" defTabSz="342900" rtl="0" eaLnBrk="1" fontAlgn="auto" latinLnBrk="0" hangingPunct="1">
              <a:lnSpc>
                <a:spcPct val="150000"/>
              </a:lnSpc>
              <a:spcBef>
                <a:spcPct val="20000"/>
              </a:spcBef>
              <a:spcAft>
                <a:spcPts val="0"/>
              </a:spcAft>
              <a:buClrTx/>
              <a:buSzPct val="80000"/>
              <a:buFontTx/>
              <a:buChar char="-"/>
              <a:tabLst/>
              <a:defRPr/>
            </a:pPr>
            <a:r>
              <a:rPr lang="nl-NL" sz="2000" b="0" dirty="0">
                <a:solidFill>
                  <a:schemeClr val="tx1"/>
                </a:solidFill>
                <a:latin typeface="Calibri" panose="020F0502020204030204" pitchFamily="34" charset="0"/>
                <a:cs typeface="Calibri" panose="020F0502020204030204" pitchFamily="34" charset="0"/>
              </a:rPr>
              <a:t>Moeder 48u voor overlijden van het kind transfusie of veel vocht (2l+) heeft gekregen wegens bloedverlies. </a:t>
            </a:r>
          </a:p>
          <a:p>
            <a:pPr marL="342900" marR="0" lvl="0" indent="-342900" algn="l" defTabSz="342900" rtl="0" eaLnBrk="1" fontAlgn="auto" latinLnBrk="0" hangingPunct="1">
              <a:lnSpc>
                <a:spcPct val="150000"/>
              </a:lnSpc>
              <a:spcBef>
                <a:spcPct val="20000"/>
              </a:spcBef>
              <a:spcAft>
                <a:spcPts val="0"/>
              </a:spcAft>
              <a:buClrTx/>
              <a:buSzPct val="80000"/>
              <a:buFontTx/>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Als er bij moeder geen lab</a:t>
            </a:r>
            <a:r>
              <a:rPr lang="nl-NL" sz="2000" b="0" dirty="0">
                <a:solidFill>
                  <a:schemeClr val="tx1"/>
                </a:solidFill>
                <a:latin typeface="Calibri" panose="020F0502020204030204" pitchFamily="34" charset="0"/>
                <a:cs typeface="Calibri" panose="020F0502020204030204" pitchFamily="34" charset="0"/>
              </a:rPr>
              <a:t> afgenomen kan worden.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57175" marR="0" lvl="0" indent="-257175" algn="l" defTabSz="342900" rtl="0" eaLnBrk="1" fontAlgn="auto" latinLnBrk="0" hangingPunct="1">
              <a:lnSpc>
                <a:spcPct val="100000"/>
              </a:lnSpc>
              <a:spcBef>
                <a:spcPct val="20000"/>
              </a:spcBef>
              <a:spcAft>
                <a:spcPts val="0"/>
              </a:spcAft>
              <a:buClrTx/>
              <a:buSzPct val="80000"/>
              <a:buFont typeface="Calibri Light" panose="020F0302020204030204" pitchFamily="34" charset="0"/>
              <a:buChar char="⁻"/>
              <a:tabLst/>
              <a:defRPr/>
            </a:pPr>
            <a:endParaRPr lang="nl-NL" sz="2400" b="0" dirty="0">
              <a:solidFill>
                <a:schemeClr val="tx1"/>
              </a:solidFill>
              <a:latin typeface="Calibri Light" panose="020F0302020204030204" pitchFamily="34" charset="0"/>
              <a:cs typeface="Calibri Light" panose="020F0302020204030204" pitchFamily="34" charset="0"/>
            </a:endParaRPr>
          </a:p>
          <a:p>
            <a:pPr marL="257175" marR="0" lvl="0" indent="-257175" algn="l" defTabSz="342900" rtl="0" eaLnBrk="1" fontAlgn="auto" latinLnBrk="0" hangingPunct="1">
              <a:lnSpc>
                <a:spcPct val="100000"/>
              </a:lnSpc>
              <a:spcBef>
                <a:spcPct val="20000"/>
              </a:spcBef>
              <a:spcAft>
                <a:spcPts val="0"/>
              </a:spcAft>
              <a:buClrTx/>
              <a:buSzPct val="80000"/>
              <a:buFont typeface="Calibri Light" panose="020F0302020204030204"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37</a:t>
            </a:fld>
            <a:endParaRPr lang="en-US" dirty="0"/>
          </a:p>
        </p:txBody>
      </p:sp>
      <p:pic>
        <p:nvPicPr>
          <p:cNvPr id="5" name="Afbeelding 4">
            <a:extLst>
              <a:ext uri="{FF2B5EF4-FFF2-40B4-BE49-F238E27FC236}">
                <a16:creationId xmlns:a16="http://schemas.microsoft.com/office/drawing/2014/main" id="{983A0372-37ED-BDE8-0356-AD4D344FD09A}"/>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118946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Gesprek</a:t>
            </a:r>
            <a:r>
              <a:rPr lang="en-US" dirty="0"/>
              <a:t> </a:t>
            </a:r>
            <a:r>
              <a:rPr lang="en-US" dirty="0" err="1"/>
              <a:t>ouders</a:t>
            </a:r>
            <a:r>
              <a:rPr lang="en-US" dirty="0"/>
              <a:t>/</a:t>
            </a:r>
            <a:r>
              <a:rPr lang="en-US" dirty="0" err="1"/>
              <a:t>voogd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Afscheid niet anders dan wanneer een kind geen donor is</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Geen consequenties voor opbaren </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lang="nl-NL"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Thanatopraxie</a:t>
            </a: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 mogelijk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Patiënt &lt; 6u koelen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Weefseldonatieprocedure kan tot 30u duren</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Procedure leidt niet altijd tot transplantatie</a:t>
            </a: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Geen kosten voor familie</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557213" marR="0" lvl="1" indent="-214313" algn="l" defTabSz="342900" rtl="0" eaLnBrk="1" fontAlgn="auto" latinLnBrk="0" hangingPunct="1">
              <a:lnSpc>
                <a:spcPct val="100000"/>
              </a:lnSpc>
              <a:spcBef>
                <a:spcPct val="20000"/>
              </a:spcBef>
              <a:spcAft>
                <a:spcPts val="0"/>
              </a:spcAft>
              <a:buClr>
                <a:srgbClr val="F08200"/>
              </a:buClr>
              <a:buSzPct val="80000"/>
              <a:buFontTx/>
              <a:buChar char="-"/>
              <a:tabLst/>
              <a:defRPr/>
            </a:pPr>
            <a:endParaRPr lang="nl-NL" sz="240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38</a:t>
            </a:fld>
            <a:endParaRPr lang="en-US" dirty="0"/>
          </a:p>
        </p:txBody>
      </p:sp>
      <p:pic>
        <p:nvPicPr>
          <p:cNvPr id="5" name="Afbeelding 4">
            <a:extLst>
              <a:ext uri="{FF2B5EF4-FFF2-40B4-BE49-F238E27FC236}">
                <a16:creationId xmlns:a16="http://schemas.microsoft.com/office/drawing/2014/main" id="{34FEEB4F-11B4-0AAE-C5E6-4327B355B3E1}"/>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19969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Procedure per </a:t>
            </a:r>
            <a:r>
              <a:rPr lang="en-US" dirty="0" err="1"/>
              <a:t>weefsel</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12774" y="1775979"/>
            <a:ext cx="10966451" cy="2151351"/>
          </a:xfrm>
        </p:spPr>
        <p:txBody>
          <a:bodyPr/>
          <a:lstStyle/>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kumimoji="0" lang="nl-NL" sz="20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Oogweefsel (vanaf 2 jaar)</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Enucleatie</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Nadien plaatsing oogprothese</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Kans op optreden blauwverkleuring</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685800" marR="0" lvl="1" indent="-342900" algn="l" defTabSz="342900" rtl="0" eaLnBrk="1" fontAlgn="auto" latinLnBrk="0" hangingPunct="1">
              <a:lnSpc>
                <a:spcPct val="15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err="1">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Hoo</a:t>
            </a:r>
            <a:r>
              <a:rPr lang="nl-NL" sz="2000" dirty="0" err="1">
                <a:solidFill>
                  <a:schemeClr val="tx1"/>
                </a:solidFill>
                <a:latin typeface="Calibri" panose="020F0502020204030204" pitchFamily="34" charset="0"/>
                <a:ea typeface="Segoe UI" panose="020B0502040204020203" pitchFamily="34" charset="0"/>
                <a:cs typeface="Calibri" panose="020F0502020204030204" pitchFamily="34" charset="0"/>
              </a:rPr>
              <a:t>fd</a:t>
            </a: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 hoog leggen</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Obductie mogelijk </a:t>
            </a:r>
          </a:p>
          <a:p>
            <a:pPr marL="342900" lvl="1" defTabSz="342900">
              <a:lnSpc>
                <a:spcPct val="100000"/>
              </a:lnSpc>
              <a:spcBef>
                <a:spcPct val="20000"/>
              </a:spcBef>
              <a:buClr>
                <a:srgbClr val="F08200"/>
              </a:buClr>
              <a:buSzPct val="80000"/>
              <a:defRPr/>
            </a:pPr>
            <a:r>
              <a:rPr lang="nl-NL" sz="2000" dirty="0">
                <a:solidFill>
                  <a:schemeClr val="tx1"/>
                </a:solidFill>
                <a:latin typeface="Calibri" panose="020F0502020204030204" pitchFamily="34" charset="0"/>
                <a:ea typeface="Segoe UI" panose="020B0502040204020203" pitchFamily="34" charset="0"/>
                <a:cs typeface="Calibri" panose="020F0502020204030204" pitchFamily="34" charset="0"/>
              </a:rPr>
              <a:t> </a:t>
            </a:r>
          </a:p>
          <a:p>
            <a:pPr marL="342900" lvl="1" defTabSz="342900">
              <a:lnSpc>
                <a:spcPct val="100000"/>
              </a:lnSpc>
              <a:spcBef>
                <a:spcPct val="20000"/>
              </a:spcBef>
              <a:buClr>
                <a:srgbClr val="F08200"/>
              </a:buClr>
              <a:buSzPct val="80000"/>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39</a:t>
            </a:fld>
            <a:endParaRPr lang="en-US" dirty="0"/>
          </a:p>
        </p:txBody>
      </p:sp>
      <p:sp>
        <p:nvSpPr>
          <p:cNvPr id="6" name="Tekstvak 5">
            <a:extLst>
              <a:ext uri="{FF2B5EF4-FFF2-40B4-BE49-F238E27FC236}">
                <a16:creationId xmlns:a16="http://schemas.microsoft.com/office/drawing/2014/main" id="{C1F786FE-EE7E-9BC7-6D0A-4134A08CDF57}"/>
              </a:ext>
            </a:extLst>
          </p:cNvPr>
          <p:cNvSpPr txBox="1"/>
          <p:nvPr/>
        </p:nvSpPr>
        <p:spPr>
          <a:xfrm>
            <a:off x="5362594" y="1715040"/>
            <a:ext cx="6049943" cy="4247317"/>
          </a:xfrm>
          <a:prstGeom prst="rect">
            <a:avLst/>
          </a:prstGeom>
          <a:noFill/>
        </p:spPr>
        <p:txBody>
          <a:bodyPr wrap="square" rtlCol="0">
            <a:spAutoFit/>
          </a:bodyPr>
          <a:lstStyle/>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kumimoji="0" lang="nl-NL"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Hartkleppen (vanaf 3kg)</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Volledig hart wordt uitgenomen en niet teruggeplaatst</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Y incisie</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pPr marL="685800" marR="0" lvl="1" indent="-342900" algn="l" defTabSz="342900" rtl="0" eaLnBrk="1" fontAlgn="auto" latinLnBrk="0" hangingPunct="1">
              <a:spcBef>
                <a:spcPct val="20000"/>
              </a:spcBef>
              <a:spcAft>
                <a:spcPts val="0"/>
              </a:spcAft>
              <a:buClr>
                <a:srgbClr val="F08200"/>
              </a:buClr>
              <a:buSzPct val="80000"/>
              <a:buFont typeface="Arial" panose="020B0604020202020204" pitchFamily="34" charset="0"/>
              <a:buChar char="•"/>
              <a:tabLst/>
              <a:defRPr/>
            </a:pPr>
            <a:r>
              <a:rPr lang="nl-NL" sz="2000" dirty="0">
                <a:latin typeface="Calibri" panose="020F0502020204030204" pitchFamily="34" charset="0"/>
                <a:ea typeface="Segoe UI" panose="020B0502040204020203" pitchFamily="34" charset="0"/>
                <a:cs typeface="Calibri" panose="020F0502020204030204" pitchFamily="34" charset="0"/>
              </a:rPr>
              <a:t>Bij kindjes (vanaf 3kg tot 2jr) alleen op verzoek van ouders </a:t>
            </a:r>
          </a:p>
          <a:p>
            <a:pPr marL="685800" marR="0" lvl="1" indent="-342900" algn="l" defTabSz="342900" rtl="0" eaLnBrk="1" fontAlgn="auto" latinLnBrk="0" hangingPunct="1">
              <a:spcBef>
                <a:spcPct val="20000"/>
              </a:spcBef>
              <a:spcAft>
                <a:spcPts val="0"/>
              </a:spcAft>
              <a:buClr>
                <a:srgbClr val="F08200"/>
              </a:buClr>
              <a:buSzPct val="80000"/>
              <a:buFont typeface="Arial" panose="020B0604020202020204" pitchFamily="34" charset="0"/>
              <a:buChar char="•"/>
              <a:tabLst/>
              <a:defRPr/>
            </a:pPr>
            <a:r>
              <a:rPr lang="nl-NL" sz="2000" dirty="0">
                <a:latin typeface="Calibri" panose="020F0502020204030204" pitchFamily="34" charset="0"/>
                <a:ea typeface="Segoe UI" panose="020B0502040204020203" pitchFamily="34" charset="0"/>
                <a:cs typeface="Calibri" panose="020F0502020204030204" pitchFamily="34" charset="0"/>
              </a:rPr>
              <a:t>Obductie en hartklepdonatie gaan niet samen </a:t>
            </a:r>
          </a:p>
          <a:p>
            <a:pPr marL="685800" marR="0" lvl="1" indent="-342900" algn="l" defTabSz="342900" rtl="0" eaLnBrk="1" fontAlgn="auto" latinLnBrk="0" hangingPunct="1">
              <a:spcBef>
                <a:spcPct val="20000"/>
              </a:spcBef>
              <a:spcAft>
                <a:spcPts val="0"/>
              </a:spcAft>
              <a:buClr>
                <a:srgbClr val="F08200"/>
              </a:buClr>
              <a:buSzPct val="80000"/>
              <a:buFont typeface="Arial" panose="020B0604020202020204" pitchFamily="34" charset="0"/>
              <a:buChar char="•"/>
              <a:tabLst/>
              <a:defRPr/>
            </a:pPr>
            <a:r>
              <a:rPr lang="nl-NL" sz="2000" dirty="0">
                <a:latin typeface="Calibri" panose="020F0502020204030204" pitchFamily="34" charset="0"/>
                <a:ea typeface="Segoe UI" panose="020B0502040204020203" pitchFamily="34" charset="0"/>
                <a:cs typeface="Calibri" panose="020F0502020204030204" pitchFamily="34" charset="0"/>
              </a:rPr>
              <a:t>PA onderzoek mogelijk </a:t>
            </a:r>
          </a:p>
          <a:p>
            <a:pPr marL="342900" marR="0" lvl="1" algn="l" defTabSz="342900" rtl="0" eaLnBrk="1" fontAlgn="auto" latinLnBrk="0" hangingPunct="1">
              <a:lnSpc>
                <a:spcPct val="100000"/>
              </a:lnSpc>
              <a:spcBef>
                <a:spcPct val="20000"/>
              </a:spcBef>
              <a:spcAft>
                <a:spcPts val="0"/>
              </a:spcAft>
              <a:buClr>
                <a:srgbClr val="F08200"/>
              </a:buClr>
              <a:buSzPct val="80000"/>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endParaRPr>
          </a:p>
          <a:p>
            <a:endParaRPr lang="nl-NL" dirty="0"/>
          </a:p>
        </p:txBody>
      </p:sp>
      <p:pic>
        <p:nvPicPr>
          <p:cNvPr id="5" name="Afbeelding 4">
            <a:extLst>
              <a:ext uri="{FF2B5EF4-FFF2-40B4-BE49-F238E27FC236}">
                <a16:creationId xmlns:a16="http://schemas.microsoft.com/office/drawing/2014/main" id="{308F6630-AA2E-B4D1-A1EB-A0EAE2209CEB}"/>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27805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De </a:t>
            </a:r>
            <a:r>
              <a:rPr lang="en-US" dirty="0" err="1"/>
              <a:t>donorwet</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19125" y="1429965"/>
            <a:ext cx="10966451" cy="5010747"/>
          </a:xfrm>
        </p:spPr>
        <p:txBody>
          <a:bodyPr/>
          <a:lstStyle/>
          <a:p>
            <a:pPr marL="0" marR="0" lvl="0" indent="0" algn="l" defTabSz="914400" rtl="0" eaLnBrk="1" fontAlgn="auto" latinLnBrk="0" hangingPunct="1">
              <a:lnSpc>
                <a:spcPct val="100000"/>
              </a:lnSpc>
              <a:spcBef>
                <a:spcPct val="20000"/>
              </a:spcBef>
              <a:spcAft>
                <a:spcPts val="0"/>
              </a:spcAft>
              <a:buClrTx/>
              <a:buSzPct val="80000"/>
              <a:buFont typeface="Arial"/>
              <a:buNone/>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4 registratie mogelijkheden in het donorregister</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Geen toestemming</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i="0" u="none" strike="noStrike" kern="1200" cap="none" spc="0" normalizeH="0" baseline="0" noProof="0" dirty="0">
                <a:ln>
                  <a:noFill/>
                </a:ln>
                <a:solidFill>
                  <a:schemeClr val="accent3">
                    <a:lumMod val="90000"/>
                  </a:schemeClr>
                </a:solidFill>
                <a:effectLst/>
                <a:uLnTx/>
                <a:uFillTx/>
                <a:latin typeface="Calibri" panose="020F0502020204030204" pitchFamily="34" charset="0"/>
                <a:cs typeface="Calibri" panose="020F0502020204030204" pitchFamily="34" charset="0"/>
              </a:rPr>
              <a:t>Geen bezwaar</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Toestemming </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Nabestaanden/specifiek persoon mogen beslissen</a:t>
            </a:r>
          </a:p>
          <a:p>
            <a:pPr marL="898444" marR="0" lvl="1" indent="-342900" algn="l" defTabSz="9144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endParaRPr lang="nl-NL" sz="2000" dirty="0">
              <a:solidFill>
                <a:schemeClr val="tx1"/>
              </a:solidFill>
              <a:latin typeface="Calibri" panose="020F0502020204030204" pitchFamily="34" charset="0"/>
              <a:cs typeface="Calibri" panose="020F0502020204030204" pitchFamily="34" charset="0"/>
            </a:endParaRPr>
          </a:p>
          <a:p>
            <a:pPr marL="555544" marR="0" lvl="1" algn="l" defTabSz="914400" rtl="0" eaLnBrk="1" fontAlgn="auto" latinLnBrk="0" hangingPunct="1">
              <a:lnSpc>
                <a:spcPct val="100000"/>
              </a:lnSpc>
              <a:spcBef>
                <a:spcPct val="20000"/>
              </a:spcBef>
              <a:spcAft>
                <a:spcPts val="0"/>
              </a:spcAft>
              <a:buClr>
                <a:srgbClr val="F08200"/>
              </a:buClr>
              <a:buSzPct val="80000"/>
              <a:tabLst/>
              <a:defRPr/>
            </a:pPr>
            <a:r>
              <a:rPr lang="nl-NL" sz="2000" dirty="0">
                <a:solidFill>
                  <a:schemeClr val="tx1"/>
                </a:solidFill>
                <a:latin typeface="Calibri" panose="020F0502020204030204" pitchFamily="34" charset="0"/>
                <a:cs typeface="Calibri" panose="020F0502020204030204" pitchFamily="34" charset="0"/>
              </a:rPr>
              <a:t>- Vanaf 12 jaar kan iemand zijn keuze registreren in het DR -&gt; raadplegen! </a:t>
            </a:r>
            <a:br>
              <a:rPr lang="nl-NL" sz="2000" dirty="0">
                <a:solidFill>
                  <a:schemeClr val="tx1"/>
                </a:solidFill>
                <a:latin typeface="Calibri" panose="020F0502020204030204" pitchFamily="34" charset="0"/>
                <a:cs typeface="Calibri" panose="020F0502020204030204" pitchFamily="34" charset="0"/>
              </a:rPr>
            </a:br>
            <a:r>
              <a:rPr lang="nl-NL" sz="2000" dirty="0">
                <a:solidFill>
                  <a:schemeClr val="tx1"/>
                </a:solidFill>
                <a:latin typeface="Calibri" panose="020F0502020204030204" pitchFamily="34" charset="0"/>
                <a:cs typeface="Calibri" panose="020F0502020204030204" pitchFamily="34" charset="0"/>
              </a:rPr>
              <a:t>- Vanaf 18 jaar brief overheid om keuze vast te leggen. </a:t>
            </a:r>
          </a:p>
          <a:p>
            <a:pPr marL="555544" marR="0" lvl="1" algn="l" defTabSz="914400" rtl="0" eaLnBrk="1" fontAlgn="auto" latinLnBrk="0" hangingPunct="1">
              <a:lnSpc>
                <a:spcPct val="100000"/>
              </a:lnSpc>
              <a:spcBef>
                <a:spcPct val="20000"/>
              </a:spcBef>
              <a:spcAft>
                <a:spcPts val="0"/>
              </a:spcAft>
              <a:buClr>
                <a:srgbClr val="F08200"/>
              </a:buClr>
              <a:buSzPct val="80000"/>
              <a:tabLst/>
              <a:defRPr/>
            </a:pPr>
            <a:r>
              <a:rPr lang="nl-NL" sz="2000" dirty="0">
                <a:solidFill>
                  <a:schemeClr val="tx1"/>
                </a:solidFill>
                <a:latin typeface="Calibri" panose="020F0502020204030204" pitchFamily="34" charset="0"/>
                <a:cs typeface="Calibri" panose="020F0502020204030204" pitchFamily="34" charset="0"/>
              </a:rPr>
              <a:t>- Veto recht tot 16 jaar (toestemmingsregistratie). </a:t>
            </a:r>
          </a:p>
          <a:p>
            <a:pPr marL="555544" marR="0" lvl="1" algn="l" defTabSz="914400" rtl="0" eaLnBrk="1" fontAlgn="auto" latinLnBrk="0" hangingPunct="1">
              <a:lnSpc>
                <a:spcPct val="100000"/>
              </a:lnSpc>
              <a:spcBef>
                <a:spcPct val="20000"/>
              </a:spcBef>
              <a:spcAft>
                <a:spcPts val="0"/>
              </a:spcAft>
              <a:buClr>
                <a:srgbClr val="F08200"/>
              </a:buClr>
              <a:buSzPct val="80000"/>
              <a:tabLst/>
              <a:defRPr/>
            </a:pPr>
            <a:endParaRPr lang="nl-NL" sz="2000" dirty="0">
              <a:solidFill>
                <a:schemeClr val="tx1"/>
              </a:solidFill>
              <a:latin typeface="Calibri" panose="020F0502020204030204" pitchFamily="34" charset="0"/>
              <a:cs typeface="Calibri" panose="020F0502020204030204" pitchFamily="34" charset="0"/>
            </a:endParaRPr>
          </a:p>
          <a:p>
            <a:pPr marL="555544" marR="0" lvl="1" algn="l" defTabSz="914400" rtl="0" eaLnBrk="1" fontAlgn="auto" latinLnBrk="0" hangingPunct="1">
              <a:lnSpc>
                <a:spcPct val="100000"/>
              </a:lnSpc>
              <a:spcBef>
                <a:spcPct val="20000"/>
              </a:spcBef>
              <a:spcAft>
                <a:spcPts val="0"/>
              </a:spcAft>
              <a:buClr>
                <a:srgbClr val="F08200"/>
              </a:buClr>
              <a:buSzPct val="80000"/>
              <a:tabLst/>
              <a:defRPr/>
            </a:pPr>
            <a:r>
              <a:rPr lang="nl-NL" sz="2000" dirty="0">
                <a:solidFill>
                  <a:schemeClr val="tx1"/>
                </a:solidFill>
                <a:latin typeface="Calibri" panose="020F0502020204030204" pitchFamily="34" charset="0"/>
                <a:cs typeface="Calibri" panose="020F0502020204030204" pitchFamily="34" charset="0"/>
              </a:rPr>
              <a:t>Rekening houdend met </a:t>
            </a:r>
            <a:r>
              <a:rPr lang="nl-NL" sz="2000" dirty="0" err="1">
                <a:solidFill>
                  <a:schemeClr val="tx1"/>
                </a:solidFill>
                <a:latin typeface="Calibri" panose="020F0502020204030204" pitchFamily="34" charset="0"/>
                <a:cs typeface="Calibri" panose="020F0502020204030204" pitchFamily="34" charset="0"/>
              </a:rPr>
              <a:t>wils</a:t>
            </a:r>
            <a:r>
              <a:rPr lang="nl-NL" sz="2000" dirty="0">
                <a:solidFill>
                  <a:schemeClr val="tx1"/>
                </a:solidFill>
                <a:latin typeface="Calibri" panose="020F0502020204030204" pitchFamily="34" charset="0"/>
                <a:cs typeface="Calibri" panose="020F0502020204030204" pitchFamily="34" charset="0"/>
              </a:rPr>
              <a:t>(on)bekwaamheid.</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a:t>
            </a:fld>
            <a:endParaRPr lang="en-US" dirty="0"/>
          </a:p>
        </p:txBody>
      </p:sp>
      <p:pic>
        <p:nvPicPr>
          <p:cNvPr id="5" name="Afbeelding 4">
            <a:extLst>
              <a:ext uri="{FF2B5EF4-FFF2-40B4-BE49-F238E27FC236}">
                <a16:creationId xmlns:a16="http://schemas.microsoft.com/office/drawing/2014/main" id="{83254BF1-FB76-F288-1D90-CCCCF5762473}"/>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199620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a:t>Procedure per </a:t>
            </a:r>
            <a:r>
              <a:rPr lang="en-US" dirty="0" err="1"/>
              <a:t>weefsel</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00000"/>
              </a:lnSpc>
              <a:spcBef>
                <a:spcPct val="20000"/>
              </a:spcBef>
              <a:spcAft>
                <a:spcPts val="0"/>
              </a:spcAft>
              <a:buClrTx/>
              <a:buSzPct val="80000"/>
              <a:tabLst/>
              <a:defRPr/>
            </a:pPr>
            <a:r>
              <a:rPr kumimoji="0" lang="nl-NL" sz="20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Botweefsel (vanaf 17 jaar)</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Procedure duurt +/- 6u</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ea typeface="Segoe UI" panose="020B0502040204020203" pitchFamily="34" charset="0"/>
                <a:cs typeface="Calibri" panose="020F0502020204030204" pitchFamily="34" charset="0"/>
              </a:rPr>
              <a:t>Protheses worden teruggeplaatst</a:t>
            </a:r>
          </a:p>
          <a:p>
            <a:pPr marL="685800" marR="0" lvl="1" indent="-34290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Geen (rituele) lichaamswassing mogelijk</a:t>
            </a:r>
          </a:p>
          <a:p>
            <a:pPr marL="457200" marR="0" lvl="1" indent="0" algn="l" defTabSz="342900" rtl="0" eaLnBrk="1" fontAlgn="auto" latinLnBrk="0" hangingPunct="1">
              <a:lnSpc>
                <a:spcPct val="100000"/>
              </a:lnSpc>
              <a:spcBef>
                <a:spcPct val="20000"/>
              </a:spcBef>
              <a:spcAft>
                <a:spcPts val="0"/>
              </a:spcAft>
              <a:buClr>
                <a:srgbClr val="F08200"/>
              </a:buClr>
              <a:buSzPct val="80000"/>
              <a:buFont typeface="Arial" panose="020B0604020202020204" pitchFamily="34" charset="0"/>
              <a:buNone/>
              <a:tabLst/>
              <a:defRPr/>
            </a:pPr>
            <a:endParaRPr kumimoji="0" lang="nl-NL" sz="24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40</a:t>
            </a:fld>
            <a:endParaRPr lang="en-US" dirty="0"/>
          </a:p>
        </p:txBody>
      </p:sp>
      <p:pic>
        <p:nvPicPr>
          <p:cNvPr id="5" name="Picture 3">
            <a:extLst>
              <a:ext uri="{FF2B5EF4-FFF2-40B4-BE49-F238E27FC236}">
                <a16:creationId xmlns:a16="http://schemas.microsoft.com/office/drawing/2014/main" id="{58142D64-5AE9-96D7-B261-0250ABCFF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666" y="1008000"/>
            <a:ext cx="1962298" cy="158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02A214BE-2E8A-CA56-8AF3-3D8296C1B6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0289" y="2475772"/>
            <a:ext cx="2232248" cy="319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a:extLst>
              <a:ext uri="{FF2B5EF4-FFF2-40B4-BE49-F238E27FC236}">
                <a16:creationId xmlns:a16="http://schemas.microsoft.com/office/drawing/2014/main" id="{FCC01C6A-00D4-345E-6F98-A582FF9DC3FC}"/>
              </a:ext>
            </a:extLst>
          </p:cNvPr>
          <p:cNvPicPr>
            <a:picLocks noChangeAspect="1"/>
          </p:cNvPicPr>
          <p:nvPr/>
        </p:nvPicPr>
        <p:blipFill>
          <a:blip r:embed="rId5"/>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15257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Bloedafname</a:t>
            </a:r>
            <a:r>
              <a:rPr lang="en-US" dirty="0"/>
              <a:t> </a:t>
            </a:r>
            <a:r>
              <a:rPr lang="en-US" dirty="0" err="1"/>
              <a:t>weefseldonor</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00000"/>
              </a:lnSpc>
              <a:spcBef>
                <a:spcPct val="20000"/>
              </a:spcBef>
              <a:spcAft>
                <a:spcPts val="0"/>
              </a:spcAft>
              <a:buClrTx/>
              <a:buSzPct val="80000"/>
              <a:tabLst/>
              <a:defRPr/>
            </a:pPr>
            <a:r>
              <a:rPr lang="nl-NL" sz="2000" b="0" dirty="0">
                <a:solidFill>
                  <a:schemeClr val="tx1"/>
                </a:solidFill>
                <a:latin typeface="Calibri" panose="020F0502020204030204" pitchFamily="34" charset="0"/>
                <a:cs typeface="Calibri" panose="020F0502020204030204" pitchFamily="34" charset="0"/>
              </a:rPr>
              <a:t>&lt;2 </a:t>
            </a:r>
            <a:r>
              <a:rPr lang="nl-NL" sz="2000" b="0" dirty="0" err="1">
                <a:solidFill>
                  <a:schemeClr val="tx1"/>
                </a:solidFill>
                <a:latin typeface="Calibri" panose="020F0502020204030204" pitchFamily="34" charset="0"/>
                <a:cs typeface="Calibri" panose="020F0502020204030204" pitchFamily="34" charset="0"/>
              </a:rPr>
              <a:t>mnd</a:t>
            </a:r>
            <a:r>
              <a:rPr lang="nl-NL" sz="2000" b="0" dirty="0">
                <a:solidFill>
                  <a:schemeClr val="tx1"/>
                </a:solidFill>
                <a:latin typeface="Calibri" panose="020F0502020204030204" pitchFamily="34" charset="0"/>
                <a:cs typeface="Calibri" panose="020F0502020204030204" pitchFamily="34" charset="0"/>
              </a:rPr>
              <a:t>:</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Geen bloedafname nodig bij de donor -&gt; alleen bij moeder. </a:t>
            </a:r>
            <a:endParaRPr lang="en-US" sz="2000" b="0" dirty="0">
              <a:solidFill>
                <a:schemeClr val="tx1"/>
              </a:solidFill>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Tx/>
              <a:buChar char="-"/>
              <a:tabLst/>
              <a:defRPr/>
            </a:pPr>
            <a:endParaRPr lang="en-US" sz="2000" b="0" dirty="0">
              <a:solidFill>
                <a:schemeClr val="tx1"/>
              </a:solidFill>
              <a:latin typeface="Calibri" panose="020F0502020204030204" pitchFamily="34" charset="0"/>
              <a:cs typeface="Calibri" panose="020F0502020204030204" pitchFamily="34" charset="0"/>
            </a:endParaRPr>
          </a:p>
          <a:p>
            <a:pPr marR="0" lvl="0" algn="l" defTabSz="342900" rtl="0" eaLnBrk="1" fontAlgn="auto" latinLnBrk="0" hangingPunct="1">
              <a:lnSpc>
                <a:spcPct val="100000"/>
              </a:lnSpc>
              <a:spcBef>
                <a:spcPct val="20000"/>
              </a:spcBef>
              <a:spcAft>
                <a:spcPts val="0"/>
              </a:spcAft>
              <a:buClrTx/>
              <a:buSzPct val="80000"/>
              <a:tabLst/>
              <a:defRPr/>
            </a:pPr>
            <a:r>
              <a:rPr lang="en-US" sz="2000" b="0" dirty="0">
                <a:solidFill>
                  <a:schemeClr val="tx1"/>
                </a:solidFill>
                <a:latin typeface="Calibri" panose="020F0502020204030204" pitchFamily="34" charset="0"/>
                <a:cs typeface="Calibri" panose="020F0502020204030204" pitchFamily="34" charset="0"/>
              </a:rPr>
              <a:t>2-18 </a:t>
            </a:r>
            <a:r>
              <a:rPr lang="en-US" sz="2000" b="0" dirty="0" err="1">
                <a:solidFill>
                  <a:schemeClr val="tx1"/>
                </a:solidFill>
                <a:latin typeface="Calibri" panose="020F0502020204030204" pitchFamily="34" charset="0"/>
                <a:cs typeface="Calibri" panose="020F0502020204030204" pitchFamily="34" charset="0"/>
              </a:rPr>
              <a:t>mnd</a:t>
            </a:r>
            <a:r>
              <a:rPr lang="en-US" sz="2000" b="0" dirty="0">
                <a:solidFill>
                  <a:schemeClr val="tx1"/>
                </a:solidFill>
                <a:latin typeface="Calibri" panose="020F0502020204030204" pitchFamily="34" charset="0"/>
                <a:cs typeface="Calibri" panose="020F0502020204030204" pitchFamily="34" charset="0"/>
              </a:rPr>
              <a:t>:</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en-US" sz="2000" b="0" dirty="0" err="1">
                <a:solidFill>
                  <a:schemeClr val="tx1"/>
                </a:solidFill>
                <a:latin typeface="Calibri" panose="020F0502020204030204" pitchFamily="34" charset="0"/>
                <a:cs typeface="Calibri" panose="020F0502020204030204" pitchFamily="34" charset="0"/>
              </a:rPr>
              <a:t>Bloedafname</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bij</a:t>
            </a:r>
            <a:r>
              <a:rPr lang="en-US" sz="2000" b="0" dirty="0">
                <a:solidFill>
                  <a:schemeClr val="tx1"/>
                </a:solidFill>
                <a:latin typeface="Calibri" panose="020F0502020204030204" pitchFamily="34" charset="0"/>
                <a:cs typeface="Calibri" panose="020F0502020204030204" pitchFamily="34" charset="0"/>
              </a:rPr>
              <a:t> donor en </a:t>
            </a:r>
            <a:r>
              <a:rPr lang="en-US" sz="2000" b="0" dirty="0" err="1">
                <a:solidFill>
                  <a:schemeClr val="tx1"/>
                </a:solidFill>
                <a:latin typeface="Calibri" panose="020F0502020204030204" pitchFamily="34" charset="0"/>
                <a:cs typeface="Calibri" panose="020F0502020204030204" pitchFamily="34" charset="0"/>
              </a:rPr>
              <a:t>moeder</a:t>
            </a:r>
            <a:r>
              <a:rPr lang="en-US" sz="2000" b="0" dirty="0">
                <a:solidFill>
                  <a:schemeClr val="tx1"/>
                </a:solidFill>
                <a:latin typeface="Calibri" panose="020F0502020204030204" pitchFamily="34" charset="0"/>
                <a:cs typeface="Calibri" panose="020F0502020204030204" pitchFamily="34" charset="0"/>
              </a:rPr>
              <a:t>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endParaRPr lang="en-US" sz="2000" b="0" dirty="0">
              <a:solidFill>
                <a:schemeClr val="tx1"/>
              </a:solidFill>
              <a:latin typeface="Calibri" panose="020F0502020204030204" pitchFamily="34" charset="0"/>
              <a:cs typeface="Calibri" panose="020F0502020204030204" pitchFamily="34" charset="0"/>
            </a:endParaRPr>
          </a:p>
          <a:p>
            <a:pPr marR="0" lvl="0" algn="l" defTabSz="342900" rtl="0" eaLnBrk="1" fontAlgn="auto" latinLnBrk="0" hangingPunct="1">
              <a:lnSpc>
                <a:spcPct val="100000"/>
              </a:lnSpc>
              <a:spcBef>
                <a:spcPct val="20000"/>
              </a:spcBef>
              <a:spcAft>
                <a:spcPts val="0"/>
              </a:spcAft>
              <a:buClrTx/>
              <a:buSzPct val="80000"/>
              <a:tabLst/>
              <a:defRPr/>
            </a:pPr>
            <a:endParaRPr lang="en-US" sz="2000" b="0" dirty="0">
              <a:solidFill>
                <a:schemeClr val="tx1"/>
              </a:solidFill>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en-US" sz="2000" b="0" dirty="0" err="1">
                <a:solidFill>
                  <a:schemeClr val="tx1"/>
                </a:solidFill>
                <a:latin typeface="Calibri" panose="020F0502020204030204" pitchFamily="34" charset="0"/>
                <a:cs typeface="Calibri" panose="020F0502020204030204" pitchFamily="34" charset="0"/>
              </a:rPr>
              <a:t>Afgelopen</a:t>
            </a:r>
            <a:r>
              <a:rPr lang="en-US" sz="2000" b="0" dirty="0">
                <a:solidFill>
                  <a:schemeClr val="tx1"/>
                </a:solidFill>
                <a:latin typeface="Calibri" panose="020F0502020204030204" pitchFamily="34" charset="0"/>
                <a:cs typeface="Calibri" panose="020F0502020204030204" pitchFamily="34" charset="0"/>
              </a:rPr>
              <a:t> 4 </a:t>
            </a:r>
            <a:r>
              <a:rPr lang="en-US" sz="2000" b="0" dirty="0" err="1">
                <a:solidFill>
                  <a:schemeClr val="tx1"/>
                </a:solidFill>
                <a:latin typeface="Calibri" panose="020F0502020204030204" pitchFamily="34" charset="0"/>
                <a:cs typeface="Calibri" panose="020F0502020204030204" pitchFamily="34" charset="0"/>
              </a:rPr>
              <a:t>mnd</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borstvoeding</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gehad</a:t>
            </a:r>
            <a:r>
              <a:rPr lang="en-US" sz="2000" b="0" dirty="0">
                <a:solidFill>
                  <a:schemeClr val="tx1"/>
                </a:solidFill>
                <a:latin typeface="Calibri" panose="020F0502020204030204" pitchFamily="34" charset="0"/>
                <a:cs typeface="Calibri" panose="020F0502020204030204" pitchFamily="34" charset="0"/>
              </a:rPr>
              <a:t>? Dan </a:t>
            </a:r>
            <a:r>
              <a:rPr lang="en-US" sz="2000" b="0" dirty="0" err="1">
                <a:solidFill>
                  <a:schemeClr val="tx1"/>
                </a:solidFill>
                <a:latin typeface="Calibri" panose="020F0502020204030204" pitchFamily="34" charset="0"/>
                <a:cs typeface="Calibri" panose="020F0502020204030204" pitchFamily="34" charset="0"/>
              </a:rPr>
              <a:t>bloedafname</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bij</a:t>
            </a:r>
            <a:r>
              <a:rPr lang="en-US" sz="2000" b="0" dirty="0">
                <a:solidFill>
                  <a:schemeClr val="tx1"/>
                </a:solidFill>
                <a:latin typeface="Calibri" panose="020F0502020204030204" pitchFamily="34" charset="0"/>
                <a:cs typeface="Calibri" panose="020F0502020204030204" pitchFamily="34" charset="0"/>
              </a:rPr>
              <a:t> de donor en </a:t>
            </a:r>
            <a:r>
              <a:rPr lang="en-US" sz="2000" b="0" dirty="0" err="1">
                <a:solidFill>
                  <a:schemeClr val="tx1"/>
                </a:solidFill>
                <a:latin typeface="Calibri" panose="020F0502020204030204" pitchFamily="34" charset="0"/>
                <a:cs typeface="Calibri" panose="020F0502020204030204" pitchFamily="34" charset="0"/>
              </a:rPr>
              <a:t>moeder</a:t>
            </a:r>
            <a:r>
              <a:rPr lang="en-US" sz="2000" b="0" dirty="0">
                <a:solidFill>
                  <a:schemeClr val="tx1"/>
                </a:solidFill>
                <a:latin typeface="Calibri" panose="020F0502020204030204" pitchFamily="34" charset="0"/>
                <a:cs typeface="Calibri" panose="020F0502020204030204" pitchFamily="34" charset="0"/>
              </a:rPr>
              <a:t>. </a:t>
            </a:r>
          </a:p>
          <a:p>
            <a:pPr marL="342900" marR="0" lvl="0" indent="-342900" algn="l" defTabSz="342900" rtl="0" eaLnBrk="1" fontAlgn="auto" latinLnBrk="0" hangingPunct="1">
              <a:lnSpc>
                <a:spcPct val="150000"/>
              </a:lnSpc>
              <a:spcBef>
                <a:spcPct val="20000"/>
              </a:spcBef>
              <a:spcAft>
                <a:spcPts val="0"/>
              </a:spcAft>
              <a:buClrTx/>
              <a:buSzPct val="80000"/>
              <a:buFont typeface="Arial" panose="020B0604020202020204" pitchFamily="34" charset="0"/>
              <a:buChar char="•"/>
              <a:tabLst/>
              <a:defRPr/>
            </a:pPr>
            <a:r>
              <a:rPr lang="en-US" sz="2000" b="0" dirty="0">
                <a:solidFill>
                  <a:schemeClr val="tx1"/>
                </a:solidFill>
                <a:latin typeface="Calibri" panose="020F0502020204030204" pitchFamily="34" charset="0"/>
                <a:cs typeface="Calibri" panose="020F0502020204030204" pitchFamily="34" charset="0"/>
              </a:rPr>
              <a:t>Als er </a:t>
            </a:r>
            <a:r>
              <a:rPr lang="en-US" sz="2000" b="0" u="sng" dirty="0" err="1">
                <a:solidFill>
                  <a:schemeClr val="tx1"/>
                </a:solidFill>
                <a:latin typeface="Calibri" panose="020F0502020204030204" pitchFamily="34" charset="0"/>
                <a:cs typeface="Calibri" panose="020F0502020204030204" pitchFamily="34" charset="0"/>
              </a:rPr>
              <a:t>geen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bloed</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afgenomen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kan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worden</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bij</a:t>
            </a:r>
            <a:r>
              <a:rPr lang="en-US" sz="2000" b="0" dirty="0">
                <a:solidFill>
                  <a:schemeClr val="tx1"/>
                </a:solidFill>
                <a:latin typeface="Calibri" panose="020F0502020204030204" pitchFamily="34" charset="0"/>
                <a:cs typeface="Calibri" panose="020F0502020204030204" pitchFamily="34" charset="0"/>
              </a:rPr>
              <a:t> de </a:t>
            </a:r>
            <a:r>
              <a:rPr lang="en-US" sz="2000" b="0" dirty="0" err="1">
                <a:solidFill>
                  <a:schemeClr val="tx1"/>
                </a:solidFill>
                <a:latin typeface="Calibri" panose="020F0502020204030204" pitchFamily="34" charset="0"/>
                <a:cs typeface="Calibri" panose="020F0502020204030204" pitchFamily="34" charset="0"/>
              </a:rPr>
              <a:t>moeder</a:t>
            </a:r>
            <a:r>
              <a:rPr lang="en-US" sz="2000" b="0" dirty="0">
                <a:solidFill>
                  <a:schemeClr val="tx1"/>
                </a:solidFill>
                <a:latin typeface="Calibri" panose="020F0502020204030204" pitchFamily="34" charset="0"/>
                <a:cs typeface="Calibri" panose="020F0502020204030204" pitchFamily="34" charset="0"/>
              </a:rPr>
              <a:t>, </a:t>
            </a:r>
            <a:r>
              <a:rPr lang="en-US" sz="2000" b="0" dirty="0" err="1">
                <a:solidFill>
                  <a:schemeClr val="tx1"/>
                </a:solidFill>
                <a:latin typeface="Calibri" panose="020F0502020204030204" pitchFamily="34" charset="0"/>
                <a:cs typeface="Calibri" panose="020F0502020204030204" pitchFamily="34" charset="0"/>
              </a:rPr>
              <a:t>kan</a:t>
            </a:r>
            <a:r>
              <a:rPr lang="en-US" sz="2000" b="0" dirty="0">
                <a:solidFill>
                  <a:schemeClr val="tx1"/>
                </a:solidFill>
                <a:latin typeface="Calibri" panose="020F0502020204030204" pitchFamily="34" charset="0"/>
                <a:cs typeface="Calibri" panose="020F0502020204030204" pitchFamily="34" charset="0"/>
              </a:rPr>
              <a:t> </a:t>
            </a:r>
            <a:r>
              <a:rPr lang="en-US" sz="2000" b="0" u="sng" dirty="0" err="1">
                <a:solidFill>
                  <a:schemeClr val="tx1"/>
                </a:solidFill>
                <a:latin typeface="Calibri" panose="020F0502020204030204" pitchFamily="34" charset="0"/>
                <a:cs typeface="Calibri" panose="020F0502020204030204" pitchFamily="34" charset="0"/>
              </a:rPr>
              <a:t>donatie</a:t>
            </a:r>
            <a:r>
              <a:rPr lang="en-US" sz="2000" b="0" u="sng" dirty="0">
                <a:solidFill>
                  <a:schemeClr val="tx1"/>
                </a:solidFill>
                <a:latin typeface="Calibri" panose="020F0502020204030204" pitchFamily="34" charset="0"/>
                <a:cs typeface="Calibri" panose="020F0502020204030204" pitchFamily="34" charset="0"/>
              </a:rPr>
              <a:t> </a:t>
            </a:r>
            <a:r>
              <a:rPr lang="en-US" sz="2000" b="0" u="sng" dirty="0" err="1">
                <a:solidFill>
                  <a:schemeClr val="tx1"/>
                </a:solidFill>
                <a:latin typeface="Calibri" panose="020F0502020204030204" pitchFamily="34" charset="0"/>
                <a:cs typeface="Calibri" panose="020F0502020204030204" pitchFamily="34" charset="0"/>
              </a:rPr>
              <a:t>niet</a:t>
            </a:r>
            <a:r>
              <a:rPr lang="en-US" sz="2000" b="0" u="sng" dirty="0">
                <a:solidFill>
                  <a:schemeClr val="tx1"/>
                </a:solidFill>
                <a:latin typeface="Calibri" panose="020F0502020204030204" pitchFamily="34" charset="0"/>
                <a:cs typeface="Calibri" panose="020F0502020204030204" pitchFamily="34" charset="0"/>
              </a:rPr>
              <a:t> </a:t>
            </a:r>
            <a:r>
              <a:rPr lang="en-US" sz="2000" b="0" u="sng" dirty="0" err="1">
                <a:solidFill>
                  <a:schemeClr val="tx1"/>
                </a:solidFill>
                <a:latin typeface="Calibri" panose="020F0502020204030204" pitchFamily="34" charset="0"/>
                <a:cs typeface="Calibri" panose="020F0502020204030204" pitchFamily="34" charset="0"/>
              </a:rPr>
              <a:t>doorgaan</a:t>
            </a:r>
            <a:r>
              <a:rPr lang="en-US" sz="2000" b="0" dirty="0">
                <a:solidFill>
                  <a:schemeClr val="tx1"/>
                </a:solidFill>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41</a:t>
            </a:fld>
            <a:endParaRPr lang="en-US" dirty="0"/>
          </a:p>
        </p:txBody>
      </p:sp>
      <p:pic>
        <p:nvPicPr>
          <p:cNvPr id="5" name="Afbeelding 4">
            <a:extLst>
              <a:ext uri="{FF2B5EF4-FFF2-40B4-BE49-F238E27FC236}">
                <a16:creationId xmlns:a16="http://schemas.microsoft.com/office/drawing/2014/main" id="{CF94A539-FECF-6BEE-F7D2-A1E80FE6D2BC}"/>
              </a:ext>
            </a:extLst>
          </p:cNvPr>
          <p:cNvPicPr>
            <a:picLocks noChangeAspect="1"/>
          </p:cNvPicPr>
          <p:nvPr/>
        </p:nvPicPr>
        <p:blipFill>
          <a:blip r:embed="rId2"/>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3328254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a:xfrm>
            <a:off x="608012" y="417287"/>
            <a:ext cx="10975975" cy="659242"/>
          </a:xfrm>
        </p:spPr>
        <p:txBody>
          <a:bodyPr/>
          <a:lstStyle/>
          <a:p>
            <a:r>
              <a:rPr lang="en-US" dirty="0" err="1"/>
              <a:t>Cijfers</a:t>
            </a:r>
            <a:r>
              <a:rPr lang="en-US" dirty="0"/>
              <a:t> </a:t>
            </a:r>
            <a:r>
              <a:rPr lang="en-US" dirty="0" err="1"/>
              <a:t>weefseldonatie</a:t>
            </a:r>
            <a:r>
              <a:rPr lang="en-US" dirty="0"/>
              <a:t> WKZ 2024</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42</a:t>
            </a:fld>
            <a:endParaRPr lang="en-US" dirty="0"/>
          </a:p>
        </p:txBody>
      </p:sp>
      <p:pic>
        <p:nvPicPr>
          <p:cNvPr id="3" name="Afbeelding 2">
            <a:extLst>
              <a:ext uri="{FF2B5EF4-FFF2-40B4-BE49-F238E27FC236}">
                <a16:creationId xmlns:a16="http://schemas.microsoft.com/office/drawing/2014/main" id="{6EB95E3C-0A37-6D30-4F2F-52A2E21753EA}"/>
              </a:ext>
            </a:extLst>
          </p:cNvPr>
          <p:cNvPicPr>
            <a:picLocks noChangeAspect="1"/>
          </p:cNvPicPr>
          <p:nvPr/>
        </p:nvPicPr>
        <p:blipFill>
          <a:blip r:embed="rId3"/>
          <a:stretch>
            <a:fillRect/>
          </a:stretch>
        </p:blipFill>
        <p:spPr>
          <a:xfrm>
            <a:off x="204281" y="5720988"/>
            <a:ext cx="2538919" cy="940679"/>
          </a:xfrm>
          <a:prstGeom prst="rect">
            <a:avLst/>
          </a:prstGeom>
        </p:spPr>
      </p:pic>
      <p:pic>
        <p:nvPicPr>
          <p:cNvPr id="7" name="Afbeelding 6">
            <a:extLst>
              <a:ext uri="{FF2B5EF4-FFF2-40B4-BE49-F238E27FC236}">
                <a16:creationId xmlns:a16="http://schemas.microsoft.com/office/drawing/2014/main" id="{5F20BA02-7B60-FC3A-B1B0-2C122A0FB2DE}"/>
              </a:ext>
            </a:extLst>
          </p:cNvPr>
          <p:cNvPicPr>
            <a:picLocks noChangeAspect="1"/>
          </p:cNvPicPr>
          <p:nvPr/>
        </p:nvPicPr>
        <p:blipFill>
          <a:blip r:embed="rId4"/>
          <a:stretch>
            <a:fillRect/>
          </a:stretch>
        </p:blipFill>
        <p:spPr>
          <a:xfrm>
            <a:off x="786882" y="1508717"/>
            <a:ext cx="10808218" cy="4250423"/>
          </a:xfrm>
          <a:prstGeom prst="rect">
            <a:avLst/>
          </a:prstGeom>
        </p:spPr>
      </p:pic>
    </p:spTree>
    <p:extLst>
      <p:ext uri="{BB962C8B-B14F-4D97-AF65-F5344CB8AC3E}">
        <p14:creationId xmlns:p14="http://schemas.microsoft.com/office/powerpoint/2010/main" val="754808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Samenvattend</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p:txBody>
          <a:bodyPr/>
          <a:lstStyle/>
          <a:p>
            <a:pPr marR="0" lvl="0" algn="l" defTabSz="342900" rtl="0" eaLnBrk="1" fontAlgn="auto" latinLnBrk="0" hangingPunct="1">
              <a:lnSpc>
                <a:spcPct val="150000"/>
              </a:lnSpc>
              <a:spcBef>
                <a:spcPct val="20000"/>
              </a:spcBef>
              <a:spcAft>
                <a:spcPts val="0"/>
              </a:spcAft>
              <a:buClrTx/>
              <a:buSzPct val="80000"/>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Orgaandonatie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Familiebegeleiding</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Donorbehandeling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err="1">
                <a:solidFill>
                  <a:schemeClr val="tx1"/>
                </a:solidFill>
                <a:latin typeface="Calibri" panose="020F0502020204030204" pitchFamily="34" charset="0"/>
                <a:cs typeface="Calibri" panose="020F0502020204030204" pitchFamily="34" charset="0"/>
              </a:rPr>
              <a:t>Kindprotocol</a:t>
            </a:r>
            <a:r>
              <a:rPr lang="nl-NL" sz="2000" b="0" dirty="0">
                <a:solidFill>
                  <a:schemeClr val="tx1"/>
                </a:solidFill>
                <a:latin typeface="Calibri" panose="020F0502020204030204" pitchFamily="34" charset="0"/>
                <a:cs typeface="Calibri" panose="020F0502020204030204" pitchFamily="34" charset="0"/>
              </a:rPr>
              <a:t> NTS </a:t>
            </a:r>
          </a:p>
          <a:p>
            <a:pPr marR="0" lvl="0" algn="l" defTabSz="342900" rtl="0" eaLnBrk="1" fontAlgn="auto" latinLnBrk="0" hangingPunct="1">
              <a:lnSpc>
                <a:spcPct val="150000"/>
              </a:lnSpc>
              <a:spcBef>
                <a:spcPct val="20000"/>
              </a:spcBef>
              <a:spcAft>
                <a:spcPts val="0"/>
              </a:spcAft>
              <a:buClrTx/>
              <a:buSzPct val="80000"/>
              <a:tabLst/>
              <a:defRPr/>
            </a:pP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R="0" lvl="0" algn="l" defTabSz="342900" rtl="0" eaLnBrk="1" fontAlgn="auto" latinLnBrk="0" hangingPunct="1">
              <a:lnSpc>
                <a:spcPct val="100000"/>
              </a:lnSpc>
              <a:spcBef>
                <a:spcPct val="20000"/>
              </a:spcBef>
              <a:spcAft>
                <a:spcPts val="0"/>
              </a:spcAft>
              <a:buClrTx/>
              <a:buSzPct val="80000"/>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Weefseldonatie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lang="nl-NL" sz="2000" b="0" dirty="0">
                <a:solidFill>
                  <a:schemeClr val="tx1"/>
                </a:solidFill>
                <a:latin typeface="Calibri" panose="020F0502020204030204" pitchFamily="34" charset="0"/>
                <a:cs typeface="Calibri" panose="020F0502020204030204" pitchFamily="34" charset="0"/>
              </a:rPr>
              <a:t>Goede voorlichting familie </a:t>
            </a:r>
            <a:endPar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nl-NL" sz="2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Denk aan bloedafname moeder en donor </a:t>
            </a:r>
            <a:endParaRPr lang="en-US"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43</a:t>
            </a:fld>
            <a:endParaRPr lang="en-US" dirty="0"/>
          </a:p>
        </p:txBody>
      </p:sp>
      <p:pic>
        <p:nvPicPr>
          <p:cNvPr id="5" name="Afbeelding 4">
            <a:extLst>
              <a:ext uri="{FF2B5EF4-FFF2-40B4-BE49-F238E27FC236}">
                <a16:creationId xmlns:a16="http://schemas.microsoft.com/office/drawing/2014/main" id="{D3847371-40BC-5D60-3F53-077209AE9D34}"/>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29392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28649" y="980528"/>
            <a:ext cx="10966451" cy="4320000"/>
          </a:xfrm>
        </p:spPr>
        <p:txBody>
          <a:bodyPr/>
          <a:lstStyle/>
          <a:p>
            <a:pPr marR="0" lvl="0" algn="ctr" defTabSz="342900" rtl="0" eaLnBrk="1" fontAlgn="auto" latinLnBrk="0" hangingPunct="1">
              <a:lnSpc>
                <a:spcPct val="150000"/>
              </a:lnSpc>
              <a:spcBef>
                <a:spcPct val="20000"/>
              </a:spcBef>
              <a:spcAft>
                <a:spcPts val="0"/>
              </a:spcAft>
              <a:buClrTx/>
              <a:buSzPct val="80000"/>
              <a:tabLst/>
              <a:defRPr/>
            </a:pPr>
            <a:r>
              <a:rPr kumimoji="0" lang="nl-NL" sz="6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Ontvangers zijn je dankbaar! </a:t>
            </a:r>
          </a:p>
          <a:p>
            <a:endParaRPr lang="en-US" b="0"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44</a:t>
            </a:fld>
            <a:endParaRPr lang="en-US" dirty="0"/>
          </a:p>
        </p:txBody>
      </p:sp>
      <p:pic>
        <p:nvPicPr>
          <p:cNvPr id="6" name="Afbeelding 5">
            <a:extLst>
              <a:ext uri="{FF2B5EF4-FFF2-40B4-BE49-F238E27FC236}">
                <a16:creationId xmlns:a16="http://schemas.microsoft.com/office/drawing/2014/main" id="{3506DF25-E7EF-0FE3-F852-C1469905CE81}"/>
              </a:ext>
            </a:extLst>
          </p:cNvPr>
          <p:cNvPicPr>
            <a:picLocks noChangeAspect="1"/>
          </p:cNvPicPr>
          <p:nvPr/>
        </p:nvPicPr>
        <p:blipFill>
          <a:blip r:embed="rId3"/>
          <a:stretch>
            <a:fillRect/>
          </a:stretch>
        </p:blipFill>
        <p:spPr>
          <a:xfrm>
            <a:off x="4041322" y="3140528"/>
            <a:ext cx="3757612" cy="2819741"/>
          </a:xfrm>
          <a:prstGeom prst="rect">
            <a:avLst/>
          </a:prstGeom>
        </p:spPr>
      </p:pic>
      <p:pic>
        <p:nvPicPr>
          <p:cNvPr id="2" name="Afbeelding 1">
            <a:extLst>
              <a:ext uri="{FF2B5EF4-FFF2-40B4-BE49-F238E27FC236}">
                <a16:creationId xmlns:a16="http://schemas.microsoft.com/office/drawing/2014/main" id="{0A425D38-AA4F-1E29-DD07-435DA8830701}"/>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008435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Naslag</a:t>
            </a:r>
            <a:endParaRPr lang="en-US" dirty="0"/>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628649" y="1269000"/>
            <a:ext cx="10966451" cy="4320000"/>
          </a:xfrm>
        </p:spPr>
        <p:txBody>
          <a:bodyPr/>
          <a:lstStyle/>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Kindprotocol</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Zakkaartje</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donorherkenning</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p>
          <a:p>
            <a:pPr marL="342900" indent="-342900" defTabSz="342900">
              <a:lnSpc>
                <a:spcPct val="100000"/>
              </a:lnSpc>
              <a:spcBef>
                <a:spcPct val="20000"/>
              </a:spcBef>
              <a:buClrTx/>
              <a:buSzPct val="80000"/>
              <a:buFont typeface="Arial" panose="020B0604020202020204" pitchFamily="34" charset="0"/>
              <a:buChar char="•"/>
              <a:defRPr/>
            </a:pPr>
            <a:r>
              <a:rPr lang="en-US" sz="1800" dirty="0">
                <a:solidFill>
                  <a:schemeClr val="bg2"/>
                </a:solidFill>
                <a:latin typeface="Calibri Light" panose="020F0302020204030204" pitchFamily="34" charset="0"/>
                <a:cs typeface="Calibri Light" panose="020F0302020204030204" pitchFamily="34" charset="0"/>
              </a:rPr>
              <a:t>E-learning </a:t>
            </a:r>
            <a:r>
              <a:rPr lang="en-US" sz="1800" dirty="0" err="1">
                <a:solidFill>
                  <a:schemeClr val="bg2"/>
                </a:solidFill>
                <a:latin typeface="Calibri Light" panose="020F0302020204030204" pitchFamily="34" charset="0"/>
                <a:cs typeface="Calibri Light" panose="020F0302020204030204" pitchFamily="34" charset="0"/>
              </a:rPr>
              <a:t>orgaan</a:t>
            </a:r>
            <a:r>
              <a:rPr lang="en-US" sz="1800" dirty="0">
                <a:solidFill>
                  <a:schemeClr val="bg2"/>
                </a:solidFill>
                <a:latin typeface="Calibri Light" panose="020F0302020204030204" pitchFamily="34" charset="0"/>
                <a:cs typeface="Calibri Light" panose="020F0302020204030204" pitchFamily="34" charset="0"/>
              </a:rPr>
              <a:t>- en </a:t>
            </a:r>
            <a:r>
              <a:rPr lang="en-US" sz="1800" dirty="0" err="1">
                <a:solidFill>
                  <a:schemeClr val="bg2"/>
                </a:solidFill>
                <a:latin typeface="Calibri Light" panose="020F0302020204030204" pitchFamily="34" charset="0"/>
                <a:cs typeface="Calibri Light" panose="020F0302020204030204" pitchFamily="34" charset="0"/>
              </a:rPr>
              <a:t>weefseldonatie</a:t>
            </a:r>
            <a:r>
              <a:rPr lang="en-US" sz="1800" dirty="0">
                <a:solidFill>
                  <a:schemeClr val="bg2"/>
                </a:solidFill>
                <a:latin typeface="Calibri Light" panose="020F0302020204030204" pitchFamily="34" charset="0"/>
                <a:cs typeface="Calibri Light" panose="020F0302020204030204" pitchFamily="34" charset="0"/>
              </a:rPr>
              <a:t> </a:t>
            </a:r>
            <a:r>
              <a:rPr lang="en-US" sz="1800" dirty="0" err="1">
                <a:solidFill>
                  <a:schemeClr val="bg2"/>
                </a:solidFill>
                <a:latin typeface="Calibri Light" panose="020F0302020204030204" pitchFamily="34" charset="0"/>
                <a:cs typeface="Calibri Light" panose="020F0302020204030204" pitchFamily="34" charset="0"/>
              </a:rPr>
              <a:t>Ulearn</a:t>
            </a:r>
            <a:r>
              <a:rPr lang="en-US" sz="1800" dirty="0">
                <a:solidFill>
                  <a:schemeClr val="bg2"/>
                </a:solidFill>
                <a:latin typeface="Calibri Light" panose="020F0302020204030204" pitchFamily="34" charset="0"/>
                <a:cs typeface="Calibri Light" panose="020F0302020204030204" pitchFamily="34" charset="0"/>
              </a:rPr>
              <a:t> </a:t>
            </a:r>
            <a:r>
              <a:rPr lang="en-US" sz="1800" b="0" dirty="0">
                <a:solidFill>
                  <a:schemeClr val="bg2"/>
                </a:solidFill>
                <a:latin typeface="Calibri Light" panose="020F0302020204030204" pitchFamily="34" charset="0"/>
                <a:cs typeface="Calibri Light" panose="020F0302020204030204" pitchFamily="34" charset="0"/>
              </a:rPr>
              <a:t>(</a:t>
            </a:r>
            <a:r>
              <a:rPr lang="en-US" sz="1800" b="0" dirty="0" err="1">
                <a:solidFill>
                  <a:schemeClr val="bg2"/>
                </a:solidFill>
                <a:latin typeface="Calibri Light" panose="020F0302020204030204" pitchFamily="34" charset="0"/>
                <a:cs typeface="Calibri Light" panose="020F0302020204030204" pitchFamily="34" charset="0"/>
              </a:rPr>
              <a:t>verplichte</a:t>
            </a:r>
            <a:r>
              <a:rPr lang="en-US" sz="1800" b="0" dirty="0">
                <a:solidFill>
                  <a:schemeClr val="bg2"/>
                </a:solidFill>
                <a:latin typeface="Calibri Light" panose="020F0302020204030204" pitchFamily="34" charset="0"/>
                <a:cs typeface="Calibri Light" panose="020F0302020204030204" pitchFamily="34" charset="0"/>
              </a:rPr>
              <a:t> e-learning 2025)</a:t>
            </a:r>
          </a:p>
          <a:p>
            <a:pPr marL="342900" indent="-342900" defTabSz="342900">
              <a:lnSpc>
                <a:spcPct val="100000"/>
              </a:lnSpc>
              <a:spcBef>
                <a:spcPct val="20000"/>
              </a:spcBef>
              <a:buClrTx/>
              <a:buSzPct val="80000"/>
              <a:buFont typeface="Arial" panose="020B0604020202020204" pitchFamily="34" charset="0"/>
              <a:buChar char="•"/>
              <a:defRPr/>
            </a:pPr>
            <a:r>
              <a:rPr lang="en-US" sz="1800" b="0" dirty="0">
                <a:solidFill>
                  <a:schemeClr val="tx1"/>
                </a:solidFill>
                <a:latin typeface="Calibri Light" panose="020F0302020204030204" pitchFamily="34" charset="0"/>
                <a:cs typeface="Calibri Light" panose="020F0302020204030204" pitchFamily="34" charset="0"/>
              </a:rPr>
              <a:t>Protocol </a:t>
            </a:r>
            <a:r>
              <a:rPr lang="en-US" sz="1800" b="0" dirty="0" err="1">
                <a:solidFill>
                  <a:schemeClr val="tx1"/>
                </a:solidFill>
                <a:latin typeface="Calibri Light" panose="020F0302020204030204" pitchFamily="34" charset="0"/>
                <a:cs typeface="Calibri Light" panose="020F0302020204030204" pitchFamily="34" charset="0"/>
              </a:rPr>
              <a:t>Zenya</a:t>
            </a:r>
            <a:r>
              <a:rPr lang="en-US" sz="1800" b="0" dirty="0">
                <a:solidFill>
                  <a:schemeClr val="tx1"/>
                </a:solidFill>
                <a:latin typeface="Calibri Light" panose="020F0302020204030204" pitchFamily="34" charset="0"/>
                <a:cs typeface="Calibri Light" panose="020F0302020204030204" pitchFamily="34" charset="0"/>
              </a:rPr>
              <a:t>: </a:t>
            </a:r>
            <a:r>
              <a:rPr lang="en-US" sz="1800" b="0" dirty="0" err="1">
                <a:solidFill>
                  <a:schemeClr val="tx1"/>
                </a:solidFill>
                <a:latin typeface="Calibri Light" panose="020F0302020204030204" pitchFamily="34" charset="0"/>
                <a:cs typeface="Calibri Light" panose="020F0302020204030204" pitchFamily="34" charset="0"/>
              </a:rPr>
              <a:t>postmortale</a:t>
            </a:r>
            <a:r>
              <a:rPr lang="en-US" sz="1800" b="0" dirty="0">
                <a:solidFill>
                  <a:schemeClr val="tx1"/>
                </a:solidFill>
                <a:latin typeface="Calibri Light" panose="020F0302020204030204" pitchFamily="34" charset="0"/>
                <a:cs typeface="Calibri Light" panose="020F0302020204030204" pitchFamily="34" charset="0"/>
              </a:rPr>
              <a:t> </a:t>
            </a:r>
            <a:r>
              <a:rPr lang="en-US" sz="1800" b="0" dirty="0" err="1">
                <a:solidFill>
                  <a:schemeClr val="tx1"/>
                </a:solidFill>
                <a:latin typeface="Calibri Light" panose="020F0302020204030204" pitchFamily="34" charset="0"/>
                <a:cs typeface="Calibri Light" panose="020F0302020204030204" pitchFamily="34" charset="0"/>
              </a:rPr>
              <a:t>orgaan</a:t>
            </a:r>
            <a:r>
              <a:rPr lang="en-US" sz="1800" b="0" dirty="0">
                <a:solidFill>
                  <a:schemeClr val="tx1"/>
                </a:solidFill>
                <a:latin typeface="Calibri Light" panose="020F0302020204030204" pitchFamily="34" charset="0"/>
                <a:cs typeface="Calibri Light" panose="020F0302020204030204" pitchFamily="34" charset="0"/>
              </a:rPr>
              <a:t>- en </a:t>
            </a:r>
            <a:r>
              <a:rPr lang="en-US" sz="1800" b="0" dirty="0" err="1">
                <a:solidFill>
                  <a:schemeClr val="tx1"/>
                </a:solidFill>
                <a:latin typeface="Calibri Light" panose="020F0302020204030204" pitchFamily="34" charset="0"/>
                <a:cs typeface="Calibri Light" panose="020F0302020204030204" pitchFamily="34" charset="0"/>
              </a:rPr>
              <a:t>weefseldonatie</a:t>
            </a:r>
            <a:r>
              <a:rPr lang="en-US" sz="1800" b="0" dirty="0">
                <a:solidFill>
                  <a:schemeClr val="tx1"/>
                </a:solidFill>
                <a:latin typeface="Calibri Light" panose="020F0302020204030204" pitchFamily="34" charset="0"/>
                <a:cs typeface="Calibri Light" panose="020F0302020204030204" pitchFamily="34" charset="0"/>
              </a:rPr>
              <a:t> </a:t>
            </a:r>
          </a:p>
          <a:p>
            <a:pPr marL="342900" indent="-342900" defTabSz="342900">
              <a:lnSpc>
                <a:spcPct val="100000"/>
              </a:lnSpc>
              <a:spcBef>
                <a:spcPct val="20000"/>
              </a:spcBef>
              <a:buClrTx/>
              <a:buSzPct val="80000"/>
              <a:buFont typeface="Arial" panose="020B0604020202020204" pitchFamily="34" charset="0"/>
              <a:buChar char="•"/>
              <a:defRPr/>
            </a:pP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Folders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Nederlandse</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transplantatie</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stichting</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lang="en-US" sz="1800" b="0" dirty="0">
                <a:solidFill>
                  <a:schemeClr val="tx1"/>
                </a:solidFill>
                <a:latin typeface="Calibri Light" panose="020F0302020204030204" pitchFamily="34" charset="0"/>
                <a:cs typeface="Calibri Light" panose="020F0302020204030204" pitchFamily="34" charset="0"/>
              </a:rPr>
              <a:t>N</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TS)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orgaan</a:t>
            </a: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en </a:t>
            </a:r>
            <a:r>
              <a:rPr kumimoji="0" lang="en-US" sz="1800" b="0" i="0" u="none"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weefseldonatie</a:t>
            </a:r>
            <a:endPar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endParaRPr>
          </a:p>
          <a:p>
            <a:pPr defTabSz="342900">
              <a:lnSpc>
                <a:spcPct val="100000"/>
              </a:lnSpc>
              <a:spcBef>
                <a:spcPct val="20000"/>
              </a:spcBef>
              <a:buClrTx/>
              <a:buSzPct val="80000"/>
              <a:defRPr/>
            </a:pPr>
            <a:r>
              <a:rPr kumimoji="0" lang="en-US"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endParaRPr lang="en-US" sz="1800" b="0" dirty="0">
              <a:solidFill>
                <a:schemeClr val="tx1"/>
              </a:solidFill>
              <a:latin typeface="Calibri Light" panose="020F0302020204030204" pitchFamily="34" charset="0"/>
              <a:cs typeface="Calibri Light" panose="020F0302020204030204" pitchFamily="34" charset="0"/>
            </a:endParaRPr>
          </a:p>
          <a:p>
            <a:pPr marL="342900" marR="0" lvl="0" indent="-342900" algn="l" defTabSz="342900" rtl="0" eaLnBrk="1" fontAlgn="auto" latinLnBrk="0" hangingPunct="1">
              <a:lnSpc>
                <a:spcPct val="100000"/>
              </a:lnSpc>
              <a:spcBef>
                <a:spcPct val="20000"/>
              </a:spcBef>
              <a:spcAft>
                <a:spcPts val="0"/>
              </a:spcAft>
              <a:buClrTx/>
              <a:buSzPct val="80000"/>
              <a:buFont typeface="Arial" panose="020B0604020202020204" pitchFamily="34" charset="0"/>
              <a:buChar char="•"/>
              <a:tabLst/>
              <a:defRPr/>
            </a:pP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Communicatie</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rondom</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donatie</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a:t>
            </a:r>
            <a:r>
              <a:rPr kumimoji="0" lang="en-US" sz="1800" i="0" u="sng" strike="noStrike" kern="1200" cap="none" spc="0" normalizeH="0" baseline="0" noProof="0" dirty="0" err="1">
                <a:ln>
                  <a:noFill/>
                </a:ln>
                <a:solidFill>
                  <a:schemeClr val="tx1"/>
                </a:solidFill>
                <a:effectLst/>
                <a:uLnTx/>
                <a:uFillTx/>
                <a:latin typeface="Calibri Light" panose="020F0302020204030204" pitchFamily="34" charset="0"/>
                <a:ea typeface="+mn-ea"/>
                <a:cs typeface="Calibri Light" panose="020F0302020204030204" pitchFamily="34" charset="0"/>
              </a:rPr>
              <a:t>CrD</a:t>
            </a:r>
            <a:r>
              <a:rPr kumimoji="0" lang="en-US"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 training)</a:t>
            </a:r>
            <a:br>
              <a:rPr kumimoji="0" lang="nl-NL" sz="1800" i="0" u="sng"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b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Calibri Light" panose="020F0302020204030204" pitchFamily="34" charset="0"/>
              </a:rPr>
              <a:t>‘</a:t>
            </a: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Versterk je gesprekstechnieken om nabestaanden van potentiële orgaan en weefseldonoren te kunnen begeleiden’</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12 februari   14:45-17:30 Meander MC</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19 februari 	  14:45-17:30 Meander MC</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18 maart 	  14:30-17:00 </a:t>
            </a:r>
            <a:r>
              <a:rPr kumimoji="0" lang="nl-NL" sz="1800" b="0" i="0" u="none" strike="noStrike" kern="1200" cap="none" spc="0" normalizeH="0" baseline="0" noProof="0" dirty="0" err="1">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Rivas</a:t>
            </a: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 Gorinchem </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29 sept		  13:00-17:00 UMC</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16 okt 		  13:00-17:00 UMC</a:t>
            </a: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19 okt  		  13:00-1</a:t>
            </a: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7:00 UMC</a:t>
            </a:r>
            <a:endPar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L="285750" marR="0" lvl="0" indent="-285750" algn="l" defTabSz="342900" rtl="0" eaLnBrk="1" fontAlgn="auto" latinLnBrk="0" hangingPunct="1">
              <a:lnSpc>
                <a:spcPct val="100000"/>
              </a:lnSpc>
              <a:spcBef>
                <a:spcPct val="20000"/>
              </a:spcBef>
              <a:spcAft>
                <a:spcPts val="0"/>
              </a:spcAft>
              <a:buClrTx/>
              <a:buSzPct val="80000"/>
              <a:buFontTx/>
              <a:buChar char="-"/>
              <a:tabLst/>
              <a:defRPr/>
            </a:pPr>
            <a:endPar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pPr marR="0" lvl="0" algn="l" defTabSz="342900" rtl="0" eaLnBrk="1" fontAlgn="auto" latinLnBrk="0" hangingPunct="1">
              <a:lnSpc>
                <a:spcPct val="100000"/>
              </a:lnSpc>
              <a:spcBef>
                <a:spcPct val="20000"/>
              </a:spcBef>
              <a:spcAft>
                <a:spcPts val="0"/>
              </a:spcAft>
              <a:buClrTx/>
              <a:buSzPct val="80000"/>
              <a:tabLst/>
              <a:defRPr/>
            </a:pPr>
            <a:b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b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		</a:t>
            </a:r>
            <a:endPar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endParaRPr kumimoji="0" lang="nl-NL" sz="16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endParaRPr>
          </a:p>
          <a:p>
            <a:endParaRPr lang="en-US" sz="2000"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45</a:t>
            </a:fld>
            <a:endParaRPr lang="en-US" dirty="0"/>
          </a:p>
        </p:txBody>
      </p:sp>
      <p:sp>
        <p:nvSpPr>
          <p:cNvPr id="7" name="Tekstvak 6">
            <a:extLst>
              <a:ext uri="{FF2B5EF4-FFF2-40B4-BE49-F238E27FC236}">
                <a16:creationId xmlns:a16="http://schemas.microsoft.com/office/drawing/2014/main" id="{335DB40D-13D7-5131-4B2D-B49715F3278B}"/>
              </a:ext>
            </a:extLst>
          </p:cNvPr>
          <p:cNvSpPr txBox="1"/>
          <p:nvPr/>
        </p:nvSpPr>
        <p:spPr>
          <a:xfrm>
            <a:off x="7033532" y="4856035"/>
            <a:ext cx="4310743" cy="1034129"/>
          </a:xfrm>
          <a:prstGeom prst="rect">
            <a:avLst/>
          </a:prstGeom>
          <a:noFill/>
        </p:spPr>
        <p:txBody>
          <a:bodyPr wrap="square" rtlCol="0">
            <a:spAutoFit/>
          </a:bodyPr>
          <a:lstStyle/>
          <a:p>
            <a:pPr marR="0" lvl="0" algn="l" defTabSz="342900" rtl="0" eaLnBrk="1" fontAlgn="auto" latinLnBrk="0" hangingPunct="1">
              <a:lnSpc>
                <a:spcPct val="100000"/>
              </a:lnSpc>
              <a:spcBef>
                <a:spcPct val="20000"/>
              </a:spcBef>
              <a:spcAft>
                <a:spcPts val="0"/>
              </a:spcAft>
              <a:buClrTx/>
              <a:buSzPct val="80000"/>
              <a:tabLst/>
              <a:defRPr/>
            </a:pPr>
            <a:r>
              <a:rPr kumimoji="0" lang="nl-NL" sz="1800" b="0" i="0" u="none" strike="noStrike" kern="1200" cap="none" spc="0" normalizeH="0" baseline="0" noProof="0" dirty="0">
                <a:ln>
                  <a:noFill/>
                </a:ln>
                <a:solidFill>
                  <a:schemeClr val="tx1"/>
                </a:solidFill>
                <a:effectLst/>
                <a:uLnTx/>
                <a:uFillTx/>
                <a:latin typeface="Calibri Light" panose="020F0302020204030204" pitchFamily="34" charset="0"/>
                <a:ea typeface="Segoe UI" panose="020B0502040204020203" pitchFamily="34" charset="0"/>
                <a:cs typeface="Segoe UI" panose="020B0502040204020203" pitchFamily="34" charset="0"/>
              </a:rPr>
              <a:t>Meld je aan bij: </a:t>
            </a: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hlinkClick r:id="rId3"/>
              </a:rPr>
              <a:t>c.vaneck-3@umcutrecht.nl</a:t>
            </a: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rPr>
              <a:t> </a:t>
            </a:r>
          </a:p>
          <a:p>
            <a:pPr marL="0" marR="0" lvl="0" indent="0" algn="l" defTabSz="342900" rtl="0" eaLnBrk="1" fontAlgn="auto" latinLnBrk="0" hangingPunct="1">
              <a:lnSpc>
                <a:spcPct val="100000"/>
              </a:lnSpc>
              <a:spcBef>
                <a:spcPct val="20000"/>
              </a:spcBef>
              <a:spcAft>
                <a:spcPts val="0"/>
              </a:spcAft>
              <a:buClrTx/>
              <a:buSzPct val="80000"/>
              <a:buFont typeface="Arial"/>
              <a:buNone/>
              <a:tabLst/>
              <a:defRPr/>
            </a:pPr>
            <a:r>
              <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hlinkClick r:id="rId4"/>
              </a:rPr>
              <a:t>donatiecoordinator@umcutrecht.nl</a:t>
            </a:r>
            <a:endParaRPr lang="nl-NL" sz="1800" b="0" dirty="0">
              <a:solidFill>
                <a:schemeClr val="tx1"/>
              </a:solidFill>
              <a:latin typeface="Calibri Light" panose="020F0302020204030204" pitchFamily="34" charset="0"/>
              <a:ea typeface="Segoe UI" panose="020B0502040204020203" pitchFamily="34" charset="0"/>
              <a:cs typeface="Segoe UI" panose="020B0502040204020203" pitchFamily="34" charset="0"/>
            </a:endParaRPr>
          </a:p>
        </p:txBody>
      </p:sp>
      <p:pic>
        <p:nvPicPr>
          <p:cNvPr id="10" name="Afbeelding 9">
            <a:extLst>
              <a:ext uri="{FF2B5EF4-FFF2-40B4-BE49-F238E27FC236}">
                <a16:creationId xmlns:a16="http://schemas.microsoft.com/office/drawing/2014/main" id="{71A0E9A4-E8A3-0150-2352-9404EE04FF32}"/>
              </a:ext>
            </a:extLst>
          </p:cNvPr>
          <p:cNvPicPr>
            <a:picLocks noChangeAspect="1"/>
          </p:cNvPicPr>
          <p:nvPr/>
        </p:nvPicPr>
        <p:blipFill>
          <a:blip r:embed="rId5"/>
          <a:stretch>
            <a:fillRect/>
          </a:stretch>
        </p:blipFill>
        <p:spPr>
          <a:xfrm>
            <a:off x="9812994" y="457495"/>
            <a:ext cx="1531281" cy="1531281"/>
          </a:xfrm>
          <a:prstGeom prst="rect">
            <a:avLst/>
          </a:prstGeom>
        </p:spPr>
      </p:pic>
      <p:pic>
        <p:nvPicPr>
          <p:cNvPr id="5" name="Afbeelding 4">
            <a:extLst>
              <a:ext uri="{FF2B5EF4-FFF2-40B4-BE49-F238E27FC236}">
                <a16:creationId xmlns:a16="http://schemas.microsoft.com/office/drawing/2014/main" id="{48E01AA4-5104-AE94-4BCE-C87F43CA0573}"/>
              </a:ext>
            </a:extLst>
          </p:cNvPr>
          <p:cNvPicPr>
            <a:picLocks noChangeAspect="1"/>
          </p:cNvPicPr>
          <p:nvPr/>
        </p:nvPicPr>
        <p:blipFill>
          <a:blip r:embed="rId6"/>
          <a:stretch>
            <a:fillRect/>
          </a:stretch>
        </p:blipFill>
        <p:spPr>
          <a:xfrm>
            <a:off x="183016" y="5917321"/>
            <a:ext cx="2538919" cy="940679"/>
          </a:xfrm>
          <a:prstGeom prst="rect">
            <a:avLst/>
          </a:prstGeom>
        </p:spPr>
      </p:pic>
    </p:spTree>
    <p:extLst>
      <p:ext uri="{BB962C8B-B14F-4D97-AF65-F5344CB8AC3E}">
        <p14:creationId xmlns:p14="http://schemas.microsoft.com/office/powerpoint/2010/main" val="132975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Registratiestand</a:t>
            </a:r>
            <a:r>
              <a:rPr lang="en-US" dirty="0"/>
              <a:t> DR</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5</a:t>
            </a:fld>
            <a:endParaRPr lang="en-US" dirty="0"/>
          </a:p>
        </p:txBody>
      </p:sp>
      <p:pic>
        <p:nvPicPr>
          <p:cNvPr id="6" name="Afbeelding 5">
            <a:extLst>
              <a:ext uri="{FF2B5EF4-FFF2-40B4-BE49-F238E27FC236}">
                <a16:creationId xmlns:a16="http://schemas.microsoft.com/office/drawing/2014/main" id="{E71C2086-032A-BB22-C76A-0301A6173A12}"/>
              </a:ext>
            </a:extLst>
          </p:cNvPr>
          <p:cNvPicPr>
            <a:picLocks noChangeAspect="1"/>
          </p:cNvPicPr>
          <p:nvPr/>
        </p:nvPicPr>
        <p:blipFill>
          <a:blip r:embed="rId3"/>
          <a:stretch>
            <a:fillRect/>
          </a:stretch>
        </p:blipFill>
        <p:spPr>
          <a:xfrm>
            <a:off x="2649412" y="901059"/>
            <a:ext cx="6762750" cy="4810125"/>
          </a:xfrm>
          <a:prstGeom prst="rect">
            <a:avLst/>
          </a:prstGeom>
        </p:spPr>
      </p:pic>
      <p:sp>
        <p:nvSpPr>
          <p:cNvPr id="8" name="Tekstvak 7">
            <a:extLst>
              <a:ext uri="{FF2B5EF4-FFF2-40B4-BE49-F238E27FC236}">
                <a16:creationId xmlns:a16="http://schemas.microsoft.com/office/drawing/2014/main" id="{A6AA6995-AD9C-17CB-63CF-2F20C7290ACA}"/>
              </a:ext>
            </a:extLst>
          </p:cNvPr>
          <p:cNvSpPr txBox="1"/>
          <p:nvPr/>
        </p:nvSpPr>
        <p:spPr>
          <a:xfrm>
            <a:off x="6338498" y="2967568"/>
            <a:ext cx="1031357" cy="338554"/>
          </a:xfrm>
          <a:prstGeom prst="rect">
            <a:avLst/>
          </a:prstGeom>
          <a:noFill/>
        </p:spPr>
        <p:txBody>
          <a:bodyPr wrap="square" rtlCol="0">
            <a:spAutoFit/>
          </a:bodyPr>
          <a:lstStyle/>
          <a:p>
            <a:r>
              <a:rPr lang="nl-NL" sz="1600" dirty="0">
                <a:solidFill>
                  <a:schemeClr val="bg1"/>
                </a:solidFill>
                <a:effectLst/>
              </a:rPr>
              <a:t>4.781.880</a:t>
            </a:r>
            <a:endParaRPr lang="nl-NL" sz="1600" dirty="0">
              <a:solidFill>
                <a:schemeClr val="bg1"/>
              </a:solidFill>
            </a:endParaRPr>
          </a:p>
        </p:txBody>
      </p:sp>
      <p:sp>
        <p:nvSpPr>
          <p:cNvPr id="9" name="Tekstvak 8">
            <a:extLst>
              <a:ext uri="{FF2B5EF4-FFF2-40B4-BE49-F238E27FC236}">
                <a16:creationId xmlns:a16="http://schemas.microsoft.com/office/drawing/2014/main" id="{02C84DFA-9663-E69E-7101-A61C4333BB71}"/>
              </a:ext>
            </a:extLst>
          </p:cNvPr>
          <p:cNvSpPr txBox="1"/>
          <p:nvPr/>
        </p:nvSpPr>
        <p:spPr>
          <a:xfrm>
            <a:off x="4999430" y="2798291"/>
            <a:ext cx="1031357" cy="338554"/>
          </a:xfrm>
          <a:prstGeom prst="rect">
            <a:avLst/>
          </a:prstGeom>
          <a:noFill/>
        </p:spPr>
        <p:txBody>
          <a:bodyPr wrap="square" rtlCol="0">
            <a:spAutoFit/>
          </a:bodyPr>
          <a:lstStyle/>
          <a:p>
            <a:r>
              <a:rPr lang="nl-NL" sz="1600" dirty="0">
                <a:solidFill>
                  <a:schemeClr val="bg1"/>
                </a:solidFill>
                <a:effectLst/>
              </a:rPr>
              <a:t>3.337.613</a:t>
            </a:r>
            <a:endParaRPr lang="nl-NL" sz="1600" dirty="0">
              <a:solidFill>
                <a:schemeClr val="bg1"/>
              </a:solidFill>
            </a:endParaRPr>
          </a:p>
        </p:txBody>
      </p:sp>
      <p:sp>
        <p:nvSpPr>
          <p:cNvPr id="10" name="Tekstvak 9">
            <a:extLst>
              <a:ext uri="{FF2B5EF4-FFF2-40B4-BE49-F238E27FC236}">
                <a16:creationId xmlns:a16="http://schemas.microsoft.com/office/drawing/2014/main" id="{F2E8E7F4-DC9F-D0F0-1BE7-4EB8DC938D8E}"/>
              </a:ext>
            </a:extLst>
          </p:cNvPr>
          <p:cNvSpPr txBox="1"/>
          <p:nvPr/>
        </p:nvSpPr>
        <p:spPr>
          <a:xfrm>
            <a:off x="4755109" y="3291466"/>
            <a:ext cx="1031357" cy="338554"/>
          </a:xfrm>
          <a:prstGeom prst="rect">
            <a:avLst/>
          </a:prstGeom>
          <a:noFill/>
        </p:spPr>
        <p:txBody>
          <a:bodyPr wrap="square" rtlCol="0">
            <a:spAutoFit/>
          </a:bodyPr>
          <a:lstStyle/>
          <a:p>
            <a:r>
              <a:rPr lang="nl-NL" sz="1600" dirty="0">
                <a:solidFill>
                  <a:schemeClr val="bg1"/>
                </a:solidFill>
              </a:rPr>
              <a:t>1.486.264</a:t>
            </a:r>
          </a:p>
        </p:txBody>
      </p:sp>
      <p:sp>
        <p:nvSpPr>
          <p:cNvPr id="11" name="Tekstvak 10">
            <a:extLst>
              <a:ext uri="{FF2B5EF4-FFF2-40B4-BE49-F238E27FC236}">
                <a16:creationId xmlns:a16="http://schemas.microsoft.com/office/drawing/2014/main" id="{33564EE3-019D-6E6D-1C46-C114D231D461}"/>
              </a:ext>
            </a:extLst>
          </p:cNvPr>
          <p:cNvSpPr txBox="1"/>
          <p:nvPr/>
        </p:nvSpPr>
        <p:spPr>
          <a:xfrm>
            <a:off x="5591433" y="3851802"/>
            <a:ext cx="1031357" cy="338554"/>
          </a:xfrm>
          <a:prstGeom prst="rect">
            <a:avLst/>
          </a:prstGeom>
          <a:noFill/>
        </p:spPr>
        <p:txBody>
          <a:bodyPr wrap="square" rtlCol="0">
            <a:spAutoFit/>
          </a:bodyPr>
          <a:lstStyle/>
          <a:p>
            <a:r>
              <a:rPr lang="nl-NL" sz="1600" dirty="0">
                <a:solidFill>
                  <a:schemeClr val="bg1"/>
                </a:solidFill>
              </a:rPr>
              <a:t>4.334.009</a:t>
            </a:r>
          </a:p>
        </p:txBody>
      </p:sp>
      <p:pic>
        <p:nvPicPr>
          <p:cNvPr id="3" name="Afbeelding 2">
            <a:extLst>
              <a:ext uri="{FF2B5EF4-FFF2-40B4-BE49-F238E27FC236}">
                <a16:creationId xmlns:a16="http://schemas.microsoft.com/office/drawing/2014/main" id="{23FCC04A-E1CF-5007-4F5E-9DC903CA27A9}"/>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203585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A6900-8B50-622A-393A-B0EA2986A10B}"/>
              </a:ext>
            </a:extLst>
          </p:cNvPr>
          <p:cNvSpPr>
            <a:spLocks noGrp="1"/>
          </p:cNvSpPr>
          <p:nvPr>
            <p:ph type="title"/>
          </p:nvPr>
        </p:nvSpPr>
        <p:spPr/>
        <p:txBody>
          <a:bodyPr/>
          <a:lstStyle/>
          <a:p>
            <a:r>
              <a:rPr lang="nl-NL" dirty="0"/>
              <a:t>Orgaandonatie </a:t>
            </a:r>
          </a:p>
        </p:txBody>
      </p:sp>
      <p:sp>
        <p:nvSpPr>
          <p:cNvPr id="4" name="Tijdelijke aanduiding voor dianummer 3">
            <a:extLst>
              <a:ext uri="{FF2B5EF4-FFF2-40B4-BE49-F238E27FC236}">
                <a16:creationId xmlns:a16="http://schemas.microsoft.com/office/drawing/2014/main" id="{7BCD5A4B-1382-33E8-27FB-B0F8B98E5331}"/>
              </a:ext>
            </a:extLst>
          </p:cNvPr>
          <p:cNvSpPr>
            <a:spLocks noGrp="1"/>
          </p:cNvSpPr>
          <p:nvPr>
            <p:ph type="sldNum" sz="quarter" idx="12"/>
          </p:nvPr>
        </p:nvSpPr>
        <p:spPr/>
        <p:txBody>
          <a:bodyPr/>
          <a:lstStyle/>
          <a:p>
            <a:fld id="{5A195573-6125-40C3-AA0C-3AC6CFB9F86B}" type="slidenum">
              <a:rPr lang="en-US" smtClean="0"/>
              <a:pPr/>
              <a:t>6</a:t>
            </a:fld>
            <a:endParaRPr lang="en-US" dirty="0"/>
          </a:p>
        </p:txBody>
      </p:sp>
      <p:pic>
        <p:nvPicPr>
          <p:cNvPr id="6" name="Afbeelding 5">
            <a:extLst>
              <a:ext uri="{FF2B5EF4-FFF2-40B4-BE49-F238E27FC236}">
                <a16:creationId xmlns:a16="http://schemas.microsoft.com/office/drawing/2014/main" id="{B6300668-694C-8B96-6086-8FAACA4091DC}"/>
              </a:ext>
            </a:extLst>
          </p:cNvPr>
          <p:cNvPicPr>
            <a:picLocks noChangeAspect="1"/>
          </p:cNvPicPr>
          <p:nvPr/>
        </p:nvPicPr>
        <p:blipFill>
          <a:blip r:embed="rId2"/>
          <a:stretch>
            <a:fillRect/>
          </a:stretch>
        </p:blipFill>
        <p:spPr>
          <a:xfrm>
            <a:off x="1152743" y="2506461"/>
            <a:ext cx="9611472" cy="2146562"/>
          </a:xfrm>
          <a:prstGeom prst="rect">
            <a:avLst/>
          </a:prstGeom>
        </p:spPr>
      </p:pic>
      <p:pic>
        <p:nvPicPr>
          <p:cNvPr id="3" name="Afbeelding 2">
            <a:extLst>
              <a:ext uri="{FF2B5EF4-FFF2-40B4-BE49-F238E27FC236}">
                <a16:creationId xmlns:a16="http://schemas.microsoft.com/office/drawing/2014/main" id="{DE79CC32-2427-C2DC-3890-28CB49A29EB0}"/>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110681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a:xfrm>
            <a:off x="619125" y="457495"/>
            <a:ext cx="10975975" cy="659242"/>
          </a:xfrm>
        </p:spPr>
        <p:txBody>
          <a:bodyPr vert="horz" lIns="0" tIns="0" rIns="0" bIns="0" rtlCol="0" anchor="t" anchorCtr="0">
            <a:normAutofit/>
          </a:bodyPr>
          <a:lstStyle/>
          <a:p>
            <a:r>
              <a:rPr lang="nl-NL" kern="1200" spc="-60" baseline="0">
                <a:latin typeface="+mj-lt"/>
                <a:ea typeface="+mj-ea"/>
                <a:cs typeface="+mj-cs"/>
              </a:rPr>
              <a:t>Orgaandonatie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0"/>
          </p:nvPr>
        </p:nvSpPr>
        <p:spPr>
          <a:xfrm>
            <a:off x="619125" y="1476375"/>
            <a:ext cx="5330825" cy="3981450"/>
          </a:xfrm>
        </p:spPr>
        <p:txBody>
          <a:bodyPr vert="horz" lIns="0" tIns="36000" rIns="0" bIns="0" rtlCol="0" anchor="t" anchorCtr="0">
            <a:normAutofit/>
          </a:bodyPr>
          <a:lstStyle/>
          <a:p>
            <a:pPr marL="342900" indent="-342900">
              <a:spcAft>
                <a:spcPts val="600"/>
              </a:spcAft>
              <a:buFont typeface="Arial" panose="020B0604020202020204" pitchFamily="34" charset="0"/>
              <a:buChar char="•"/>
            </a:pPr>
            <a:r>
              <a:rPr lang="nl-NL" b="0" dirty="0">
                <a:solidFill>
                  <a:schemeClr val="tx1"/>
                </a:solidFill>
              </a:rPr>
              <a:t>Hoeveel kinderen (0-16 jaar) staan er op de wachtlijst?? </a:t>
            </a:r>
          </a:p>
          <a:p>
            <a:pPr marL="457200" indent="-457200">
              <a:spcAft>
                <a:spcPts val="600"/>
              </a:spcAft>
              <a:buFont typeface="Arial" panose="020B0604020202020204" pitchFamily="34" charset="0"/>
              <a:buChar char="•"/>
            </a:pPr>
            <a:endParaRPr lang="nl-NL" b="0" dirty="0"/>
          </a:p>
          <a:p>
            <a:pPr>
              <a:spcAft>
                <a:spcPts val="600"/>
              </a:spcAft>
            </a:pPr>
            <a:endParaRPr lang="nl-NL" b="0" dirty="0"/>
          </a:p>
        </p:txBody>
      </p:sp>
      <p:sp>
        <p:nvSpPr>
          <p:cNvPr id="8" name="Tekstvak 7">
            <a:extLst>
              <a:ext uri="{FF2B5EF4-FFF2-40B4-BE49-F238E27FC236}">
                <a16:creationId xmlns:a16="http://schemas.microsoft.com/office/drawing/2014/main" id="{4E0C95FC-D8F8-54F3-E2BA-5680F73B206D}"/>
              </a:ext>
            </a:extLst>
          </p:cNvPr>
          <p:cNvSpPr txBox="1"/>
          <p:nvPr/>
        </p:nvSpPr>
        <p:spPr>
          <a:xfrm>
            <a:off x="6264275" y="1476376"/>
            <a:ext cx="5330825" cy="3981449"/>
          </a:xfrm>
          <a:prstGeom prst="rect">
            <a:avLst/>
          </a:prstGeom>
          <a:blipFill>
            <a:blip r:embed="rId3"/>
            <a:stretch>
              <a:fillRect/>
            </a:stretch>
          </a:blipFill>
        </p:spPr>
        <p:txBody>
          <a:bodyPr vert="horz" lIns="180000" tIns="180000" rIns="180000" bIns="180000" rtlCol="0" anchor="t" anchorCtr="0">
            <a:normAutofit/>
          </a:bodyPr>
          <a:lstStyle/>
          <a:p>
            <a:pPr>
              <a:lnSpc>
                <a:spcPct val="90000"/>
              </a:lnSpc>
              <a:spcAft>
                <a:spcPts val="600"/>
              </a:spcAft>
              <a:buClr>
                <a:schemeClr val="tx2"/>
              </a:buClr>
              <a:buSzPct val="90000"/>
            </a:pPr>
            <a:r>
              <a:rPr lang="nl-NL" b="1" dirty="0"/>
              <a:t>Nieren		46</a:t>
            </a:r>
          </a:p>
          <a:p>
            <a:pPr>
              <a:lnSpc>
                <a:spcPct val="90000"/>
              </a:lnSpc>
              <a:spcAft>
                <a:spcPts val="600"/>
              </a:spcAft>
              <a:buClr>
                <a:schemeClr val="tx2"/>
              </a:buClr>
              <a:buSzPct val="90000"/>
            </a:pPr>
            <a:r>
              <a:rPr lang="nl-NL" b="1" dirty="0"/>
              <a:t>Lever 		35</a:t>
            </a:r>
            <a:br>
              <a:rPr lang="nl-NL" b="1" dirty="0"/>
            </a:br>
            <a:r>
              <a:rPr lang="nl-NL" b="1" dirty="0"/>
              <a:t>Alvleesklier	0</a:t>
            </a:r>
          </a:p>
          <a:p>
            <a:pPr>
              <a:lnSpc>
                <a:spcPct val="90000"/>
              </a:lnSpc>
              <a:spcAft>
                <a:spcPts val="600"/>
              </a:spcAft>
              <a:buClr>
                <a:schemeClr val="tx2"/>
              </a:buClr>
              <a:buSzPct val="90000"/>
            </a:pPr>
            <a:r>
              <a:rPr lang="nl-NL" b="1" dirty="0"/>
              <a:t>Hart 		0</a:t>
            </a:r>
          </a:p>
          <a:p>
            <a:pPr>
              <a:lnSpc>
                <a:spcPct val="90000"/>
              </a:lnSpc>
              <a:spcAft>
                <a:spcPts val="600"/>
              </a:spcAft>
              <a:buClr>
                <a:schemeClr val="tx2"/>
              </a:buClr>
              <a:buSzPct val="90000"/>
            </a:pPr>
            <a:r>
              <a:rPr lang="nl-NL" b="1" dirty="0"/>
              <a:t>Longen		0</a:t>
            </a:r>
          </a:p>
          <a:p>
            <a:pPr>
              <a:lnSpc>
                <a:spcPct val="90000"/>
              </a:lnSpc>
              <a:spcAft>
                <a:spcPts val="600"/>
              </a:spcAft>
              <a:buClr>
                <a:schemeClr val="tx2"/>
              </a:buClr>
              <a:buSzPct val="90000"/>
            </a:pPr>
            <a:endParaRPr lang="nl-NL" b="1" dirty="0"/>
          </a:p>
          <a:p>
            <a:pPr>
              <a:lnSpc>
                <a:spcPct val="90000"/>
              </a:lnSpc>
              <a:spcAft>
                <a:spcPts val="600"/>
              </a:spcAft>
              <a:buClr>
                <a:schemeClr val="tx2"/>
              </a:buClr>
              <a:buSzPct val="90000"/>
            </a:pPr>
            <a:r>
              <a:rPr lang="nl-NL" b="1" dirty="0"/>
              <a:t>Totaal 		81</a:t>
            </a:r>
          </a:p>
          <a:p>
            <a:pPr>
              <a:lnSpc>
                <a:spcPct val="90000"/>
              </a:lnSpc>
              <a:spcAft>
                <a:spcPts val="600"/>
              </a:spcAft>
              <a:buClr>
                <a:schemeClr val="tx2"/>
              </a:buClr>
              <a:buSzPct val="90000"/>
            </a:pPr>
            <a:endParaRPr lang="nl-NL" b="1" dirty="0"/>
          </a:p>
          <a:p>
            <a:pPr>
              <a:lnSpc>
                <a:spcPct val="90000"/>
              </a:lnSpc>
              <a:spcAft>
                <a:spcPts val="600"/>
              </a:spcAft>
              <a:buClr>
                <a:schemeClr val="tx2"/>
              </a:buClr>
              <a:buSzPct val="90000"/>
            </a:pPr>
            <a:r>
              <a:rPr lang="nl-NL" b="1" dirty="0"/>
              <a:t>Peildatum 31-12-2024</a:t>
            </a:r>
          </a:p>
          <a:p>
            <a:pPr>
              <a:lnSpc>
                <a:spcPct val="90000"/>
              </a:lnSpc>
              <a:spcAft>
                <a:spcPts val="600"/>
              </a:spcAft>
              <a:buClr>
                <a:schemeClr val="tx2"/>
              </a:buClr>
              <a:buSzPct val="90000"/>
            </a:pPr>
            <a:endParaRPr lang="nl-NL" b="1" dirty="0"/>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3"/>
          </p:nvPr>
        </p:nvSpPr>
        <p:spPr>
          <a:xfrm>
            <a:off x="11229975" y="6191328"/>
            <a:ext cx="365125" cy="249385"/>
          </a:xfrm>
        </p:spPr>
        <p:txBody>
          <a:bodyPr vert="horz" lIns="0" tIns="0" rIns="0" bIns="0" rtlCol="0" anchor="ctr">
            <a:normAutofit/>
          </a:bodyPr>
          <a:lstStyle/>
          <a:p>
            <a:pPr>
              <a:spcAft>
                <a:spcPts val="600"/>
              </a:spcAft>
            </a:pPr>
            <a:fld id="{5A195573-6125-40C3-AA0C-3AC6CFB9F86B}" type="slidenum">
              <a:rPr lang="en-US" smtClean="0"/>
              <a:pPr>
                <a:spcAft>
                  <a:spcPts val="600"/>
                </a:spcAft>
              </a:pPr>
              <a:t>7</a:t>
            </a:fld>
            <a:endParaRPr lang="en-US"/>
          </a:p>
        </p:txBody>
      </p:sp>
      <p:pic>
        <p:nvPicPr>
          <p:cNvPr id="5" name="Afbeelding 4">
            <a:extLst>
              <a:ext uri="{FF2B5EF4-FFF2-40B4-BE49-F238E27FC236}">
                <a16:creationId xmlns:a16="http://schemas.microsoft.com/office/drawing/2014/main" id="{BC724F37-2475-B387-F431-39438CA6D81E}"/>
              </a:ext>
            </a:extLst>
          </p:cNvPr>
          <p:cNvPicPr>
            <a:picLocks noChangeAspect="1"/>
          </p:cNvPicPr>
          <p:nvPr/>
        </p:nvPicPr>
        <p:blipFill>
          <a:blip r:embed="rId4"/>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752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60E1-A519-4A77-99E7-0B1C9E994D2E}"/>
              </a:ext>
            </a:extLst>
          </p:cNvPr>
          <p:cNvSpPr>
            <a:spLocks noGrp="1"/>
          </p:cNvSpPr>
          <p:nvPr>
            <p:ph type="title"/>
          </p:nvPr>
        </p:nvSpPr>
        <p:spPr/>
        <p:txBody>
          <a:bodyPr/>
          <a:lstStyle/>
          <a:p>
            <a:r>
              <a:rPr lang="en-US" dirty="0" err="1"/>
              <a:t>Orgaandonatie</a:t>
            </a:r>
            <a:r>
              <a:rPr lang="en-US" dirty="0"/>
              <a:t> </a:t>
            </a:r>
          </a:p>
        </p:txBody>
      </p:sp>
      <p:sp>
        <p:nvSpPr>
          <p:cNvPr id="3" name="Text Placeholder 2">
            <a:extLst>
              <a:ext uri="{FF2B5EF4-FFF2-40B4-BE49-F238E27FC236}">
                <a16:creationId xmlns:a16="http://schemas.microsoft.com/office/drawing/2014/main" id="{6485A1A0-2AAD-4FF6-94E6-1CF01CFFB9B6}"/>
              </a:ext>
            </a:extLst>
          </p:cNvPr>
          <p:cNvSpPr>
            <a:spLocks noGrp="1"/>
          </p:cNvSpPr>
          <p:nvPr>
            <p:ph type="body" sz="quarter" idx="11"/>
          </p:nvPr>
        </p:nvSpPr>
        <p:spPr>
          <a:xfrm>
            <a:off x="749753" y="1494032"/>
            <a:ext cx="10966451" cy="4320000"/>
          </a:xfrm>
        </p:spPr>
        <p:txBody>
          <a:bodyPr/>
          <a:lstStyle/>
          <a:p>
            <a:endParaRPr lang="en-US" b="0" dirty="0">
              <a:solidFill>
                <a:srgbClr val="002060"/>
              </a:solidFill>
            </a:endParaRPr>
          </a:p>
          <a:p>
            <a:r>
              <a:rPr lang="en-US" b="0" dirty="0">
                <a:solidFill>
                  <a:srgbClr val="002060"/>
                </a:solidFill>
              </a:rPr>
              <a:t> </a:t>
            </a:r>
          </a:p>
        </p:txBody>
      </p:sp>
      <p:sp>
        <p:nvSpPr>
          <p:cNvPr id="4" name="Slide Number Placeholder 3">
            <a:extLst>
              <a:ext uri="{FF2B5EF4-FFF2-40B4-BE49-F238E27FC236}">
                <a16:creationId xmlns:a16="http://schemas.microsoft.com/office/drawing/2014/main" id="{595051B2-7DB3-4DCA-A424-094C5D43F6CF}"/>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
        <p:nvSpPr>
          <p:cNvPr id="7" name="Tijdelijke aanduiding voor inhoud 2">
            <a:extLst>
              <a:ext uri="{FF2B5EF4-FFF2-40B4-BE49-F238E27FC236}">
                <a16:creationId xmlns:a16="http://schemas.microsoft.com/office/drawing/2014/main" id="{E81D2369-5E92-3A74-2C2E-ACA7738B93C1}"/>
              </a:ext>
            </a:extLst>
          </p:cNvPr>
          <p:cNvSpPr txBox="1">
            <a:spLocks/>
          </p:cNvSpPr>
          <p:nvPr/>
        </p:nvSpPr>
        <p:spPr>
          <a:xfrm>
            <a:off x="606424" y="1615736"/>
            <a:ext cx="10325000" cy="69863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nl-NL" sz="2000" kern="0" dirty="0">
                <a:solidFill>
                  <a:schemeClr val="accent1">
                    <a:lumMod val="50000"/>
                  </a:schemeClr>
                </a:solidFill>
              </a:rPr>
              <a:t>Hoeveel orgaandonoren waren er in 2024 (post </a:t>
            </a:r>
            <a:r>
              <a:rPr lang="nl-NL" sz="2000" kern="0" dirty="0" err="1">
                <a:solidFill>
                  <a:schemeClr val="accent1">
                    <a:lumMod val="50000"/>
                  </a:schemeClr>
                </a:solidFill>
              </a:rPr>
              <a:t>mortaal</a:t>
            </a:r>
            <a:r>
              <a:rPr lang="nl-NL" sz="2000" kern="0" dirty="0">
                <a:solidFill>
                  <a:schemeClr val="accent1">
                    <a:lumMod val="50000"/>
                  </a:schemeClr>
                </a:solidFill>
              </a:rPr>
              <a:t>)?  </a:t>
            </a:r>
          </a:p>
          <a:p>
            <a:endParaRPr lang="nl-NL" kern="0" dirty="0">
              <a:solidFill>
                <a:sysClr val="windowText" lastClr="000000"/>
              </a:solidFill>
            </a:endParaRPr>
          </a:p>
        </p:txBody>
      </p:sp>
      <p:sp>
        <p:nvSpPr>
          <p:cNvPr id="8" name="Tekstvak 7">
            <a:extLst>
              <a:ext uri="{FF2B5EF4-FFF2-40B4-BE49-F238E27FC236}">
                <a16:creationId xmlns:a16="http://schemas.microsoft.com/office/drawing/2014/main" id="{ACCFFBC9-BD67-7AAF-E03B-4FD6BF305AE3}"/>
              </a:ext>
            </a:extLst>
          </p:cNvPr>
          <p:cNvSpPr txBox="1"/>
          <p:nvPr/>
        </p:nvSpPr>
        <p:spPr>
          <a:xfrm>
            <a:off x="1128419" y="2215439"/>
            <a:ext cx="4322618" cy="400110"/>
          </a:xfrm>
          <a:prstGeom prst="rect">
            <a:avLst/>
          </a:prstGeom>
          <a:noFill/>
        </p:spPr>
        <p:txBody>
          <a:bodyPr wrap="square" rtlCol="0">
            <a:spAutoFit/>
          </a:bodyPr>
          <a:lstStyle/>
          <a:p>
            <a:r>
              <a:rPr lang="nl-NL" sz="2000" dirty="0"/>
              <a:t>360 donoren (8 donoren 0-16jr) </a:t>
            </a:r>
          </a:p>
        </p:txBody>
      </p:sp>
      <p:sp>
        <p:nvSpPr>
          <p:cNvPr id="9" name="Tekstvak 8">
            <a:extLst>
              <a:ext uri="{FF2B5EF4-FFF2-40B4-BE49-F238E27FC236}">
                <a16:creationId xmlns:a16="http://schemas.microsoft.com/office/drawing/2014/main" id="{37684836-36F6-7388-287E-8600F4853C2B}"/>
              </a:ext>
            </a:extLst>
          </p:cNvPr>
          <p:cNvSpPr txBox="1"/>
          <p:nvPr/>
        </p:nvSpPr>
        <p:spPr>
          <a:xfrm>
            <a:off x="582936" y="3031912"/>
            <a:ext cx="7195127" cy="400110"/>
          </a:xfrm>
          <a:prstGeom prst="rect">
            <a:avLst/>
          </a:prstGeom>
          <a:noFill/>
        </p:spPr>
        <p:txBody>
          <a:bodyPr wrap="square" rtlCol="0">
            <a:spAutoFit/>
          </a:bodyPr>
          <a:lstStyle/>
          <a:p>
            <a:pPr marL="285750" indent="-285750">
              <a:buFont typeface="Arial" panose="020B0604020202020204" pitchFamily="34" charset="0"/>
              <a:buChar char="•"/>
            </a:pPr>
            <a:r>
              <a:rPr lang="nl-NL" sz="2000" dirty="0"/>
              <a:t>Wat is de meest voorkomende doodsoorzaak? </a:t>
            </a:r>
          </a:p>
        </p:txBody>
      </p:sp>
      <p:sp>
        <p:nvSpPr>
          <p:cNvPr id="10" name="Tekstvak 9">
            <a:extLst>
              <a:ext uri="{FF2B5EF4-FFF2-40B4-BE49-F238E27FC236}">
                <a16:creationId xmlns:a16="http://schemas.microsoft.com/office/drawing/2014/main" id="{230A816D-6681-CF68-310F-27E6B941A4E2}"/>
              </a:ext>
            </a:extLst>
          </p:cNvPr>
          <p:cNvSpPr txBox="1"/>
          <p:nvPr/>
        </p:nvSpPr>
        <p:spPr>
          <a:xfrm>
            <a:off x="1216850" y="3495017"/>
            <a:ext cx="6834909" cy="400110"/>
          </a:xfrm>
          <a:prstGeom prst="rect">
            <a:avLst/>
          </a:prstGeom>
          <a:noFill/>
        </p:spPr>
        <p:txBody>
          <a:bodyPr wrap="square" rtlCol="0">
            <a:spAutoFit/>
          </a:bodyPr>
          <a:lstStyle/>
          <a:p>
            <a:r>
              <a:rPr lang="nl-NL" sz="2000" dirty="0"/>
              <a:t>CVA</a:t>
            </a:r>
          </a:p>
        </p:txBody>
      </p:sp>
      <p:pic>
        <p:nvPicPr>
          <p:cNvPr id="5" name="Afbeelding 4">
            <a:extLst>
              <a:ext uri="{FF2B5EF4-FFF2-40B4-BE49-F238E27FC236}">
                <a16:creationId xmlns:a16="http://schemas.microsoft.com/office/drawing/2014/main" id="{07D9F7E9-70FE-C1EC-E234-80C92B363F80}"/>
              </a:ext>
            </a:extLst>
          </p:cNvPr>
          <p:cNvPicPr>
            <a:picLocks noChangeAspect="1"/>
          </p:cNvPicPr>
          <p:nvPr/>
        </p:nvPicPr>
        <p:blipFill>
          <a:blip r:embed="rId3"/>
          <a:stretch>
            <a:fillRect/>
          </a:stretch>
        </p:blipFill>
        <p:spPr>
          <a:xfrm>
            <a:off x="204281" y="5720988"/>
            <a:ext cx="2538919" cy="940679"/>
          </a:xfrm>
          <a:prstGeom prst="rect">
            <a:avLst/>
          </a:prstGeom>
        </p:spPr>
      </p:pic>
    </p:spTree>
    <p:extLst>
      <p:ext uri="{BB962C8B-B14F-4D97-AF65-F5344CB8AC3E}">
        <p14:creationId xmlns:p14="http://schemas.microsoft.com/office/powerpoint/2010/main" val="4145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CC432-69BA-5E76-E667-A9309E559A59}"/>
              </a:ext>
            </a:extLst>
          </p:cNvPr>
          <p:cNvSpPr txBox="1">
            <a:spLocks/>
          </p:cNvSpPr>
          <p:nvPr/>
        </p:nvSpPr>
        <p:spPr>
          <a:xfrm>
            <a:off x="416202" y="340687"/>
            <a:ext cx="10344156" cy="945851"/>
          </a:xfrm>
          <a:prstGeom prst="rect">
            <a:avLst/>
          </a:prstGeom>
        </p:spPr>
        <p:txBody>
          <a:bodyPr/>
          <a:lstStyle>
            <a:lvl1pPr>
              <a:defRPr>
                <a:latin typeface="+mj-lt"/>
                <a:ea typeface="+mj-ea"/>
                <a:cs typeface="+mj-cs"/>
              </a:defRPr>
            </a:lvl1pPr>
          </a:lstStyle>
          <a:p>
            <a:r>
              <a:rPr lang="nl-NL" sz="3200" kern="0" dirty="0">
                <a:solidFill>
                  <a:srgbClr val="1191FA"/>
                </a:solidFill>
              </a:rPr>
              <a:t>Transplantaties 2024</a:t>
            </a:r>
          </a:p>
        </p:txBody>
      </p:sp>
      <p:sp>
        <p:nvSpPr>
          <p:cNvPr id="3" name="Tekstvak 2">
            <a:extLst>
              <a:ext uri="{FF2B5EF4-FFF2-40B4-BE49-F238E27FC236}">
                <a16:creationId xmlns:a16="http://schemas.microsoft.com/office/drawing/2014/main" id="{EF8DD9D8-7455-8E55-9DCE-90CFD4AABFE6}"/>
              </a:ext>
            </a:extLst>
          </p:cNvPr>
          <p:cNvSpPr txBox="1"/>
          <p:nvPr/>
        </p:nvSpPr>
        <p:spPr>
          <a:xfrm>
            <a:off x="539484" y="1694382"/>
            <a:ext cx="4664614" cy="3265574"/>
          </a:xfrm>
          <a:prstGeom prst="rect">
            <a:avLst/>
          </a:prstGeom>
          <a:noFill/>
        </p:spPr>
        <p:txBody>
          <a:bodyPr wrap="square" rtlCol="0">
            <a:spAutoFit/>
          </a:bodyPr>
          <a:lstStyle/>
          <a:p>
            <a:r>
              <a:rPr lang="nl-NL" sz="2000" dirty="0"/>
              <a:t>Hoeveel organen zijn er getransplanteerd in 2024? (postmortale donoren)</a:t>
            </a:r>
          </a:p>
          <a:p>
            <a:endParaRPr lang="nl-NL" sz="1803" dirty="0"/>
          </a:p>
          <a:p>
            <a:endParaRPr lang="nl-NL" sz="1803" dirty="0"/>
          </a:p>
          <a:p>
            <a:endParaRPr lang="nl-NL" sz="1803" dirty="0"/>
          </a:p>
          <a:p>
            <a:pPr marL="286293" indent="-286293">
              <a:buFont typeface="Arial" panose="020B0604020202020204" pitchFamily="34" charset="0"/>
              <a:buChar char="•"/>
            </a:pPr>
            <a:r>
              <a:rPr lang="nl-NL" sz="2000" dirty="0"/>
              <a:t>1 donor kan meerdere transplantaties opleveren </a:t>
            </a:r>
          </a:p>
          <a:p>
            <a:endParaRPr lang="nl-NL" sz="1803" dirty="0"/>
          </a:p>
          <a:p>
            <a:endParaRPr lang="nl-NL" sz="1803" dirty="0"/>
          </a:p>
          <a:p>
            <a:endParaRPr lang="nl-NL" sz="1803" dirty="0"/>
          </a:p>
          <a:p>
            <a:endParaRPr lang="nl-NL" sz="1803" dirty="0"/>
          </a:p>
        </p:txBody>
      </p:sp>
      <p:sp>
        <p:nvSpPr>
          <p:cNvPr id="5" name="Tekstvak 4">
            <a:extLst>
              <a:ext uri="{FF2B5EF4-FFF2-40B4-BE49-F238E27FC236}">
                <a16:creationId xmlns:a16="http://schemas.microsoft.com/office/drawing/2014/main" id="{DF2631FF-C77A-C10A-5E06-6A4B0EEB0209}"/>
              </a:ext>
            </a:extLst>
          </p:cNvPr>
          <p:cNvSpPr txBox="1"/>
          <p:nvPr/>
        </p:nvSpPr>
        <p:spPr>
          <a:xfrm>
            <a:off x="820435" y="2573429"/>
            <a:ext cx="3053655" cy="400110"/>
          </a:xfrm>
          <a:prstGeom prst="rect">
            <a:avLst/>
          </a:prstGeom>
          <a:noFill/>
        </p:spPr>
        <p:txBody>
          <a:bodyPr wrap="square" rtlCol="0">
            <a:spAutoFit/>
          </a:bodyPr>
          <a:lstStyle/>
          <a:p>
            <a:pPr marL="342900" indent="-342900">
              <a:buFont typeface="Arial" panose="020B0604020202020204" pitchFamily="34" charset="0"/>
              <a:buChar char="•"/>
            </a:pPr>
            <a:r>
              <a:rPr lang="nl-NL" sz="2000" dirty="0"/>
              <a:t>1229 organen </a:t>
            </a:r>
          </a:p>
        </p:txBody>
      </p:sp>
      <p:pic>
        <p:nvPicPr>
          <p:cNvPr id="6" name="Afbeelding 5">
            <a:extLst>
              <a:ext uri="{FF2B5EF4-FFF2-40B4-BE49-F238E27FC236}">
                <a16:creationId xmlns:a16="http://schemas.microsoft.com/office/drawing/2014/main" id="{20349DF9-DF85-0672-7CC5-B7C6985F180B}"/>
              </a:ext>
            </a:extLst>
          </p:cNvPr>
          <p:cNvPicPr>
            <a:picLocks noChangeAspect="1"/>
          </p:cNvPicPr>
          <p:nvPr/>
        </p:nvPicPr>
        <p:blipFill>
          <a:blip r:embed="rId3"/>
          <a:stretch>
            <a:fillRect/>
          </a:stretch>
        </p:blipFill>
        <p:spPr>
          <a:xfrm>
            <a:off x="204281" y="5720988"/>
            <a:ext cx="2538919" cy="940679"/>
          </a:xfrm>
          <a:prstGeom prst="rect">
            <a:avLst/>
          </a:prstGeom>
        </p:spPr>
      </p:pic>
      <p:pic>
        <p:nvPicPr>
          <p:cNvPr id="7" name="Afbeelding 6">
            <a:extLst>
              <a:ext uri="{FF2B5EF4-FFF2-40B4-BE49-F238E27FC236}">
                <a16:creationId xmlns:a16="http://schemas.microsoft.com/office/drawing/2014/main" id="{96388125-1AD5-C385-E492-2F37CD459A6D}"/>
              </a:ext>
            </a:extLst>
          </p:cNvPr>
          <p:cNvPicPr>
            <a:picLocks noChangeAspect="1"/>
          </p:cNvPicPr>
          <p:nvPr/>
        </p:nvPicPr>
        <p:blipFill>
          <a:blip r:embed="rId4"/>
          <a:stretch>
            <a:fillRect/>
          </a:stretch>
        </p:blipFill>
        <p:spPr>
          <a:xfrm>
            <a:off x="6257282" y="1258483"/>
            <a:ext cx="4805363" cy="4518864"/>
          </a:xfrm>
          <a:prstGeom prst="rect">
            <a:avLst/>
          </a:prstGeom>
        </p:spPr>
      </p:pic>
    </p:spTree>
    <p:extLst>
      <p:ext uri="{BB962C8B-B14F-4D97-AF65-F5344CB8AC3E}">
        <p14:creationId xmlns:p14="http://schemas.microsoft.com/office/powerpoint/2010/main" val="5840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4" ma:contentTypeDescription="Een nieuw document maken." ma:contentTypeScope="" ma:versionID="a0104d8a38ac9282e999b8a54a06d102">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70f6cad64e580b191c9a8f05ba8294ad"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JQ6NCDY3UZ2T-1322655866-15</_dlc_DocId>
    <_dlc_DocIdUrl xmlns="f74d2d8a-6185-4c45-bf89-6548405645ca">
      <Url>https://umcutrecht.sharepoint.com/sites/Huisstijl/_layouts/15/DocIdRedir.aspx?ID=JQ6NCDY3UZ2T-1322655866-15</Url>
      <Description>JQ6NCDY3UZ2T-1322655866-15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45E797-F5DD-411F-A10B-D49EDC19090B}">
  <ds:schemaRefs>
    <ds:schemaRef ds:uri="http://schemas.microsoft.com/sharepoint/v3/contenttype/forms"/>
  </ds:schemaRefs>
</ds:datastoreItem>
</file>

<file path=customXml/itemProps2.xml><?xml version="1.0" encoding="utf-8"?>
<ds:datastoreItem xmlns:ds="http://schemas.openxmlformats.org/officeDocument/2006/customXml" ds:itemID="{84439A38-5F85-463B-9B85-8473DB4CF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2D16F1-88B8-4A87-A9AC-5E67245CE853}">
  <ds:schemaRefs>
    <ds:schemaRef ds:uri="http://schemas.microsoft.com/office/2006/metadata/properties"/>
    <ds:schemaRef ds:uri="http://schemas.microsoft.com/office/infopath/2007/PartnerControls"/>
    <ds:schemaRef ds:uri="f74d2d8a-6185-4c45-bf89-6548405645ca"/>
  </ds:schemaRefs>
</ds:datastoreItem>
</file>

<file path=customXml/itemProps4.xml><?xml version="1.0" encoding="utf-8"?>
<ds:datastoreItem xmlns:ds="http://schemas.openxmlformats.org/officeDocument/2006/customXml" ds:itemID="{A6D5C684-53F5-4BA0-A508-9974A910604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UMC Utrecht NL presentatie breedbeeld</Template>
  <TotalTime>1947</TotalTime>
  <Words>2352</Words>
  <Application>Microsoft Office PowerPoint</Application>
  <PresentationFormat>Breedbeeld</PresentationFormat>
  <Paragraphs>462</Paragraphs>
  <Slides>45</Slides>
  <Notes>40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45</vt:i4>
      </vt:variant>
    </vt:vector>
  </HeadingPairs>
  <TitlesOfParts>
    <vt:vector size="52" baseType="lpstr">
      <vt:lpstr>Arial</vt:lpstr>
      <vt:lpstr>Calibri</vt:lpstr>
      <vt:lpstr>Calibri Light</vt:lpstr>
      <vt:lpstr>Open Sans</vt:lpstr>
      <vt:lpstr>Segoe UI</vt:lpstr>
      <vt:lpstr>Wingdings</vt:lpstr>
      <vt:lpstr>UMC PowerPoint NL</vt:lpstr>
      <vt:lpstr>Scholing ICK</vt:lpstr>
      <vt:lpstr>Inhoud les</vt:lpstr>
      <vt:lpstr>Ervaringen? </vt:lpstr>
      <vt:lpstr>De donorwet</vt:lpstr>
      <vt:lpstr>Registratiestand DR</vt:lpstr>
      <vt:lpstr>Orgaandonatie </vt:lpstr>
      <vt:lpstr>Orgaandonatie </vt:lpstr>
      <vt:lpstr>Orgaandonatie </vt:lpstr>
      <vt:lpstr>PowerPoint-presentatie</vt:lpstr>
      <vt:lpstr>Regionale cijfers orgaandonatie 2024  </vt:lpstr>
      <vt:lpstr>Cijfers WKZ orgaandonatie 2024 </vt:lpstr>
      <vt:lpstr>Stappen donatieproces </vt:lpstr>
      <vt:lpstr>PowerPoint-presentatie</vt:lpstr>
      <vt:lpstr>1: Donorherkenning</vt:lpstr>
      <vt:lpstr>1: Donorherkenning</vt:lpstr>
      <vt:lpstr>2: Raadplegen donorregister</vt:lpstr>
      <vt:lpstr>Overleg ODC</vt:lpstr>
      <vt:lpstr>3: Gesprek ouders/voogd</vt:lpstr>
      <vt:lpstr>4: Donatieprocedure </vt:lpstr>
      <vt:lpstr>DBD/DCD </vt:lpstr>
      <vt:lpstr>Leeftijdcriterea orgaandonatie </vt:lpstr>
      <vt:lpstr>DBD procedure </vt:lpstr>
      <vt:lpstr>DBD procedure </vt:lpstr>
      <vt:lpstr>DCD procedure </vt:lpstr>
      <vt:lpstr>DCD procedure </vt:lpstr>
      <vt:lpstr>Logistiek </vt:lpstr>
      <vt:lpstr>Taken ODC – IC  </vt:lpstr>
      <vt:lpstr>Taken ODC – OK </vt:lpstr>
      <vt:lpstr>Direct na orgaandonatie </vt:lpstr>
      <vt:lpstr>Nazorg </vt:lpstr>
      <vt:lpstr>Weefseldonatie </vt:lpstr>
      <vt:lpstr>Wachtlijst weefsels </vt:lpstr>
      <vt:lpstr>Weefseldonoren landelijk 2023</vt:lpstr>
      <vt:lpstr>Stappen van het donatieproces</vt:lpstr>
      <vt:lpstr>Donorherkenning</vt:lpstr>
      <vt:lpstr>Controleren medische geschiktheid</vt:lpstr>
      <vt:lpstr>Contra-indicatie kind tot 18mnd</vt:lpstr>
      <vt:lpstr>Gesprek ouders/voogd</vt:lpstr>
      <vt:lpstr>Procedure per weefsel</vt:lpstr>
      <vt:lpstr>Procedure per weefsel</vt:lpstr>
      <vt:lpstr>Bloedafname weefseldonor </vt:lpstr>
      <vt:lpstr>Cijfers weefseldonatie WKZ 2024</vt:lpstr>
      <vt:lpstr>Samenvattend</vt:lpstr>
      <vt:lpstr>PowerPoint-presentatie</vt:lpstr>
      <vt:lpstr>Naslag</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Scholing IC verpleegkundigen</dc:title>
  <dc:creator>Eck-3, C. van (Carolien)</dc:creator>
  <cp:lastModifiedBy>Wilde, J. de (Joke)</cp:lastModifiedBy>
  <cp:revision>106</cp:revision>
  <dcterms:created xsi:type="dcterms:W3CDTF">2023-10-25T09:06:01Z</dcterms:created>
  <dcterms:modified xsi:type="dcterms:W3CDTF">2025-01-27T07:59:04Z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d9e09cbb-6986-42c4-957c-050068c69470</vt:lpwstr>
  </property>
</Properties>
</file>