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2"/>
  </p:notesMasterIdLst>
  <p:handoutMasterIdLst>
    <p:handoutMasterId r:id="rId13"/>
  </p:handoutMasterIdLst>
  <p:sldIdLst>
    <p:sldId id="257" r:id="rId6"/>
    <p:sldId id="256" r:id="rId7"/>
    <p:sldId id="258" r:id="rId8"/>
    <p:sldId id="262" r:id="rId9"/>
    <p:sldId id="261"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5E10B-48B2-4FFF-8EF8-90E02422BE5B}" v="3" dt="2025-02-25T08:59:04.159"/>
    <p1510:client id="{D6DAA828-FE45-4A42-A5C6-04F6BCE5FC92}" v="2" dt="2025-02-24T14:39:03.71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807" autoAdjust="0"/>
  </p:normalViewPr>
  <p:slideViewPr>
    <p:cSldViewPr snapToGrid="0">
      <p:cViewPr varScale="1">
        <p:scale>
          <a:sx n="83" d="100"/>
          <a:sy n="83" d="100"/>
        </p:scale>
        <p:origin x="686" y="8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26-2-2025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26-2-2025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E6E3484-6501-C3C7-7CD5-24096BEC7D2A}"/>
              </a:ext>
            </a:extLst>
          </p:cNvPr>
          <p:cNvSpPr>
            <a:spLocks noGrp="1"/>
          </p:cNvSpPr>
          <p:nvPr>
            <p:ph type="title"/>
          </p:nvPr>
        </p:nvSpPr>
        <p:spPr>
          <a:xfrm>
            <a:off x="619125" y="457495"/>
            <a:ext cx="5330825" cy="659242"/>
          </a:xfrm>
        </p:spPr>
        <p:txBody>
          <a:bodyPr/>
          <a:lstStyle/>
          <a:p>
            <a:r>
              <a:rPr lang="en-US" b="1" dirty="0" err="1">
                <a:solidFill>
                  <a:srgbClr val="002060"/>
                </a:solidFill>
              </a:rPr>
              <a:t>Bloedtransfusies</a:t>
            </a:r>
            <a:r>
              <a:rPr lang="en-US" b="1" dirty="0">
                <a:solidFill>
                  <a:srgbClr val="002060"/>
                </a:solidFill>
              </a:rPr>
              <a:t> in TBI</a:t>
            </a:r>
          </a:p>
        </p:txBody>
      </p:sp>
      <p:pic>
        <p:nvPicPr>
          <p:cNvPr id="9" name="Afbeelding 8">
            <a:extLst>
              <a:ext uri="{FF2B5EF4-FFF2-40B4-BE49-F238E27FC236}">
                <a16:creationId xmlns:a16="http://schemas.microsoft.com/office/drawing/2014/main" id="{BD503DA4-73E5-B744-5F1F-AF68DCD4DD27}"/>
              </a:ext>
            </a:extLst>
          </p:cNvPr>
          <p:cNvPicPr>
            <a:picLocks noChangeAspect="1"/>
          </p:cNvPicPr>
          <p:nvPr/>
        </p:nvPicPr>
        <p:blipFill>
          <a:blip r:embed="rId2"/>
          <a:stretch>
            <a:fillRect/>
          </a:stretch>
        </p:blipFill>
        <p:spPr>
          <a:xfrm>
            <a:off x="1154587" y="1537264"/>
            <a:ext cx="6543675" cy="4476750"/>
          </a:xfrm>
          <a:prstGeom prst="rect">
            <a:avLst/>
          </a:prstGeom>
        </p:spPr>
      </p:pic>
      <p:sp>
        <p:nvSpPr>
          <p:cNvPr id="15" name="Text Placeholder 4">
            <a:extLst>
              <a:ext uri="{FF2B5EF4-FFF2-40B4-BE49-F238E27FC236}">
                <a16:creationId xmlns:a16="http://schemas.microsoft.com/office/drawing/2014/main" id="{F6B11261-5192-48E3-DB5B-34D9B34FB6E2}"/>
              </a:ext>
            </a:extLst>
          </p:cNvPr>
          <p:cNvSpPr>
            <a:spLocks noGrp="1"/>
          </p:cNvSpPr>
          <p:nvPr>
            <p:ph type="body" sz="quarter" idx="10"/>
          </p:nvPr>
        </p:nvSpPr>
        <p:spPr>
          <a:xfrm>
            <a:off x="6499275" y="3429000"/>
            <a:ext cx="5500468" cy="928047"/>
          </a:xfrm>
        </p:spPr>
        <p:txBody>
          <a:bodyPr/>
          <a:lstStyle/>
          <a:p>
            <a:r>
              <a:rPr lang="en-US" dirty="0">
                <a:solidFill>
                  <a:srgbClr val="002060"/>
                </a:solidFill>
              </a:rPr>
              <a:t>Is er </a:t>
            </a:r>
            <a:r>
              <a:rPr lang="en-US" dirty="0" err="1">
                <a:solidFill>
                  <a:srgbClr val="002060"/>
                </a:solidFill>
              </a:rPr>
              <a:t>verschil</a:t>
            </a:r>
            <a:r>
              <a:rPr lang="en-US" dirty="0">
                <a:solidFill>
                  <a:srgbClr val="002060"/>
                </a:solidFill>
              </a:rPr>
              <a:t> in </a:t>
            </a:r>
            <a:r>
              <a:rPr lang="en-US" dirty="0" err="1">
                <a:solidFill>
                  <a:srgbClr val="002060"/>
                </a:solidFill>
              </a:rPr>
              <a:t>lange</a:t>
            </a:r>
            <a:r>
              <a:rPr lang="en-US" dirty="0">
                <a:solidFill>
                  <a:srgbClr val="002060"/>
                </a:solidFill>
              </a:rPr>
              <a:t> </a:t>
            </a:r>
            <a:r>
              <a:rPr lang="en-US" dirty="0" err="1">
                <a:solidFill>
                  <a:srgbClr val="002060"/>
                </a:solidFill>
              </a:rPr>
              <a:t>termijns</a:t>
            </a:r>
            <a:r>
              <a:rPr lang="en-US" dirty="0">
                <a:solidFill>
                  <a:srgbClr val="002060"/>
                </a:solidFill>
              </a:rPr>
              <a:t> </a:t>
            </a:r>
            <a:r>
              <a:rPr lang="en-US" dirty="0" err="1">
                <a:solidFill>
                  <a:srgbClr val="002060"/>
                </a:solidFill>
              </a:rPr>
              <a:t>uitkomst</a:t>
            </a:r>
            <a:r>
              <a:rPr lang="en-US" dirty="0">
                <a:solidFill>
                  <a:srgbClr val="002060"/>
                </a:solidFill>
              </a:rPr>
              <a:t> wat </a:t>
            </a:r>
            <a:r>
              <a:rPr lang="en-US" dirty="0" err="1">
                <a:solidFill>
                  <a:srgbClr val="002060"/>
                </a:solidFill>
              </a:rPr>
              <a:t>betreft</a:t>
            </a:r>
            <a:r>
              <a:rPr lang="en-US" dirty="0">
                <a:solidFill>
                  <a:srgbClr val="002060"/>
                </a:solidFill>
              </a:rPr>
              <a:t> </a:t>
            </a:r>
            <a:r>
              <a:rPr lang="en-US" dirty="0" err="1">
                <a:solidFill>
                  <a:srgbClr val="002060"/>
                </a:solidFill>
              </a:rPr>
              <a:t>herstel</a:t>
            </a:r>
            <a:r>
              <a:rPr lang="en-US" dirty="0">
                <a:solidFill>
                  <a:srgbClr val="002060"/>
                </a:solidFill>
              </a:rPr>
              <a:t> </a:t>
            </a:r>
            <a:r>
              <a:rPr lang="en-US" dirty="0" err="1">
                <a:solidFill>
                  <a:srgbClr val="002060"/>
                </a:solidFill>
              </a:rPr>
              <a:t>na</a:t>
            </a:r>
            <a:r>
              <a:rPr lang="en-US" dirty="0">
                <a:solidFill>
                  <a:srgbClr val="002060"/>
                </a:solidFill>
              </a:rPr>
              <a:t> TBI, </a:t>
            </a:r>
            <a:r>
              <a:rPr lang="en-US" dirty="0" err="1">
                <a:solidFill>
                  <a:srgbClr val="002060"/>
                </a:solidFill>
              </a:rPr>
              <a:t>bij</a:t>
            </a:r>
            <a:r>
              <a:rPr lang="en-US" dirty="0">
                <a:solidFill>
                  <a:srgbClr val="002060"/>
                </a:solidFill>
              </a:rPr>
              <a:t> het </a:t>
            </a:r>
            <a:r>
              <a:rPr lang="en-US" dirty="0" err="1">
                <a:solidFill>
                  <a:srgbClr val="002060"/>
                </a:solidFill>
              </a:rPr>
              <a:t>volgen</a:t>
            </a:r>
            <a:r>
              <a:rPr lang="en-US" dirty="0">
                <a:solidFill>
                  <a:srgbClr val="002060"/>
                </a:solidFill>
              </a:rPr>
              <a:t> van </a:t>
            </a:r>
            <a:r>
              <a:rPr lang="en-US" dirty="0" err="1">
                <a:solidFill>
                  <a:srgbClr val="002060"/>
                </a:solidFill>
              </a:rPr>
              <a:t>een</a:t>
            </a:r>
            <a:r>
              <a:rPr lang="en-US" dirty="0">
                <a:solidFill>
                  <a:srgbClr val="002060"/>
                </a:solidFill>
              </a:rPr>
              <a:t> </a:t>
            </a:r>
            <a:r>
              <a:rPr lang="en-US" dirty="0" err="1">
                <a:solidFill>
                  <a:srgbClr val="002060"/>
                </a:solidFill>
              </a:rPr>
              <a:t>liberale</a:t>
            </a:r>
            <a:r>
              <a:rPr lang="en-US" dirty="0">
                <a:solidFill>
                  <a:srgbClr val="002060"/>
                </a:solidFill>
              </a:rPr>
              <a:t> versus </a:t>
            </a:r>
            <a:r>
              <a:rPr lang="en-US" dirty="0" err="1">
                <a:solidFill>
                  <a:srgbClr val="002060"/>
                </a:solidFill>
              </a:rPr>
              <a:t>een</a:t>
            </a:r>
            <a:r>
              <a:rPr lang="en-US" dirty="0">
                <a:solidFill>
                  <a:srgbClr val="002060"/>
                </a:solidFill>
              </a:rPr>
              <a:t> </a:t>
            </a:r>
            <a:r>
              <a:rPr lang="en-US" dirty="0" err="1">
                <a:solidFill>
                  <a:srgbClr val="002060"/>
                </a:solidFill>
              </a:rPr>
              <a:t>restrictieve</a:t>
            </a:r>
            <a:r>
              <a:rPr lang="en-US" dirty="0">
                <a:solidFill>
                  <a:srgbClr val="002060"/>
                </a:solidFill>
              </a:rPr>
              <a:t> </a:t>
            </a:r>
            <a:r>
              <a:rPr lang="en-US" dirty="0" err="1">
                <a:solidFill>
                  <a:srgbClr val="002060"/>
                </a:solidFill>
              </a:rPr>
              <a:t>strategie</a:t>
            </a:r>
            <a:r>
              <a:rPr lang="en-US" dirty="0">
                <a:solidFill>
                  <a:srgbClr val="002060"/>
                </a:solidFill>
              </a:rPr>
              <a:t> in </a:t>
            </a:r>
            <a:r>
              <a:rPr lang="en-US" dirty="0" err="1">
                <a:solidFill>
                  <a:srgbClr val="002060"/>
                </a:solidFill>
              </a:rPr>
              <a:t>bloedtransfusies</a:t>
            </a:r>
            <a:r>
              <a:rPr lang="en-US" dirty="0">
                <a:solidFill>
                  <a:srgbClr val="002060"/>
                </a:solidFill>
              </a:rPr>
              <a:t> op de ICU?</a:t>
            </a:r>
          </a:p>
        </p:txBody>
      </p:sp>
      <p:sp>
        <p:nvSpPr>
          <p:cNvPr id="17" name="Slide Number Placeholder 5">
            <a:extLst>
              <a:ext uri="{FF2B5EF4-FFF2-40B4-BE49-F238E27FC236}">
                <a16:creationId xmlns:a16="http://schemas.microsoft.com/office/drawing/2014/main" id="{69288907-47EF-4A19-EF17-54348B701064}"/>
              </a:ext>
            </a:extLst>
          </p:cNvPr>
          <p:cNvSpPr>
            <a:spLocks noGrp="1"/>
          </p:cNvSpPr>
          <p:nvPr>
            <p:ph type="sldNum" sz="quarter" idx="13"/>
          </p:nvPr>
        </p:nvSpPr>
        <p:spPr>
          <a:xfrm>
            <a:off x="11229975" y="6191328"/>
            <a:ext cx="365125" cy="249385"/>
          </a:xfrm>
        </p:spPr>
        <p:txBody>
          <a:bodyPr/>
          <a:lstStyle/>
          <a:p>
            <a:pPr>
              <a:spcAft>
                <a:spcPts val="600"/>
              </a:spcAft>
            </a:pPr>
            <a:fld id="{5A195573-6125-40C3-AA0C-3AC6CFB9F86B}" type="slidenum">
              <a:rPr lang="en-US" smtClean="0"/>
              <a:pPr>
                <a:spcAft>
                  <a:spcPts val="600"/>
                </a:spcAft>
              </a:pPr>
              <a:t>1</a:t>
            </a:fld>
            <a:endParaRPr lang="en-US"/>
          </a:p>
        </p:txBody>
      </p:sp>
      <p:pic>
        <p:nvPicPr>
          <p:cNvPr id="6" name="Tijdelijke aanduiding voor afbeelding 5" descr="Afbeelding met Hersenen, ongewerveld dier, Ongewervelde zeedieren, kwal&#10;&#10;Door AI gegenereerde inhoud is mogelijk onjuist.">
            <a:extLst>
              <a:ext uri="{FF2B5EF4-FFF2-40B4-BE49-F238E27FC236}">
                <a16:creationId xmlns:a16="http://schemas.microsoft.com/office/drawing/2014/main" id="{7FE0FA5D-4ACA-B8BA-6658-FE74A5243429}"/>
              </a:ext>
            </a:extLst>
          </p:cNvPr>
          <p:cNvPicPr>
            <a:picLocks noGrp="1" noChangeAspect="1"/>
          </p:cNvPicPr>
          <p:nvPr>
            <p:ph type="pic" sz="quarter" idx="12"/>
          </p:nvPr>
        </p:nvPicPr>
        <p:blipFill>
          <a:blip r:embed="rId3"/>
          <a:srcRect r="-3" b="13953"/>
          <a:stretch/>
        </p:blipFill>
        <p:spPr>
          <a:xfrm>
            <a:off x="619125" y="1537264"/>
            <a:ext cx="4089303" cy="3783472"/>
          </a:xfrm>
          <a:prstGeom prst="rect">
            <a:avLst/>
          </a:prstGeom>
          <a:noFill/>
        </p:spPr>
      </p:pic>
    </p:spTree>
    <p:extLst>
      <p:ext uri="{BB962C8B-B14F-4D97-AF65-F5344CB8AC3E}">
        <p14:creationId xmlns:p14="http://schemas.microsoft.com/office/powerpoint/2010/main" val="63079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a:xfrm>
            <a:off x="619125" y="417287"/>
            <a:ext cx="10975975" cy="659242"/>
          </a:xfrm>
        </p:spPr>
        <p:txBody>
          <a:bodyPr/>
          <a:lstStyle/>
          <a:p>
            <a:r>
              <a:rPr lang="en-US" sz="3600" b="1" dirty="0" err="1">
                <a:solidFill>
                  <a:srgbClr val="002060"/>
                </a:solidFill>
              </a:rPr>
              <a:t>Richtlijn</a:t>
            </a:r>
            <a:r>
              <a:rPr lang="en-US" sz="3600" b="1" dirty="0">
                <a:solidFill>
                  <a:srgbClr val="002060"/>
                </a:solidFill>
              </a:rPr>
              <a:t> vs </a:t>
            </a:r>
            <a:r>
              <a:rPr lang="en-US" sz="3600" b="1" dirty="0" err="1">
                <a:solidFill>
                  <a:srgbClr val="002060"/>
                </a:solidFill>
              </a:rPr>
              <a:t>praktijk</a:t>
            </a:r>
            <a:r>
              <a:rPr lang="en-US" sz="3600" b="1" dirty="0">
                <a:solidFill>
                  <a:srgbClr val="002060"/>
                </a:solidFill>
              </a:rPr>
              <a:t> </a:t>
            </a:r>
          </a:p>
        </p:txBody>
      </p:sp>
      <p:pic>
        <p:nvPicPr>
          <p:cNvPr id="8" name="Afbeelding 7">
            <a:extLst>
              <a:ext uri="{FF2B5EF4-FFF2-40B4-BE49-F238E27FC236}">
                <a16:creationId xmlns:a16="http://schemas.microsoft.com/office/drawing/2014/main" id="{3FC172DB-E255-A95F-97EC-B9CA8DDB1EED}"/>
              </a:ext>
            </a:extLst>
          </p:cNvPr>
          <p:cNvPicPr>
            <a:picLocks noChangeAspect="1"/>
          </p:cNvPicPr>
          <p:nvPr/>
        </p:nvPicPr>
        <p:blipFill>
          <a:blip r:embed="rId2"/>
          <a:stretch>
            <a:fillRect/>
          </a:stretch>
        </p:blipFill>
        <p:spPr>
          <a:xfrm>
            <a:off x="4137384" y="3902681"/>
            <a:ext cx="6657995" cy="1529128"/>
          </a:xfrm>
          <a:prstGeom prst="rect">
            <a:avLst/>
          </a:prstGeom>
        </p:spPr>
      </p:pic>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6" name="Afbeelding 5">
            <a:extLst>
              <a:ext uri="{FF2B5EF4-FFF2-40B4-BE49-F238E27FC236}">
                <a16:creationId xmlns:a16="http://schemas.microsoft.com/office/drawing/2014/main" id="{0A32F079-1843-8849-9995-55D1336C4C58}"/>
              </a:ext>
            </a:extLst>
          </p:cNvPr>
          <p:cNvPicPr>
            <a:picLocks noChangeAspect="1"/>
          </p:cNvPicPr>
          <p:nvPr/>
        </p:nvPicPr>
        <p:blipFill>
          <a:blip r:embed="rId3"/>
          <a:stretch>
            <a:fillRect/>
          </a:stretch>
        </p:blipFill>
        <p:spPr>
          <a:xfrm>
            <a:off x="742902" y="2155698"/>
            <a:ext cx="5763768" cy="2546604"/>
          </a:xfrm>
          <a:prstGeom prst="rect">
            <a:avLst/>
          </a:prstGeom>
        </p:spPr>
      </p:pic>
      <p:pic>
        <p:nvPicPr>
          <p:cNvPr id="7" name="Afbeelding 6">
            <a:extLst>
              <a:ext uri="{FF2B5EF4-FFF2-40B4-BE49-F238E27FC236}">
                <a16:creationId xmlns:a16="http://schemas.microsoft.com/office/drawing/2014/main" id="{B40C525D-B9B9-8C16-1247-81281EC54E1F}"/>
              </a:ext>
            </a:extLst>
          </p:cNvPr>
          <p:cNvPicPr>
            <a:picLocks noChangeAspect="1"/>
          </p:cNvPicPr>
          <p:nvPr/>
        </p:nvPicPr>
        <p:blipFill>
          <a:blip r:embed="rId4"/>
          <a:stretch>
            <a:fillRect/>
          </a:stretch>
        </p:blipFill>
        <p:spPr>
          <a:xfrm>
            <a:off x="5076200" y="1426192"/>
            <a:ext cx="6669025" cy="1397320"/>
          </a:xfrm>
          <a:prstGeom prst="rect">
            <a:avLst/>
          </a:prstGeom>
        </p:spPr>
      </p:pic>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F3232-E36B-CC70-BE28-62C3B886595C}"/>
              </a:ext>
            </a:extLst>
          </p:cNvPr>
          <p:cNvSpPr>
            <a:spLocks noGrp="1"/>
          </p:cNvSpPr>
          <p:nvPr>
            <p:ph type="title"/>
          </p:nvPr>
        </p:nvSpPr>
        <p:spPr/>
        <p:txBody>
          <a:bodyPr/>
          <a:lstStyle/>
          <a:p>
            <a:r>
              <a:rPr lang="nl-NL" sz="3600" b="1" dirty="0">
                <a:solidFill>
                  <a:srgbClr val="002060"/>
                </a:solidFill>
              </a:rPr>
              <a:t>Onderzoek</a:t>
            </a:r>
          </a:p>
        </p:txBody>
      </p:sp>
      <p:sp>
        <p:nvSpPr>
          <p:cNvPr id="3" name="Tijdelijke aanduiding voor tekst 2">
            <a:extLst>
              <a:ext uri="{FF2B5EF4-FFF2-40B4-BE49-F238E27FC236}">
                <a16:creationId xmlns:a16="http://schemas.microsoft.com/office/drawing/2014/main" id="{23D67BB8-E595-159A-EEB0-0BE32E283D69}"/>
              </a:ext>
            </a:extLst>
          </p:cNvPr>
          <p:cNvSpPr>
            <a:spLocks noGrp="1"/>
          </p:cNvSpPr>
          <p:nvPr>
            <p:ph type="body" sz="quarter" idx="11"/>
          </p:nvPr>
        </p:nvSpPr>
        <p:spPr>
          <a:xfrm>
            <a:off x="619125" y="1529999"/>
            <a:ext cx="11229329" cy="4858656"/>
          </a:xfrm>
        </p:spPr>
        <p:txBody>
          <a:bodyPr/>
          <a:lstStyle/>
          <a:p>
            <a:pPr marL="342900" indent="-342900">
              <a:buFont typeface="Arial" panose="020B0604020202020204" pitchFamily="34" charset="0"/>
              <a:buChar char="•"/>
            </a:pPr>
            <a:r>
              <a:rPr lang="en-US" sz="1800" dirty="0">
                <a:solidFill>
                  <a:srgbClr val="002060"/>
                </a:solidFill>
              </a:rPr>
              <a:t>Hemoglobin Transfusion Threshold in Traumatic Brain Injury Optimization (HEMOTION) </a:t>
            </a:r>
          </a:p>
          <a:p>
            <a:r>
              <a:rPr lang="en-US" sz="1500" dirty="0">
                <a:solidFill>
                  <a:srgbClr val="002060"/>
                </a:solidFill>
              </a:rPr>
              <a:t>        </a:t>
            </a:r>
            <a:r>
              <a:rPr lang="en-US" sz="1500" b="0" dirty="0">
                <a:solidFill>
                  <a:srgbClr val="002060"/>
                </a:solidFill>
              </a:rPr>
              <a:t>(power </a:t>
            </a:r>
            <a:r>
              <a:rPr lang="en-US" sz="1500" b="0" dirty="0" err="1">
                <a:solidFill>
                  <a:srgbClr val="002060"/>
                </a:solidFill>
              </a:rPr>
              <a:t>calculatie</a:t>
            </a:r>
            <a:r>
              <a:rPr lang="en-US" sz="1500" b="0" dirty="0">
                <a:solidFill>
                  <a:srgbClr val="002060"/>
                </a:solidFill>
              </a:rPr>
              <a:t> </a:t>
            </a:r>
            <a:r>
              <a:rPr lang="en-US" sz="1500" b="0" dirty="0" err="1">
                <a:solidFill>
                  <a:srgbClr val="002060"/>
                </a:solidFill>
              </a:rPr>
              <a:t>verricht</a:t>
            </a:r>
            <a:r>
              <a:rPr lang="en-US" sz="1500" b="0" dirty="0">
                <a:solidFill>
                  <a:srgbClr val="002060"/>
                </a:solidFill>
              </a:rPr>
              <a:t> </a:t>
            </a:r>
            <a:r>
              <a:rPr lang="en-US" sz="1500" b="0" dirty="0" err="1">
                <a:solidFill>
                  <a:srgbClr val="002060"/>
                </a:solidFill>
              </a:rPr>
              <a:t>voor</a:t>
            </a:r>
            <a:r>
              <a:rPr lang="en-US" sz="1500" b="0" dirty="0">
                <a:solidFill>
                  <a:srgbClr val="002060"/>
                </a:solidFill>
              </a:rPr>
              <a:t> pos. effect van </a:t>
            </a:r>
            <a:r>
              <a:rPr lang="en-US" sz="1500" b="0" dirty="0" err="1">
                <a:solidFill>
                  <a:srgbClr val="002060"/>
                </a:solidFill>
              </a:rPr>
              <a:t>liberale</a:t>
            </a:r>
            <a:r>
              <a:rPr lang="en-US" sz="1500" b="0" dirty="0">
                <a:solidFill>
                  <a:srgbClr val="002060"/>
                </a:solidFill>
              </a:rPr>
              <a:t> strategy, </a:t>
            </a:r>
            <a:r>
              <a:rPr lang="en-US" sz="1500" b="0" dirty="0" err="1">
                <a:solidFill>
                  <a:srgbClr val="002060"/>
                </a:solidFill>
              </a:rPr>
              <a:t>geen</a:t>
            </a:r>
            <a:r>
              <a:rPr lang="en-US" sz="1500" b="0" dirty="0">
                <a:solidFill>
                  <a:srgbClr val="002060"/>
                </a:solidFill>
              </a:rPr>
              <a:t> non inferiority)</a:t>
            </a:r>
            <a:br>
              <a:rPr lang="en-US" sz="1500" b="0" dirty="0">
                <a:solidFill>
                  <a:srgbClr val="002060"/>
                </a:solidFill>
              </a:rPr>
            </a:br>
            <a:r>
              <a:rPr lang="en-US" sz="1500" b="0" dirty="0">
                <a:solidFill>
                  <a:srgbClr val="002060"/>
                </a:solidFill>
              </a:rPr>
              <a:t>        Interim </a:t>
            </a:r>
            <a:r>
              <a:rPr lang="en-US" sz="1500" b="0" dirty="0" err="1">
                <a:solidFill>
                  <a:srgbClr val="002060"/>
                </a:solidFill>
              </a:rPr>
              <a:t>analyse</a:t>
            </a:r>
            <a:r>
              <a:rPr lang="en-US" sz="1500" b="0" dirty="0">
                <a:solidFill>
                  <a:srgbClr val="002060"/>
                </a:solidFill>
              </a:rPr>
              <a:t> op 50% van </a:t>
            </a:r>
            <a:r>
              <a:rPr lang="en-US" sz="1500" b="0" dirty="0" err="1">
                <a:solidFill>
                  <a:srgbClr val="002060"/>
                </a:solidFill>
              </a:rPr>
              <a:t>inclusies</a:t>
            </a:r>
            <a:br>
              <a:rPr lang="en-US" sz="1500" b="0" dirty="0">
                <a:solidFill>
                  <a:srgbClr val="002060"/>
                </a:solidFill>
              </a:rPr>
            </a:br>
            <a:endParaRPr lang="en-US" sz="1500" b="0" dirty="0">
              <a:solidFill>
                <a:srgbClr val="002060"/>
              </a:solidFill>
            </a:endParaRPr>
          </a:p>
          <a:p>
            <a:endParaRPr lang="en-US" sz="1500" b="0" dirty="0">
              <a:solidFill>
                <a:srgbClr val="002060"/>
              </a:solidFill>
            </a:endParaRPr>
          </a:p>
          <a:p>
            <a:pPr marL="342900" indent="-342900">
              <a:buFont typeface="Arial" panose="020B0604020202020204" pitchFamily="34" charset="0"/>
              <a:buChar char="•"/>
            </a:pPr>
            <a:r>
              <a:rPr lang="en-US" sz="1800" dirty="0" err="1">
                <a:solidFill>
                  <a:srgbClr val="002060"/>
                </a:solidFill>
              </a:rPr>
              <a:t>Anemie</a:t>
            </a:r>
            <a:r>
              <a:rPr lang="en-US" sz="1800" dirty="0">
                <a:solidFill>
                  <a:srgbClr val="002060"/>
                </a:solidFill>
              </a:rPr>
              <a:t> </a:t>
            </a:r>
            <a:r>
              <a:rPr lang="en-US" sz="1800" dirty="0" err="1">
                <a:solidFill>
                  <a:srgbClr val="002060"/>
                </a:solidFill>
              </a:rPr>
              <a:t>bij</a:t>
            </a:r>
            <a:r>
              <a:rPr lang="en-US" sz="1800" dirty="0">
                <a:solidFill>
                  <a:srgbClr val="002060"/>
                </a:solidFill>
              </a:rPr>
              <a:t> </a:t>
            </a:r>
            <a:r>
              <a:rPr lang="en-US" sz="1800" dirty="0" err="1">
                <a:solidFill>
                  <a:srgbClr val="002060"/>
                </a:solidFill>
              </a:rPr>
              <a:t>opname</a:t>
            </a:r>
            <a:r>
              <a:rPr lang="en-US" sz="1800" dirty="0">
                <a:solidFill>
                  <a:srgbClr val="002060"/>
                </a:solidFill>
              </a:rPr>
              <a:t> op IC </a:t>
            </a:r>
            <a:br>
              <a:rPr lang="en-US" sz="1500" dirty="0">
                <a:solidFill>
                  <a:srgbClr val="002060"/>
                </a:solidFill>
              </a:rPr>
            </a:br>
            <a:r>
              <a:rPr lang="en-US" sz="1500" b="0" dirty="0">
                <a:solidFill>
                  <a:srgbClr val="002060"/>
                </a:solidFill>
              </a:rPr>
              <a:t>(Hb &lt;6.2 </a:t>
            </a:r>
            <a:r>
              <a:rPr lang="en-US" sz="1500" b="0" dirty="0" err="1">
                <a:solidFill>
                  <a:srgbClr val="002060"/>
                </a:solidFill>
              </a:rPr>
              <a:t>bij</a:t>
            </a:r>
            <a:r>
              <a:rPr lang="en-US" sz="1500" b="0" dirty="0">
                <a:solidFill>
                  <a:srgbClr val="002060"/>
                </a:solidFill>
              </a:rPr>
              <a:t> </a:t>
            </a:r>
            <a:r>
              <a:rPr lang="en-US" sz="1500" b="0" dirty="0" err="1">
                <a:solidFill>
                  <a:srgbClr val="002060"/>
                </a:solidFill>
              </a:rPr>
              <a:t>opname</a:t>
            </a:r>
            <a:r>
              <a:rPr lang="en-US" sz="1500" b="0" dirty="0">
                <a:solidFill>
                  <a:srgbClr val="002060"/>
                </a:solidFill>
              </a:rPr>
              <a:t>. Random in 2 </a:t>
            </a:r>
            <a:r>
              <a:rPr lang="en-US" sz="1500" b="0" dirty="0" err="1">
                <a:solidFill>
                  <a:srgbClr val="002060"/>
                </a:solidFill>
              </a:rPr>
              <a:t>groepen</a:t>
            </a:r>
            <a:r>
              <a:rPr lang="en-US" sz="1500" b="0" dirty="0">
                <a:solidFill>
                  <a:srgbClr val="002060"/>
                </a:solidFill>
              </a:rPr>
              <a:t>; </a:t>
            </a:r>
            <a:br>
              <a:rPr lang="en-US" sz="1500" b="0" dirty="0">
                <a:solidFill>
                  <a:srgbClr val="002060"/>
                </a:solidFill>
              </a:rPr>
            </a:br>
            <a:r>
              <a:rPr lang="en-US" sz="1500" b="0" dirty="0">
                <a:solidFill>
                  <a:srgbClr val="002060"/>
                </a:solidFill>
              </a:rPr>
              <a:t>liberal </a:t>
            </a:r>
            <a:r>
              <a:rPr lang="en-US" sz="1500" b="0" dirty="0" err="1">
                <a:solidFill>
                  <a:srgbClr val="002060"/>
                </a:solidFill>
              </a:rPr>
              <a:t>eryTx</a:t>
            </a:r>
            <a:r>
              <a:rPr lang="en-US" sz="1500" b="0" dirty="0">
                <a:solidFill>
                  <a:srgbClr val="002060"/>
                </a:solidFill>
              </a:rPr>
              <a:t> </a:t>
            </a:r>
            <a:r>
              <a:rPr lang="en-US" sz="1500" b="0" dirty="0" err="1">
                <a:solidFill>
                  <a:srgbClr val="002060"/>
                </a:solidFill>
              </a:rPr>
              <a:t>bij</a:t>
            </a:r>
            <a:r>
              <a:rPr lang="en-US" sz="1500" b="0" dirty="0">
                <a:solidFill>
                  <a:srgbClr val="002060"/>
                </a:solidFill>
              </a:rPr>
              <a:t> Hb &lt; 4.3 restrictive </a:t>
            </a:r>
            <a:r>
              <a:rPr lang="en-US" sz="1500" b="0" dirty="0" err="1">
                <a:solidFill>
                  <a:srgbClr val="002060"/>
                </a:solidFill>
              </a:rPr>
              <a:t>eryTx</a:t>
            </a:r>
            <a:r>
              <a:rPr lang="en-US" sz="1500" b="0" dirty="0">
                <a:solidFill>
                  <a:srgbClr val="002060"/>
                </a:solidFill>
              </a:rPr>
              <a:t> </a:t>
            </a:r>
            <a:r>
              <a:rPr lang="en-US" sz="1500" b="0" dirty="0" err="1">
                <a:solidFill>
                  <a:srgbClr val="002060"/>
                </a:solidFill>
              </a:rPr>
              <a:t>bij</a:t>
            </a:r>
            <a:r>
              <a:rPr lang="en-US" sz="1500" b="0" dirty="0">
                <a:solidFill>
                  <a:srgbClr val="002060"/>
                </a:solidFill>
              </a:rPr>
              <a:t> Hb &lt; 4.3 </a:t>
            </a:r>
            <a:r>
              <a:rPr lang="en-US" sz="1500" b="0" dirty="0" err="1">
                <a:solidFill>
                  <a:srgbClr val="002060"/>
                </a:solidFill>
              </a:rPr>
              <a:t>standaard</a:t>
            </a:r>
            <a:r>
              <a:rPr lang="en-US" sz="1500" b="0" dirty="0">
                <a:solidFill>
                  <a:srgbClr val="002060"/>
                </a:solidFill>
              </a:rPr>
              <a:t> </a:t>
            </a:r>
            <a:r>
              <a:rPr lang="en-US" sz="1500" b="0" dirty="0" err="1">
                <a:solidFill>
                  <a:srgbClr val="002060"/>
                </a:solidFill>
              </a:rPr>
              <a:t>lab.controles</a:t>
            </a:r>
            <a:br>
              <a:rPr lang="en-US" sz="1500" b="0" dirty="0">
                <a:solidFill>
                  <a:srgbClr val="002060"/>
                </a:solidFill>
              </a:rPr>
            </a:br>
            <a:r>
              <a:rPr lang="en-US" sz="1500" b="0" dirty="0">
                <a:solidFill>
                  <a:srgbClr val="002060"/>
                </a:solidFill>
              </a:rPr>
              <a:t>Maar 1 unit </a:t>
            </a:r>
            <a:r>
              <a:rPr lang="en-US" sz="1500" b="0" dirty="0" err="1">
                <a:solidFill>
                  <a:srgbClr val="002060"/>
                </a:solidFill>
              </a:rPr>
              <a:t>ery’s</a:t>
            </a:r>
            <a:r>
              <a:rPr lang="en-US" sz="1500" b="0" dirty="0">
                <a:solidFill>
                  <a:srgbClr val="002060"/>
                </a:solidFill>
              </a:rPr>
              <a:t> per </a:t>
            </a:r>
            <a:r>
              <a:rPr lang="en-US" sz="1500" b="0" dirty="0" err="1">
                <a:solidFill>
                  <a:srgbClr val="002060"/>
                </a:solidFill>
              </a:rPr>
              <a:t>keer</a:t>
            </a:r>
            <a:r>
              <a:rPr lang="en-US" sz="1500" b="0" dirty="0">
                <a:solidFill>
                  <a:srgbClr val="002060"/>
                </a:solidFill>
              </a:rPr>
              <a:t> </a:t>
            </a:r>
            <a:r>
              <a:rPr lang="en-US" sz="1500" b="0" dirty="0" err="1">
                <a:solidFill>
                  <a:srgbClr val="002060"/>
                </a:solidFill>
              </a:rPr>
              <a:t>transfunderen</a:t>
            </a:r>
            <a:r>
              <a:rPr lang="en-US" sz="1500" b="0" dirty="0">
                <a:solidFill>
                  <a:srgbClr val="002060"/>
                </a:solidFill>
              </a:rPr>
              <a:t>, </a:t>
            </a:r>
            <a:r>
              <a:rPr lang="en-US" sz="1500" b="0" dirty="0" err="1">
                <a:solidFill>
                  <a:srgbClr val="002060"/>
                </a:solidFill>
              </a:rPr>
              <a:t>goede</a:t>
            </a:r>
            <a:r>
              <a:rPr lang="en-US" sz="1500" b="0" dirty="0">
                <a:solidFill>
                  <a:srgbClr val="002060"/>
                </a:solidFill>
              </a:rPr>
              <a:t> </a:t>
            </a:r>
            <a:r>
              <a:rPr lang="en-US" sz="1500" b="0" dirty="0" err="1">
                <a:solidFill>
                  <a:srgbClr val="002060"/>
                </a:solidFill>
              </a:rPr>
              <a:t>bewaking</a:t>
            </a:r>
            <a:r>
              <a:rPr lang="en-US" sz="1500" b="0" dirty="0">
                <a:solidFill>
                  <a:srgbClr val="002060"/>
                </a:solidFill>
              </a:rPr>
              <a:t> protocol</a:t>
            </a:r>
          </a:p>
          <a:p>
            <a:endParaRPr lang="en-US" sz="1500" dirty="0">
              <a:solidFill>
                <a:srgbClr val="002060"/>
              </a:solidFill>
            </a:endParaRPr>
          </a:p>
          <a:p>
            <a:endParaRPr lang="en-US" sz="1500" dirty="0">
              <a:solidFill>
                <a:srgbClr val="002060"/>
              </a:solidFill>
            </a:endParaRPr>
          </a:p>
          <a:p>
            <a:pPr marL="342900" indent="-342900">
              <a:buFont typeface="Arial" panose="020B0604020202020204" pitchFamily="34" charset="0"/>
              <a:buChar char="•"/>
            </a:pPr>
            <a:r>
              <a:rPr lang="en-US" sz="1800" dirty="0">
                <a:solidFill>
                  <a:srgbClr val="002060"/>
                </a:solidFill>
              </a:rPr>
              <a:t>Baseline outcome </a:t>
            </a:r>
            <a:r>
              <a:rPr lang="en-US" sz="1800" dirty="0" err="1">
                <a:solidFill>
                  <a:srgbClr val="002060"/>
                </a:solidFill>
              </a:rPr>
              <a:t>vaststellen</a:t>
            </a:r>
            <a:r>
              <a:rPr lang="en-US" sz="1800" dirty="0">
                <a:solidFill>
                  <a:srgbClr val="002060"/>
                </a:solidFill>
              </a:rPr>
              <a:t> </a:t>
            </a:r>
            <a:r>
              <a:rPr lang="en-US" sz="1800" dirty="0" err="1">
                <a:solidFill>
                  <a:srgbClr val="002060"/>
                </a:solidFill>
              </a:rPr>
              <a:t>bij</a:t>
            </a:r>
            <a:r>
              <a:rPr lang="en-US" sz="1800" dirty="0">
                <a:solidFill>
                  <a:srgbClr val="002060"/>
                </a:solidFill>
              </a:rPr>
              <a:t> </a:t>
            </a:r>
            <a:r>
              <a:rPr lang="en-US" sz="1800" dirty="0" err="1">
                <a:solidFill>
                  <a:srgbClr val="002060"/>
                </a:solidFill>
              </a:rPr>
              <a:t>opname</a:t>
            </a:r>
            <a:r>
              <a:rPr lang="en-US" sz="1800" dirty="0">
                <a:solidFill>
                  <a:srgbClr val="002060"/>
                </a:solidFill>
              </a:rPr>
              <a:t> (TBI-impact)</a:t>
            </a:r>
            <a:br>
              <a:rPr lang="en-US" sz="1800" dirty="0">
                <a:solidFill>
                  <a:srgbClr val="002060"/>
                </a:solidFill>
              </a:rPr>
            </a:br>
            <a:br>
              <a:rPr lang="en-US" sz="1800" dirty="0">
                <a:solidFill>
                  <a:srgbClr val="002060"/>
                </a:solidFill>
              </a:rPr>
            </a:br>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Outcome GOS-E </a:t>
            </a:r>
            <a:r>
              <a:rPr lang="en-US" sz="1800" dirty="0" err="1">
                <a:solidFill>
                  <a:srgbClr val="002060"/>
                </a:solidFill>
              </a:rPr>
              <a:t>eindpunt</a:t>
            </a:r>
            <a:r>
              <a:rPr lang="en-US" sz="1800" dirty="0">
                <a:solidFill>
                  <a:srgbClr val="002060"/>
                </a:solidFill>
              </a:rPr>
              <a:t> 6 </a:t>
            </a:r>
            <a:r>
              <a:rPr lang="en-US" sz="1800" dirty="0" err="1">
                <a:solidFill>
                  <a:srgbClr val="002060"/>
                </a:solidFill>
              </a:rPr>
              <a:t>maanden</a:t>
            </a:r>
            <a:endParaRPr lang="en-US" sz="1800" dirty="0">
              <a:solidFill>
                <a:srgbClr val="002060"/>
              </a:solidFill>
            </a:endParaRPr>
          </a:p>
          <a:p>
            <a:r>
              <a:rPr lang="en-US" sz="1800" dirty="0">
                <a:solidFill>
                  <a:srgbClr val="002060"/>
                </a:solidFill>
              </a:rPr>
              <a:t> 	</a:t>
            </a:r>
            <a:r>
              <a:rPr lang="en-US" sz="1500" b="0" dirty="0">
                <a:solidFill>
                  <a:srgbClr val="002060"/>
                </a:solidFill>
              </a:rPr>
              <a:t>worst/intermediate/best outcome unfavorable </a:t>
            </a:r>
            <a:r>
              <a:rPr lang="en-US" sz="1500" b="0" dirty="0" err="1">
                <a:solidFill>
                  <a:srgbClr val="002060"/>
                </a:solidFill>
              </a:rPr>
              <a:t>bij</a:t>
            </a:r>
            <a:r>
              <a:rPr lang="en-US" sz="1500" b="0" dirty="0">
                <a:solidFill>
                  <a:srgbClr val="002060"/>
                </a:solidFill>
              </a:rPr>
              <a:t> score</a:t>
            </a:r>
            <a:br>
              <a:rPr lang="en-US" sz="1500" b="0" dirty="0">
                <a:solidFill>
                  <a:srgbClr val="002060"/>
                </a:solidFill>
              </a:rPr>
            </a:br>
            <a:r>
              <a:rPr lang="en-US" sz="1500" b="0" dirty="0">
                <a:solidFill>
                  <a:srgbClr val="002060"/>
                </a:solidFill>
              </a:rPr>
              <a:t> 	3-4-5 of lager </a:t>
            </a:r>
            <a:r>
              <a:rPr lang="en-US" sz="1500" b="0" dirty="0" err="1">
                <a:solidFill>
                  <a:srgbClr val="002060"/>
                </a:solidFill>
              </a:rPr>
              <a:t>respectievelijk</a:t>
            </a:r>
            <a:r>
              <a:rPr lang="en-US" sz="1500" b="0" dirty="0">
                <a:solidFill>
                  <a:srgbClr val="002060"/>
                </a:solidFill>
              </a:rPr>
              <a:t> (</a:t>
            </a:r>
            <a:r>
              <a:rPr lang="en-US" sz="1500" b="0" dirty="0" err="1">
                <a:solidFill>
                  <a:srgbClr val="002060"/>
                </a:solidFill>
              </a:rPr>
              <a:t>beoordelen</a:t>
            </a:r>
            <a:r>
              <a:rPr lang="en-US" sz="1500" b="0" dirty="0">
                <a:solidFill>
                  <a:srgbClr val="002060"/>
                </a:solidFill>
              </a:rPr>
              <a:t> op unfavorable ja/nee)</a:t>
            </a:r>
            <a:br>
              <a:rPr lang="en-US" sz="1500" dirty="0">
                <a:solidFill>
                  <a:srgbClr val="002060"/>
                </a:solidFill>
              </a:rPr>
            </a:br>
            <a:endParaRPr lang="en-US" sz="1500" dirty="0">
              <a:solidFill>
                <a:srgbClr val="002060"/>
              </a:solidFill>
            </a:endParaRPr>
          </a:p>
          <a:p>
            <a:r>
              <a:rPr lang="en-US" sz="1800" dirty="0">
                <a:solidFill>
                  <a:srgbClr val="002060"/>
                </a:solidFill>
              </a:rPr>
              <a:t> </a:t>
            </a:r>
          </a:p>
          <a:p>
            <a:pPr marL="342900" indent="-342900">
              <a:buFont typeface="Arial" panose="020B0604020202020204" pitchFamily="34" charset="0"/>
              <a:buChar char="•"/>
            </a:pPr>
            <a:r>
              <a:rPr lang="en-US" sz="1800" dirty="0" err="1">
                <a:solidFill>
                  <a:srgbClr val="002060"/>
                </a:solidFill>
              </a:rPr>
              <a:t>Secundaire</a:t>
            </a:r>
            <a:r>
              <a:rPr lang="en-US" sz="1800" dirty="0">
                <a:solidFill>
                  <a:srgbClr val="002060"/>
                </a:solidFill>
              </a:rPr>
              <a:t> </a:t>
            </a:r>
            <a:r>
              <a:rPr lang="en-US" sz="1800" dirty="0" err="1">
                <a:solidFill>
                  <a:srgbClr val="002060"/>
                </a:solidFill>
              </a:rPr>
              <a:t>uitkomsten</a:t>
            </a:r>
            <a:br>
              <a:rPr lang="en-US" sz="1500" dirty="0">
                <a:solidFill>
                  <a:srgbClr val="002060"/>
                </a:solidFill>
              </a:rPr>
            </a:br>
            <a:r>
              <a:rPr lang="en-US" sz="1500" dirty="0">
                <a:solidFill>
                  <a:srgbClr val="002060"/>
                </a:solidFill>
              </a:rPr>
              <a:t>       	</a:t>
            </a:r>
            <a:r>
              <a:rPr lang="en-US" sz="1500" b="0" dirty="0" err="1">
                <a:solidFill>
                  <a:srgbClr val="002060"/>
                </a:solidFill>
              </a:rPr>
              <a:t>andere</a:t>
            </a:r>
            <a:r>
              <a:rPr lang="en-US" sz="1500" b="0" dirty="0">
                <a:solidFill>
                  <a:srgbClr val="002060"/>
                </a:solidFill>
              </a:rPr>
              <a:t> scores </a:t>
            </a:r>
            <a:r>
              <a:rPr lang="en-US" sz="1500" b="0" dirty="0" err="1">
                <a:solidFill>
                  <a:srgbClr val="002060"/>
                </a:solidFill>
              </a:rPr>
              <a:t>tav</a:t>
            </a:r>
            <a:r>
              <a:rPr lang="en-US" sz="1500" b="0" dirty="0">
                <a:solidFill>
                  <a:srgbClr val="002060"/>
                </a:solidFill>
              </a:rPr>
              <a:t> </a:t>
            </a:r>
            <a:r>
              <a:rPr lang="en-US" sz="1500" b="0" dirty="0" err="1">
                <a:solidFill>
                  <a:srgbClr val="002060"/>
                </a:solidFill>
              </a:rPr>
              <a:t>redzaamheid</a:t>
            </a:r>
            <a:r>
              <a:rPr lang="en-US" sz="1500" b="0" dirty="0">
                <a:solidFill>
                  <a:srgbClr val="002060"/>
                </a:solidFill>
              </a:rPr>
              <a:t> in </a:t>
            </a:r>
            <a:r>
              <a:rPr lang="en-US" sz="1500" b="0" dirty="0" err="1">
                <a:solidFill>
                  <a:srgbClr val="002060"/>
                </a:solidFill>
              </a:rPr>
              <a:t>dagelijks</a:t>
            </a:r>
            <a:r>
              <a:rPr lang="en-US" sz="1500" b="0" dirty="0">
                <a:solidFill>
                  <a:srgbClr val="002060"/>
                </a:solidFill>
              </a:rPr>
              <a:t> </a:t>
            </a:r>
            <a:r>
              <a:rPr lang="en-US" sz="1500" b="0" dirty="0" err="1">
                <a:solidFill>
                  <a:srgbClr val="002060"/>
                </a:solidFill>
              </a:rPr>
              <a:t>leven</a:t>
            </a:r>
            <a:r>
              <a:rPr lang="en-US" sz="1500" b="0" dirty="0">
                <a:solidFill>
                  <a:srgbClr val="002060"/>
                </a:solidFill>
              </a:rPr>
              <a:t>, </a:t>
            </a:r>
            <a:r>
              <a:rPr lang="en-US" sz="1500" b="0" dirty="0" err="1">
                <a:solidFill>
                  <a:srgbClr val="002060"/>
                </a:solidFill>
              </a:rPr>
              <a:t>cognitie</a:t>
            </a:r>
            <a:r>
              <a:rPr lang="en-US" sz="1500" b="0" dirty="0">
                <a:solidFill>
                  <a:srgbClr val="002060"/>
                </a:solidFill>
              </a:rPr>
              <a:t> </a:t>
            </a:r>
            <a:r>
              <a:rPr lang="en-US" sz="1500" b="0" dirty="0" err="1">
                <a:solidFill>
                  <a:srgbClr val="002060"/>
                </a:solidFill>
              </a:rPr>
              <a:t>en</a:t>
            </a:r>
            <a:r>
              <a:rPr lang="en-US" sz="1500" b="0" dirty="0">
                <a:solidFill>
                  <a:srgbClr val="002060"/>
                </a:solidFill>
              </a:rPr>
              <a:t> </a:t>
            </a:r>
            <a:br>
              <a:rPr lang="en-US" sz="1500" b="0" dirty="0">
                <a:solidFill>
                  <a:srgbClr val="002060"/>
                </a:solidFill>
              </a:rPr>
            </a:br>
            <a:r>
              <a:rPr lang="en-US" sz="1500" b="0" dirty="0">
                <a:solidFill>
                  <a:srgbClr val="002060"/>
                </a:solidFill>
              </a:rPr>
              <a:t>           	</a:t>
            </a:r>
            <a:r>
              <a:rPr lang="en-US" sz="1500" b="0" dirty="0" err="1">
                <a:solidFill>
                  <a:srgbClr val="002060"/>
                </a:solidFill>
              </a:rPr>
              <a:t>motorische</a:t>
            </a:r>
            <a:r>
              <a:rPr lang="en-US" sz="1500" b="0" dirty="0">
                <a:solidFill>
                  <a:srgbClr val="002060"/>
                </a:solidFill>
              </a:rPr>
              <a:t> </a:t>
            </a:r>
            <a:r>
              <a:rPr lang="en-US" sz="1500" b="0" dirty="0" err="1">
                <a:solidFill>
                  <a:srgbClr val="002060"/>
                </a:solidFill>
              </a:rPr>
              <a:t>beperkingen</a:t>
            </a:r>
            <a:r>
              <a:rPr lang="en-US" sz="1500" b="0" dirty="0">
                <a:solidFill>
                  <a:srgbClr val="002060"/>
                </a:solidFill>
              </a:rPr>
              <a:t>, </a:t>
            </a:r>
            <a:r>
              <a:rPr lang="en-US" sz="1500" b="0" dirty="0" err="1">
                <a:solidFill>
                  <a:srgbClr val="002060"/>
                </a:solidFill>
              </a:rPr>
              <a:t>Quali</a:t>
            </a:r>
            <a:r>
              <a:rPr lang="en-US" sz="1500" b="0" dirty="0">
                <a:solidFill>
                  <a:srgbClr val="002060"/>
                </a:solidFill>
              </a:rPr>
              <a:t> </a:t>
            </a:r>
            <a:r>
              <a:rPr lang="en-US" sz="1500" b="0" dirty="0" err="1">
                <a:solidFill>
                  <a:srgbClr val="002060"/>
                </a:solidFill>
              </a:rPr>
              <a:t>en</a:t>
            </a:r>
            <a:r>
              <a:rPr lang="en-US" sz="1500" b="0" dirty="0">
                <a:solidFill>
                  <a:srgbClr val="002060"/>
                </a:solidFill>
              </a:rPr>
              <a:t> </a:t>
            </a:r>
            <a:r>
              <a:rPr lang="en-US" sz="1500" b="0" dirty="0" err="1">
                <a:solidFill>
                  <a:srgbClr val="002060"/>
                </a:solidFill>
              </a:rPr>
              <a:t>depressie</a:t>
            </a:r>
            <a:r>
              <a:rPr lang="en-US" sz="1500" b="0" dirty="0">
                <a:solidFill>
                  <a:srgbClr val="002060"/>
                </a:solidFill>
              </a:rPr>
              <a:t> </a:t>
            </a:r>
            <a:r>
              <a:rPr lang="en-US" sz="1500" b="0" dirty="0" err="1">
                <a:solidFill>
                  <a:srgbClr val="002060"/>
                </a:solidFill>
              </a:rPr>
              <a:t>en</a:t>
            </a:r>
            <a:r>
              <a:rPr lang="en-US" sz="1500" b="0" dirty="0">
                <a:solidFill>
                  <a:srgbClr val="002060"/>
                </a:solidFill>
              </a:rPr>
              <a:t> </a:t>
            </a:r>
            <a:r>
              <a:rPr lang="en-US" sz="1500" b="0" dirty="0" err="1">
                <a:solidFill>
                  <a:srgbClr val="002060"/>
                </a:solidFill>
              </a:rPr>
              <a:t>overlijden</a:t>
            </a:r>
            <a:endParaRPr lang="en-US" sz="1500" b="0" dirty="0">
              <a:solidFill>
                <a:srgbClr val="002060"/>
              </a:solidFill>
            </a:endParaRPr>
          </a:p>
          <a:p>
            <a:pPr marL="342900" indent="-342900">
              <a:buFont typeface="Arial" panose="020B0604020202020204" pitchFamily="34" charset="0"/>
              <a:buChar char="•"/>
            </a:pPr>
            <a:endParaRPr lang="en-US" sz="1500" dirty="0">
              <a:solidFill>
                <a:srgbClr val="002060"/>
              </a:solidFill>
            </a:endParaRPr>
          </a:p>
          <a:p>
            <a:pPr marL="342900" indent="-342900">
              <a:buFont typeface="Arial" panose="020B0604020202020204" pitchFamily="34" charset="0"/>
              <a:buChar char="•"/>
            </a:pPr>
            <a:endParaRPr lang="en-US" sz="2400" dirty="0">
              <a:solidFill>
                <a:srgbClr val="002060"/>
              </a:solidFill>
            </a:endParaRPr>
          </a:p>
          <a:p>
            <a:pPr marL="342900" indent="-342900">
              <a:buFont typeface="Arial" panose="020B0604020202020204" pitchFamily="34" charset="0"/>
              <a:buChar char="•"/>
            </a:pPr>
            <a:endParaRPr lang="nl-NL" sz="2400" dirty="0">
              <a:solidFill>
                <a:srgbClr val="002060"/>
              </a:solidFill>
            </a:endParaRPr>
          </a:p>
        </p:txBody>
      </p:sp>
      <p:sp>
        <p:nvSpPr>
          <p:cNvPr id="4" name="Tijdelijke aanduiding voor dianummer 3">
            <a:extLst>
              <a:ext uri="{FF2B5EF4-FFF2-40B4-BE49-F238E27FC236}">
                <a16:creationId xmlns:a16="http://schemas.microsoft.com/office/drawing/2014/main" id="{8E263611-791B-0E4D-E868-0800C91E4AAD}"/>
              </a:ext>
            </a:extLst>
          </p:cNvPr>
          <p:cNvSpPr>
            <a:spLocks noGrp="1"/>
          </p:cNvSpPr>
          <p:nvPr>
            <p:ph type="sldNum" sz="quarter" idx="12"/>
          </p:nvPr>
        </p:nvSpPr>
        <p:spPr/>
        <p:txBody>
          <a:bodyPr/>
          <a:lstStyle/>
          <a:p>
            <a:fld id="{5A195573-6125-40C3-AA0C-3AC6CFB9F86B}" type="slidenum">
              <a:rPr lang="en-US" smtClean="0"/>
              <a:pPr/>
              <a:t>3</a:t>
            </a:fld>
            <a:endParaRPr lang="en-US" dirty="0"/>
          </a:p>
        </p:txBody>
      </p:sp>
      <p:pic>
        <p:nvPicPr>
          <p:cNvPr id="5" name="Afbeelding 4">
            <a:extLst>
              <a:ext uri="{FF2B5EF4-FFF2-40B4-BE49-F238E27FC236}">
                <a16:creationId xmlns:a16="http://schemas.microsoft.com/office/drawing/2014/main" id="{8B192141-8CF6-DBD9-D276-5FBC87A2980A}"/>
              </a:ext>
            </a:extLst>
          </p:cNvPr>
          <p:cNvPicPr>
            <a:picLocks noChangeAspect="1"/>
          </p:cNvPicPr>
          <p:nvPr/>
        </p:nvPicPr>
        <p:blipFill>
          <a:blip r:embed="rId2"/>
          <a:stretch>
            <a:fillRect/>
          </a:stretch>
        </p:blipFill>
        <p:spPr>
          <a:xfrm>
            <a:off x="7911883" y="4132927"/>
            <a:ext cx="3849365" cy="2255728"/>
          </a:xfrm>
          <a:prstGeom prst="rect">
            <a:avLst/>
          </a:prstGeom>
        </p:spPr>
      </p:pic>
      <p:pic>
        <p:nvPicPr>
          <p:cNvPr id="6" name="Afbeelding 5">
            <a:extLst>
              <a:ext uri="{FF2B5EF4-FFF2-40B4-BE49-F238E27FC236}">
                <a16:creationId xmlns:a16="http://schemas.microsoft.com/office/drawing/2014/main" id="{8AD65678-DFFF-A42F-3EB5-48C164DC0CE4}"/>
              </a:ext>
            </a:extLst>
          </p:cNvPr>
          <p:cNvPicPr>
            <a:picLocks noChangeAspect="1"/>
          </p:cNvPicPr>
          <p:nvPr/>
        </p:nvPicPr>
        <p:blipFill>
          <a:blip r:embed="rId3"/>
          <a:stretch>
            <a:fillRect/>
          </a:stretch>
        </p:blipFill>
        <p:spPr>
          <a:xfrm>
            <a:off x="7911884" y="1855799"/>
            <a:ext cx="3849365" cy="1987381"/>
          </a:xfrm>
          <a:prstGeom prst="rect">
            <a:avLst/>
          </a:prstGeom>
        </p:spPr>
      </p:pic>
    </p:spTree>
    <p:extLst>
      <p:ext uri="{BB962C8B-B14F-4D97-AF65-F5344CB8AC3E}">
        <p14:creationId xmlns:p14="http://schemas.microsoft.com/office/powerpoint/2010/main" val="118155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7021C-BA52-BD1A-AB85-984CAE88757A}"/>
              </a:ext>
            </a:extLst>
          </p:cNvPr>
          <p:cNvSpPr>
            <a:spLocks noGrp="1"/>
          </p:cNvSpPr>
          <p:nvPr>
            <p:ph type="title"/>
          </p:nvPr>
        </p:nvSpPr>
        <p:spPr/>
        <p:txBody>
          <a:bodyPr/>
          <a:lstStyle/>
          <a:p>
            <a:r>
              <a:rPr lang="nl-NL" sz="3600" b="1" dirty="0">
                <a:solidFill>
                  <a:srgbClr val="002060"/>
                </a:solidFill>
              </a:rPr>
              <a:t>Uitkomsten </a:t>
            </a:r>
          </a:p>
        </p:txBody>
      </p:sp>
      <p:sp>
        <p:nvSpPr>
          <p:cNvPr id="4" name="Tijdelijke aanduiding voor dianummer 3">
            <a:extLst>
              <a:ext uri="{FF2B5EF4-FFF2-40B4-BE49-F238E27FC236}">
                <a16:creationId xmlns:a16="http://schemas.microsoft.com/office/drawing/2014/main" id="{0C9D0DC7-A48B-69A7-A176-A2FF50942CE8}"/>
              </a:ext>
            </a:extLst>
          </p:cNvPr>
          <p:cNvSpPr>
            <a:spLocks noGrp="1"/>
          </p:cNvSpPr>
          <p:nvPr>
            <p:ph type="sldNum" sz="quarter" idx="12"/>
          </p:nvPr>
        </p:nvSpPr>
        <p:spPr/>
        <p:txBody>
          <a:bodyPr/>
          <a:lstStyle/>
          <a:p>
            <a:fld id="{5A195573-6125-40C3-AA0C-3AC6CFB9F86B}" type="slidenum">
              <a:rPr lang="en-US" smtClean="0"/>
              <a:pPr/>
              <a:t>4</a:t>
            </a:fld>
            <a:endParaRPr lang="en-US" dirty="0"/>
          </a:p>
        </p:txBody>
      </p:sp>
      <p:pic>
        <p:nvPicPr>
          <p:cNvPr id="5" name="Afbeelding 4">
            <a:extLst>
              <a:ext uri="{FF2B5EF4-FFF2-40B4-BE49-F238E27FC236}">
                <a16:creationId xmlns:a16="http://schemas.microsoft.com/office/drawing/2014/main" id="{322C7C76-1591-4ADE-5324-5B9D448D0C65}"/>
              </a:ext>
            </a:extLst>
          </p:cNvPr>
          <p:cNvPicPr>
            <a:picLocks noChangeAspect="1"/>
          </p:cNvPicPr>
          <p:nvPr/>
        </p:nvPicPr>
        <p:blipFill>
          <a:blip r:embed="rId2"/>
          <a:stretch>
            <a:fillRect/>
          </a:stretch>
        </p:blipFill>
        <p:spPr>
          <a:xfrm>
            <a:off x="6317366" y="0"/>
            <a:ext cx="5564736" cy="6858000"/>
          </a:xfrm>
          <a:prstGeom prst="rect">
            <a:avLst/>
          </a:prstGeom>
        </p:spPr>
      </p:pic>
      <p:pic>
        <p:nvPicPr>
          <p:cNvPr id="6" name="Afbeelding 5">
            <a:extLst>
              <a:ext uri="{FF2B5EF4-FFF2-40B4-BE49-F238E27FC236}">
                <a16:creationId xmlns:a16="http://schemas.microsoft.com/office/drawing/2014/main" id="{2A1EBAAB-B10F-3784-C828-5261464F867C}"/>
              </a:ext>
            </a:extLst>
          </p:cNvPr>
          <p:cNvPicPr>
            <a:picLocks noChangeAspect="1"/>
          </p:cNvPicPr>
          <p:nvPr/>
        </p:nvPicPr>
        <p:blipFill>
          <a:blip r:embed="rId3"/>
          <a:stretch>
            <a:fillRect/>
          </a:stretch>
        </p:blipFill>
        <p:spPr>
          <a:xfrm>
            <a:off x="309899" y="2041335"/>
            <a:ext cx="5993919" cy="1966157"/>
          </a:xfrm>
          <a:prstGeom prst="rect">
            <a:avLst/>
          </a:prstGeom>
        </p:spPr>
      </p:pic>
      <p:sp>
        <p:nvSpPr>
          <p:cNvPr id="3" name="Tekstvak 2">
            <a:extLst>
              <a:ext uri="{FF2B5EF4-FFF2-40B4-BE49-F238E27FC236}">
                <a16:creationId xmlns:a16="http://schemas.microsoft.com/office/drawing/2014/main" id="{FC77AFA8-AF51-2E8D-011F-39B8E9385DF2}"/>
              </a:ext>
            </a:extLst>
          </p:cNvPr>
          <p:cNvSpPr txBox="1"/>
          <p:nvPr/>
        </p:nvSpPr>
        <p:spPr>
          <a:xfrm>
            <a:off x="517716" y="4747424"/>
            <a:ext cx="5786102" cy="369332"/>
          </a:xfrm>
          <a:prstGeom prst="rect">
            <a:avLst/>
          </a:prstGeom>
          <a:noFill/>
        </p:spPr>
        <p:txBody>
          <a:bodyPr wrap="square" rtlCol="0">
            <a:spAutoFit/>
          </a:bodyPr>
          <a:lstStyle/>
          <a:p>
            <a:r>
              <a:rPr lang="nl-NL" b="1" dirty="0"/>
              <a:t>Geen verschil in </a:t>
            </a:r>
            <a:r>
              <a:rPr lang="nl-NL" b="1" dirty="0" err="1"/>
              <a:t>outcome</a:t>
            </a:r>
            <a:r>
              <a:rPr lang="nl-NL" b="1" dirty="0"/>
              <a:t> tussen beide groepen </a:t>
            </a:r>
          </a:p>
        </p:txBody>
      </p:sp>
    </p:spTree>
    <p:extLst>
      <p:ext uri="{BB962C8B-B14F-4D97-AF65-F5344CB8AC3E}">
        <p14:creationId xmlns:p14="http://schemas.microsoft.com/office/powerpoint/2010/main" val="126806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7021C-BA52-BD1A-AB85-984CAE88757A}"/>
              </a:ext>
            </a:extLst>
          </p:cNvPr>
          <p:cNvSpPr>
            <a:spLocks noGrp="1"/>
          </p:cNvSpPr>
          <p:nvPr>
            <p:ph type="title"/>
          </p:nvPr>
        </p:nvSpPr>
        <p:spPr/>
        <p:txBody>
          <a:bodyPr/>
          <a:lstStyle/>
          <a:p>
            <a:r>
              <a:rPr lang="nl-NL" sz="3600" b="1" dirty="0">
                <a:solidFill>
                  <a:srgbClr val="002060"/>
                </a:solidFill>
              </a:rPr>
              <a:t>Uitkomsten </a:t>
            </a:r>
          </a:p>
        </p:txBody>
      </p:sp>
      <p:sp>
        <p:nvSpPr>
          <p:cNvPr id="4" name="Tijdelijke aanduiding voor dianummer 3">
            <a:extLst>
              <a:ext uri="{FF2B5EF4-FFF2-40B4-BE49-F238E27FC236}">
                <a16:creationId xmlns:a16="http://schemas.microsoft.com/office/drawing/2014/main" id="{0C9D0DC7-A48B-69A7-A176-A2FF50942CE8}"/>
              </a:ext>
            </a:extLst>
          </p:cNvPr>
          <p:cNvSpPr>
            <a:spLocks noGrp="1"/>
          </p:cNvSpPr>
          <p:nvPr>
            <p:ph type="sldNum" sz="quarter" idx="12"/>
          </p:nvPr>
        </p:nvSpPr>
        <p:spPr/>
        <p:txBody>
          <a:bodyPr/>
          <a:lstStyle/>
          <a:p>
            <a:fld id="{5A195573-6125-40C3-AA0C-3AC6CFB9F86B}" type="slidenum">
              <a:rPr lang="en-US" smtClean="0"/>
              <a:pPr/>
              <a:t>5</a:t>
            </a:fld>
            <a:endParaRPr lang="en-US" dirty="0"/>
          </a:p>
        </p:txBody>
      </p:sp>
      <p:pic>
        <p:nvPicPr>
          <p:cNvPr id="5" name="Afbeelding 4">
            <a:extLst>
              <a:ext uri="{FF2B5EF4-FFF2-40B4-BE49-F238E27FC236}">
                <a16:creationId xmlns:a16="http://schemas.microsoft.com/office/drawing/2014/main" id="{37403683-E25C-7826-9255-25980937788E}"/>
              </a:ext>
            </a:extLst>
          </p:cNvPr>
          <p:cNvPicPr>
            <a:picLocks noChangeAspect="1"/>
          </p:cNvPicPr>
          <p:nvPr/>
        </p:nvPicPr>
        <p:blipFill>
          <a:blip r:embed="rId2"/>
          <a:stretch>
            <a:fillRect/>
          </a:stretch>
        </p:blipFill>
        <p:spPr>
          <a:xfrm>
            <a:off x="6222918" y="457495"/>
            <a:ext cx="5007056" cy="5067651"/>
          </a:xfrm>
          <a:prstGeom prst="rect">
            <a:avLst/>
          </a:prstGeom>
        </p:spPr>
      </p:pic>
      <p:sp>
        <p:nvSpPr>
          <p:cNvPr id="3" name="Tekstvak 2">
            <a:extLst>
              <a:ext uri="{FF2B5EF4-FFF2-40B4-BE49-F238E27FC236}">
                <a16:creationId xmlns:a16="http://schemas.microsoft.com/office/drawing/2014/main" id="{6105BCBD-7AE6-2A58-211A-4314A5427835}"/>
              </a:ext>
            </a:extLst>
          </p:cNvPr>
          <p:cNvSpPr txBox="1"/>
          <p:nvPr/>
        </p:nvSpPr>
        <p:spPr>
          <a:xfrm>
            <a:off x="178231" y="1937287"/>
            <a:ext cx="5517396" cy="2262158"/>
          </a:xfrm>
          <a:prstGeom prst="rect">
            <a:avLst/>
          </a:prstGeom>
          <a:noFill/>
        </p:spPr>
        <p:txBody>
          <a:bodyPr wrap="square" rtlCol="0">
            <a:spAutoFit/>
          </a:bodyPr>
          <a:lstStyle/>
          <a:p>
            <a:pPr marL="285750" indent="-285750">
              <a:buFont typeface="Arial" panose="020B0604020202020204" pitchFamily="34" charset="0"/>
              <a:buChar char="•"/>
            </a:pPr>
            <a:r>
              <a:rPr lang="nl-NL" b="1" dirty="0"/>
              <a:t>Vooraf vastgestelde subgroep  analyse</a:t>
            </a:r>
          </a:p>
          <a:p>
            <a:pPr marL="285750" indent="-285750">
              <a:buFont typeface="Arial" panose="020B0604020202020204" pitchFamily="34" charset="0"/>
              <a:buChar char="•"/>
            </a:pPr>
            <a:r>
              <a:rPr lang="nl-NL" b="1" dirty="0"/>
              <a:t>Weinig verschil tussen groepen liberaal </a:t>
            </a:r>
            <a:r>
              <a:rPr lang="nl-NL" b="1" dirty="0" err="1"/>
              <a:t>vs</a:t>
            </a:r>
            <a:r>
              <a:rPr lang="nl-NL" b="1" dirty="0"/>
              <a:t> restrictief</a:t>
            </a:r>
          </a:p>
          <a:p>
            <a:pPr marL="285750" indent="-285750">
              <a:buFont typeface="Arial" panose="020B0604020202020204" pitchFamily="34" charset="0"/>
              <a:buChar char="•"/>
            </a:pPr>
            <a:r>
              <a:rPr lang="nl-NL" b="1" dirty="0"/>
              <a:t>Geen correctie voor multiple </a:t>
            </a:r>
            <a:r>
              <a:rPr lang="nl-NL" b="1" dirty="0" err="1"/>
              <a:t>testing</a:t>
            </a:r>
            <a:endParaRPr lang="nl-NL" b="1" dirty="0"/>
          </a:p>
          <a:p>
            <a:pPr marL="285750" indent="-285750">
              <a:buFont typeface="Arial" panose="020B0604020202020204" pitchFamily="34" charset="0"/>
              <a:buChar char="•"/>
            </a:pPr>
            <a:r>
              <a:rPr lang="nl-NL" b="1" dirty="0"/>
              <a:t>Disbalans tussen groepen; in restrictieve groep:</a:t>
            </a:r>
            <a:br>
              <a:rPr lang="nl-NL" b="1" dirty="0"/>
            </a:br>
            <a:r>
              <a:rPr lang="nl-NL" dirty="0"/>
              <a:t>- </a:t>
            </a:r>
            <a:r>
              <a:rPr lang="nl-NL" sz="1500" dirty="0"/>
              <a:t>meer vrouwen - meer </a:t>
            </a:r>
            <a:r>
              <a:rPr lang="nl-NL" sz="1500" dirty="0" err="1"/>
              <a:t>pt</a:t>
            </a:r>
            <a:r>
              <a:rPr lang="nl-NL" sz="1500" dirty="0"/>
              <a:t> met lichtstijve pupillen </a:t>
            </a:r>
            <a:br>
              <a:rPr lang="nl-NL" sz="1500" dirty="0"/>
            </a:br>
            <a:r>
              <a:rPr lang="nl-NL" sz="1500" dirty="0"/>
              <a:t>– meer </a:t>
            </a:r>
            <a:r>
              <a:rPr lang="nl-NL" sz="1500" dirty="0" err="1"/>
              <a:t>pt</a:t>
            </a:r>
            <a:r>
              <a:rPr lang="nl-NL" sz="1500" dirty="0"/>
              <a:t> met GCS-motorscore 1 – meer </a:t>
            </a:r>
            <a:r>
              <a:rPr lang="nl-NL" sz="1500" dirty="0" err="1"/>
              <a:t>pt</a:t>
            </a:r>
            <a:r>
              <a:rPr lang="nl-NL" sz="1500" dirty="0"/>
              <a:t> met hypotensie</a:t>
            </a:r>
          </a:p>
          <a:p>
            <a:pPr marL="285750" indent="-285750">
              <a:buFont typeface="Arial" panose="020B0604020202020204" pitchFamily="34" charset="0"/>
              <a:buChar char="•"/>
            </a:pPr>
            <a:r>
              <a:rPr lang="nl-NL" b="1" dirty="0"/>
              <a:t>Selectie bias door alleen </a:t>
            </a:r>
            <a:r>
              <a:rPr lang="nl-NL" b="1" dirty="0" err="1"/>
              <a:t>pt</a:t>
            </a:r>
            <a:r>
              <a:rPr lang="nl-NL" b="1" dirty="0"/>
              <a:t> te includeren met bij opname bestaande anemie (</a:t>
            </a:r>
            <a:r>
              <a:rPr lang="nl-NL" b="1" dirty="0" err="1"/>
              <a:t>Hb</a:t>
            </a:r>
            <a:r>
              <a:rPr lang="nl-NL" b="1" dirty="0"/>
              <a:t>&lt;6,2)</a:t>
            </a:r>
          </a:p>
        </p:txBody>
      </p:sp>
    </p:spTree>
    <p:extLst>
      <p:ext uri="{BB962C8B-B14F-4D97-AF65-F5344CB8AC3E}">
        <p14:creationId xmlns:p14="http://schemas.microsoft.com/office/powerpoint/2010/main" val="146371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17544-204D-845D-947D-18074E2709E5}"/>
              </a:ext>
            </a:extLst>
          </p:cNvPr>
          <p:cNvSpPr>
            <a:spLocks noGrp="1"/>
          </p:cNvSpPr>
          <p:nvPr>
            <p:ph type="title"/>
          </p:nvPr>
        </p:nvSpPr>
        <p:spPr/>
        <p:txBody>
          <a:bodyPr/>
          <a:lstStyle/>
          <a:p>
            <a:r>
              <a:rPr lang="nl-NL" sz="3600" b="1" dirty="0">
                <a:solidFill>
                  <a:srgbClr val="002060"/>
                </a:solidFill>
              </a:rPr>
              <a:t>Dagelijkse praktijk</a:t>
            </a:r>
          </a:p>
        </p:txBody>
      </p:sp>
      <p:sp>
        <p:nvSpPr>
          <p:cNvPr id="4" name="Tijdelijke aanduiding voor dianummer 3">
            <a:extLst>
              <a:ext uri="{FF2B5EF4-FFF2-40B4-BE49-F238E27FC236}">
                <a16:creationId xmlns:a16="http://schemas.microsoft.com/office/drawing/2014/main" id="{21B29D68-ECA7-5EE9-9597-4CC260FE63CD}"/>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5" name="Tijdelijke aanduiding voor inhoud 2">
            <a:extLst>
              <a:ext uri="{FF2B5EF4-FFF2-40B4-BE49-F238E27FC236}">
                <a16:creationId xmlns:a16="http://schemas.microsoft.com/office/drawing/2014/main" id="{83DD0B78-654B-894B-EE65-A88AB293CC70}"/>
              </a:ext>
            </a:extLst>
          </p:cNvPr>
          <p:cNvSpPr>
            <a:spLocks noGrp="1"/>
          </p:cNvSpPr>
          <p:nvPr>
            <p:ph type="body" sz="quarter" idx="11"/>
          </p:nvPr>
        </p:nvSpPr>
        <p:spPr>
          <a:xfrm>
            <a:off x="619125" y="1530350"/>
            <a:ext cx="10966450" cy="4319588"/>
          </a:xfrm>
        </p:spPr>
        <p:txBody>
          <a:bodyPr>
            <a:normAutofit/>
          </a:bodyPr>
          <a:lstStyle/>
          <a:p>
            <a:pPr marL="0" indent="0">
              <a:buNone/>
            </a:pPr>
            <a:endParaRPr lang="nl-NL" sz="3000" b="1" dirty="0">
              <a:solidFill>
                <a:srgbClr val="002060"/>
              </a:solidFill>
            </a:endParaRPr>
          </a:p>
          <a:p>
            <a:pPr marL="0" indent="0">
              <a:buNone/>
            </a:pPr>
            <a:r>
              <a:rPr lang="en-US" sz="2400" dirty="0" err="1">
                <a:solidFill>
                  <a:srgbClr val="002060"/>
                </a:solidFill>
              </a:rPr>
              <a:t>Implicaties</a:t>
            </a:r>
            <a:r>
              <a:rPr lang="en-US" sz="2400" dirty="0">
                <a:solidFill>
                  <a:srgbClr val="002060"/>
                </a:solidFill>
              </a:rPr>
              <a:t> </a:t>
            </a:r>
            <a:r>
              <a:rPr lang="en-US" sz="2400" dirty="0" err="1">
                <a:solidFill>
                  <a:srgbClr val="002060"/>
                </a:solidFill>
              </a:rPr>
              <a:t>voor</a:t>
            </a:r>
            <a:r>
              <a:rPr lang="en-US" sz="2400" dirty="0">
                <a:solidFill>
                  <a:srgbClr val="002060"/>
                </a:solidFill>
              </a:rPr>
              <a:t> de PICU nav </a:t>
            </a:r>
            <a:r>
              <a:rPr lang="en-US" sz="2400" dirty="0" err="1">
                <a:solidFill>
                  <a:srgbClr val="002060"/>
                </a:solidFill>
              </a:rPr>
              <a:t>deze</a:t>
            </a:r>
            <a:r>
              <a:rPr lang="en-US" sz="2400" dirty="0">
                <a:solidFill>
                  <a:srgbClr val="002060"/>
                </a:solidFill>
              </a:rPr>
              <a:t> </a:t>
            </a:r>
            <a:r>
              <a:rPr lang="en-US" sz="2400" dirty="0" err="1">
                <a:solidFill>
                  <a:srgbClr val="002060"/>
                </a:solidFill>
              </a:rPr>
              <a:t>studie</a:t>
            </a:r>
            <a:r>
              <a:rPr lang="en-US" sz="2400" dirty="0">
                <a:solidFill>
                  <a:srgbClr val="002060"/>
                </a:solidFill>
              </a:rPr>
              <a:t>?</a:t>
            </a:r>
            <a:br>
              <a:rPr lang="en-US" sz="4400" dirty="0">
                <a:solidFill>
                  <a:srgbClr val="002060"/>
                </a:solidFill>
              </a:rPr>
            </a:br>
            <a:endParaRPr lang="nl-NL" sz="2400" b="1" dirty="0">
              <a:solidFill>
                <a:srgbClr val="002060"/>
              </a:solidFill>
            </a:endParaRPr>
          </a:p>
          <a:p>
            <a:pPr marL="285750" lvl="3" indent="-285750"/>
            <a:r>
              <a:rPr lang="en-US" sz="1800" b="1" dirty="0">
                <a:solidFill>
                  <a:srgbClr val="002060"/>
                </a:solidFill>
              </a:rPr>
              <a:t>Is het </a:t>
            </a:r>
            <a:r>
              <a:rPr lang="en-US" sz="1800" b="1" dirty="0" err="1">
                <a:solidFill>
                  <a:srgbClr val="002060"/>
                </a:solidFill>
              </a:rPr>
              <a:t>resultaat</a:t>
            </a:r>
            <a:r>
              <a:rPr lang="en-US" sz="1800" b="1" dirty="0">
                <a:solidFill>
                  <a:srgbClr val="002060"/>
                </a:solidFill>
              </a:rPr>
              <a:t> van de </a:t>
            </a:r>
            <a:r>
              <a:rPr lang="en-US" sz="1800" b="1" dirty="0" err="1">
                <a:solidFill>
                  <a:srgbClr val="002060"/>
                </a:solidFill>
              </a:rPr>
              <a:t>studie</a:t>
            </a:r>
            <a:r>
              <a:rPr lang="en-US" sz="1800" b="1" dirty="0">
                <a:solidFill>
                  <a:srgbClr val="002060"/>
                </a:solidFill>
              </a:rPr>
              <a:t> relevant </a:t>
            </a:r>
            <a:r>
              <a:rPr lang="en-US" sz="1800" b="1" dirty="0" err="1">
                <a:solidFill>
                  <a:srgbClr val="002060"/>
                </a:solidFill>
              </a:rPr>
              <a:t>voor</a:t>
            </a:r>
            <a:r>
              <a:rPr lang="en-US" sz="1800" b="1" dirty="0">
                <a:solidFill>
                  <a:srgbClr val="002060"/>
                </a:solidFill>
              </a:rPr>
              <a:t> PICU WKZ? </a:t>
            </a:r>
            <a:br>
              <a:rPr lang="en-US" b="1" dirty="0">
                <a:solidFill>
                  <a:srgbClr val="002060"/>
                </a:solidFill>
              </a:rPr>
            </a:br>
            <a:r>
              <a:rPr lang="en-US" sz="1800" dirty="0">
                <a:solidFill>
                  <a:srgbClr val="002060"/>
                </a:solidFill>
              </a:rPr>
              <a:t>In die zin </a:t>
            </a:r>
            <a:r>
              <a:rPr lang="en-US" sz="1800" dirty="0" err="1">
                <a:solidFill>
                  <a:srgbClr val="002060"/>
                </a:solidFill>
              </a:rPr>
              <a:t>dat</a:t>
            </a:r>
            <a:r>
              <a:rPr lang="en-US" sz="1800" dirty="0">
                <a:solidFill>
                  <a:srgbClr val="002060"/>
                </a:solidFill>
              </a:rPr>
              <a:t> er </a:t>
            </a:r>
            <a:r>
              <a:rPr lang="en-US" sz="1800" dirty="0" err="1">
                <a:solidFill>
                  <a:srgbClr val="002060"/>
                </a:solidFill>
              </a:rPr>
              <a:t>mogelijk</a:t>
            </a:r>
            <a:r>
              <a:rPr lang="en-US" sz="1800" dirty="0">
                <a:solidFill>
                  <a:srgbClr val="002060"/>
                </a:solidFill>
              </a:rPr>
              <a:t> </a:t>
            </a:r>
            <a:r>
              <a:rPr lang="en-US" sz="1800" dirty="0" err="1">
                <a:solidFill>
                  <a:srgbClr val="002060"/>
                </a:solidFill>
              </a:rPr>
              <a:t>voordeel</a:t>
            </a:r>
            <a:r>
              <a:rPr lang="en-US" sz="1800" dirty="0">
                <a:solidFill>
                  <a:srgbClr val="002060"/>
                </a:solidFill>
              </a:rPr>
              <a:t> </a:t>
            </a:r>
            <a:r>
              <a:rPr lang="en-US" sz="1800" dirty="0" err="1">
                <a:solidFill>
                  <a:srgbClr val="002060"/>
                </a:solidFill>
              </a:rPr>
              <a:t>zou</a:t>
            </a:r>
            <a:r>
              <a:rPr lang="en-US" sz="1800" dirty="0">
                <a:solidFill>
                  <a:srgbClr val="002060"/>
                </a:solidFill>
              </a:rPr>
              <a:t> </a:t>
            </a:r>
            <a:r>
              <a:rPr lang="en-US" sz="1800" dirty="0" err="1">
                <a:solidFill>
                  <a:srgbClr val="002060"/>
                </a:solidFill>
              </a:rPr>
              <a:t>zijn</a:t>
            </a:r>
            <a:r>
              <a:rPr lang="en-US" sz="1800" dirty="0">
                <a:solidFill>
                  <a:srgbClr val="002060"/>
                </a:solidFill>
              </a:rPr>
              <a:t> </a:t>
            </a:r>
            <a:r>
              <a:rPr lang="en-US" sz="1800" dirty="0" err="1">
                <a:solidFill>
                  <a:srgbClr val="002060"/>
                </a:solidFill>
              </a:rPr>
              <a:t>bij</a:t>
            </a:r>
            <a:r>
              <a:rPr lang="en-US" sz="1800" dirty="0">
                <a:solidFill>
                  <a:srgbClr val="002060"/>
                </a:solidFill>
              </a:rPr>
              <a:t> </a:t>
            </a:r>
            <a:r>
              <a:rPr lang="en-US" sz="1800" dirty="0" err="1">
                <a:solidFill>
                  <a:srgbClr val="002060"/>
                </a:solidFill>
              </a:rPr>
              <a:t>een</a:t>
            </a:r>
            <a:r>
              <a:rPr lang="en-US" sz="1800" dirty="0">
                <a:solidFill>
                  <a:srgbClr val="002060"/>
                </a:solidFill>
              </a:rPr>
              <a:t> </a:t>
            </a:r>
            <a:r>
              <a:rPr lang="en-US" sz="1800" dirty="0" err="1">
                <a:solidFill>
                  <a:srgbClr val="002060"/>
                </a:solidFill>
              </a:rPr>
              <a:t>meer</a:t>
            </a:r>
            <a:r>
              <a:rPr lang="en-US" sz="1800" dirty="0">
                <a:solidFill>
                  <a:srgbClr val="002060"/>
                </a:solidFill>
              </a:rPr>
              <a:t> </a:t>
            </a:r>
            <a:r>
              <a:rPr lang="en-US" sz="1800" dirty="0" err="1">
                <a:solidFill>
                  <a:srgbClr val="002060"/>
                </a:solidFill>
              </a:rPr>
              <a:t>liberale</a:t>
            </a:r>
            <a:r>
              <a:rPr lang="en-US" sz="1800" dirty="0">
                <a:solidFill>
                  <a:srgbClr val="002060"/>
                </a:solidFill>
              </a:rPr>
              <a:t> </a:t>
            </a:r>
            <a:r>
              <a:rPr lang="en-US" sz="1800" dirty="0" err="1">
                <a:solidFill>
                  <a:srgbClr val="002060"/>
                </a:solidFill>
              </a:rPr>
              <a:t>strategie</a:t>
            </a:r>
            <a:r>
              <a:rPr lang="en-US" sz="1800" dirty="0">
                <a:solidFill>
                  <a:srgbClr val="002060"/>
                </a:solidFill>
              </a:rPr>
              <a:t>; </a:t>
            </a:r>
            <a:br>
              <a:rPr lang="en-US" sz="1800" dirty="0">
                <a:solidFill>
                  <a:srgbClr val="002060"/>
                </a:solidFill>
              </a:rPr>
            </a:br>
            <a:r>
              <a:rPr lang="en-US" sz="1800" dirty="0">
                <a:solidFill>
                  <a:srgbClr val="002060"/>
                </a:solidFill>
              </a:rPr>
              <a:t>De PICU </a:t>
            </a:r>
            <a:r>
              <a:rPr lang="en-US" sz="1800" dirty="0" err="1">
                <a:solidFill>
                  <a:srgbClr val="002060"/>
                </a:solidFill>
              </a:rPr>
              <a:t>heeft</a:t>
            </a:r>
            <a:r>
              <a:rPr lang="en-US" sz="1800" dirty="0">
                <a:solidFill>
                  <a:srgbClr val="002060"/>
                </a:solidFill>
              </a:rPr>
              <a:t> </a:t>
            </a:r>
            <a:r>
              <a:rPr lang="en-US" sz="1800" dirty="0" err="1">
                <a:solidFill>
                  <a:srgbClr val="002060"/>
                </a:solidFill>
              </a:rPr>
              <a:t>een</a:t>
            </a:r>
            <a:r>
              <a:rPr lang="en-US" sz="1800" dirty="0">
                <a:solidFill>
                  <a:srgbClr val="002060"/>
                </a:solidFill>
              </a:rPr>
              <a:t> </a:t>
            </a:r>
            <a:r>
              <a:rPr lang="en-US" sz="1800" dirty="0" err="1">
                <a:solidFill>
                  <a:srgbClr val="002060"/>
                </a:solidFill>
              </a:rPr>
              <a:t>nog</a:t>
            </a:r>
            <a:r>
              <a:rPr lang="en-US" sz="1800" dirty="0">
                <a:solidFill>
                  <a:srgbClr val="002060"/>
                </a:solidFill>
              </a:rPr>
              <a:t> </a:t>
            </a:r>
            <a:r>
              <a:rPr lang="en-US" sz="1800" dirty="0" err="1">
                <a:solidFill>
                  <a:srgbClr val="002060"/>
                </a:solidFill>
              </a:rPr>
              <a:t>jongere</a:t>
            </a:r>
            <a:r>
              <a:rPr lang="en-US" sz="1800" dirty="0">
                <a:solidFill>
                  <a:srgbClr val="002060"/>
                </a:solidFill>
              </a:rPr>
              <a:t> </a:t>
            </a:r>
            <a:r>
              <a:rPr lang="en-US" sz="1800" dirty="0" err="1">
                <a:solidFill>
                  <a:srgbClr val="002060"/>
                </a:solidFill>
              </a:rPr>
              <a:t>populatie</a:t>
            </a:r>
            <a:r>
              <a:rPr lang="en-US" sz="1800" dirty="0">
                <a:solidFill>
                  <a:srgbClr val="002060"/>
                </a:solidFill>
              </a:rPr>
              <a:t>; </a:t>
            </a:r>
            <a:r>
              <a:rPr lang="en-US" sz="1800" dirty="0" err="1">
                <a:solidFill>
                  <a:srgbClr val="002060"/>
                </a:solidFill>
              </a:rPr>
              <a:t>waarbij</a:t>
            </a:r>
            <a:r>
              <a:rPr lang="en-US" sz="1800" dirty="0">
                <a:solidFill>
                  <a:srgbClr val="002060"/>
                </a:solidFill>
              </a:rPr>
              <a:t> in de </a:t>
            </a:r>
            <a:r>
              <a:rPr lang="en-US" sz="1800" dirty="0" err="1">
                <a:solidFill>
                  <a:srgbClr val="002060"/>
                </a:solidFill>
              </a:rPr>
              <a:t>studie</a:t>
            </a:r>
            <a:r>
              <a:rPr lang="en-US" sz="1800" dirty="0">
                <a:solidFill>
                  <a:srgbClr val="002060"/>
                </a:solidFill>
              </a:rPr>
              <a:t> </a:t>
            </a:r>
            <a:r>
              <a:rPr lang="en-US" sz="1800" dirty="0" err="1">
                <a:solidFill>
                  <a:srgbClr val="002060"/>
                </a:solidFill>
              </a:rPr>
              <a:t>mogelijk</a:t>
            </a:r>
            <a:r>
              <a:rPr lang="en-US" sz="1800" dirty="0">
                <a:solidFill>
                  <a:srgbClr val="002060"/>
                </a:solidFill>
              </a:rPr>
              <a:t> </a:t>
            </a:r>
            <a:r>
              <a:rPr lang="en-US" sz="1800" dirty="0" err="1">
                <a:solidFill>
                  <a:srgbClr val="002060"/>
                </a:solidFill>
              </a:rPr>
              <a:t>iets</a:t>
            </a:r>
            <a:r>
              <a:rPr lang="en-US" sz="1800" dirty="0">
                <a:solidFill>
                  <a:srgbClr val="002060"/>
                </a:solidFill>
              </a:rPr>
              <a:t> </a:t>
            </a:r>
            <a:r>
              <a:rPr lang="en-US" sz="1800" dirty="0" err="1">
                <a:solidFill>
                  <a:srgbClr val="002060"/>
                </a:solidFill>
              </a:rPr>
              <a:t>voordeel</a:t>
            </a:r>
            <a:r>
              <a:rPr lang="en-US" sz="1800" dirty="0">
                <a:solidFill>
                  <a:srgbClr val="002060"/>
                </a:solidFill>
              </a:rPr>
              <a:t> op de </a:t>
            </a:r>
            <a:br>
              <a:rPr lang="en-US" sz="1800" dirty="0">
                <a:solidFill>
                  <a:srgbClr val="002060"/>
                </a:solidFill>
              </a:rPr>
            </a:br>
            <a:r>
              <a:rPr lang="en-US" sz="1800" dirty="0" err="1">
                <a:solidFill>
                  <a:srgbClr val="002060"/>
                </a:solidFill>
              </a:rPr>
              <a:t>langere</a:t>
            </a:r>
            <a:r>
              <a:rPr lang="en-US" sz="1800" dirty="0">
                <a:solidFill>
                  <a:srgbClr val="002060"/>
                </a:solidFill>
              </a:rPr>
              <a:t> </a:t>
            </a:r>
            <a:r>
              <a:rPr lang="en-US" sz="1800" dirty="0" err="1">
                <a:solidFill>
                  <a:srgbClr val="002060"/>
                </a:solidFill>
              </a:rPr>
              <a:t>termijn</a:t>
            </a:r>
            <a:r>
              <a:rPr lang="en-US" sz="1800" dirty="0">
                <a:solidFill>
                  <a:srgbClr val="002060"/>
                </a:solidFill>
              </a:rPr>
              <a:t> </a:t>
            </a:r>
            <a:r>
              <a:rPr lang="en-US" sz="1800" dirty="0" err="1">
                <a:solidFill>
                  <a:srgbClr val="002060"/>
                </a:solidFill>
              </a:rPr>
              <a:t>bij</a:t>
            </a:r>
            <a:r>
              <a:rPr lang="en-US" sz="1800" dirty="0">
                <a:solidFill>
                  <a:srgbClr val="002060"/>
                </a:solidFill>
              </a:rPr>
              <a:t> pt &lt; 55 </a:t>
            </a:r>
            <a:r>
              <a:rPr lang="en-US" sz="1800" dirty="0" err="1">
                <a:solidFill>
                  <a:srgbClr val="002060"/>
                </a:solidFill>
              </a:rPr>
              <a:t>werd</a:t>
            </a:r>
            <a:r>
              <a:rPr lang="en-US" sz="1800" dirty="0">
                <a:solidFill>
                  <a:srgbClr val="002060"/>
                </a:solidFill>
              </a:rPr>
              <a:t> </a:t>
            </a:r>
            <a:r>
              <a:rPr lang="en-US" sz="1800" dirty="0" err="1">
                <a:solidFill>
                  <a:srgbClr val="002060"/>
                </a:solidFill>
              </a:rPr>
              <a:t>gezien</a:t>
            </a:r>
            <a:r>
              <a:rPr lang="en-US" sz="1800" dirty="0">
                <a:solidFill>
                  <a:srgbClr val="002060"/>
                </a:solidFill>
              </a:rPr>
              <a:t>. </a:t>
            </a:r>
            <a:br>
              <a:rPr lang="en-US" sz="1800" dirty="0">
                <a:solidFill>
                  <a:srgbClr val="002060"/>
                </a:solidFill>
              </a:rPr>
            </a:br>
            <a:endParaRPr lang="en-US" sz="1800" dirty="0">
              <a:solidFill>
                <a:srgbClr val="002060"/>
              </a:solidFill>
            </a:endParaRPr>
          </a:p>
          <a:p>
            <a:pPr marL="285750" lvl="3" indent="-285750"/>
            <a:r>
              <a:rPr lang="en-US" sz="1800" dirty="0" err="1">
                <a:solidFill>
                  <a:srgbClr val="002060"/>
                </a:solidFill>
              </a:rPr>
              <a:t>Hierin</a:t>
            </a:r>
            <a:r>
              <a:rPr lang="en-US" sz="1800" dirty="0">
                <a:solidFill>
                  <a:srgbClr val="002060"/>
                </a:solidFill>
              </a:rPr>
              <a:t> </a:t>
            </a:r>
            <a:r>
              <a:rPr lang="en-US" sz="1800" dirty="0" err="1">
                <a:solidFill>
                  <a:srgbClr val="002060"/>
                </a:solidFill>
              </a:rPr>
              <a:t>voorziet</a:t>
            </a:r>
            <a:r>
              <a:rPr lang="en-US" sz="1800" dirty="0">
                <a:solidFill>
                  <a:srgbClr val="002060"/>
                </a:solidFill>
              </a:rPr>
              <a:t> het </a:t>
            </a:r>
            <a:r>
              <a:rPr lang="en-US" sz="1800" dirty="0" err="1">
                <a:solidFill>
                  <a:srgbClr val="002060"/>
                </a:solidFill>
              </a:rPr>
              <a:t>huidige</a:t>
            </a:r>
            <a:r>
              <a:rPr lang="en-US" sz="1800" dirty="0">
                <a:solidFill>
                  <a:srgbClr val="002060"/>
                </a:solidFill>
              </a:rPr>
              <a:t> protocol, door in de </a:t>
            </a:r>
            <a:r>
              <a:rPr lang="en-US" sz="1800" dirty="0" err="1">
                <a:solidFill>
                  <a:srgbClr val="002060"/>
                </a:solidFill>
              </a:rPr>
              <a:t>eerste</a:t>
            </a:r>
            <a:r>
              <a:rPr lang="en-US" sz="1800" dirty="0">
                <a:solidFill>
                  <a:srgbClr val="002060"/>
                </a:solidFill>
              </a:rPr>
              <a:t> week </a:t>
            </a:r>
            <a:r>
              <a:rPr lang="en-US" sz="1800" dirty="0" err="1">
                <a:solidFill>
                  <a:srgbClr val="002060"/>
                </a:solidFill>
              </a:rPr>
              <a:t>na</a:t>
            </a:r>
            <a:r>
              <a:rPr lang="en-US" sz="1800" dirty="0">
                <a:solidFill>
                  <a:srgbClr val="002060"/>
                </a:solidFill>
              </a:rPr>
              <a:t> trauma </a:t>
            </a:r>
            <a:r>
              <a:rPr lang="en-US" sz="1800" dirty="0" err="1">
                <a:solidFill>
                  <a:srgbClr val="002060"/>
                </a:solidFill>
              </a:rPr>
              <a:t>een</a:t>
            </a:r>
            <a:r>
              <a:rPr lang="en-US" sz="1800" dirty="0">
                <a:solidFill>
                  <a:srgbClr val="002060"/>
                </a:solidFill>
              </a:rPr>
              <a:t> </a:t>
            </a:r>
            <a:r>
              <a:rPr lang="en-US" sz="1800" dirty="0" err="1">
                <a:solidFill>
                  <a:srgbClr val="002060"/>
                </a:solidFill>
              </a:rPr>
              <a:t>minimaal</a:t>
            </a:r>
            <a:r>
              <a:rPr lang="en-US" sz="1800" dirty="0">
                <a:solidFill>
                  <a:srgbClr val="002060"/>
                </a:solidFill>
              </a:rPr>
              <a:t> </a:t>
            </a:r>
            <a:br>
              <a:rPr lang="en-US" sz="1800" dirty="0">
                <a:solidFill>
                  <a:srgbClr val="002060"/>
                </a:solidFill>
              </a:rPr>
            </a:br>
            <a:r>
              <a:rPr lang="en-US" sz="1800" dirty="0">
                <a:solidFill>
                  <a:srgbClr val="002060"/>
                </a:solidFill>
              </a:rPr>
              <a:t>Hb van &gt;5,5 mmol/L (&gt;8,8 gr/dl) </a:t>
            </a:r>
            <a:r>
              <a:rPr lang="en-US" sz="1800" dirty="0" err="1">
                <a:solidFill>
                  <a:srgbClr val="002060"/>
                </a:solidFill>
              </a:rPr>
              <a:t>na</a:t>
            </a:r>
            <a:r>
              <a:rPr lang="en-US" sz="1800" dirty="0">
                <a:solidFill>
                  <a:srgbClr val="002060"/>
                </a:solidFill>
              </a:rPr>
              <a:t> </a:t>
            </a:r>
            <a:r>
              <a:rPr lang="en-US" sz="1800" dirty="0" err="1">
                <a:solidFill>
                  <a:srgbClr val="002060"/>
                </a:solidFill>
              </a:rPr>
              <a:t>te</a:t>
            </a:r>
            <a:r>
              <a:rPr lang="en-US" sz="1800" dirty="0">
                <a:solidFill>
                  <a:srgbClr val="002060"/>
                </a:solidFill>
              </a:rPr>
              <a:t> </a:t>
            </a:r>
            <a:r>
              <a:rPr lang="en-US" sz="1800" dirty="0" err="1">
                <a:solidFill>
                  <a:srgbClr val="002060"/>
                </a:solidFill>
              </a:rPr>
              <a:t>streven</a:t>
            </a:r>
            <a:r>
              <a:rPr lang="en-US" sz="1800" dirty="0">
                <a:solidFill>
                  <a:srgbClr val="002060"/>
                </a:solidFill>
              </a:rPr>
              <a:t>.</a:t>
            </a:r>
            <a:br>
              <a:rPr lang="en-US" b="1" dirty="0">
                <a:solidFill>
                  <a:srgbClr val="002060"/>
                </a:solidFill>
              </a:rPr>
            </a:br>
            <a:endParaRPr lang="nl-NL" sz="3000" b="1" dirty="0">
              <a:solidFill>
                <a:srgbClr val="002060"/>
              </a:solidFill>
            </a:endParaRPr>
          </a:p>
        </p:txBody>
      </p:sp>
    </p:spTree>
    <p:extLst>
      <p:ext uri="{BB962C8B-B14F-4D97-AF65-F5344CB8AC3E}">
        <p14:creationId xmlns:p14="http://schemas.microsoft.com/office/powerpoint/2010/main" val="1840999632"/>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F0FC7-6737-401F-991F-941E2666EBEC}">
  <ds:schemaRefs>
    <ds:schemaRef ds:uri="http://schemas.microsoft.com/sharepoint/events"/>
  </ds:schemaRefs>
</ds:datastoreItem>
</file>

<file path=customXml/itemProps2.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4.xml><?xml version="1.0" encoding="utf-8"?>
<ds:datastoreItem xmlns:ds="http://schemas.openxmlformats.org/officeDocument/2006/customXml" ds:itemID="{22C1B0DE-6F5B-4099-A914-2C9338C6C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375</TotalTime>
  <Words>369</Words>
  <Application>Microsoft Office PowerPoint</Application>
  <PresentationFormat>Breedbeeld</PresentationFormat>
  <Paragraphs>35</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Open Sans</vt:lpstr>
      <vt:lpstr>WKZ PowerPoint NL</vt:lpstr>
      <vt:lpstr>Bloedtransfusies in TBI</vt:lpstr>
      <vt:lpstr>Richtlijn vs praktijk </vt:lpstr>
      <vt:lpstr>Onderzoek</vt:lpstr>
      <vt:lpstr>Uitkomsten </vt:lpstr>
      <vt:lpstr>Uitkomsten </vt:lpstr>
      <vt:lpstr>Dagelijkse praktijk</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Bloedtransfusies in TBI</dc:title>
  <dc:creator>Weerden, G.S.M. van der (Dianne)</dc:creator>
  <cp:lastModifiedBy>Wilde, J. de (Joke)</cp:lastModifiedBy>
  <cp:revision>2</cp:revision>
  <dcterms:created xsi:type="dcterms:W3CDTF">2025-02-23T11:11:10Z</dcterms:created>
  <dcterms:modified xsi:type="dcterms:W3CDTF">2025-02-26T10:08:33Z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