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handoutMasterIdLst>
    <p:handoutMasterId r:id="rId31"/>
  </p:handoutMasterIdLst>
  <p:sldIdLst>
    <p:sldId id="268" r:id="rId6"/>
    <p:sldId id="271" r:id="rId7"/>
    <p:sldId id="270" r:id="rId8"/>
    <p:sldId id="272" r:id="rId9"/>
    <p:sldId id="273" r:id="rId10"/>
    <p:sldId id="265" r:id="rId11"/>
    <p:sldId id="269" r:id="rId12"/>
    <p:sldId id="266" r:id="rId13"/>
    <p:sldId id="274" r:id="rId14"/>
    <p:sldId id="259" r:id="rId15"/>
    <p:sldId id="260" r:id="rId16"/>
    <p:sldId id="278" r:id="rId17"/>
    <p:sldId id="275" r:id="rId18"/>
    <p:sldId id="279" r:id="rId19"/>
    <p:sldId id="257" r:id="rId20"/>
    <p:sldId id="258" r:id="rId21"/>
    <p:sldId id="276" r:id="rId22"/>
    <p:sldId id="261" r:id="rId23"/>
    <p:sldId id="262" r:id="rId24"/>
    <p:sldId id="263" r:id="rId25"/>
    <p:sldId id="264" r:id="rId26"/>
    <p:sldId id="280" r:id="rId27"/>
    <p:sldId id="281" r:id="rId28"/>
    <p:sldId id="2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D9D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807" autoAdjust="0"/>
  </p:normalViewPr>
  <p:slideViewPr>
    <p:cSldViewPr snapToGrid="0">
      <p:cViewPr varScale="1">
        <p:scale>
          <a:sx n="83" d="100"/>
          <a:sy n="83" d="100"/>
        </p:scale>
        <p:origin x="547" y="82"/>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26-2-2025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26-2-2025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8F38071-ACCE-28F4-64C0-74517C8A1595}"/>
              </a:ext>
            </a:extLst>
          </p:cNvPr>
          <p:cNvSpPr>
            <a:spLocks noGrp="1"/>
          </p:cNvSpPr>
          <p:nvPr>
            <p:ph type="sldNum" sz="quarter" idx="10"/>
          </p:nvPr>
        </p:nvSpPr>
        <p:spPr/>
        <p:txBody>
          <a:bodyPr/>
          <a:lstStyle/>
          <a:p>
            <a:fld id="{5A195573-6125-40C3-AA0C-3AC6CFB9F86B}" type="slidenum">
              <a:rPr lang="en-US" smtClean="0"/>
              <a:pPr/>
              <a:t>1</a:t>
            </a:fld>
            <a:endParaRPr lang="en-US" dirty="0"/>
          </a:p>
        </p:txBody>
      </p:sp>
      <p:pic>
        <p:nvPicPr>
          <p:cNvPr id="4" name="Afbeelding 3">
            <a:extLst>
              <a:ext uri="{FF2B5EF4-FFF2-40B4-BE49-F238E27FC236}">
                <a16:creationId xmlns:a16="http://schemas.microsoft.com/office/drawing/2014/main" id="{F4E5C802-522A-1D6E-35D2-696EEF94058F}"/>
              </a:ext>
            </a:extLst>
          </p:cNvPr>
          <p:cNvPicPr>
            <a:picLocks noChangeAspect="1"/>
          </p:cNvPicPr>
          <p:nvPr/>
        </p:nvPicPr>
        <p:blipFill>
          <a:blip r:embed="rId2"/>
          <a:stretch>
            <a:fillRect/>
          </a:stretch>
        </p:blipFill>
        <p:spPr>
          <a:xfrm>
            <a:off x="1447800" y="1224295"/>
            <a:ext cx="8572500" cy="2392325"/>
          </a:xfrm>
          <a:prstGeom prst="rect">
            <a:avLst/>
          </a:prstGeom>
        </p:spPr>
      </p:pic>
      <p:sp>
        <p:nvSpPr>
          <p:cNvPr id="5" name="Tekstvak 4">
            <a:extLst>
              <a:ext uri="{FF2B5EF4-FFF2-40B4-BE49-F238E27FC236}">
                <a16:creationId xmlns:a16="http://schemas.microsoft.com/office/drawing/2014/main" id="{CE764CD0-5172-69F4-6157-F33B47521623}"/>
              </a:ext>
            </a:extLst>
          </p:cNvPr>
          <p:cNvSpPr txBox="1"/>
          <p:nvPr/>
        </p:nvSpPr>
        <p:spPr>
          <a:xfrm>
            <a:off x="6200775" y="3848100"/>
            <a:ext cx="4752975" cy="369332"/>
          </a:xfrm>
          <a:prstGeom prst="rect">
            <a:avLst/>
          </a:prstGeom>
          <a:noFill/>
        </p:spPr>
        <p:txBody>
          <a:bodyPr wrap="square" rtlCol="0">
            <a:spAutoFit/>
          </a:bodyPr>
          <a:lstStyle/>
          <a:p>
            <a:r>
              <a:rPr lang="nl-NL" dirty="0" err="1"/>
              <a:t>eClinicalMedicine</a:t>
            </a:r>
            <a:r>
              <a:rPr lang="nl-NL" dirty="0"/>
              <a:t> 2025;81: 103077</a:t>
            </a:r>
          </a:p>
        </p:txBody>
      </p:sp>
    </p:spTree>
    <p:extLst>
      <p:ext uri="{BB962C8B-B14F-4D97-AF65-F5344CB8AC3E}">
        <p14:creationId xmlns:p14="http://schemas.microsoft.com/office/powerpoint/2010/main" val="15623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D1B80-5EE3-2DCF-FDC8-654EB972BE82}"/>
              </a:ext>
            </a:extLst>
          </p:cNvPr>
          <p:cNvSpPr>
            <a:spLocks noGrp="1"/>
          </p:cNvSpPr>
          <p:nvPr>
            <p:ph type="title"/>
          </p:nvPr>
        </p:nvSpPr>
        <p:spPr/>
        <p:txBody>
          <a:bodyPr/>
          <a:lstStyle/>
          <a:p>
            <a:r>
              <a:rPr lang="en-US" sz="2800" dirty="0"/>
              <a:t>Glasgow Outcome Scale Extended Pediatric version (GOSEP)</a:t>
            </a:r>
            <a:br>
              <a:rPr lang="en-US" sz="2800" dirty="0"/>
            </a:br>
            <a:endParaRPr lang="nl-NL" sz="2800" dirty="0"/>
          </a:p>
        </p:txBody>
      </p:sp>
      <p:sp>
        <p:nvSpPr>
          <p:cNvPr id="4" name="Tijdelijke aanduiding voor tekst 3">
            <a:extLst>
              <a:ext uri="{FF2B5EF4-FFF2-40B4-BE49-F238E27FC236}">
                <a16:creationId xmlns:a16="http://schemas.microsoft.com/office/drawing/2014/main" id="{6FE985A3-CC36-72CD-95CD-F0182D120DBF}"/>
              </a:ext>
            </a:extLst>
          </p:cNvPr>
          <p:cNvSpPr>
            <a:spLocks noGrp="1"/>
          </p:cNvSpPr>
          <p:nvPr>
            <p:ph type="body" sz="quarter" idx="12"/>
          </p:nvPr>
        </p:nvSpPr>
        <p:spPr/>
        <p:txBody>
          <a:bodyPr/>
          <a:lstStyle/>
          <a:p>
            <a:r>
              <a:rPr lang="nl-NL" dirty="0"/>
              <a:t>GOSEP</a:t>
            </a:r>
          </a:p>
          <a:p>
            <a:endParaRPr lang="nl-NL" dirty="0"/>
          </a:p>
          <a:p>
            <a:pPr marL="285750" indent="-285750">
              <a:buFont typeface="Arial" panose="020B0604020202020204" pitchFamily="34" charset="0"/>
              <a:buChar char="•"/>
            </a:pPr>
            <a:r>
              <a:rPr lang="nl-NL" dirty="0"/>
              <a:t>CONSCIOUSNESS</a:t>
            </a:r>
          </a:p>
          <a:p>
            <a:pPr marL="285750" indent="-285750">
              <a:buFont typeface="Arial" panose="020B0604020202020204" pitchFamily="34" charset="0"/>
              <a:buChar char="•"/>
            </a:pPr>
            <a:r>
              <a:rPr lang="nl-NL" dirty="0"/>
              <a:t>INDEPENDENCE IN THE HOME</a:t>
            </a:r>
          </a:p>
          <a:p>
            <a:pPr marL="285750" indent="-285750">
              <a:buFont typeface="Arial" panose="020B0604020202020204" pitchFamily="34" charset="0"/>
              <a:buChar char="•"/>
            </a:pPr>
            <a:r>
              <a:rPr lang="nl-NL" dirty="0"/>
              <a:t>INDEPENDENCE OUTSIDE THE HOME</a:t>
            </a:r>
          </a:p>
          <a:p>
            <a:pPr marL="285750" indent="-285750">
              <a:buFont typeface="Arial" panose="020B0604020202020204" pitchFamily="34" charset="0"/>
              <a:buChar char="•"/>
            </a:pPr>
            <a:r>
              <a:rPr lang="nl-NL" dirty="0"/>
              <a:t>SCHOOL/WORK</a:t>
            </a:r>
          </a:p>
          <a:p>
            <a:pPr marL="285750" indent="-285750">
              <a:buFont typeface="Arial" panose="020B0604020202020204" pitchFamily="34" charset="0"/>
              <a:buChar char="•"/>
            </a:pPr>
            <a:r>
              <a:rPr lang="nl-NL" dirty="0"/>
              <a:t>SOCIAL &amp; LEISURE ACTIVITIES</a:t>
            </a:r>
          </a:p>
          <a:p>
            <a:pPr marL="285750" indent="-285750">
              <a:buFont typeface="Arial" panose="020B0604020202020204" pitchFamily="34" charset="0"/>
              <a:buChar char="•"/>
            </a:pPr>
            <a:r>
              <a:rPr lang="nl-NL" dirty="0"/>
              <a:t>FAMILY &amp; FRIENDSHIPS</a:t>
            </a:r>
          </a:p>
          <a:p>
            <a:pPr marL="285750" indent="-285750">
              <a:buFont typeface="Arial" panose="020B0604020202020204" pitchFamily="34" charset="0"/>
              <a:buChar char="•"/>
            </a:pPr>
            <a:r>
              <a:rPr lang="nl-NL" dirty="0"/>
              <a:t>RETURN TO NORMAL LIFE</a:t>
            </a:r>
          </a:p>
          <a:p>
            <a:pPr marL="285750" indent="-285750">
              <a:buFont typeface="Arial" panose="020B0604020202020204" pitchFamily="34" charset="0"/>
              <a:buChar char="•"/>
            </a:pPr>
            <a:endParaRPr lang="nl-NL" dirty="0"/>
          </a:p>
        </p:txBody>
      </p:sp>
      <p:sp>
        <p:nvSpPr>
          <p:cNvPr id="5" name="Tijdelijke aanduiding voor dianummer 4">
            <a:extLst>
              <a:ext uri="{FF2B5EF4-FFF2-40B4-BE49-F238E27FC236}">
                <a16:creationId xmlns:a16="http://schemas.microsoft.com/office/drawing/2014/main" id="{59B2A623-26C4-C761-7122-46297FE5BBB9}"/>
              </a:ext>
            </a:extLst>
          </p:cNvPr>
          <p:cNvSpPr>
            <a:spLocks noGrp="1"/>
          </p:cNvSpPr>
          <p:nvPr>
            <p:ph type="sldNum" sz="quarter" idx="13"/>
          </p:nvPr>
        </p:nvSpPr>
        <p:spPr/>
        <p:txBody>
          <a:bodyPr/>
          <a:lstStyle/>
          <a:p>
            <a:fld id="{5A195573-6125-40C3-AA0C-3AC6CFB9F86B}" type="slidenum">
              <a:rPr lang="en-US" smtClean="0"/>
              <a:pPr/>
              <a:t>10</a:t>
            </a:fld>
            <a:endParaRPr lang="en-US" dirty="0"/>
          </a:p>
        </p:txBody>
      </p:sp>
      <p:pic>
        <p:nvPicPr>
          <p:cNvPr id="7" name="Afbeelding 6">
            <a:extLst>
              <a:ext uri="{FF2B5EF4-FFF2-40B4-BE49-F238E27FC236}">
                <a16:creationId xmlns:a16="http://schemas.microsoft.com/office/drawing/2014/main" id="{6D67749E-CBF9-5296-C6E3-F25E4C5D597A}"/>
              </a:ext>
            </a:extLst>
          </p:cNvPr>
          <p:cNvPicPr>
            <a:picLocks noChangeAspect="1"/>
          </p:cNvPicPr>
          <p:nvPr/>
        </p:nvPicPr>
        <p:blipFill>
          <a:blip r:embed="rId2"/>
          <a:stretch>
            <a:fillRect/>
          </a:stretch>
        </p:blipFill>
        <p:spPr>
          <a:xfrm>
            <a:off x="817217" y="1752366"/>
            <a:ext cx="4934639" cy="3353268"/>
          </a:xfrm>
          <a:prstGeom prst="rect">
            <a:avLst/>
          </a:prstGeom>
        </p:spPr>
      </p:pic>
    </p:spTree>
    <p:extLst>
      <p:ext uri="{BB962C8B-B14F-4D97-AF65-F5344CB8AC3E}">
        <p14:creationId xmlns:p14="http://schemas.microsoft.com/office/powerpoint/2010/main" val="110506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D1B80-5EE3-2DCF-FDC8-654EB972BE82}"/>
              </a:ext>
            </a:extLst>
          </p:cNvPr>
          <p:cNvSpPr>
            <a:spLocks noGrp="1"/>
          </p:cNvSpPr>
          <p:nvPr>
            <p:ph type="title"/>
          </p:nvPr>
        </p:nvSpPr>
        <p:spPr/>
        <p:txBody>
          <a:bodyPr/>
          <a:lstStyle/>
          <a:p>
            <a:r>
              <a:rPr lang="en-US" sz="2800" dirty="0"/>
              <a:t>Glasgow Outcome Scale Extended Pediatric version (GOSEP)</a:t>
            </a:r>
            <a:br>
              <a:rPr lang="en-US" sz="2800" dirty="0"/>
            </a:br>
            <a:endParaRPr lang="nl-NL" sz="2800" dirty="0"/>
          </a:p>
        </p:txBody>
      </p:sp>
      <p:sp>
        <p:nvSpPr>
          <p:cNvPr id="4" name="Tijdelijke aanduiding voor tekst 3">
            <a:extLst>
              <a:ext uri="{FF2B5EF4-FFF2-40B4-BE49-F238E27FC236}">
                <a16:creationId xmlns:a16="http://schemas.microsoft.com/office/drawing/2014/main" id="{6FE985A3-CC36-72CD-95CD-F0182D120DBF}"/>
              </a:ext>
            </a:extLst>
          </p:cNvPr>
          <p:cNvSpPr>
            <a:spLocks noGrp="1"/>
          </p:cNvSpPr>
          <p:nvPr>
            <p:ph type="body" sz="quarter" idx="12"/>
          </p:nvPr>
        </p:nvSpPr>
        <p:spPr/>
        <p:txBody>
          <a:bodyPr/>
          <a:lstStyle/>
          <a:p>
            <a:r>
              <a:rPr lang="nl-NL" dirty="0" err="1"/>
              <a:t>Study</a:t>
            </a:r>
            <a:r>
              <a:rPr lang="nl-NL" dirty="0"/>
              <a:t> </a:t>
            </a:r>
            <a:r>
              <a:rPr lang="nl-NL" dirty="0" err="1"/>
              <a:t>outcome</a:t>
            </a:r>
            <a:endParaRPr lang="nl-NL" dirty="0"/>
          </a:p>
          <a:p>
            <a:endParaRPr lang="nl-NL" dirty="0"/>
          </a:p>
          <a:p>
            <a:pPr marL="285750" indent="-285750">
              <a:buFont typeface="Arial" panose="020B0604020202020204" pitchFamily="34" charset="0"/>
              <a:buChar char="•"/>
            </a:pPr>
            <a:r>
              <a:rPr lang="nl-NL" dirty="0"/>
              <a:t> </a:t>
            </a:r>
            <a:r>
              <a:rPr lang="nl-NL" dirty="0" err="1"/>
              <a:t>favourable</a:t>
            </a:r>
            <a:r>
              <a:rPr lang="nl-NL" dirty="0"/>
              <a:t> (GOSEP 1–4)</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 </a:t>
            </a:r>
            <a:r>
              <a:rPr lang="nl-NL" dirty="0" err="1"/>
              <a:t>unfavourable</a:t>
            </a:r>
            <a:r>
              <a:rPr lang="nl-NL" dirty="0"/>
              <a:t> (GOSEP 5–8).</a:t>
            </a:r>
          </a:p>
        </p:txBody>
      </p:sp>
      <p:sp>
        <p:nvSpPr>
          <p:cNvPr id="5" name="Tijdelijke aanduiding voor dianummer 4">
            <a:extLst>
              <a:ext uri="{FF2B5EF4-FFF2-40B4-BE49-F238E27FC236}">
                <a16:creationId xmlns:a16="http://schemas.microsoft.com/office/drawing/2014/main" id="{59B2A623-26C4-C761-7122-46297FE5BBB9}"/>
              </a:ext>
            </a:extLst>
          </p:cNvPr>
          <p:cNvSpPr>
            <a:spLocks noGrp="1"/>
          </p:cNvSpPr>
          <p:nvPr>
            <p:ph type="sldNum" sz="quarter" idx="13"/>
          </p:nvPr>
        </p:nvSpPr>
        <p:spPr/>
        <p:txBody>
          <a:bodyPr/>
          <a:lstStyle/>
          <a:p>
            <a:fld id="{5A195573-6125-40C3-AA0C-3AC6CFB9F86B}" type="slidenum">
              <a:rPr lang="en-US" smtClean="0"/>
              <a:pPr/>
              <a:t>11</a:t>
            </a:fld>
            <a:endParaRPr lang="en-US" dirty="0"/>
          </a:p>
        </p:txBody>
      </p:sp>
      <p:pic>
        <p:nvPicPr>
          <p:cNvPr id="7" name="Afbeelding 6">
            <a:extLst>
              <a:ext uri="{FF2B5EF4-FFF2-40B4-BE49-F238E27FC236}">
                <a16:creationId xmlns:a16="http://schemas.microsoft.com/office/drawing/2014/main" id="{6D67749E-CBF9-5296-C6E3-F25E4C5D597A}"/>
              </a:ext>
            </a:extLst>
          </p:cNvPr>
          <p:cNvPicPr>
            <a:picLocks noChangeAspect="1"/>
          </p:cNvPicPr>
          <p:nvPr/>
        </p:nvPicPr>
        <p:blipFill>
          <a:blip r:embed="rId2"/>
          <a:stretch>
            <a:fillRect/>
          </a:stretch>
        </p:blipFill>
        <p:spPr>
          <a:xfrm>
            <a:off x="817217" y="1752366"/>
            <a:ext cx="4934639" cy="3353268"/>
          </a:xfrm>
          <a:prstGeom prst="rect">
            <a:avLst/>
          </a:prstGeom>
        </p:spPr>
      </p:pic>
    </p:spTree>
    <p:extLst>
      <p:ext uri="{BB962C8B-B14F-4D97-AF65-F5344CB8AC3E}">
        <p14:creationId xmlns:p14="http://schemas.microsoft.com/office/powerpoint/2010/main" val="296471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8B1CE-EB8B-85FC-8BE6-FA9530840550}"/>
              </a:ext>
            </a:extLst>
          </p:cNvPr>
          <p:cNvSpPr>
            <a:spLocks noGrp="1"/>
          </p:cNvSpPr>
          <p:nvPr>
            <p:ph type="title"/>
          </p:nvPr>
        </p:nvSpPr>
        <p:spPr/>
        <p:txBody>
          <a:bodyPr/>
          <a:lstStyle/>
          <a:p>
            <a:r>
              <a:rPr lang="nl-NL" dirty="0"/>
              <a:t>Multivariate analyses</a:t>
            </a:r>
          </a:p>
        </p:txBody>
      </p:sp>
      <p:sp>
        <p:nvSpPr>
          <p:cNvPr id="3" name="Tijdelijke aanduiding voor tekst 2">
            <a:extLst>
              <a:ext uri="{FF2B5EF4-FFF2-40B4-BE49-F238E27FC236}">
                <a16:creationId xmlns:a16="http://schemas.microsoft.com/office/drawing/2014/main" id="{ED2DE8CB-650A-4964-5EC7-C6440AD447B9}"/>
              </a:ext>
            </a:extLst>
          </p:cNvPr>
          <p:cNvSpPr>
            <a:spLocks noGrp="1"/>
          </p:cNvSpPr>
          <p:nvPr>
            <p:ph type="body" sz="quarter" idx="11"/>
          </p:nvPr>
        </p:nvSpPr>
        <p:spPr/>
        <p:txBody>
          <a:bodyPr/>
          <a:lstStyle/>
          <a:p>
            <a:pPr marL="457200" indent="-457200">
              <a:buFont typeface="Arial" panose="020B0604020202020204" pitchFamily="34" charset="0"/>
              <a:buChar char="•"/>
            </a:pPr>
            <a:r>
              <a:rPr lang="nl-NL" sz="2000" b="0" dirty="0"/>
              <a:t>Sliding </a:t>
            </a:r>
            <a:r>
              <a:rPr lang="nl-NL" sz="2000" b="0" dirty="0" err="1"/>
              <a:t>dichotomy</a:t>
            </a:r>
            <a:endParaRPr lang="nl-NL" sz="2000" b="0" dirty="0"/>
          </a:p>
          <a:p>
            <a:pPr lvl="2"/>
            <a:r>
              <a:rPr lang="en-US" sz="2000" b="0" dirty="0"/>
              <a:t>The definition of </a:t>
            </a:r>
            <a:r>
              <a:rPr lang="en-US" sz="2000" b="0" dirty="0" err="1"/>
              <a:t>favourable</a:t>
            </a:r>
            <a:r>
              <a:rPr lang="en-US" sz="2000" b="0" dirty="0"/>
              <a:t> and </a:t>
            </a:r>
            <a:r>
              <a:rPr lang="en-US" sz="2000" b="0" dirty="0" err="1"/>
              <a:t>unfavourable</a:t>
            </a:r>
            <a:r>
              <a:rPr lang="en-US" sz="2000" b="0" dirty="0"/>
              <a:t> outcome is adjusted depending on the initial disease severity.</a:t>
            </a:r>
          </a:p>
          <a:p>
            <a:pPr lvl="2"/>
            <a:r>
              <a:rPr lang="en-US" sz="2000" dirty="0"/>
              <a:t>F</a:t>
            </a:r>
            <a:r>
              <a:rPr lang="en-US" sz="2000" b="0" dirty="0"/>
              <a:t>or a patient with very poor prognosis based on the clinical parameters, survival would be regarded as a </a:t>
            </a:r>
            <a:r>
              <a:rPr lang="en-US" sz="2000" b="0" dirty="0" err="1"/>
              <a:t>favourable</a:t>
            </a:r>
            <a:r>
              <a:rPr lang="en-US" sz="2000" b="0" dirty="0"/>
              <a:t> outcome. In a patient with excellent prognosis on admission, only a GOSEP of 1 or 2 would be considered a </a:t>
            </a:r>
            <a:r>
              <a:rPr lang="en-US" sz="2000" b="0" dirty="0" err="1"/>
              <a:t>favourable</a:t>
            </a:r>
            <a:r>
              <a:rPr lang="en-US" sz="2000" b="0" dirty="0"/>
              <a:t> outcome, any other outcome would be considered </a:t>
            </a:r>
            <a:r>
              <a:rPr lang="en-US" sz="2000" b="0" dirty="0" err="1"/>
              <a:t>unfavourable</a:t>
            </a:r>
            <a:r>
              <a:rPr lang="en-US" sz="2000" b="0" dirty="0"/>
              <a:t>.</a:t>
            </a:r>
          </a:p>
          <a:p>
            <a:pPr marL="727200" lvl="3" indent="-457200"/>
            <a:r>
              <a:rPr lang="en-US" sz="2000" dirty="0"/>
              <a:t>Low likelihood: GOSEP 1-2 considered as </a:t>
            </a:r>
            <a:r>
              <a:rPr lang="en-US" sz="2000" dirty="0" err="1"/>
              <a:t>favourable</a:t>
            </a:r>
            <a:endParaRPr lang="en-US" sz="2000" dirty="0"/>
          </a:p>
          <a:p>
            <a:pPr marL="727200" lvl="3" indent="-457200"/>
            <a:r>
              <a:rPr lang="en-US" sz="2000" b="0" dirty="0"/>
              <a:t>Intermediate likel</a:t>
            </a:r>
            <a:r>
              <a:rPr lang="en-US" sz="2000" dirty="0"/>
              <a:t>ihood: GOSEP 1-4 considered as </a:t>
            </a:r>
            <a:r>
              <a:rPr lang="en-US" sz="2000" dirty="0" err="1"/>
              <a:t>favourable</a:t>
            </a:r>
            <a:endParaRPr lang="en-US" sz="2000" dirty="0"/>
          </a:p>
          <a:p>
            <a:pPr marL="727200" lvl="3" indent="-457200"/>
            <a:r>
              <a:rPr lang="en-US" sz="2000" b="0" dirty="0"/>
              <a:t>High likelihood</a:t>
            </a:r>
            <a:r>
              <a:rPr lang="en-US" sz="2000" dirty="0"/>
              <a:t>: GOSEP 1-6 considered as </a:t>
            </a:r>
            <a:r>
              <a:rPr lang="en-US" sz="2000" dirty="0" err="1"/>
              <a:t>favourable</a:t>
            </a:r>
            <a:endParaRPr lang="en-US" sz="2000" b="0" dirty="0"/>
          </a:p>
          <a:p>
            <a:pPr lvl="2"/>
            <a:endParaRPr lang="nl-NL" sz="2000" b="0" dirty="0"/>
          </a:p>
          <a:p>
            <a:pPr marL="457200" indent="-457200">
              <a:buFont typeface="Arial" panose="020B0604020202020204" pitchFamily="34" charset="0"/>
              <a:buChar char="•"/>
            </a:pPr>
            <a:r>
              <a:rPr lang="nl-NL" sz="2000" b="0" dirty="0" err="1"/>
              <a:t>Propensity</a:t>
            </a:r>
            <a:r>
              <a:rPr lang="nl-NL" sz="2000" b="0" dirty="0"/>
              <a:t> score matching</a:t>
            </a:r>
          </a:p>
          <a:p>
            <a:r>
              <a:rPr lang="nl-NL" sz="2000" b="0" dirty="0">
                <a:solidFill>
                  <a:schemeClr val="tx1"/>
                </a:solidFill>
              </a:rPr>
              <a:t>1:1 matching</a:t>
            </a:r>
          </a:p>
          <a:p>
            <a:endParaRPr lang="nl-NL" sz="2000" b="0" dirty="0">
              <a:solidFill>
                <a:schemeClr val="tx1"/>
              </a:solidFill>
            </a:endParaRPr>
          </a:p>
          <a:p>
            <a:pPr marL="457200" indent="-457200">
              <a:buFont typeface="Arial" panose="020B0604020202020204" pitchFamily="34" charset="0"/>
              <a:buChar char="•"/>
            </a:pPr>
            <a:r>
              <a:rPr lang="nl-NL" sz="2000" b="0" dirty="0"/>
              <a:t>Mixed effect model</a:t>
            </a:r>
          </a:p>
          <a:p>
            <a:r>
              <a:rPr lang="en-US" sz="2000" b="0" dirty="0">
                <a:solidFill>
                  <a:schemeClr val="tx1"/>
                </a:solidFill>
              </a:rPr>
              <a:t>To adjust for variations across centers while assessing the overall treatment effects</a:t>
            </a:r>
            <a:endParaRPr lang="nl-NL" sz="2000" b="0" dirty="0">
              <a:solidFill>
                <a:schemeClr val="tx1"/>
              </a:solidFill>
            </a:endParaRPr>
          </a:p>
        </p:txBody>
      </p:sp>
      <p:sp>
        <p:nvSpPr>
          <p:cNvPr id="4" name="Tijdelijke aanduiding voor dianummer 3">
            <a:extLst>
              <a:ext uri="{FF2B5EF4-FFF2-40B4-BE49-F238E27FC236}">
                <a16:creationId xmlns:a16="http://schemas.microsoft.com/office/drawing/2014/main" id="{E1A006B4-3307-E120-F193-23723BFD98EE}"/>
              </a:ext>
            </a:extLst>
          </p:cNvPr>
          <p:cNvSpPr>
            <a:spLocks noGrp="1"/>
          </p:cNvSpPr>
          <p:nvPr>
            <p:ph type="sldNum" sz="quarter" idx="12"/>
          </p:nvPr>
        </p:nvSpPr>
        <p:spPr/>
        <p:txBody>
          <a:bodyPr/>
          <a:lstStyle/>
          <a:p>
            <a:fld id="{5A195573-6125-40C3-AA0C-3AC6CFB9F86B}" type="slidenum">
              <a:rPr lang="en-US" smtClean="0"/>
              <a:pPr/>
              <a:t>12</a:t>
            </a:fld>
            <a:endParaRPr lang="en-US" dirty="0"/>
          </a:p>
        </p:txBody>
      </p:sp>
    </p:spTree>
    <p:extLst>
      <p:ext uri="{BB962C8B-B14F-4D97-AF65-F5344CB8AC3E}">
        <p14:creationId xmlns:p14="http://schemas.microsoft.com/office/powerpoint/2010/main" val="673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44863-D250-214E-F3B1-B704036A7923}"/>
              </a:ext>
            </a:extLst>
          </p:cNvPr>
          <p:cNvSpPr>
            <a:spLocks noGrp="1"/>
          </p:cNvSpPr>
          <p:nvPr>
            <p:ph type="title"/>
          </p:nvPr>
        </p:nvSpPr>
        <p:spPr/>
        <p:txBody>
          <a:bodyPr/>
          <a:lstStyle/>
          <a:p>
            <a:r>
              <a:rPr lang="nl-NL" dirty="0" err="1"/>
              <a:t>Propensity</a:t>
            </a:r>
            <a:r>
              <a:rPr lang="nl-NL" dirty="0"/>
              <a:t> score matching</a:t>
            </a:r>
          </a:p>
        </p:txBody>
      </p:sp>
      <p:sp>
        <p:nvSpPr>
          <p:cNvPr id="4" name="Tijdelijke aanduiding voor dianummer 3">
            <a:extLst>
              <a:ext uri="{FF2B5EF4-FFF2-40B4-BE49-F238E27FC236}">
                <a16:creationId xmlns:a16="http://schemas.microsoft.com/office/drawing/2014/main" id="{103E3C7C-9FA7-501E-7EF4-85433240EB08}"/>
              </a:ext>
            </a:extLst>
          </p:cNvPr>
          <p:cNvSpPr>
            <a:spLocks noGrp="1"/>
          </p:cNvSpPr>
          <p:nvPr>
            <p:ph type="sldNum" sz="quarter" idx="12"/>
          </p:nvPr>
        </p:nvSpPr>
        <p:spPr/>
        <p:txBody>
          <a:bodyPr/>
          <a:lstStyle/>
          <a:p>
            <a:fld id="{5A195573-6125-40C3-AA0C-3AC6CFB9F86B}" type="slidenum">
              <a:rPr lang="en-US" smtClean="0"/>
              <a:pPr/>
              <a:t>13</a:t>
            </a:fld>
            <a:endParaRPr lang="en-US" dirty="0"/>
          </a:p>
        </p:txBody>
      </p:sp>
      <p:pic>
        <p:nvPicPr>
          <p:cNvPr id="2050" name="Picture 2" descr="regression - Understanding Propensity Score Matching - Cross Validated">
            <a:extLst>
              <a:ext uri="{FF2B5EF4-FFF2-40B4-BE49-F238E27FC236}">
                <a16:creationId xmlns:a16="http://schemas.microsoft.com/office/drawing/2014/main" id="{DC642358-39B2-E27B-47A0-8EB659D86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629502"/>
            <a:ext cx="9839325" cy="305044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6266C4C-23A6-9B6E-0087-8B4CE90A8A54}"/>
              </a:ext>
            </a:extLst>
          </p:cNvPr>
          <p:cNvSpPr txBox="1"/>
          <p:nvPr/>
        </p:nvSpPr>
        <p:spPr>
          <a:xfrm>
            <a:off x="3838575" y="4610100"/>
            <a:ext cx="6019800" cy="2308324"/>
          </a:xfrm>
          <a:prstGeom prst="rect">
            <a:avLst/>
          </a:prstGeom>
          <a:noFill/>
        </p:spPr>
        <p:txBody>
          <a:bodyPr wrap="square" rtlCol="0">
            <a:spAutoFit/>
          </a:bodyPr>
          <a:lstStyle/>
          <a:p>
            <a:pPr marL="285750" indent="-285750">
              <a:buFont typeface="Arial" panose="020B0604020202020204" pitchFamily="34" charset="0"/>
              <a:buChar char="•"/>
            </a:pPr>
            <a:r>
              <a:rPr lang="nl-NL" dirty="0"/>
              <a:t>Age</a:t>
            </a:r>
          </a:p>
          <a:p>
            <a:pPr marL="285750" indent="-285750">
              <a:buFont typeface="Arial" panose="020B0604020202020204" pitchFamily="34" charset="0"/>
              <a:buChar char="•"/>
            </a:pPr>
            <a:r>
              <a:rPr lang="nl-NL" dirty="0"/>
              <a:t>Motor GCS</a:t>
            </a:r>
          </a:p>
          <a:p>
            <a:pPr marL="285750" indent="-285750">
              <a:buFont typeface="Arial" panose="020B0604020202020204" pitchFamily="34" charset="0"/>
              <a:buChar char="•"/>
            </a:pPr>
            <a:r>
              <a:rPr lang="nl-NL" dirty="0" err="1"/>
              <a:t>Pupillary</a:t>
            </a:r>
            <a:r>
              <a:rPr lang="nl-NL" dirty="0"/>
              <a:t> </a:t>
            </a:r>
            <a:r>
              <a:rPr lang="nl-NL" dirty="0" err="1"/>
              <a:t>reactivity</a:t>
            </a:r>
            <a:endParaRPr lang="nl-NL" dirty="0"/>
          </a:p>
          <a:p>
            <a:pPr marL="285750" indent="-285750">
              <a:buFont typeface="Arial" panose="020B0604020202020204" pitchFamily="34" charset="0"/>
              <a:buChar char="•"/>
            </a:pPr>
            <a:r>
              <a:rPr lang="nl-NL" dirty="0" err="1"/>
              <a:t>Injury</a:t>
            </a:r>
            <a:r>
              <a:rPr lang="nl-NL" dirty="0"/>
              <a:t> </a:t>
            </a:r>
            <a:r>
              <a:rPr lang="nl-NL" dirty="0" err="1"/>
              <a:t>severity</a:t>
            </a:r>
            <a:r>
              <a:rPr lang="nl-NL" dirty="0"/>
              <a:t> score</a:t>
            </a:r>
          </a:p>
          <a:p>
            <a:pPr marL="285750" indent="-285750">
              <a:buFont typeface="Arial" panose="020B0604020202020204" pitchFamily="34" charset="0"/>
              <a:buChar char="•"/>
            </a:pPr>
            <a:r>
              <a:rPr lang="nl-NL" dirty="0"/>
              <a:t>Rotterdam score of </a:t>
            </a:r>
            <a:r>
              <a:rPr lang="nl-NL" dirty="0" err="1"/>
              <a:t>traumatic</a:t>
            </a:r>
            <a:r>
              <a:rPr lang="nl-NL" dirty="0"/>
              <a:t> </a:t>
            </a:r>
            <a:r>
              <a:rPr lang="nl-NL" dirty="0" err="1"/>
              <a:t>brain</a:t>
            </a:r>
            <a:r>
              <a:rPr lang="nl-NL" dirty="0"/>
              <a:t> </a:t>
            </a:r>
            <a:r>
              <a:rPr lang="nl-NL" dirty="0" err="1"/>
              <a:t>injury</a:t>
            </a:r>
            <a:endParaRPr lang="nl-NL" dirty="0"/>
          </a:p>
          <a:p>
            <a:pPr marL="285750" indent="-285750">
              <a:buFont typeface="Arial" panose="020B0604020202020204" pitchFamily="34" charset="0"/>
              <a:buChar char="•"/>
            </a:pPr>
            <a:r>
              <a:rPr lang="nl-NL" dirty="0"/>
              <a:t>Pre-</a:t>
            </a:r>
            <a:r>
              <a:rPr lang="nl-NL" dirty="0" err="1"/>
              <a:t>hospital</a:t>
            </a:r>
            <a:r>
              <a:rPr lang="nl-NL" dirty="0"/>
              <a:t> </a:t>
            </a:r>
            <a:r>
              <a:rPr lang="nl-NL" dirty="0" err="1"/>
              <a:t>hypoxia</a:t>
            </a:r>
            <a:endParaRPr lang="nl-NL" dirty="0"/>
          </a:p>
          <a:p>
            <a:pPr marL="285750" indent="-285750">
              <a:buFont typeface="Arial" panose="020B0604020202020204" pitchFamily="34" charset="0"/>
              <a:buChar char="•"/>
            </a:pPr>
            <a:r>
              <a:rPr lang="nl-NL" dirty="0" err="1"/>
              <a:t>Hypotension</a:t>
            </a:r>
            <a:endParaRPr lang="nl-NL" dirty="0"/>
          </a:p>
          <a:p>
            <a:pPr marL="285750" indent="-285750">
              <a:buFont typeface="Arial" panose="020B0604020202020204" pitchFamily="34" charset="0"/>
              <a:buChar char="•"/>
            </a:pPr>
            <a:r>
              <a:rPr lang="nl-NL" dirty="0" err="1"/>
              <a:t>Cardiac</a:t>
            </a:r>
            <a:r>
              <a:rPr lang="nl-NL" dirty="0"/>
              <a:t> arrest</a:t>
            </a:r>
          </a:p>
        </p:txBody>
      </p:sp>
    </p:spTree>
    <p:extLst>
      <p:ext uri="{BB962C8B-B14F-4D97-AF65-F5344CB8AC3E}">
        <p14:creationId xmlns:p14="http://schemas.microsoft.com/office/powerpoint/2010/main" val="148570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8B1CE-EB8B-85FC-8BE6-FA9530840550}"/>
              </a:ext>
            </a:extLst>
          </p:cNvPr>
          <p:cNvSpPr>
            <a:spLocks noGrp="1"/>
          </p:cNvSpPr>
          <p:nvPr>
            <p:ph type="title"/>
          </p:nvPr>
        </p:nvSpPr>
        <p:spPr/>
        <p:txBody>
          <a:bodyPr/>
          <a:lstStyle/>
          <a:p>
            <a:r>
              <a:rPr lang="nl-NL" dirty="0"/>
              <a:t>Multivariate analyses</a:t>
            </a:r>
          </a:p>
        </p:txBody>
      </p:sp>
      <p:sp>
        <p:nvSpPr>
          <p:cNvPr id="3" name="Tijdelijke aanduiding voor tekst 2">
            <a:extLst>
              <a:ext uri="{FF2B5EF4-FFF2-40B4-BE49-F238E27FC236}">
                <a16:creationId xmlns:a16="http://schemas.microsoft.com/office/drawing/2014/main" id="{ED2DE8CB-650A-4964-5EC7-C6440AD447B9}"/>
              </a:ext>
            </a:extLst>
          </p:cNvPr>
          <p:cNvSpPr>
            <a:spLocks noGrp="1"/>
          </p:cNvSpPr>
          <p:nvPr>
            <p:ph type="body" sz="quarter" idx="11"/>
          </p:nvPr>
        </p:nvSpPr>
        <p:spPr/>
        <p:txBody>
          <a:bodyPr/>
          <a:lstStyle/>
          <a:p>
            <a:pPr marL="457200" indent="-457200">
              <a:buFont typeface="Arial" panose="020B0604020202020204" pitchFamily="34" charset="0"/>
              <a:buChar char="•"/>
            </a:pPr>
            <a:r>
              <a:rPr lang="nl-NL" sz="2000" b="0" dirty="0"/>
              <a:t>Sliding </a:t>
            </a:r>
            <a:r>
              <a:rPr lang="nl-NL" sz="2000" b="0" dirty="0" err="1"/>
              <a:t>dichotomy</a:t>
            </a:r>
            <a:endParaRPr lang="nl-NL" sz="2000" b="0" dirty="0"/>
          </a:p>
          <a:p>
            <a:pPr lvl="2"/>
            <a:r>
              <a:rPr lang="en-US" sz="2000" b="0" dirty="0"/>
              <a:t>The definition of </a:t>
            </a:r>
            <a:r>
              <a:rPr lang="en-US" sz="2000" b="0" dirty="0" err="1"/>
              <a:t>favourable</a:t>
            </a:r>
            <a:r>
              <a:rPr lang="en-US" sz="2000" b="0" dirty="0"/>
              <a:t> and </a:t>
            </a:r>
            <a:r>
              <a:rPr lang="en-US" sz="2000" b="0" dirty="0" err="1"/>
              <a:t>unfavourable</a:t>
            </a:r>
            <a:r>
              <a:rPr lang="en-US" sz="2000" b="0" dirty="0"/>
              <a:t> outcome is adjusted depending on the initial disease severity.</a:t>
            </a:r>
          </a:p>
          <a:p>
            <a:pPr lvl="2"/>
            <a:r>
              <a:rPr lang="en-US" sz="2000" dirty="0"/>
              <a:t>F</a:t>
            </a:r>
            <a:r>
              <a:rPr lang="en-US" sz="2000" b="0" dirty="0"/>
              <a:t>or a patient with very poor prognosis based on the clinical parameters, survival would be regarded as a </a:t>
            </a:r>
            <a:r>
              <a:rPr lang="en-US" sz="2000" b="0" dirty="0" err="1"/>
              <a:t>favourable</a:t>
            </a:r>
            <a:r>
              <a:rPr lang="en-US" sz="2000" b="0" dirty="0"/>
              <a:t> outcome. In a patient with excellent prognosis on admission, only a GOSEP of 1 or 2 would be considered a </a:t>
            </a:r>
            <a:r>
              <a:rPr lang="en-US" sz="2000" b="0" dirty="0" err="1"/>
              <a:t>favourable</a:t>
            </a:r>
            <a:r>
              <a:rPr lang="en-US" sz="2000" b="0" dirty="0"/>
              <a:t> outcome, any other outcome would be</a:t>
            </a:r>
          </a:p>
          <a:p>
            <a:pPr lvl="2"/>
            <a:r>
              <a:rPr lang="en-US" sz="2000" b="0" dirty="0"/>
              <a:t>considered </a:t>
            </a:r>
            <a:r>
              <a:rPr lang="en-US" sz="2000" b="0" dirty="0" err="1"/>
              <a:t>unfavourable</a:t>
            </a:r>
            <a:r>
              <a:rPr lang="en-US" sz="2000" b="0" dirty="0"/>
              <a:t>.</a:t>
            </a:r>
          </a:p>
          <a:p>
            <a:pPr marL="727200" lvl="3" indent="-457200"/>
            <a:r>
              <a:rPr lang="en-US" sz="2000" dirty="0"/>
              <a:t>Low likelihood: GOSEP 1-2 considered as </a:t>
            </a:r>
            <a:r>
              <a:rPr lang="en-US" sz="2000" dirty="0" err="1"/>
              <a:t>favourable</a:t>
            </a:r>
            <a:endParaRPr lang="en-US" sz="2000" dirty="0"/>
          </a:p>
          <a:p>
            <a:pPr marL="727200" lvl="3" indent="-457200"/>
            <a:r>
              <a:rPr lang="en-US" sz="2000" b="0" dirty="0"/>
              <a:t>Intermediate likel</a:t>
            </a:r>
            <a:r>
              <a:rPr lang="en-US" sz="2000" dirty="0"/>
              <a:t>ihood: GOSEP 1-4 considered as </a:t>
            </a:r>
            <a:r>
              <a:rPr lang="en-US" sz="2000" dirty="0" err="1"/>
              <a:t>favourable</a:t>
            </a:r>
            <a:endParaRPr lang="en-US" sz="2000" dirty="0"/>
          </a:p>
          <a:p>
            <a:pPr marL="727200" lvl="3" indent="-457200"/>
            <a:r>
              <a:rPr lang="en-US" sz="2000" b="0" dirty="0"/>
              <a:t>High likelihood</a:t>
            </a:r>
            <a:r>
              <a:rPr lang="en-US" sz="2000" dirty="0"/>
              <a:t>: GOSEP 1-6 considered as </a:t>
            </a:r>
            <a:r>
              <a:rPr lang="en-US" sz="2000" dirty="0" err="1"/>
              <a:t>favourable</a:t>
            </a:r>
            <a:endParaRPr lang="en-US" sz="2000" b="0" dirty="0"/>
          </a:p>
          <a:p>
            <a:pPr lvl="2"/>
            <a:endParaRPr lang="nl-NL" sz="2000" b="0" dirty="0"/>
          </a:p>
          <a:p>
            <a:pPr marL="457200" indent="-457200">
              <a:buFont typeface="Arial" panose="020B0604020202020204" pitchFamily="34" charset="0"/>
              <a:buChar char="•"/>
            </a:pPr>
            <a:r>
              <a:rPr lang="nl-NL" sz="2000" b="0" dirty="0" err="1"/>
              <a:t>Propensity</a:t>
            </a:r>
            <a:r>
              <a:rPr lang="nl-NL" sz="2000" b="0" dirty="0"/>
              <a:t> score matching</a:t>
            </a:r>
          </a:p>
          <a:p>
            <a:r>
              <a:rPr lang="nl-NL" sz="2000" b="0" dirty="0">
                <a:solidFill>
                  <a:schemeClr val="tx1"/>
                </a:solidFill>
              </a:rPr>
              <a:t>1:1 matching</a:t>
            </a:r>
          </a:p>
          <a:p>
            <a:endParaRPr lang="nl-NL" sz="2000" b="0" dirty="0">
              <a:solidFill>
                <a:schemeClr val="tx1"/>
              </a:solidFill>
            </a:endParaRPr>
          </a:p>
          <a:p>
            <a:pPr marL="457200" indent="-457200">
              <a:buFont typeface="Arial" panose="020B0604020202020204" pitchFamily="34" charset="0"/>
              <a:buChar char="•"/>
            </a:pPr>
            <a:r>
              <a:rPr lang="nl-NL" sz="2000" b="0" dirty="0"/>
              <a:t>Mixed effect model</a:t>
            </a:r>
          </a:p>
          <a:p>
            <a:r>
              <a:rPr lang="en-US" sz="2000" b="0" dirty="0">
                <a:solidFill>
                  <a:schemeClr val="tx1"/>
                </a:solidFill>
              </a:rPr>
              <a:t>To adjust for variations across centers while assessing the overall treatment effects</a:t>
            </a:r>
            <a:endParaRPr lang="nl-NL" sz="2000" b="0" dirty="0">
              <a:solidFill>
                <a:schemeClr val="tx1"/>
              </a:solidFill>
            </a:endParaRPr>
          </a:p>
        </p:txBody>
      </p:sp>
      <p:sp>
        <p:nvSpPr>
          <p:cNvPr id="4" name="Tijdelijke aanduiding voor dianummer 3">
            <a:extLst>
              <a:ext uri="{FF2B5EF4-FFF2-40B4-BE49-F238E27FC236}">
                <a16:creationId xmlns:a16="http://schemas.microsoft.com/office/drawing/2014/main" id="{E1A006B4-3307-E120-F193-23723BFD98EE}"/>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157172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880188E-AB17-48F1-5C22-5A5682E3C2FD}"/>
              </a:ext>
            </a:extLst>
          </p:cNvPr>
          <p:cNvSpPr>
            <a:spLocks noGrp="1"/>
          </p:cNvSpPr>
          <p:nvPr>
            <p:ph type="sldNum" sz="quarter" idx="10"/>
          </p:nvPr>
        </p:nvSpPr>
        <p:spPr/>
        <p:txBody>
          <a:bodyPr/>
          <a:lstStyle/>
          <a:p>
            <a:fld id="{5A195573-6125-40C3-AA0C-3AC6CFB9F86B}" type="slidenum">
              <a:rPr lang="en-US" smtClean="0"/>
              <a:pPr/>
              <a:t>15</a:t>
            </a:fld>
            <a:endParaRPr lang="en-US" dirty="0"/>
          </a:p>
        </p:txBody>
      </p:sp>
      <p:pic>
        <p:nvPicPr>
          <p:cNvPr id="1026" name="Picture 2">
            <a:extLst>
              <a:ext uri="{FF2B5EF4-FFF2-40B4-BE49-F238E27FC236}">
                <a16:creationId xmlns:a16="http://schemas.microsoft.com/office/drawing/2014/main" id="{09C98B3C-1422-DB25-57BD-61FF29E9E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0"/>
            <a:ext cx="6837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9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AC30759-BD44-51B7-D970-CC4E165548DC}"/>
              </a:ext>
            </a:extLst>
          </p:cNvPr>
          <p:cNvSpPr>
            <a:spLocks noGrp="1"/>
          </p:cNvSpPr>
          <p:nvPr>
            <p:ph type="sldNum" sz="quarter" idx="10"/>
          </p:nvPr>
        </p:nvSpPr>
        <p:spPr/>
        <p:txBody>
          <a:bodyPr/>
          <a:lstStyle/>
          <a:p>
            <a:fld id="{5A195573-6125-40C3-AA0C-3AC6CFB9F86B}" type="slidenum">
              <a:rPr lang="en-US" smtClean="0"/>
              <a:pPr/>
              <a:t>16</a:t>
            </a:fld>
            <a:endParaRPr lang="en-US" dirty="0"/>
          </a:p>
        </p:txBody>
      </p:sp>
      <p:pic>
        <p:nvPicPr>
          <p:cNvPr id="4" name="Afbeelding 3">
            <a:extLst>
              <a:ext uri="{FF2B5EF4-FFF2-40B4-BE49-F238E27FC236}">
                <a16:creationId xmlns:a16="http://schemas.microsoft.com/office/drawing/2014/main" id="{8F28E081-5298-DF83-32D4-A06DFDE0F4FA}"/>
              </a:ext>
            </a:extLst>
          </p:cNvPr>
          <p:cNvPicPr>
            <a:picLocks noChangeAspect="1"/>
          </p:cNvPicPr>
          <p:nvPr/>
        </p:nvPicPr>
        <p:blipFill>
          <a:blip r:embed="rId2"/>
          <a:stretch>
            <a:fillRect/>
          </a:stretch>
        </p:blipFill>
        <p:spPr>
          <a:xfrm>
            <a:off x="3241385" y="0"/>
            <a:ext cx="5981946" cy="6858000"/>
          </a:xfrm>
          <a:prstGeom prst="rect">
            <a:avLst/>
          </a:prstGeom>
        </p:spPr>
      </p:pic>
    </p:spTree>
    <p:extLst>
      <p:ext uri="{BB962C8B-B14F-4D97-AF65-F5344CB8AC3E}">
        <p14:creationId xmlns:p14="http://schemas.microsoft.com/office/powerpoint/2010/main" val="3159028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5155E-4789-72E0-0A87-E33F773DAF9C}"/>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940A201B-B2C6-B46E-9A09-D3D047C9D2E2}"/>
              </a:ext>
            </a:extLst>
          </p:cNvPr>
          <p:cNvSpPr>
            <a:spLocks noGrp="1"/>
          </p:cNvSpPr>
          <p:nvPr>
            <p:ph type="body" sz="quarter" idx="11"/>
          </p:nvPr>
        </p:nvSpPr>
        <p:spPr/>
        <p:txBody>
          <a:bodyPr/>
          <a:lstStyle/>
          <a:p>
            <a:pPr marL="457200" indent="-457200">
              <a:buFont typeface="Arial" panose="020B0604020202020204" pitchFamily="34" charset="0"/>
              <a:buChar char="•"/>
            </a:pPr>
            <a:r>
              <a:rPr lang="en-US" b="0" dirty="0"/>
              <a:t>Median amount of available data within the first 24 h was 13 h (IQR 8–18)</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The median percentage of good monitoring time (i.e. after artefact</a:t>
            </a:r>
          </a:p>
          <a:p>
            <a:r>
              <a:rPr lang="en-US" b="0" dirty="0"/>
              <a:t>      removal) was</a:t>
            </a:r>
          </a:p>
          <a:p>
            <a:pPr marL="727200" lvl="3" indent="-457200"/>
            <a:r>
              <a:rPr lang="en-US" b="0" dirty="0"/>
              <a:t>91% (IQR 84–96%) for ABP </a:t>
            </a:r>
          </a:p>
          <a:p>
            <a:pPr marL="727200" lvl="3" indent="-457200"/>
            <a:r>
              <a:rPr lang="en-US" b="0" dirty="0"/>
              <a:t>88% (IQR 75–93%) for ICP </a:t>
            </a:r>
            <a:endParaRPr lang="nl-NL" b="0" dirty="0"/>
          </a:p>
          <a:p>
            <a:endParaRPr lang="en-US" b="0" dirty="0"/>
          </a:p>
          <a:p>
            <a:pPr marL="457200" indent="-457200">
              <a:buFont typeface="Arial" panose="020B0604020202020204" pitchFamily="34" charset="0"/>
              <a:buChar char="•"/>
            </a:pPr>
            <a:r>
              <a:rPr lang="en-US" b="0" dirty="0" err="1"/>
              <a:t>PRx</a:t>
            </a:r>
            <a:r>
              <a:rPr lang="en-US" b="0" dirty="0"/>
              <a:t> and </a:t>
            </a:r>
            <a:r>
              <a:rPr lang="en-US" b="0" dirty="0" err="1"/>
              <a:t>CPPopt</a:t>
            </a:r>
            <a:r>
              <a:rPr lang="en-US" b="0" dirty="0"/>
              <a:t> could be calculated for 73% (IQR 62–91%) and 82%</a:t>
            </a:r>
          </a:p>
          <a:p>
            <a:r>
              <a:rPr lang="en-US" b="0" dirty="0"/>
              <a:t>     (IQR 81–92%) of the length of monitoring period/ patient </a:t>
            </a:r>
          </a:p>
        </p:txBody>
      </p:sp>
      <p:sp>
        <p:nvSpPr>
          <p:cNvPr id="4" name="Tijdelijke aanduiding voor dianummer 3">
            <a:extLst>
              <a:ext uri="{FF2B5EF4-FFF2-40B4-BE49-F238E27FC236}">
                <a16:creationId xmlns:a16="http://schemas.microsoft.com/office/drawing/2014/main" id="{6D59A8FD-C442-1C37-FE3F-1CEC8DD3D5DE}"/>
              </a:ext>
            </a:extLst>
          </p:cNvPr>
          <p:cNvSpPr>
            <a:spLocks noGrp="1"/>
          </p:cNvSpPr>
          <p:nvPr>
            <p:ph type="sldNum" sz="quarter" idx="12"/>
          </p:nvPr>
        </p:nvSpPr>
        <p:spPr/>
        <p:txBody>
          <a:bodyPr/>
          <a:lstStyle/>
          <a:p>
            <a:fld id="{5A195573-6125-40C3-AA0C-3AC6CFB9F86B}" type="slidenum">
              <a:rPr lang="en-US" smtClean="0"/>
              <a:pPr/>
              <a:t>17</a:t>
            </a:fld>
            <a:endParaRPr lang="en-US" dirty="0"/>
          </a:p>
        </p:txBody>
      </p:sp>
    </p:spTree>
    <p:extLst>
      <p:ext uri="{BB962C8B-B14F-4D97-AF65-F5344CB8AC3E}">
        <p14:creationId xmlns:p14="http://schemas.microsoft.com/office/powerpoint/2010/main" val="256707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12EB9E5-1A4B-9133-8C20-DFCA36BFCDB2}"/>
              </a:ext>
            </a:extLst>
          </p:cNvPr>
          <p:cNvSpPr>
            <a:spLocks noGrp="1"/>
          </p:cNvSpPr>
          <p:nvPr>
            <p:ph type="sldNum" sz="quarter" idx="10"/>
          </p:nvPr>
        </p:nvSpPr>
        <p:spPr/>
        <p:txBody>
          <a:bodyPr/>
          <a:lstStyle/>
          <a:p>
            <a:fld id="{5A195573-6125-40C3-AA0C-3AC6CFB9F86B}" type="slidenum">
              <a:rPr lang="en-US" smtClean="0"/>
              <a:pPr/>
              <a:t>18</a:t>
            </a:fld>
            <a:endParaRPr lang="en-US" dirty="0"/>
          </a:p>
        </p:txBody>
      </p:sp>
      <p:pic>
        <p:nvPicPr>
          <p:cNvPr id="2050" name="Picture 2">
            <a:extLst>
              <a:ext uri="{FF2B5EF4-FFF2-40B4-BE49-F238E27FC236}">
                <a16:creationId xmlns:a16="http://schemas.microsoft.com/office/drawing/2014/main" id="{2D69BD3F-D401-9465-F685-2FD34D523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6988"/>
            <a:ext cx="12192000" cy="426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2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966DFF7-F483-EC8F-49F4-95B7EA515318}"/>
              </a:ext>
            </a:extLst>
          </p:cNvPr>
          <p:cNvSpPr>
            <a:spLocks noGrp="1"/>
          </p:cNvSpPr>
          <p:nvPr>
            <p:ph type="sldNum" sz="quarter" idx="10"/>
          </p:nvPr>
        </p:nvSpPr>
        <p:spPr/>
        <p:txBody>
          <a:bodyPr/>
          <a:lstStyle/>
          <a:p>
            <a:fld id="{5A195573-6125-40C3-AA0C-3AC6CFB9F86B}" type="slidenum">
              <a:rPr lang="en-US" smtClean="0"/>
              <a:pPr/>
              <a:t>19</a:t>
            </a:fld>
            <a:endParaRPr lang="en-US" dirty="0"/>
          </a:p>
        </p:txBody>
      </p:sp>
      <p:pic>
        <p:nvPicPr>
          <p:cNvPr id="4" name="Afbeelding 3">
            <a:extLst>
              <a:ext uri="{FF2B5EF4-FFF2-40B4-BE49-F238E27FC236}">
                <a16:creationId xmlns:a16="http://schemas.microsoft.com/office/drawing/2014/main" id="{6577C2A5-68E3-45FB-0EDD-6A687C436648}"/>
              </a:ext>
            </a:extLst>
          </p:cNvPr>
          <p:cNvPicPr>
            <a:picLocks noChangeAspect="1"/>
          </p:cNvPicPr>
          <p:nvPr/>
        </p:nvPicPr>
        <p:blipFill>
          <a:blip r:embed="rId2"/>
          <a:stretch>
            <a:fillRect/>
          </a:stretch>
        </p:blipFill>
        <p:spPr>
          <a:xfrm>
            <a:off x="1623388" y="2009577"/>
            <a:ext cx="8945223" cy="2838846"/>
          </a:xfrm>
          <a:prstGeom prst="rect">
            <a:avLst/>
          </a:prstGeom>
        </p:spPr>
      </p:pic>
    </p:spTree>
    <p:extLst>
      <p:ext uri="{BB962C8B-B14F-4D97-AF65-F5344CB8AC3E}">
        <p14:creationId xmlns:p14="http://schemas.microsoft.com/office/powerpoint/2010/main" val="251724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266EB-89E1-3C94-3A7D-D8BF36372D7B}"/>
              </a:ext>
            </a:extLst>
          </p:cNvPr>
          <p:cNvSpPr>
            <a:spLocks noGrp="1"/>
          </p:cNvSpPr>
          <p:nvPr>
            <p:ph type="title"/>
          </p:nvPr>
        </p:nvSpPr>
        <p:spPr/>
        <p:txBody>
          <a:bodyPr/>
          <a:lstStyle/>
          <a:p>
            <a:r>
              <a:rPr lang="nl-NL" dirty="0" err="1"/>
              <a:t>Traumatic</a:t>
            </a:r>
            <a:r>
              <a:rPr lang="nl-NL" dirty="0"/>
              <a:t> </a:t>
            </a:r>
            <a:r>
              <a:rPr lang="nl-NL" dirty="0" err="1"/>
              <a:t>brain</a:t>
            </a:r>
            <a:r>
              <a:rPr lang="nl-NL" dirty="0"/>
              <a:t> </a:t>
            </a:r>
            <a:r>
              <a:rPr lang="nl-NL" dirty="0" err="1"/>
              <a:t>injury</a:t>
            </a:r>
            <a:endParaRPr lang="nl-NL" dirty="0"/>
          </a:p>
        </p:txBody>
      </p:sp>
      <p:sp>
        <p:nvSpPr>
          <p:cNvPr id="3" name="Tijdelijke aanduiding voor tekst 2">
            <a:extLst>
              <a:ext uri="{FF2B5EF4-FFF2-40B4-BE49-F238E27FC236}">
                <a16:creationId xmlns:a16="http://schemas.microsoft.com/office/drawing/2014/main" id="{96E0770D-6DE1-C00B-04A1-5B4A7D334FC8}"/>
              </a:ext>
            </a:extLst>
          </p:cNvPr>
          <p:cNvSpPr>
            <a:spLocks noGrp="1"/>
          </p:cNvSpPr>
          <p:nvPr>
            <p:ph type="body" sz="quarter" idx="11"/>
          </p:nvPr>
        </p:nvSpPr>
        <p:spPr/>
        <p:txBody>
          <a:bodyPr/>
          <a:lstStyle/>
          <a:p>
            <a:pPr marL="457200" indent="-457200">
              <a:buFont typeface="Arial" panose="020B0604020202020204" pitchFamily="34" charset="0"/>
              <a:buChar char="•"/>
            </a:pPr>
            <a:r>
              <a:rPr lang="nl-NL" b="0" dirty="0"/>
              <a:t>61% significant </a:t>
            </a:r>
            <a:r>
              <a:rPr lang="nl-NL" b="0" dirty="0" err="1"/>
              <a:t>morbidity</a:t>
            </a:r>
            <a:r>
              <a:rPr lang="nl-NL" b="0" dirty="0"/>
              <a:t> </a:t>
            </a:r>
            <a:r>
              <a:rPr lang="nl-NL" b="0" dirty="0" err="1"/>
              <a:t>after</a:t>
            </a:r>
            <a:r>
              <a:rPr lang="nl-NL" b="0" dirty="0"/>
              <a:t> moderate-severe TBI</a:t>
            </a:r>
          </a:p>
          <a:p>
            <a:pPr marL="457200" indent="-457200">
              <a:buFont typeface="Arial" panose="020B0604020202020204" pitchFamily="34" charset="0"/>
              <a:buChar char="•"/>
            </a:pPr>
            <a:endParaRPr lang="nl-NL" b="0" dirty="0"/>
          </a:p>
          <a:p>
            <a:pPr marL="457200" indent="-457200">
              <a:buFont typeface="Arial" panose="020B0604020202020204" pitchFamily="34" charset="0"/>
              <a:buChar char="•"/>
            </a:pPr>
            <a:r>
              <a:rPr lang="nl-NL" b="0" dirty="0"/>
              <a:t>Management </a:t>
            </a:r>
            <a:r>
              <a:rPr lang="nl-NL" b="0" dirty="0" err="1"/>
              <a:t>strategies</a:t>
            </a:r>
            <a:r>
              <a:rPr lang="nl-NL" b="0" dirty="0"/>
              <a:t>: </a:t>
            </a:r>
            <a:r>
              <a:rPr lang="nl-NL" b="0" dirty="0" err="1"/>
              <a:t>minimising</a:t>
            </a:r>
            <a:r>
              <a:rPr lang="nl-NL" b="0" dirty="0"/>
              <a:t> </a:t>
            </a:r>
            <a:r>
              <a:rPr lang="nl-NL" b="0" dirty="0" err="1"/>
              <a:t>secondary</a:t>
            </a:r>
            <a:r>
              <a:rPr lang="nl-NL" b="0" dirty="0"/>
              <a:t> </a:t>
            </a:r>
            <a:r>
              <a:rPr lang="nl-NL" b="0" dirty="0" err="1"/>
              <a:t>brain</a:t>
            </a:r>
            <a:r>
              <a:rPr lang="nl-NL" b="0" dirty="0"/>
              <a:t> </a:t>
            </a:r>
            <a:r>
              <a:rPr lang="nl-NL" b="0" dirty="0" err="1"/>
              <a:t>injury</a:t>
            </a:r>
            <a:r>
              <a:rPr lang="nl-NL" b="0" dirty="0"/>
              <a:t> </a:t>
            </a:r>
          </a:p>
          <a:p>
            <a:pPr marL="457200" indent="-457200">
              <a:buFont typeface="Arial" panose="020B0604020202020204" pitchFamily="34" charset="0"/>
              <a:buChar char="•"/>
            </a:pPr>
            <a:endParaRPr lang="nl-NL" b="0" dirty="0"/>
          </a:p>
          <a:p>
            <a:pPr marL="727200" lvl="3" indent="-457200"/>
            <a:r>
              <a:rPr lang="nl-NL" dirty="0"/>
              <a:t>ICP &lt; 20 </a:t>
            </a:r>
            <a:r>
              <a:rPr lang="nl-NL" dirty="0" err="1"/>
              <a:t>mmHg</a:t>
            </a:r>
            <a:endParaRPr lang="nl-NL" dirty="0"/>
          </a:p>
          <a:p>
            <a:pPr marL="727200" lvl="3" indent="-457200"/>
            <a:r>
              <a:rPr lang="nl-NL" b="0" dirty="0"/>
              <a:t>CPP 40-50 </a:t>
            </a:r>
            <a:r>
              <a:rPr lang="nl-NL" b="0" dirty="0" err="1"/>
              <a:t>mmHg</a:t>
            </a:r>
            <a:endParaRPr lang="nl-NL" b="0" dirty="0"/>
          </a:p>
          <a:p>
            <a:pPr marL="457200" indent="-457200">
              <a:buFont typeface="Arial" panose="020B0604020202020204" pitchFamily="34" charset="0"/>
              <a:buChar char="•"/>
            </a:pPr>
            <a:endParaRPr lang="nl-NL" b="0" dirty="0"/>
          </a:p>
          <a:p>
            <a:pPr marL="457200" indent="-457200">
              <a:buFont typeface="Arial" panose="020B0604020202020204" pitchFamily="34" charset="0"/>
              <a:buChar char="•"/>
            </a:pPr>
            <a:endParaRPr lang="nl-NL" b="0" dirty="0"/>
          </a:p>
          <a:p>
            <a:pPr marL="457200" indent="-457200">
              <a:buFont typeface="Arial" panose="020B0604020202020204" pitchFamily="34" charset="0"/>
              <a:buChar char="•"/>
            </a:pPr>
            <a:r>
              <a:rPr lang="nl-NL" b="0" dirty="0"/>
              <a:t>Pediatric </a:t>
            </a:r>
            <a:r>
              <a:rPr lang="nl-NL" b="0" dirty="0" err="1"/>
              <a:t>thresholds</a:t>
            </a:r>
            <a:r>
              <a:rPr lang="nl-NL" b="0" dirty="0"/>
              <a:t>?</a:t>
            </a:r>
          </a:p>
          <a:p>
            <a:pPr marL="457200" indent="-457200">
              <a:buFont typeface="Arial" panose="020B0604020202020204" pitchFamily="34" charset="0"/>
              <a:buChar char="•"/>
            </a:pPr>
            <a:endParaRPr lang="nl-NL" b="0" dirty="0"/>
          </a:p>
        </p:txBody>
      </p:sp>
      <p:sp>
        <p:nvSpPr>
          <p:cNvPr id="4" name="Tijdelijke aanduiding voor dianummer 3">
            <a:extLst>
              <a:ext uri="{FF2B5EF4-FFF2-40B4-BE49-F238E27FC236}">
                <a16:creationId xmlns:a16="http://schemas.microsoft.com/office/drawing/2014/main" id="{33213080-B6A6-3F8A-4395-634083533DE3}"/>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164230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3CA9D0D-1441-9C83-0509-BF362582CA2A}"/>
              </a:ext>
            </a:extLst>
          </p:cNvPr>
          <p:cNvSpPr>
            <a:spLocks noGrp="1"/>
          </p:cNvSpPr>
          <p:nvPr>
            <p:ph type="sldNum" sz="quarter" idx="10"/>
          </p:nvPr>
        </p:nvSpPr>
        <p:spPr/>
        <p:txBody>
          <a:bodyPr/>
          <a:lstStyle/>
          <a:p>
            <a:fld id="{5A195573-6125-40C3-AA0C-3AC6CFB9F86B}" type="slidenum">
              <a:rPr lang="en-US" smtClean="0"/>
              <a:pPr/>
              <a:t>20</a:t>
            </a:fld>
            <a:endParaRPr lang="en-US" dirty="0"/>
          </a:p>
        </p:txBody>
      </p:sp>
      <p:pic>
        <p:nvPicPr>
          <p:cNvPr id="3074" name="Picture 2">
            <a:extLst>
              <a:ext uri="{FF2B5EF4-FFF2-40B4-BE49-F238E27FC236}">
                <a16:creationId xmlns:a16="http://schemas.microsoft.com/office/drawing/2014/main" id="{6BD9E84C-B429-A26F-2B53-E8E5AA112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63" y="123825"/>
            <a:ext cx="7794241" cy="597217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0CE7FCBB-E67A-A454-C1AE-2FBCA7755344}"/>
              </a:ext>
            </a:extLst>
          </p:cNvPr>
          <p:cNvSpPr txBox="1"/>
          <p:nvPr/>
        </p:nvSpPr>
        <p:spPr>
          <a:xfrm>
            <a:off x="266700" y="1238250"/>
            <a:ext cx="1354137" cy="369332"/>
          </a:xfrm>
          <a:prstGeom prst="rect">
            <a:avLst/>
          </a:prstGeom>
          <a:noFill/>
        </p:spPr>
        <p:txBody>
          <a:bodyPr wrap="square" rtlCol="0">
            <a:spAutoFit/>
          </a:bodyPr>
          <a:lstStyle/>
          <a:p>
            <a:r>
              <a:rPr lang="nl-NL" dirty="0" err="1"/>
              <a:t>Mortality</a:t>
            </a:r>
            <a:endParaRPr lang="nl-NL" dirty="0"/>
          </a:p>
        </p:txBody>
      </p:sp>
      <p:sp>
        <p:nvSpPr>
          <p:cNvPr id="4" name="Tekstvak 3">
            <a:extLst>
              <a:ext uri="{FF2B5EF4-FFF2-40B4-BE49-F238E27FC236}">
                <a16:creationId xmlns:a16="http://schemas.microsoft.com/office/drawing/2014/main" id="{AAFEE2BB-7D46-3F0A-CDD3-177984C21C2F}"/>
              </a:ext>
            </a:extLst>
          </p:cNvPr>
          <p:cNvSpPr txBox="1"/>
          <p:nvPr/>
        </p:nvSpPr>
        <p:spPr>
          <a:xfrm>
            <a:off x="266699" y="4082356"/>
            <a:ext cx="1354137" cy="646331"/>
          </a:xfrm>
          <a:prstGeom prst="rect">
            <a:avLst/>
          </a:prstGeom>
          <a:noFill/>
        </p:spPr>
        <p:txBody>
          <a:bodyPr wrap="square" rtlCol="0">
            <a:spAutoFit/>
          </a:bodyPr>
          <a:lstStyle/>
          <a:p>
            <a:r>
              <a:rPr lang="nl-NL" dirty="0" err="1"/>
              <a:t>Favourable</a:t>
            </a:r>
            <a:endParaRPr lang="nl-NL" dirty="0"/>
          </a:p>
          <a:p>
            <a:r>
              <a:rPr lang="nl-NL" dirty="0" err="1"/>
              <a:t>outcome</a:t>
            </a:r>
            <a:endParaRPr lang="nl-NL" dirty="0"/>
          </a:p>
        </p:txBody>
      </p:sp>
      <p:sp>
        <p:nvSpPr>
          <p:cNvPr id="5" name="Tekstvak 4">
            <a:extLst>
              <a:ext uri="{FF2B5EF4-FFF2-40B4-BE49-F238E27FC236}">
                <a16:creationId xmlns:a16="http://schemas.microsoft.com/office/drawing/2014/main" id="{B086CC9B-926F-AF6C-3BA2-9404BE9A5955}"/>
              </a:ext>
            </a:extLst>
          </p:cNvPr>
          <p:cNvSpPr txBox="1"/>
          <p:nvPr/>
        </p:nvSpPr>
        <p:spPr>
          <a:xfrm>
            <a:off x="9312527" y="1300452"/>
            <a:ext cx="2603470" cy="646331"/>
          </a:xfrm>
          <a:prstGeom prst="rect">
            <a:avLst/>
          </a:prstGeom>
          <a:noFill/>
        </p:spPr>
        <p:txBody>
          <a:bodyPr wrap="none" rtlCol="0">
            <a:spAutoFit/>
          </a:bodyPr>
          <a:lstStyle/>
          <a:p>
            <a:r>
              <a:rPr lang="nl-NL" b="0" dirty="0"/>
              <a:t>Critical </a:t>
            </a:r>
            <a:r>
              <a:rPr lang="nl-NL" b="0" dirty="0" err="1"/>
              <a:t>PRx-threshold</a:t>
            </a:r>
            <a:r>
              <a:rPr lang="nl-NL" b="0" dirty="0"/>
              <a:t>: 0.5</a:t>
            </a:r>
          </a:p>
          <a:p>
            <a:endParaRPr lang="nl-NL" dirty="0"/>
          </a:p>
        </p:txBody>
      </p:sp>
      <p:sp>
        <p:nvSpPr>
          <p:cNvPr id="6" name="Tekstvak 5">
            <a:extLst>
              <a:ext uri="{FF2B5EF4-FFF2-40B4-BE49-F238E27FC236}">
                <a16:creationId xmlns:a16="http://schemas.microsoft.com/office/drawing/2014/main" id="{984F953D-5D58-1466-58AA-5058D4849C93}"/>
              </a:ext>
            </a:extLst>
          </p:cNvPr>
          <p:cNvSpPr txBox="1"/>
          <p:nvPr/>
        </p:nvSpPr>
        <p:spPr>
          <a:xfrm>
            <a:off x="9239675" y="4082356"/>
            <a:ext cx="2603470" cy="646331"/>
          </a:xfrm>
          <a:prstGeom prst="rect">
            <a:avLst/>
          </a:prstGeom>
          <a:noFill/>
        </p:spPr>
        <p:txBody>
          <a:bodyPr wrap="none" rtlCol="0">
            <a:spAutoFit/>
          </a:bodyPr>
          <a:lstStyle/>
          <a:p>
            <a:r>
              <a:rPr lang="nl-NL" b="0" dirty="0"/>
              <a:t>Critical </a:t>
            </a:r>
            <a:r>
              <a:rPr lang="nl-NL" b="0" dirty="0" err="1"/>
              <a:t>PRx-threshold</a:t>
            </a:r>
            <a:r>
              <a:rPr lang="nl-NL" b="0" dirty="0"/>
              <a:t>: 0.0</a:t>
            </a:r>
          </a:p>
          <a:p>
            <a:endParaRPr lang="nl-NL" dirty="0"/>
          </a:p>
        </p:txBody>
      </p:sp>
    </p:spTree>
    <p:extLst>
      <p:ext uri="{BB962C8B-B14F-4D97-AF65-F5344CB8AC3E}">
        <p14:creationId xmlns:p14="http://schemas.microsoft.com/office/powerpoint/2010/main" val="369867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6D31EC6-D804-A577-EA8E-73293D32C4C7}"/>
              </a:ext>
            </a:extLst>
          </p:cNvPr>
          <p:cNvSpPr>
            <a:spLocks noGrp="1"/>
          </p:cNvSpPr>
          <p:nvPr>
            <p:ph type="sldNum" sz="quarter" idx="10"/>
          </p:nvPr>
        </p:nvSpPr>
        <p:spPr/>
        <p:txBody>
          <a:bodyPr/>
          <a:lstStyle/>
          <a:p>
            <a:fld id="{5A195573-6125-40C3-AA0C-3AC6CFB9F86B}" type="slidenum">
              <a:rPr lang="en-US" smtClean="0"/>
              <a:pPr/>
              <a:t>21</a:t>
            </a:fld>
            <a:endParaRPr lang="en-US" dirty="0"/>
          </a:p>
        </p:txBody>
      </p:sp>
      <p:pic>
        <p:nvPicPr>
          <p:cNvPr id="4" name="Afbeelding 3">
            <a:extLst>
              <a:ext uri="{FF2B5EF4-FFF2-40B4-BE49-F238E27FC236}">
                <a16:creationId xmlns:a16="http://schemas.microsoft.com/office/drawing/2014/main" id="{77352BAA-D79F-A6AC-FDBA-B37F695969EB}"/>
              </a:ext>
            </a:extLst>
          </p:cNvPr>
          <p:cNvPicPr>
            <a:picLocks noChangeAspect="1"/>
          </p:cNvPicPr>
          <p:nvPr/>
        </p:nvPicPr>
        <p:blipFill>
          <a:blip r:embed="rId2"/>
          <a:stretch>
            <a:fillRect/>
          </a:stretch>
        </p:blipFill>
        <p:spPr>
          <a:xfrm>
            <a:off x="2437158" y="1438275"/>
            <a:ext cx="6954492" cy="3783842"/>
          </a:xfrm>
          <a:prstGeom prst="rect">
            <a:avLst/>
          </a:prstGeom>
        </p:spPr>
      </p:pic>
    </p:spTree>
    <p:extLst>
      <p:ext uri="{BB962C8B-B14F-4D97-AF65-F5344CB8AC3E}">
        <p14:creationId xmlns:p14="http://schemas.microsoft.com/office/powerpoint/2010/main" val="56805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EE5F3-E4A4-E2B7-958C-1F8333F3612D}"/>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57121B26-6FDA-0C25-71D7-30D822BE1B25}"/>
              </a:ext>
            </a:extLst>
          </p:cNvPr>
          <p:cNvSpPr>
            <a:spLocks noGrp="1"/>
          </p:cNvSpPr>
          <p:nvPr>
            <p:ph type="body" sz="quarter" idx="11"/>
          </p:nvPr>
        </p:nvSpPr>
        <p:spPr/>
        <p:txBody>
          <a:bodyPr/>
          <a:lstStyle/>
          <a:p>
            <a:pPr marL="457200" indent="-457200">
              <a:buFont typeface="Arial" panose="020B0604020202020204" pitchFamily="34" charset="0"/>
              <a:buChar char="•"/>
            </a:pPr>
            <a:r>
              <a:rPr lang="nl-NL" b="0" dirty="0" err="1"/>
              <a:t>PRx</a:t>
            </a:r>
            <a:r>
              <a:rPr lang="nl-NL" b="0" dirty="0"/>
              <a:t> </a:t>
            </a:r>
            <a:r>
              <a:rPr lang="nl-NL" b="0" dirty="0" err="1"/>
              <a:t>significantly</a:t>
            </a:r>
            <a:r>
              <a:rPr lang="nl-NL" b="0" dirty="0"/>
              <a:t> </a:t>
            </a:r>
            <a:r>
              <a:rPr lang="nl-NL" b="0" dirty="0" err="1"/>
              <a:t>associated</a:t>
            </a:r>
            <a:r>
              <a:rPr lang="nl-NL" b="0" dirty="0"/>
              <a:t> </a:t>
            </a:r>
            <a:r>
              <a:rPr lang="nl-NL" b="0" dirty="0" err="1"/>
              <a:t>with</a:t>
            </a:r>
            <a:r>
              <a:rPr lang="nl-NL" b="0" dirty="0"/>
              <a:t> </a:t>
            </a:r>
            <a:r>
              <a:rPr lang="nl-NL" b="0" dirty="0" err="1"/>
              <a:t>outcome</a:t>
            </a:r>
            <a:r>
              <a:rPr lang="nl-NL" b="0" dirty="0"/>
              <a:t>, even </a:t>
            </a:r>
            <a:r>
              <a:rPr lang="nl-NL" b="0" dirty="0" err="1"/>
              <a:t>after</a:t>
            </a:r>
            <a:r>
              <a:rPr lang="nl-NL" b="0" dirty="0"/>
              <a:t> </a:t>
            </a:r>
            <a:r>
              <a:rPr lang="nl-NL" b="0" dirty="0" err="1"/>
              <a:t>adjustment</a:t>
            </a:r>
            <a:r>
              <a:rPr lang="nl-NL" b="0" dirty="0"/>
              <a:t> </a:t>
            </a:r>
            <a:r>
              <a:rPr lang="nl-NL" b="0" dirty="0" err="1"/>
              <a:t>for</a:t>
            </a:r>
            <a:endParaRPr lang="nl-NL" b="0" dirty="0"/>
          </a:p>
          <a:p>
            <a:pPr marL="457200" indent="-457200">
              <a:buFont typeface="Arial" panose="020B0604020202020204" pitchFamily="34" charset="0"/>
              <a:buChar char="•"/>
            </a:pPr>
            <a:endParaRPr lang="nl-NL" b="0" dirty="0"/>
          </a:p>
          <a:p>
            <a:pPr marL="727200" lvl="3" indent="-457200"/>
            <a:r>
              <a:rPr lang="nl-NL" dirty="0" err="1"/>
              <a:t>Initial</a:t>
            </a:r>
            <a:r>
              <a:rPr lang="nl-NL" dirty="0"/>
              <a:t> </a:t>
            </a:r>
            <a:r>
              <a:rPr lang="nl-NL" dirty="0" err="1"/>
              <a:t>disease</a:t>
            </a:r>
            <a:r>
              <a:rPr lang="nl-NL" dirty="0"/>
              <a:t> </a:t>
            </a:r>
            <a:r>
              <a:rPr lang="nl-NL" dirty="0" err="1"/>
              <a:t>severity</a:t>
            </a:r>
            <a:endParaRPr lang="nl-NL" dirty="0"/>
          </a:p>
          <a:p>
            <a:pPr marL="727200" lvl="3" indent="-457200"/>
            <a:endParaRPr lang="nl-NL" dirty="0"/>
          </a:p>
          <a:p>
            <a:pPr marL="727200" lvl="3" indent="-457200"/>
            <a:r>
              <a:rPr lang="nl-NL" b="0" dirty="0" err="1"/>
              <a:t>Propensity</a:t>
            </a:r>
            <a:r>
              <a:rPr lang="nl-NL" b="0" dirty="0"/>
              <a:t> score matching</a:t>
            </a:r>
          </a:p>
          <a:p>
            <a:pPr marL="727200" lvl="3" indent="-457200"/>
            <a:endParaRPr lang="nl-NL" b="0" dirty="0"/>
          </a:p>
          <a:p>
            <a:pPr marL="727200" lvl="3" indent="-457200"/>
            <a:r>
              <a:rPr lang="nl-NL" dirty="0"/>
              <a:t>Center </a:t>
            </a:r>
            <a:r>
              <a:rPr lang="nl-NL" dirty="0" err="1"/>
              <a:t>specific</a:t>
            </a:r>
            <a:r>
              <a:rPr lang="nl-NL" dirty="0"/>
              <a:t> effect</a:t>
            </a:r>
            <a:endParaRPr lang="nl-NL" b="0" dirty="0"/>
          </a:p>
          <a:p>
            <a:endParaRPr lang="nl-NL" dirty="0"/>
          </a:p>
        </p:txBody>
      </p:sp>
      <p:sp>
        <p:nvSpPr>
          <p:cNvPr id="4" name="Tijdelijke aanduiding voor dianummer 3">
            <a:extLst>
              <a:ext uri="{FF2B5EF4-FFF2-40B4-BE49-F238E27FC236}">
                <a16:creationId xmlns:a16="http://schemas.microsoft.com/office/drawing/2014/main" id="{4DBC2AA8-EA5A-2611-77E0-04A5F8E16E11}"/>
              </a:ext>
            </a:extLst>
          </p:cNvPr>
          <p:cNvSpPr>
            <a:spLocks noGrp="1"/>
          </p:cNvSpPr>
          <p:nvPr>
            <p:ph type="sldNum" sz="quarter" idx="12"/>
          </p:nvPr>
        </p:nvSpPr>
        <p:spPr/>
        <p:txBody>
          <a:bodyPr/>
          <a:lstStyle/>
          <a:p>
            <a:fld id="{5A195573-6125-40C3-AA0C-3AC6CFB9F86B}" type="slidenum">
              <a:rPr lang="en-US" smtClean="0"/>
              <a:pPr/>
              <a:t>22</a:t>
            </a:fld>
            <a:endParaRPr lang="en-US" dirty="0"/>
          </a:p>
        </p:txBody>
      </p:sp>
    </p:spTree>
    <p:extLst>
      <p:ext uri="{BB962C8B-B14F-4D97-AF65-F5344CB8AC3E}">
        <p14:creationId xmlns:p14="http://schemas.microsoft.com/office/powerpoint/2010/main" val="1626189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CA4F3-9DEB-9D7D-64CE-6A99D2A87677}"/>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8740ED2A-E89F-8D14-5DC1-1626AE2ED76E}"/>
              </a:ext>
            </a:extLst>
          </p:cNvPr>
          <p:cNvSpPr>
            <a:spLocks noGrp="1"/>
          </p:cNvSpPr>
          <p:nvPr>
            <p:ph type="body" sz="quarter" idx="11"/>
          </p:nvPr>
        </p:nvSpPr>
        <p:spPr/>
        <p:txBody>
          <a:bodyPr/>
          <a:lstStyle/>
          <a:p>
            <a:pPr marL="457200" indent="-457200">
              <a:buFont typeface="Arial" panose="020B0604020202020204" pitchFamily="34" charset="0"/>
              <a:buChar char="•"/>
            </a:pPr>
            <a:r>
              <a:rPr lang="nl-NL" b="0" dirty="0" err="1"/>
              <a:t>Strengths</a:t>
            </a:r>
            <a:endParaRPr lang="nl-NL" b="0" dirty="0"/>
          </a:p>
          <a:p>
            <a:pPr marL="727200" lvl="3" indent="-457200"/>
            <a:r>
              <a:rPr lang="nl-NL" dirty="0" err="1"/>
              <a:t>Prospective</a:t>
            </a:r>
            <a:r>
              <a:rPr lang="nl-NL" dirty="0"/>
              <a:t> multicenter design</a:t>
            </a:r>
          </a:p>
          <a:p>
            <a:pPr marL="727200" lvl="3" indent="-457200"/>
            <a:r>
              <a:rPr lang="nl-NL" b="0" dirty="0" err="1"/>
              <a:t>Predefined</a:t>
            </a:r>
            <a:r>
              <a:rPr lang="nl-NL" b="0" dirty="0"/>
              <a:t> sample </a:t>
            </a:r>
            <a:r>
              <a:rPr lang="nl-NL" b="0" dirty="0" err="1"/>
              <a:t>size</a:t>
            </a:r>
            <a:r>
              <a:rPr lang="nl-NL" dirty="0"/>
              <a:t> </a:t>
            </a:r>
            <a:r>
              <a:rPr lang="nl-NL" dirty="0" err="1"/>
              <a:t>and</a:t>
            </a:r>
            <a:r>
              <a:rPr lang="nl-NL" dirty="0"/>
              <a:t> protocol</a:t>
            </a:r>
          </a:p>
          <a:p>
            <a:pPr marL="727200" lvl="3" indent="-457200"/>
            <a:endParaRPr lang="nl-NL" b="0" dirty="0"/>
          </a:p>
          <a:p>
            <a:pPr marL="457200" indent="-457200">
              <a:buFont typeface="Arial" panose="020B0604020202020204" pitchFamily="34" charset="0"/>
              <a:buChar char="•"/>
            </a:pPr>
            <a:r>
              <a:rPr lang="nl-NL" b="0" dirty="0" err="1"/>
              <a:t>Limitations</a:t>
            </a:r>
            <a:endParaRPr lang="nl-NL" b="0" dirty="0"/>
          </a:p>
          <a:p>
            <a:pPr marL="727200" lvl="3" indent="-457200"/>
            <a:r>
              <a:rPr lang="nl-NL" b="0" dirty="0"/>
              <a:t>Sample </a:t>
            </a:r>
            <a:r>
              <a:rPr lang="nl-NL" b="0" dirty="0" err="1"/>
              <a:t>size</a:t>
            </a:r>
            <a:r>
              <a:rPr lang="nl-NL" b="0" dirty="0"/>
              <a:t> </a:t>
            </a:r>
            <a:r>
              <a:rPr lang="nl-NL" b="0" dirty="0" err="1"/>
              <a:t>based</a:t>
            </a:r>
            <a:r>
              <a:rPr lang="nl-NL" b="0" dirty="0"/>
              <a:t> on pilot </a:t>
            </a:r>
            <a:r>
              <a:rPr lang="nl-NL" b="0" dirty="0" err="1"/>
              <a:t>study</a:t>
            </a:r>
            <a:r>
              <a:rPr lang="nl-NL" b="0" dirty="0"/>
              <a:t> </a:t>
            </a:r>
            <a:r>
              <a:rPr lang="nl-NL" b="0" dirty="0" err="1"/>
              <a:t>with</a:t>
            </a:r>
            <a:r>
              <a:rPr lang="nl-NL" b="0" dirty="0"/>
              <a:t> a </a:t>
            </a:r>
            <a:r>
              <a:rPr lang="nl-NL" b="0" dirty="0" err="1"/>
              <a:t>higher</a:t>
            </a:r>
            <a:r>
              <a:rPr lang="nl-NL" b="0" dirty="0"/>
              <a:t> </a:t>
            </a:r>
            <a:r>
              <a:rPr lang="nl-NL" b="0" dirty="0" err="1"/>
              <a:t>mortality</a:t>
            </a:r>
            <a:r>
              <a:rPr lang="nl-NL" b="0" dirty="0"/>
              <a:t>. </a:t>
            </a:r>
            <a:r>
              <a:rPr lang="nl-NL" b="0" dirty="0" err="1"/>
              <a:t>Only</a:t>
            </a:r>
            <a:r>
              <a:rPr lang="nl-NL" b="0" dirty="0"/>
              <a:t> 10 </a:t>
            </a:r>
            <a:r>
              <a:rPr lang="nl-NL" b="0" dirty="0" err="1"/>
              <a:t>patients</a:t>
            </a:r>
            <a:r>
              <a:rPr lang="nl-NL" b="0" dirty="0"/>
              <a:t> </a:t>
            </a:r>
            <a:r>
              <a:rPr lang="nl-NL" b="0" dirty="0" err="1"/>
              <a:t>died</a:t>
            </a:r>
            <a:r>
              <a:rPr lang="nl-NL" dirty="0"/>
              <a:t> in </a:t>
            </a:r>
            <a:r>
              <a:rPr lang="nl-NL" dirty="0" err="1"/>
              <a:t>the</a:t>
            </a:r>
            <a:r>
              <a:rPr lang="nl-NL" dirty="0"/>
              <a:t> </a:t>
            </a:r>
            <a:r>
              <a:rPr lang="nl-NL" dirty="0" err="1"/>
              <a:t>current</a:t>
            </a:r>
            <a:r>
              <a:rPr lang="nl-NL" dirty="0"/>
              <a:t> </a:t>
            </a:r>
            <a:r>
              <a:rPr lang="nl-NL" dirty="0" err="1"/>
              <a:t>study</a:t>
            </a:r>
            <a:r>
              <a:rPr lang="nl-NL" dirty="0"/>
              <a:t>.</a:t>
            </a:r>
            <a:endParaRPr lang="nl-NL" b="0" dirty="0"/>
          </a:p>
          <a:p>
            <a:pPr marL="727200" lvl="3" indent="-457200"/>
            <a:r>
              <a:rPr lang="nl-NL" dirty="0" err="1"/>
              <a:t>Possible</a:t>
            </a:r>
            <a:r>
              <a:rPr lang="nl-NL" dirty="0"/>
              <a:t> impact of COVID-19 </a:t>
            </a:r>
            <a:r>
              <a:rPr lang="nl-NL" dirty="0" err="1"/>
              <a:t>pandemic</a:t>
            </a:r>
            <a:endParaRPr lang="nl-NL" dirty="0"/>
          </a:p>
          <a:p>
            <a:pPr marL="727200" lvl="3" indent="-457200"/>
            <a:r>
              <a:rPr lang="en-US" b="0" dirty="0"/>
              <a:t>Most of the analyses were performed with one value of </a:t>
            </a:r>
            <a:r>
              <a:rPr lang="en-US" b="0" dirty="0" err="1"/>
              <a:t>PRx</a:t>
            </a:r>
            <a:r>
              <a:rPr lang="en-US" b="0" dirty="0"/>
              <a:t> per patient representing the overall state of CA considering either the first 24 h or full monitoring period</a:t>
            </a:r>
            <a:endParaRPr lang="nl-NL" b="0" dirty="0"/>
          </a:p>
        </p:txBody>
      </p:sp>
      <p:sp>
        <p:nvSpPr>
          <p:cNvPr id="4" name="Tijdelijke aanduiding voor dianummer 3">
            <a:extLst>
              <a:ext uri="{FF2B5EF4-FFF2-40B4-BE49-F238E27FC236}">
                <a16:creationId xmlns:a16="http://schemas.microsoft.com/office/drawing/2014/main" id="{625D04EE-01EF-E9B8-30F2-50A8D3E97F68}"/>
              </a:ext>
            </a:extLst>
          </p:cNvPr>
          <p:cNvSpPr>
            <a:spLocks noGrp="1"/>
          </p:cNvSpPr>
          <p:nvPr>
            <p:ph type="sldNum" sz="quarter" idx="12"/>
          </p:nvPr>
        </p:nvSpPr>
        <p:spPr/>
        <p:txBody>
          <a:bodyPr/>
          <a:lstStyle/>
          <a:p>
            <a:fld id="{5A195573-6125-40C3-AA0C-3AC6CFB9F86B}" type="slidenum">
              <a:rPr lang="en-US" smtClean="0"/>
              <a:pPr/>
              <a:t>23</a:t>
            </a:fld>
            <a:endParaRPr lang="en-US" dirty="0"/>
          </a:p>
        </p:txBody>
      </p:sp>
    </p:spTree>
    <p:extLst>
      <p:ext uri="{BB962C8B-B14F-4D97-AF65-F5344CB8AC3E}">
        <p14:creationId xmlns:p14="http://schemas.microsoft.com/office/powerpoint/2010/main" val="24462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514350" lvl="3" indent="-514350">
              <a:buAutoNum type="arabicPeriod"/>
            </a:pPr>
            <a:r>
              <a:rPr lang="en-US" b="1" dirty="0">
                <a:solidFill>
                  <a:schemeClr val="tx2"/>
                </a:solidFill>
              </a:rPr>
              <a:t>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marL="514350" lvl="3" indent="-514350">
              <a:buAutoNum type="arabicPeriod"/>
            </a:pPr>
            <a:endParaRPr lang="en-US" b="1" dirty="0">
              <a:solidFill>
                <a:schemeClr val="tx2"/>
              </a:solidFill>
            </a:endParaRPr>
          </a:p>
          <a:p>
            <a:pPr lvl="1"/>
            <a:r>
              <a:rPr lang="en-US" b="1" dirty="0">
                <a:solidFill>
                  <a:schemeClr val="tx2"/>
                </a:solidFill>
              </a:rPr>
              <a:t>	</a:t>
            </a:r>
            <a:r>
              <a:rPr lang="en-US" b="1" dirty="0"/>
              <a:t>Ja, </a:t>
            </a:r>
            <a:r>
              <a:rPr lang="en-US" b="1" dirty="0" err="1"/>
              <a:t>echter</a:t>
            </a:r>
            <a:r>
              <a:rPr lang="en-US" b="1" dirty="0"/>
              <a:t> </a:t>
            </a:r>
            <a:r>
              <a:rPr lang="en-US" b="1" dirty="0" err="1"/>
              <a:t>voor</a:t>
            </a:r>
            <a:r>
              <a:rPr lang="en-US" b="1" dirty="0"/>
              <a:t> nu </a:t>
            </a:r>
            <a:r>
              <a:rPr lang="en-US" b="1" dirty="0" err="1"/>
              <a:t>nog</a:t>
            </a:r>
            <a:r>
              <a:rPr lang="en-US" b="1" dirty="0"/>
              <a:t> </a:t>
            </a:r>
            <a:r>
              <a:rPr lang="en-US" b="1" dirty="0" err="1"/>
              <a:t>te</a:t>
            </a:r>
            <a:r>
              <a:rPr lang="en-US" b="1" dirty="0"/>
              <a:t> </a:t>
            </a:r>
            <a:r>
              <a:rPr lang="en-US" b="1" dirty="0" err="1"/>
              <a:t>vroeg</a:t>
            </a:r>
            <a:r>
              <a:rPr lang="en-US" b="1" dirty="0"/>
              <a:t> om </a:t>
            </a:r>
            <a:r>
              <a:rPr lang="en-US" b="1" dirty="0" err="1"/>
              <a:t>bij</a:t>
            </a:r>
            <a:r>
              <a:rPr lang="en-US" b="1" dirty="0"/>
              <a:t> </a:t>
            </a:r>
            <a:r>
              <a:rPr lang="en-US" b="1" dirty="0" err="1"/>
              <a:t>ons</a:t>
            </a:r>
            <a:r>
              <a:rPr lang="en-US" b="1" dirty="0"/>
              <a:t> </a:t>
            </a:r>
            <a:r>
              <a:rPr lang="en-US" b="1" dirty="0" err="1"/>
              <a:t>te</a:t>
            </a:r>
            <a:r>
              <a:rPr lang="en-US" b="1" dirty="0"/>
              <a:t> </a:t>
            </a:r>
            <a:r>
              <a:rPr lang="en-US" b="1" dirty="0" err="1"/>
              <a:t>implementeren</a:t>
            </a:r>
            <a:r>
              <a:rPr lang="en-US" b="1" dirty="0"/>
              <a:t>. </a:t>
            </a:r>
            <a:r>
              <a:rPr lang="en-US" b="1" dirty="0" err="1"/>
              <a:t>Bewijs</a:t>
            </a:r>
            <a:r>
              <a:rPr lang="en-US" b="1" dirty="0"/>
              <a:t> </a:t>
            </a:r>
            <a:r>
              <a:rPr lang="en-US" b="1" dirty="0" err="1"/>
              <a:t>moet</a:t>
            </a:r>
            <a:r>
              <a:rPr lang="en-US" b="1" dirty="0"/>
              <a:t> </a:t>
            </a:r>
            <a:r>
              <a:rPr lang="en-US" b="1" dirty="0" err="1"/>
              <a:t>nog</a:t>
            </a:r>
            <a:r>
              <a:rPr lang="en-US" b="1" dirty="0"/>
              <a:t> </a:t>
            </a:r>
            <a:r>
              <a:rPr lang="en-US" b="1" dirty="0" err="1"/>
              <a:t>geleverd</a:t>
            </a:r>
            <a:r>
              <a:rPr lang="en-US" b="1" dirty="0"/>
              <a:t> </a:t>
            </a:r>
            <a:r>
              <a:rPr lang="en-US" b="1" dirty="0" err="1"/>
              <a:t>worden</a:t>
            </a:r>
            <a:r>
              <a:rPr lang="en-US" b="1" dirty="0"/>
              <a:t> of </a:t>
            </a:r>
            <a:r>
              <a:rPr lang="en-US" b="1" dirty="0" err="1"/>
              <a:t>interventies</a:t>
            </a:r>
            <a:r>
              <a:rPr lang="en-US" b="1" dirty="0"/>
              <a:t> </a:t>
            </a:r>
            <a:r>
              <a:rPr lang="en-US" b="1" dirty="0" err="1"/>
              <a:t>gebasseerd</a:t>
            </a:r>
            <a:r>
              <a:rPr lang="en-US" b="1" dirty="0"/>
              <a:t> op </a:t>
            </a:r>
            <a:r>
              <a:rPr lang="en-US" b="1" dirty="0" err="1"/>
              <a:t>PRx</a:t>
            </a:r>
            <a:r>
              <a:rPr lang="en-US" b="1" dirty="0"/>
              <a:t> </a:t>
            </a:r>
            <a:r>
              <a:rPr lang="en-US" b="1" dirty="0" err="1"/>
              <a:t>ook</a:t>
            </a:r>
            <a:r>
              <a:rPr lang="en-US" b="1" dirty="0"/>
              <a:t> </a:t>
            </a:r>
            <a:r>
              <a:rPr lang="en-US" b="1" dirty="0" err="1"/>
              <a:t>een</a:t>
            </a:r>
            <a:r>
              <a:rPr lang="en-US" b="1" dirty="0"/>
              <a:t> </a:t>
            </a:r>
            <a:r>
              <a:rPr lang="en-US" b="1" dirty="0" err="1"/>
              <a:t>betere</a:t>
            </a:r>
            <a:r>
              <a:rPr lang="en-US" b="1" dirty="0"/>
              <a:t> outcome </a:t>
            </a:r>
            <a:r>
              <a:rPr lang="en-US" b="1" dirty="0" err="1"/>
              <a:t>opleveren</a:t>
            </a:r>
            <a:r>
              <a:rPr lang="en-US" b="1"/>
              <a:t>.</a:t>
            </a:r>
            <a:endParaRPr lang="en-US" b="1" dirty="0"/>
          </a:p>
          <a:p>
            <a:pPr marL="514350" lvl="1" indent="-514350">
              <a:buFont typeface="+mj-lt"/>
              <a:buAutoNum type="arabicPeriod"/>
            </a:pPr>
            <a:endParaRPr lang="en-US" b="1" dirty="0">
              <a:solidFill>
                <a:schemeClr val="tx2"/>
              </a:solidFill>
            </a:endParaRP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24</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CB5B62A-10C1-5350-7655-A41EA4E876F3}"/>
              </a:ext>
            </a:extLst>
          </p:cNvPr>
          <p:cNvSpPr>
            <a:spLocks noGrp="1"/>
          </p:cNvSpPr>
          <p:nvPr>
            <p:ph type="sldNum" sz="quarter" idx="10"/>
          </p:nvPr>
        </p:nvSpPr>
        <p:spPr/>
        <p:txBody>
          <a:bodyPr/>
          <a:lstStyle/>
          <a:p>
            <a:fld id="{5A195573-6125-40C3-AA0C-3AC6CFB9F86B}" type="slidenum">
              <a:rPr lang="en-US" smtClean="0"/>
              <a:pPr/>
              <a:t>3</a:t>
            </a:fld>
            <a:endParaRPr lang="en-US" dirty="0"/>
          </a:p>
        </p:txBody>
      </p:sp>
      <p:pic>
        <p:nvPicPr>
          <p:cNvPr id="4098" name="Picture 2" descr="A blow to the head impairs the autoregulation of brain blood flow">
            <a:extLst>
              <a:ext uri="{FF2B5EF4-FFF2-40B4-BE49-F238E27FC236}">
                <a16:creationId xmlns:a16="http://schemas.microsoft.com/office/drawing/2014/main" id="{284408D4-AD1F-6942-5299-ED1115A0F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623888"/>
            <a:ext cx="8572500"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0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A2AF-58F3-09D4-6413-06DE23AA8AEE}"/>
              </a:ext>
            </a:extLst>
          </p:cNvPr>
          <p:cNvSpPr>
            <a:spLocks noGrp="1"/>
          </p:cNvSpPr>
          <p:nvPr>
            <p:ph type="title"/>
          </p:nvPr>
        </p:nvSpPr>
        <p:spPr/>
        <p:txBody>
          <a:bodyPr/>
          <a:lstStyle/>
          <a:p>
            <a:r>
              <a:rPr lang="nl-NL" dirty="0" err="1"/>
              <a:t>Cerebral</a:t>
            </a:r>
            <a:r>
              <a:rPr lang="nl-NL" dirty="0"/>
              <a:t> vasomotor </a:t>
            </a:r>
            <a:r>
              <a:rPr lang="nl-NL" dirty="0" err="1"/>
              <a:t>pressure</a:t>
            </a:r>
            <a:r>
              <a:rPr lang="nl-NL" dirty="0"/>
              <a:t> </a:t>
            </a:r>
            <a:r>
              <a:rPr lang="nl-NL" dirty="0" err="1"/>
              <a:t>reactivity</a:t>
            </a:r>
            <a:endParaRPr lang="nl-NL" dirty="0"/>
          </a:p>
        </p:txBody>
      </p:sp>
      <p:sp>
        <p:nvSpPr>
          <p:cNvPr id="3" name="Tijdelijke aanduiding voor tekst 2">
            <a:extLst>
              <a:ext uri="{FF2B5EF4-FFF2-40B4-BE49-F238E27FC236}">
                <a16:creationId xmlns:a16="http://schemas.microsoft.com/office/drawing/2014/main" id="{F49ADD70-45A9-5BEC-0A3E-AC4EB2F97549}"/>
              </a:ext>
            </a:extLst>
          </p:cNvPr>
          <p:cNvSpPr>
            <a:spLocks noGrp="1"/>
          </p:cNvSpPr>
          <p:nvPr>
            <p:ph type="body" sz="quarter" idx="11"/>
          </p:nvPr>
        </p:nvSpPr>
        <p:spPr/>
        <p:txBody>
          <a:bodyPr/>
          <a:lstStyle/>
          <a:p>
            <a:pPr marL="457200" indent="-457200">
              <a:buFont typeface="Arial" panose="020B0604020202020204" pitchFamily="34" charset="0"/>
              <a:buChar char="•"/>
            </a:pPr>
            <a:r>
              <a:rPr lang="en-US" b="0" dirty="0"/>
              <a:t>a proxy measure of cerebrovascular component of cerebral autoregulation</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Assessment: the transmission of slow wave fluctuations of ABP to slow changes in ICP, where ICP is treated as a surrogate of cerebral blood volume, thereby cerebral blood flow (CBF)</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Pressure reactivity index (</a:t>
            </a:r>
            <a:r>
              <a:rPr lang="en-US" b="0" dirty="0" err="1"/>
              <a:t>PRx</a:t>
            </a:r>
            <a:r>
              <a:rPr lang="en-US" b="0" dirty="0"/>
              <a:t>):</a:t>
            </a:r>
          </a:p>
          <a:p>
            <a:pPr marL="727200" lvl="3" indent="-457200"/>
            <a:r>
              <a:rPr lang="en-US" dirty="0"/>
              <a:t>Negative values: representing robust cerebral autoregulation (ABP not reflected in ICP)</a:t>
            </a:r>
          </a:p>
          <a:p>
            <a:pPr marL="727200" lvl="3" indent="-457200"/>
            <a:r>
              <a:rPr lang="en-US" b="0" dirty="0"/>
              <a:t>Positive values: representing deranged cerebral autoregulation (ABP fluctuations transmitted into ICP)</a:t>
            </a:r>
            <a:endParaRPr lang="nl-NL" b="0" dirty="0"/>
          </a:p>
        </p:txBody>
      </p:sp>
      <p:sp>
        <p:nvSpPr>
          <p:cNvPr id="4" name="Tijdelijke aanduiding voor dianummer 3">
            <a:extLst>
              <a:ext uri="{FF2B5EF4-FFF2-40B4-BE49-F238E27FC236}">
                <a16:creationId xmlns:a16="http://schemas.microsoft.com/office/drawing/2014/main" id="{A30CB894-E325-8E5E-0688-B5ABB1B6E6C2}"/>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127120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FF4C99D-733E-FF9E-33B0-8350418FAD1F}"/>
              </a:ext>
            </a:extLst>
          </p:cNvPr>
          <p:cNvSpPr>
            <a:spLocks noGrp="1"/>
          </p:cNvSpPr>
          <p:nvPr>
            <p:ph type="sldNum" sz="quarter" idx="10"/>
          </p:nvPr>
        </p:nvSpPr>
        <p:spPr/>
        <p:txBody>
          <a:bodyPr/>
          <a:lstStyle/>
          <a:p>
            <a:fld id="{5A195573-6125-40C3-AA0C-3AC6CFB9F86B}" type="slidenum">
              <a:rPr lang="en-US" smtClean="0"/>
              <a:pPr/>
              <a:t>5</a:t>
            </a:fld>
            <a:endParaRPr lang="en-US" dirty="0"/>
          </a:p>
        </p:txBody>
      </p:sp>
      <p:pic>
        <p:nvPicPr>
          <p:cNvPr id="1026" name="Picture 2" descr="PPT - Multimodal Monitoring in Head Injured Patients - Management of ...">
            <a:extLst>
              <a:ext uri="{FF2B5EF4-FFF2-40B4-BE49-F238E27FC236}">
                <a16:creationId xmlns:a16="http://schemas.microsoft.com/office/drawing/2014/main" id="{EA1EEEB5-F323-4110-6F93-7735B07EFA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84" b="11595"/>
          <a:stretch/>
        </p:blipFill>
        <p:spPr bwMode="auto">
          <a:xfrm>
            <a:off x="1633331" y="397565"/>
            <a:ext cx="9144000" cy="52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1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2B1AD-1AEC-DF63-E5D0-DABF4B839CA5}"/>
              </a:ext>
            </a:extLst>
          </p:cNvPr>
          <p:cNvSpPr>
            <a:spLocks noGrp="1"/>
          </p:cNvSpPr>
          <p:nvPr>
            <p:ph type="title"/>
          </p:nvPr>
        </p:nvSpPr>
        <p:spPr/>
        <p:txBody>
          <a:bodyPr/>
          <a:lstStyle/>
          <a:p>
            <a:r>
              <a:rPr lang="nl-NL" dirty="0" err="1"/>
              <a:t>Study</a:t>
            </a:r>
            <a:r>
              <a:rPr lang="nl-NL" dirty="0"/>
              <a:t> </a:t>
            </a:r>
            <a:r>
              <a:rPr lang="nl-NL" dirty="0" err="1"/>
              <a:t>aim</a:t>
            </a:r>
            <a:endParaRPr lang="nl-NL" dirty="0"/>
          </a:p>
        </p:txBody>
      </p:sp>
      <p:sp>
        <p:nvSpPr>
          <p:cNvPr id="3" name="Tijdelijke aanduiding voor tekst 2">
            <a:extLst>
              <a:ext uri="{FF2B5EF4-FFF2-40B4-BE49-F238E27FC236}">
                <a16:creationId xmlns:a16="http://schemas.microsoft.com/office/drawing/2014/main" id="{3E02870C-B088-C863-11EF-D90F26D4E49B}"/>
              </a:ext>
            </a:extLst>
          </p:cNvPr>
          <p:cNvSpPr>
            <a:spLocks noGrp="1"/>
          </p:cNvSpPr>
          <p:nvPr>
            <p:ph type="body" sz="quarter" idx="11"/>
          </p:nvPr>
        </p:nvSpPr>
        <p:spPr/>
        <p:txBody>
          <a:bodyPr/>
          <a:lstStyle/>
          <a:p>
            <a:pPr marL="457200" indent="-457200">
              <a:buFont typeface="Arial" panose="020B0604020202020204" pitchFamily="34" charset="0"/>
              <a:buChar char="•"/>
            </a:pPr>
            <a:r>
              <a:rPr lang="en-US" b="0" dirty="0"/>
              <a:t>To identify critical thresholds of </a:t>
            </a:r>
            <a:r>
              <a:rPr lang="en-US" b="0" dirty="0" err="1"/>
              <a:t>PRx</a:t>
            </a:r>
            <a:r>
              <a:rPr lang="en-US" b="0" dirty="0"/>
              <a:t> in relation to outcome in a </a:t>
            </a:r>
            <a:r>
              <a:rPr lang="en-US" b="0" dirty="0" err="1"/>
              <a:t>multicentre</a:t>
            </a:r>
            <a:r>
              <a:rPr lang="en-US" b="0" dirty="0"/>
              <a:t> </a:t>
            </a:r>
            <a:r>
              <a:rPr lang="en-US" b="0" dirty="0" err="1"/>
              <a:t>pTBI</a:t>
            </a:r>
            <a:r>
              <a:rPr lang="en-US" b="0" dirty="0"/>
              <a:t> cohort,</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To create a research database of high-resolution physiological monitoring data with demographics, clinical details, as well as neuropsychological outcome up to 12 months in this cohort.</a:t>
            </a:r>
            <a:endParaRPr lang="nl-NL" b="0" dirty="0"/>
          </a:p>
        </p:txBody>
      </p:sp>
      <p:sp>
        <p:nvSpPr>
          <p:cNvPr id="4" name="Tijdelijke aanduiding voor dianummer 3">
            <a:extLst>
              <a:ext uri="{FF2B5EF4-FFF2-40B4-BE49-F238E27FC236}">
                <a16:creationId xmlns:a16="http://schemas.microsoft.com/office/drawing/2014/main" id="{E1F4C50F-7F99-75D2-C2C6-D7123B7CED6A}"/>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Tree>
    <p:extLst>
      <p:ext uri="{BB962C8B-B14F-4D97-AF65-F5344CB8AC3E}">
        <p14:creationId xmlns:p14="http://schemas.microsoft.com/office/powerpoint/2010/main" val="288349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F488437-FBA7-BA7F-E489-A21B4FE83290}"/>
              </a:ext>
            </a:extLst>
          </p:cNvPr>
          <p:cNvSpPr>
            <a:spLocks noGrp="1"/>
          </p:cNvSpPr>
          <p:nvPr>
            <p:ph type="title"/>
          </p:nvPr>
        </p:nvSpPr>
        <p:spPr/>
        <p:txBody>
          <a:bodyPr/>
          <a:lstStyle/>
          <a:p>
            <a:r>
              <a:rPr lang="nl-NL" dirty="0"/>
              <a:t>STARSHIP </a:t>
            </a:r>
          </a:p>
        </p:txBody>
      </p:sp>
      <p:sp>
        <p:nvSpPr>
          <p:cNvPr id="6" name="Tijdelijke aanduiding voor tekst 5">
            <a:extLst>
              <a:ext uri="{FF2B5EF4-FFF2-40B4-BE49-F238E27FC236}">
                <a16:creationId xmlns:a16="http://schemas.microsoft.com/office/drawing/2014/main" id="{F56C4515-8AB5-E9E1-3DCA-E6B55115DD43}"/>
              </a:ext>
            </a:extLst>
          </p:cNvPr>
          <p:cNvSpPr>
            <a:spLocks noGrp="1"/>
          </p:cNvSpPr>
          <p:nvPr>
            <p:ph type="body" sz="quarter" idx="11"/>
          </p:nvPr>
        </p:nvSpPr>
        <p:spPr/>
        <p:txBody>
          <a:bodyPr/>
          <a:lstStyle/>
          <a:p>
            <a:pPr marL="457200" indent="-457200">
              <a:buFont typeface="Arial" panose="020B0604020202020204" pitchFamily="34" charset="0"/>
              <a:buChar char="•"/>
            </a:pPr>
            <a:r>
              <a:rPr lang="en-US" b="0" dirty="0"/>
              <a:t>Prospective, multicenter (10 PICUs), observational study in the UK</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from 01.07.2018 till 31.04.2024</a:t>
            </a:r>
            <a:endParaRPr lang="nl-NL" b="0" dirty="0"/>
          </a:p>
        </p:txBody>
      </p:sp>
      <p:sp>
        <p:nvSpPr>
          <p:cNvPr id="4" name="Tijdelijke aanduiding voor dianummer 3">
            <a:extLst>
              <a:ext uri="{FF2B5EF4-FFF2-40B4-BE49-F238E27FC236}">
                <a16:creationId xmlns:a16="http://schemas.microsoft.com/office/drawing/2014/main" id="{FFB25FE1-B5A2-4D5D-A040-750DF1697AA0}"/>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37512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D2CB6-6459-19F8-F0DF-6C10691F8A93}"/>
              </a:ext>
            </a:extLst>
          </p:cNvPr>
          <p:cNvSpPr>
            <a:spLocks noGrp="1"/>
          </p:cNvSpPr>
          <p:nvPr>
            <p:ph type="title"/>
          </p:nvPr>
        </p:nvSpPr>
        <p:spPr/>
        <p:txBody>
          <a:bodyPr/>
          <a:lstStyle/>
          <a:p>
            <a:r>
              <a:rPr lang="nl-NL" dirty="0" err="1"/>
              <a:t>Inclusion</a:t>
            </a:r>
            <a:r>
              <a:rPr lang="nl-NL" dirty="0"/>
              <a:t> criteria</a:t>
            </a:r>
          </a:p>
        </p:txBody>
      </p:sp>
      <p:sp>
        <p:nvSpPr>
          <p:cNvPr id="3" name="Tijdelijke aanduiding voor tekst 2">
            <a:extLst>
              <a:ext uri="{FF2B5EF4-FFF2-40B4-BE49-F238E27FC236}">
                <a16:creationId xmlns:a16="http://schemas.microsoft.com/office/drawing/2014/main" id="{F9C2BBF7-6805-F9B0-13B6-A69A66F9E156}"/>
              </a:ext>
            </a:extLst>
          </p:cNvPr>
          <p:cNvSpPr>
            <a:spLocks noGrp="1"/>
          </p:cNvSpPr>
          <p:nvPr>
            <p:ph type="body" sz="quarter" idx="11"/>
          </p:nvPr>
        </p:nvSpPr>
        <p:spPr/>
        <p:txBody>
          <a:bodyPr/>
          <a:lstStyle/>
          <a:p>
            <a:pPr marL="457200" indent="-457200">
              <a:buFont typeface="Arial" panose="020B0604020202020204" pitchFamily="34" charset="0"/>
              <a:buChar char="•"/>
            </a:pPr>
            <a:r>
              <a:rPr lang="nl-NL" b="0" dirty="0"/>
              <a:t>Age ≤16 </a:t>
            </a:r>
            <a:r>
              <a:rPr lang="nl-NL" b="0" dirty="0" err="1"/>
              <a:t>years</a:t>
            </a:r>
            <a:endParaRPr lang="nl-NL" b="0" dirty="0"/>
          </a:p>
          <a:p>
            <a:pPr marL="457200" indent="-457200">
              <a:buFont typeface="Arial" panose="020B0604020202020204" pitchFamily="34" charset="0"/>
              <a:buChar char="•"/>
            </a:pPr>
            <a:endParaRPr lang="nl-NL" b="0" dirty="0"/>
          </a:p>
          <a:p>
            <a:pPr marL="457200" indent="-457200">
              <a:buFont typeface="Arial" panose="020B0604020202020204" pitchFamily="34" charset="0"/>
              <a:buChar char="•"/>
            </a:pPr>
            <a:r>
              <a:rPr lang="nl-NL" b="0" dirty="0"/>
              <a:t>TBI</a:t>
            </a:r>
          </a:p>
          <a:p>
            <a:pPr marL="457200" indent="-457200">
              <a:buFont typeface="Arial" panose="020B0604020202020204" pitchFamily="34" charset="0"/>
              <a:buChar char="•"/>
            </a:pPr>
            <a:endParaRPr lang="nl-NL" b="0" dirty="0"/>
          </a:p>
          <a:p>
            <a:pPr marL="727200" lvl="3" indent="-457200"/>
            <a:r>
              <a:rPr lang="it-IT" b="0" dirty="0"/>
              <a:t>Glasgow Coma Score (GCS) ≤8 and/or </a:t>
            </a:r>
            <a:r>
              <a:rPr lang="en-US" b="0" dirty="0"/>
              <a:t>TBI related pathology confirmed</a:t>
            </a:r>
          </a:p>
          <a:p>
            <a:pPr lvl="3" indent="0">
              <a:buNone/>
            </a:pPr>
            <a:r>
              <a:rPr lang="en-US" b="0" dirty="0"/>
              <a:t>      on neuroimaging</a:t>
            </a:r>
          </a:p>
          <a:p>
            <a:pPr lvl="3" indent="0">
              <a:buNone/>
            </a:pPr>
            <a:endParaRPr lang="en-US" b="0" dirty="0"/>
          </a:p>
          <a:p>
            <a:pPr marL="727200" lvl="3" indent="-457200"/>
            <a:r>
              <a:rPr lang="en-US" b="0" dirty="0"/>
              <a:t>requiring invasive ICP and ABP monitoring for clinical indications</a:t>
            </a:r>
            <a:endParaRPr lang="it-IT" b="0" dirty="0"/>
          </a:p>
          <a:p>
            <a:pPr marL="727200" lvl="3" indent="-457200"/>
            <a:endParaRPr lang="nl-NL" b="0" dirty="0"/>
          </a:p>
        </p:txBody>
      </p:sp>
      <p:sp>
        <p:nvSpPr>
          <p:cNvPr id="4" name="Tijdelijke aanduiding voor dianummer 3">
            <a:extLst>
              <a:ext uri="{FF2B5EF4-FFF2-40B4-BE49-F238E27FC236}">
                <a16:creationId xmlns:a16="http://schemas.microsoft.com/office/drawing/2014/main" id="{3BFDF117-33C0-93C7-132D-12EC295726BA}"/>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Tree>
    <p:extLst>
      <p:ext uri="{BB962C8B-B14F-4D97-AF65-F5344CB8AC3E}">
        <p14:creationId xmlns:p14="http://schemas.microsoft.com/office/powerpoint/2010/main" val="191710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6BD5466-5193-3F64-B150-5167A0A8EE54}"/>
              </a:ext>
            </a:extLst>
          </p:cNvPr>
          <p:cNvSpPr>
            <a:spLocks noGrp="1"/>
          </p:cNvSpPr>
          <p:nvPr>
            <p:ph type="sldNum" sz="quarter" idx="10"/>
          </p:nvPr>
        </p:nvSpPr>
        <p:spPr/>
        <p:txBody>
          <a:bodyPr/>
          <a:lstStyle/>
          <a:p>
            <a:fld id="{5A195573-6125-40C3-AA0C-3AC6CFB9F86B}" type="slidenum">
              <a:rPr lang="en-US" smtClean="0"/>
              <a:pPr/>
              <a:t>9</a:t>
            </a:fld>
            <a:endParaRPr lang="en-US" dirty="0"/>
          </a:p>
        </p:txBody>
      </p:sp>
      <p:pic>
        <p:nvPicPr>
          <p:cNvPr id="4" name="Afbeelding 3">
            <a:extLst>
              <a:ext uri="{FF2B5EF4-FFF2-40B4-BE49-F238E27FC236}">
                <a16:creationId xmlns:a16="http://schemas.microsoft.com/office/drawing/2014/main" id="{26D42FDD-BA19-51B9-4B9F-558D0DD94BD5}"/>
              </a:ext>
            </a:extLst>
          </p:cNvPr>
          <p:cNvPicPr>
            <a:picLocks noChangeAspect="1"/>
          </p:cNvPicPr>
          <p:nvPr/>
        </p:nvPicPr>
        <p:blipFill>
          <a:blip r:embed="rId2"/>
          <a:stretch>
            <a:fillRect/>
          </a:stretch>
        </p:blipFill>
        <p:spPr>
          <a:xfrm>
            <a:off x="1514549" y="795130"/>
            <a:ext cx="10253382" cy="5010641"/>
          </a:xfrm>
          <a:prstGeom prst="rect">
            <a:avLst/>
          </a:prstGeom>
        </p:spPr>
      </p:pic>
      <p:sp>
        <p:nvSpPr>
          <p:cNvPr id="5" name="Tekstvak 4">
            <a:extLst>
              <a:ext uri="{FF2B5EF4-FFF2-40B4-BE49-F238E27FC236}">
                <a16:creationId xmlns:a16="http://schemas.microsoft.com/office/drawing/2014/main" id="{50D9B8BB-0841-6350-592B-52AE500432E1}"/>
              </a:ext>
            </a:extLst>
          </p:cNvPr>
          <p:cNvSpPr txBox="1"/>
          <p:nvPr/>
        </p:nvSpPr>
        <p:spPr>
          <a:xfrm>
            <a:off x="268357" y="983974"/>
            <a:ext cx="1073426" cy="923330"/>
          </a:xfrm>
          <a:prstGeom prst="rect">
            <a:avLst/>
          </a:prstGeom>
          <a:noFill/>
        </p:spPr>
        <p:txBody>
          <a:bodyPr wrap="square" rtlCol="0">
            <a:spAutoFit/>
          </a:bodyPr>
          <a:lstStyle/>
          <a:p>
            <a:r>
              <a:rPr lang="nl-NL" dirty="0">
                <a:solidFill>
                  <a:srgbClr val="FF0000"/>
                </a:solidFill>
              </a:rPr>
              <a:t>ABP</a:t>
            </a:r>
          </a:p>
          <a:p>
            <a:r>
              <a:rPr lang="nl-NL" dirty="0">
                <a:solidFill>
                  <a:srgbClr val="FFFF00"/>
                </a:solidFill>
              </a:rPr>
              <a:t>CPP</a:t>
            </a:r>
          </a:p>
          <a:p>
            <a:r>
              <a:rPr lang="nl-NL" dirty="0" err="1">
                <a:solidFill>
                  <a:srgbClr val="00D9D9"/>
                </a:solidFill>
              </a:rPr>
              <a:t>CPPopt</a:t>
            </a:r>
            <a:endParaRPr lang="nl-NL" dirty="0">
              <a:solidFill>
                <a:srgbClr val="00D9D9"/>
              </a:solidFill>
            </a:endParaRPr>
          </a:p>
        </p:txBody>
      </p:sp>
      <p:sp>
        <p:nvSpPr>
          <p:cNvPr id="6" name="Tekstvak 5">
            <a:extLst>
              <a:ext uri="{FF2B5EF4-FFF2-40B4-BE49-F238E27FC236}">
                <a16:creationId xmlns:a16="http://schemas.microsoft.com/office/drawing/2014/main" id="{B36B4594-D54E-4BC6-5CC8-E5CB93ABC84C}"/>
              </a:ext>
            </a:extLst>
          </p:cNvPr>
          <p:cNvSpPr txBox="1"/>
          <p:nvPr/>
        </p:nvSpPr>
        <p:spPr>
          <a:xfrm>
            <a:off x="352425" y="2114550"/>
            <a:ext cx="828675" cy="369332"/>
          </a:xfrm>
          <a:prstGeom prst="rect">
            <a:avLst/>
          </a:prstGeom>
          <a:noFill/>
        </p:spPr>
        <p:txBody>
          <a:bodyPr wrap="square" rtlCol="0">
            <a:spAutoFit/>
          </a:bodyPr>
          <a:lstStyle/>
          <a:p>
            <a:r>
              <a:rPr lang="nl-NL" dirty="0"/>
              <a:t>ICP</a:t>
            </a:r>
          </a:p>
        </p:txBody>
      </p:sp>
      <p:sp>
        <p:nvSpPr>
          <p:cNvPr id="7" name="Tekstvak 6">
            <a:extLst>
              <a:ext uri="{FF2B5EF4-FFF2-40B4-BE49-F238E27FC236}">
                <a16:creationId xmlns:a16="http://schemas.microsoft.com/office/drawing/2014/main" id="{5E20D3ED-17F1-5291-F5F0-3AE10C67E807}"/>
              </a:ext>
            </a:extLst>
          </p:cNvPr>
          <p:cNvSpPr txBox="1"/>
          <p:nvPr/>
        </p:nvSpPr>
        <p:spPr>
          <a:xfrm>
            <a:off x="352425" y="3059668"/>
            <a:ext cx="828675" cy="369332"/>
          </a:xfrm>
          <a:prstGeom prst="rect">
            <a:avLst/>
          </a:prstGeom>
          <a:noFill/>
        </p:spPr>
        <p:txBody>
          <a:bodyPr wrap="square" rtlCol="0">
            <a:spAutoFit/>
          </a:bodyPr>
          <a:lstStyle/>
          <a:p>
            <a:r>
              <a:rPr lang="nl-NL" dirty="0" err="1"/>
              <a:t>PRx</a:t>
            </a:r>
            <a:endParaRPr lang="nl-NL" dirty="0"/>
          </a:p>
        </p:txBody>
      </p:sp>
      <p:sp>
        <p:nvSpPr>
          <p:cNvPr id="8" name="Tekstvak 7">
            <a:extLst>
              <a:ext uri="{FF2B5EF4-FFF2-40B4-BE49-F238E27FC236}">
                <a16:creationId xmlns:a16="http://schemas.microsoft.com/office/drawing/2014/main" id="{CA794783-F2D8-97C2-A295-62CA9F5FB9FC}"/>
              </a:ext>
            </a:extLst>
          </p:cNvPr>
          <p:cNvSpPr txBox="1"/>
          <p:nvPr/>
        </p:nvSpPr>
        <p:spPr>
          <a:xfrm>
            <a:off x="145982" y="4581365"/>
            <a:ext cx="1368567" cy="923330"/>
          </a:xfrm>
          <a:prstGeom prst="rect">
            <a:avLst/>
          </a:prstGeom>
          <a:noFill/>
        </p:spPr>
        <p:txBody>
          <a:bodyPr wrap="square" rtlCol="0">
            <a:spAutoFit/>
          </a:bodyPr>
          <a:lstStyle/>
          <a:p>
            <a:r>
              <a:rPr lang="nl-NL" dirty="0" err="1"/>
              <a:t>CPPopt</a:t>
            </a:r>
            <a:r>
              <a:rPr lang="nl-NL" dirty="0"/>
              <a:t> </a:t>
            </a:r>
            <a:r>
              <a:rPr lang="nl-NL" dirty="0" err="1"/>
              <a:t>calculation</a:t>
            </a:r>
            <a:endParaRPr lang="nl-NL" dirty="0"/>
          </a:p>
          <a:p>
            <a:r>
              <a:rPr lang="nl-NL" dirty="0"/>
              <a:t>CPP - </a:t>
            </a:r>
            <a:r>
              <a:rPr lang="nl-NL" dirty="0" err="1"/>
              <a:t>PRx</a:t>
            </a:r>
            <a:endParaRPr lang="nl-NL" dirty="0"/>
          </a:p>
        </p:txBody>
      </p:sp>
    </p:spTree>
    <p:extLst>
      <p:ext uri="{BB962C8B-B14F-4D97-AF65-F5344CB8AC3E}">
        <p14:creationId xmlns:p14="http://schemas.microsoft.com/office/powerpoint/2010/main" val="2727761335"/>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NL_Model.pptx" id="{12767227-42DC-454E-A27E-98C1742A1195}" vid="{631F47D9-022E-45AB-8ED8-9DB6277112A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00FE86-D62A-47F7-9313-7ABCAA5CF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77B70A-F375-400E-A6ED-D31A5FB408A3}">
  <ds:schemaRefs>
    <ds:schemaRef ds:uri="http://schemas.microsoft.com/office/2006/metadata/properties"/>
    <ds:schemaRef ds:uri="http://schemas.microsoft.com/office/infopath/2007/PartnerControls"/>
    <ds:schemaRef ds:uri="f74d2d8a-6185-4c45-bf89-6548405645ca"/>
  </ds:schemaRefs>
</ds:datastoreItem>
</file>

<file path=customXml/itemProps3.xml><?xml version="1.0" encoding="utf-8"?>
<ds:datastoreItem xmlns:ds="http://schemas.openxmlformats.org/officeDocument/2006/customXml" ds:itemID="{22C1B0DE-6F5B-4099-A914-2C9338C6CC19}">
  <ds:schemaRefs>
    <ds:schemaRef ds:uri="http://schemas.microsoft.com/sharepoint/v3/contenttype/forms"/>
  </ds:schemaRefs>
</ds:datastoreItem>
</file>

<file path=customXml/itemProps4.xml><?xml version="1.0" encoding="utf-8"?>
<ds:datastoreItem xmlns:ds="http://schemas.openxmlformats.org/officeDocument/2006/customXml" ds:itemID="{FE8F0FC7-6737-401F-991F-941E2666EB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313</TotalTime>
  <Words>782</Words>
  <Application>Microsoft Office PowerPoint</Application>
  <PresentationFormat>Breedbeeld</PresentationFormat>
  <Paragraphs>155</Paragraphs>
  <Slides>24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Open Sans</vt:lpstr>
      <vt:lpstr>WKZ PowerPoint NL</vt:lpstr>
      <vt:lpstr>PowerPoint-presentatie</vt:lpstr>
      <vt:lpstr>Traumatic brain injury</vt:lpstr>
      <vt:lpstr>PowerPoint-presentatie</vt:lpstr>
      <vt:lpstr>Cerebral vasomotor pressure reactivity</vt:lpstr>
      <vt:lpstr>PowerPoint-presentatie</vt:lpstr>
      <vt:lpstr>Study aim</vt:lpstr>
      <vt:lpstr>STARSHIP </vt:lpstr>
      <vt:lpstr>Inclusion criteria</vt:lpstr>
      <vt:lpstr>PowerPoint-presentatie</vt:lpstr>
      <vt:lpstr>Glasgow Outcome Scale Extended Pediatric version (GOSEP) </vt:lpstr>
      <vt:lpstr>Glasgow Outcome Scale Extended Pediatric version (GOSEP) </vt:lpstr>
      <vt:lpstr>Multivariate analyses</vt:lpstr>
      <vt:lpstr>Propensity score matching</vt:lpstr>
      <vt:lpstr>Multivariate analyses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Implicaties voor de PICU WKZ</dc:title>
  <dc:creator>Wagenberg, L. van (Linda)</dc:creator>
  <cp:lastModifiedBy>Wilde, J. de (Joke)</cp:lastModifiedBy>
  <cp:revision>11</cp:revision>
  <dcterms:created xsi:type="dcterms:W3CDTF">2024-01-16T12:32:37Z</dcterms:created>
  <dcterms:modified xsi:type="dcterms:W3CDTF">2025-02-26T09:45:35Z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