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notesMasterIdLst>
    <p:notesMasterId r:id="rId25"/>
  </p:notesMasterIdLst>
  <p:handoutMasterIdLst>
    <p:handoutMasterId r:id="rId26"/>
  </p:handoutMasterIdLst>
  <p:sldIdLst>
    <p:sldId id="276" r:id="rId4"/>
    <p:sldId id="375" r:id="rId5"/>
    <p:sldId id="388" r:id="rId6"/>
    <p:sldId id="615" r:id="rId7"/>
    <p:sldId id="616" r:id="rId8"/>
    <p:sldId id="425" r:id="rId9"/>
    <p:sldId id="617" r:id="rId10"/>
    <p:sldId id="618" r:id="rId11"/>
    <p:sldId id="620" r:id="rId12"/>
    <p:sldId id="619" r:id="rId13"/>
    <p:sldId id="621" r:id="rId14"/>
    <p:sldId id="622" r:id="rId15"/>
    <p:sldId id="623" r:id="rId16"/>
    <p:sldId id="624" r:id="rId17"/>
    <p:sldId id="627" r:id="rId18"/>
    <p:sldId id="628" r:id="rId19"/>
    <p:sldId id="625" r:id="rId20"/>
    <p:sldId id="626" r:id="rId21"/>
    <p:sldId id="629" r:id="rId22"/>
    <p:sldId id="630" r:id="rId23"/>
    <p:sldId id="631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616161"/>
    <a:srgbClr val="00CCFF"/>
    <a:srgbClr val="B6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81481"/>
  </p:normalViewPr>
  <p:slideViewPr>
    <p:cSldViewPr>
      <p:cViewPr varScale="1">
        <p:scale>
          <a:sx n="86" d="100"/>
          <a:sy n="86" d="100"/>
        </p:scale>
        <p:origin x="129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EAE1931-1A6C-0CF2-998C-365F292508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C46CC6A-7E2A-3E4A-8EDC-E80EF8D9E5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3777CA8-8922-44C6-B9F7-A339C81B52F1}" type="datetimeFigureOut">
              <a:rPr lang="nl-NL"/>
              <a:pPr>
                <a:defRPr/>
              </a:pPr>
              <a:t>24-2-2025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53D8033-F0CB-9DB3-88C8-EE4E980E9B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4844A1F-75F1-C48D-8E62-0FD84D3DF7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FDF84F-1A9D-4B21-A2D4-FD0CC640E93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D9F2EA-C47D-468F-0BBF-EAA2E3D594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DFF187-4967-01B8-1BF6-0ADC0D56BC7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A28BC8-51F0-4DF1-9F76-0837F29B1BE4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EFE60C4-75DB-CE72-60F8-D515870FA8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0A1DA4B-E9B3-801B-3FA0-301D8DDB44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00DB4-4698-AC8F-F077-3B718CC3FA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6802E-0743-4526-C34C-A380592570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73DD6B-E950-49BF-BC26-8597D5B422AF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jdelijke aanduiding voor dia-afbeelding 1">
            <a:extLst>
              <a:ext uri="{FF2B5EF4-FFF2-40B4-BE49-F238E27FC236}">
                <a16:creationId xmlns:a16="http://schemas.microsoft.com/office/drawing/2014/main" id="{664BA007-DF0C-F36D-0020-C3DD9DBDD1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Tijdelijke aanduiding voor notities 2">
            <a:extLst>
              <a:ext uri="{FF2B5EF4-FFF2-40B4-BE49-F238E27FC236}">
                <a16:creationId xmlns:a16="http://schemas.microsoft.com/office/drawing/2014/main" id="{5681EBEC-74B2-F5F4-0D5A-7E8CD9A759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/>
              <a:t>Voorbereiding:</a:t>
            </a:r>
          </a:p>
          <a:p>
            <a:r>
              <a:rPr lang="nl-NL" altLang="nl-NL"/>
              <a:t>Door wie? Meest betrokken PICU arts/PA’er samen met hoofdbehandelaar. </a:t>
            </a:r>
          </a:p>
          <a:p>
            <a:r>
              <a:rPr lang="nl-NL" altLang="nl-NL"/>
              <a:t>Uitnodigen: artsen (WKZ, CTB, Máxima, periferie, overige extern, denk aan R’dam bij ECMO), verpleegkundigen, andere paramedici</a:t>
            </a:r>
          </a:p>
          <a:p>
            <a:r>
              <a:rPr lang="nl-NL" altLang="nl-NL"/>
              <a:t>Maak gebruik van powerpoint format</a:t>
            </a:r>
          </a:p>
          <a:p>
            <a:r>
              <a:rPr lang="nl-NL" altLang="nl-NL"/>
              <a:t> </a:t>
            </a:r>
          </a:p>
          <a:p>
            <a:r>
              <a:rPr lang="nl-NL" altLang="nl-NL"/>
              <a:t>Bespreking: </a:t>
            </a:r>
          </a:p>
          <a:p>
            <a:r>
              <a:rPr lang="nl-NL" altLang="nl-NL"/>
              <a:t>Presentator: degene die dichtst betrokken was bij casus</a:t>
            </a:r>
          </a:p>
          <a:p>
            <a:r>
              <a:rPr lang="nl-NL" altLang="nl-NL"/>
              <a:t>Gespreksleider (intensivist of fellow)</a:t>
            </a:r>
          </a:p>
          <a:p>
            <a:r>
              <a:rPr lang="en-US" altLang="nl-NL"/>
              <a:t>Notulist (Intensivist, fellow, PA, AIOS)</a:t>
            </a:r>
            <a:endParaRPr lang="nl-NL" altLang="nl-NL"/>
          </a:p>
          <a:p>
            <a:r>
              <a:rPr lang="en-US" altLang="nl-NL"/>
              <a:t> </a:t>
            </a:r>
            <a:endParaRPr lang="nl-NL" altLang="nl-NL"/>
          </a:p>
          <a:p>
            <a:r>
              <a:rPr lang="nl-NL" altLang="nl-NL"/>
              <a:t>Naslag: </a:t>
            </a:r>
          </a:p>
          <a:p>
            <a:r>
              <a:rPr lang="nl-NL" altLang="nl-NL"/>
              <a:t>Notulist: werken in powerpoint. Opslaan: G:\ZorgeenhIntensieveZorg\Complicatiebesprekingen, SIRE rapporten etc EIZ\Mortaliteitsbesprekingen PICU.</a:t>
            </a:r>
          </a:p>
          <a:p>
            <a:endParaRPr lang="nl-NL" altLang="nl-NL"/>
          </a:p>
          <a:p>
            <a:endParaRPr lang="nl-NL" altLang="nl-NL"/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Notitie in Hix vermelden: Patiënt is besproken in de mortaliteitsbespreking van de PICU, dd… NB in overige aantekeningen! Dan zien ouders dit niet ivm mogelijk onverwachte bespreking / angst </a:t>
            </a:r>
          </a:p>
          <a:p>
            <a:endParaRPr lang="nl-NL" altLang="nl-NL"/>
          </a:p>
        </p:txBody>
      </p:sp>
      <p:sp>
        <p:nvSpPr>
          <p:cNvPr id="15364" name="Tijdelijke aanduiding voor dianummer 3">
            <a:extLst>
              <a:ext uri="{FF2B5EF4-FFF2-40B4-BE49-F238E27FC236}">
                <a16:creationId xmlns:a16="http://schemas.microsoft.com/office/drawing/2014/main" id="{66019724-0EC2-6BDF-E290-F21A6A08CF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EF23DD4-960C-4E2A-95FB-EEBA64F05D38}" type="slidenum">
              <a:rPr lang="en-US" altLang="nl-NL"/>
              <a:pPr/>
              <a:t>1</a:t>
            </a:fld>
            <a:endParaRPr lang="en-US" alt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11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70964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12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753370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13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59893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14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9591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15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558651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16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559615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17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69932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18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4394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19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87191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20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3239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3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365267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21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96882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4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4095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5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0844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6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7821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7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789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8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73891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9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854881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>
            <a:extLst>
              <a:ext uri="{FF2B5EF4-FFF2-40B4-BE49-F238E27FC236}">
                <a16:creationId xmlns:a16="http://schemas.microsoft.com/office/drawing/2014/main" id="{6E9AB8F2-9626-BD1E-4CFF-CE38535A00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>
            <a:extLst>
              <a:ext uri="{FF2B5EF4-FFF2-40B4-BE49-F238E27FC236}">
                <a16:creationId xmlns:a16="http://schemas.microsoft.com/office/drawing/2014/main" id="{38742049-4E3A-F754-F09C-3CA0AD76C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VZR bdz suspect</a:t>
            </a:r>
          </a:p>
          <a:p>
            <a:pPr eaLnBrk="1" hangingPunct="1">
              <a:spcBef>
                <a:spcPct val="0"/>
              </a:spcBef>
            </a:pPr>
            <a:r>
              <a:rPr lang="nl-NL" altLang="nl-NL"/>
              <a:t>E3M6Vspaarzaam</a:t>
            </a:r>
          </a:p>
          <a:p>
            <a:endParaRPr lang="nl-NL" altLang="nl-NL"/>
          </a:p>
          <a:p>
            <a:r>
              <a:rPr lang="nl-NL" altLang="nl-NL"/>
              <a:t>Brief almere</a:t>
            </a:r>
          </a:p>
          <a:p>
            <a:endParaRPr lang="nl-NL" altLang="nl-NL"/>
          </a:p>
          <a:p>
            <a:r>
              <a:rPr lang="nl-NL" altLang="nl-NL"/>
              <a:t>Ouders: pupilverschil niet opgevallen, problemen met kijken ook niet opgevallen</a:t>
            </a:r>
          </a:p>
          <a:p>
            <a:r>
              <a:rPr lang="nl-NL" altLang="nl-NL"/>
              <a:t>E3M6Vspaarzame spraak, wel georienteerd in trias. Kan mij niet aankijken. Mogelijk laatste</a:t>
            </a:r>
          </a:p>
          <a:p>
            <a:r>
              <a:rPr lang="nl-NL" altLang="nl-NL"/>
              <a:t>stukje iets nekstijf</a:t>
            </a:r>
          </a:p>
          <a:p>
            <a:r>
              <a:rPr lang="nl-NL" altLang="nl-NL"/>
              <a:t>forse anisocorie</a:t>
            </a:r>
          </a:p>
          <a:p>
            <a:r>
              <a:rPr lang="nl-NL" altLang="nl-NL"/>
              <a:t>re pupil wijd en stijf, li wel lichtreactief</a:t>
            </a:r>
          </a:p>
          <a:p>
            <a:r>
              <a:rPr lang="nl-NL" altLang="nl-NL"/>
              <a:t>oftalmoplegie ODS, in alle richtingen zeer moeizame oogmotoriek</a:t>
            </a:r>
          </a:p>
          <a:p>
            <a:r>
              <a:rPr lang="nl-NL" altLang="nl-NL"/>
              <a:t>geen lateralisatie in kracht, barre -/-, proef gestrekte benen -1-</a:t>
            </a:r>
          </a:p>
          <a:p>
            <a:r>
              <a:rPr lang="nl-NL" altLang="nl-NL"/>
              <a:t>Synnm reflexen VZR bdz suspect</a:t>
            </a:r>
          </a:p>
          <a:p>
            <a:r>
              <a:rPr lang="nl-NL" altLang="nl-NL"/>
              <a:t>Geen petechien/purpura</a:t>
            </a:r>
          </a:p>
          <a:p>
            <a:endParaRPr lang="nl-NL" altLang="nl-NL"/>
          </a:p>
        </p:txBody>
      </p:sp>
      <p:sp>
        <p:nvSpPr>
          <p:cNvPr id="17412" name="Tijdelijke aanduiding voor dianummer 3">
            <a:extLst>
              <a:ext uri="{FF2B5EF4-FFF2-40B4-BE49-F238E27FC236}">
                <a16:creationId xmlns:a16="http://schemas.microsoft.com/office/drawing/2014/main" id="{25252B03-F685-604B-2697-64B39D22E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F40BF2B-47FB-422C-AC46-EE4383A44372}" type="slidenum">
              <a:rPr lang="en-US" altLang="nl-NL"/>
              <a:pPr/>
              <a:t>10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6709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914400" y="2451217"/>
            <a:ext cx="7402748" cy="782344"/>
          </a:xfrm>
          <a:prstGeom prst="rect">
            <a:avLst/>
          </a:prstGeom>
        </p:spPr>
        <p:txBody>
          <a:bodyPr/>
          <a:lstStyle>
            <a:lvl1pPr>
              <a:defRPr sz="3500" b="1" i="0" cap="none">
                <a:solidFill>
                  <a:schemeClr val="bg1"/>
                </a:solidFill>
                <a:latin typeface="Segoe UI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7" name="Subtitel 2"/>
          <p:cNvSpPr>
            <a:spLocks noGrp="1"/>
          </p:cNvSpPr>
          <p:nvPr>
            <p:ph type="subTitle" idx="1"/>
          </p:nvPr>
        </p:nvSpPr>
        <p:spPr>
          <a:xfrm>
            <a:off x="914399" y="3233561"/>
            <a:ext cx="7402749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 baseline="0">
                <a:solidFill>
                  <a:schemeClr val="bg1"/>
                </a:solidFill>
                <a:latin typeface="Segoe UI"/>
                <a:cs typeface="Segoe U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2" name="Tijdelijke aanduiding voor voettekst 4">
            <a:extLst>
              <a:ext uri="{FF2B5EF4-FFF2-40B4-BE49-F238E27FC236}">
                <a16:creationId xmlns:a16="http://schemas.microsoft.com/office/drawing/2014/main" id="{DE3C547C-7486-89FA-9B80-E861400EC1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144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716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1807970"/>
            <a:ext cx="7402748" cy="667890"/>
          </a:xfrm>
          <a:prstGeom prst="rect">
            <a:avLst/>
          </a:prstGeom>
        </p:spPr>
        <p:txBody>
          <a:bodyPr/>
          <a:lstStyle>
            <a:lvl1pPr>
              <a:defRPr sz="3000" b="1" i="0" cap="none">
                <a:solidFill>
                  <a:schemeClr val="tx2"/>
                </a:solidFill>
                <a:latin typeface="Segoe UI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914399" y="2673769"/>
            <a:ext cx="7402749" cy="27555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 baseline="0">
                <a:solidFill>
                  <a:schemeClr val="accent6"/>
                </a:solidFill>
                <a:latin typeface="Segoe UI"/>
                <a:cs typeface="Segoe U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E897A9D7-6BAC-1911-035A-C186542BBC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14400" y="6173788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6010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620" y="1291082"/>
            <a:ext cx="7543260" cy="423639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A9EED198-A2B9-81A7-BBEC-DEF84B0A58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39775" y="6173788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83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725819" y="1291446"/>
            <a:ext cx="3665166" cy="427422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0" name="Tijdelijke aanduiding voor inhoud 3"/>
          <p:cNvSpPr>
            <a:spLocks noGrp="1"/>
          </p:cNvSpPr>
          <p:nvPr>
            <p:ph sz="half" idx="14"/>
          </p:nvPr>
        </p:nvSpPr>
        <p:spPr>
          <a:xfrm>
            <a:off x="4619045" y="1291446"/>
            <a:ext cx="3665166" cy="427422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2" name="Tijdelijke aanduiding voor voettekst 5">
            <a:extLst>
              <a:ext uri="{FF2B5EF4-FFF2-40B4-BE49-F238E27FC236}">
                <a16:creationId xmlns:a16="http://schemas.microsoft.com/office/drawing/2014/main" id="{564D69C2-0C67-15E4-D532-225F8BFE6F6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725488" y="6173788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297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39620" y="1302089"/>
            <a:ext cx="366840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39620" y="2028320"/>
            <a:ext cx="3668409" cy="344555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Segoe UI"/>
              </a:defRPr>
            </a:lvl1pPr>
            <a:lvl2pPr>
              <a:defRPr sz="1800">
                <a:latin typeface="Segoe UI"/>
              </a:defRPr>
            </a:lvl2pPr>
            <a:lvl3pPr>
              <a:defRPr sz="1600">
                <a:latin typeface="Segoe UI"/>
              </a:defRPr>
            </a:lvl3pPr>
            <a:lvl4pPr>
              <a:defRPr sz="1600">
                <a:latin typeface="Segoe UI"/>
              </a:defRPr>
            </a:lvl4pPr>
            <a:lvl5pPr>
              <a:defRPr sz="1600">
                <a:latin typeface="Segoe U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0" name="Tijdelijke aanduiding voor tekst 2"/>
          <p:cNvSpPr>
            <a:spLocks noGrp="1"/>
          </p:cNvSpPr>
          <p:nvPr>
            <p:ph type="body" idx="13"/>
          </p:nvPr>
        </p:nvSpPr>
        <p:spPr>
          <a:xfrm>
            <a:off x="4619875" y="1302089"/>
            <a:ext cx="366840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1" name="Tijdelijke aanduiding voor inhoud 3"/>
          <p:cNvSpPr>
            <a:spLocks noGrp="1"/>
          </p:cNvSpPr>
          <p:nvPr>
            <p:ph sz="half" idx="14"/>
          </p:nvPr>
        </p:nvSpPr>
        <p:spPr>
          <a:xfrm>
            <a:off x="4619875" y="2028320"/>
            <a:ext cx="3668409" cy="344555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Segoe UI"/>
              </a:defRPr>
            </a:lvl1pPr>
            <a:lvl2pPr>
              <a:defRPr sz="1800">
                <a:latin typeface="Segoe UI"/>
              </a:defRPr>
            </a:lvl2pPr>
            <a:lvl3pPr>
              <a:defRPr sz="1600">
                <a:latin typeface="Segoe UI"/>
              </a:defRPr>
            </a:lvl3pPr>
            <a:lvl4pPr>
              <a:defRPr sz="1600">
                <a:latin typeface="Segoe UI"/>
              </a:defRPr>
            </a:lvl4pPr>
            <a:lvl5pPr>
              <a:defRPr sz="1600">
                <a:latin typeface="Segoe U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2" name="Tijdelijke aanduiding voor voettekst 7">
            <a:extLst>
              <a:ext uri="{FF2B5EF4-FFF2-40B4-BE49-F238E27FC236}">
                <a16:creationId xmlns:a16="http://schemas.microsoft.com/office/drawing/2014/main" id="{C9F6E495-D68E-3ACD-DD8A-68037BA04EA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739775" y="6173788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23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inhoud 3"/>
          <p:cNvSpPr>
            <a:spLocks noGrp="1"/>
          </p:cNvSpPr>
          <p:nvPr>
            <p:ph sz="half" idx="16"/>
          </p:nvPr>
        </p:nvSpPr>
        <p:spPr>
          <a:xfrm>
            <a:off x="4631630" y="1303097"/>
            <a:ext cx="3665166" cy="2026054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2" name="Tijdelijke aanduiding voor inhoud 3"/>
          <p:cNvSpPr>
            <a:spLocks noGrp="1"/>
          </p:cNvSpPr>
          <p:nvPr>
            <p:ph sz="half" idx="17"/>
          </p:nvPr>
        </p:nvSpPr>
        <p:spPr>
          <a:xfrm>
            <a:off x="4631630" y="3545864"/>
            <a:ext cx="3665166" cy="2026054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3" name="Tijdelijke aanduiding voor afbeelding 3"/>
          <p:cNvSpPr>
            <a:spLocks noGrp="1"/>
          </p:cNvSpPr>
          <p:nvPr>
            <p:ph type="pic" sz="quarter" idx="19"/>
          </p:nvPr>
        </p:nvSpPr>
        <p:spPr>
          <a:xfrm>
            <a:off x="739620" y="3546809"/>
            <a:ext cx="3663950" cy="20256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4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739620" y="1310393"/>
            <a:ext cx="3663950" cy="20256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2" name="Tijdelijke aanduiding voor voettekst 5">
            <a:extLst>
              <a:ext uri="{FF2B5EF4-FFF2-40B4-BE49-F238E27FC236}">
                <a16:creationId xmlns:a16="http://schemas.microsoft.com/office/drawing/2014/main" id="{E9EB7024-1F63-0BD2-1DB5-B39949DFDEB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738188" y="6173788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00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inhoud 3"/>
          <p:cNvSpPr>
            <a:spLocks noGrp="1"/>
          </p:cNvSpPr>
          <p:nvPr>
            <p:ph sz="half" idx="17"/>
          </p:nvPr>
        </p:nvSpPr>
        <p:spPr>
          <a:xfrm>
            <a:off x="4631630" y="3534213"/>
            <a:ext cx="3665166" cy="2026054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3" name="Tijdelijke aanduiding voor afbeelding 3"/>
          <p:cNvSpPr>
            <a:spLocks noGrp="1"/>
          </p:cNvSpPr>
          <p:nvPr>
            <p:ph type="pic" sz="quarter" idx="19"/>
          </p:nvPr>
        </p:nvSpPr>
        <p:spPr>
          <a:xfrm>
            <a:off x="4632846" y="1291850"/>
            <a:ext cx="3663950" cy="20256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4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739620" y="1291850"/>
            <a:ext cx="3663950" cy="20256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8" name="Tijdelijke aanduiding voor inhoud 3"/>
          <p:cNvSpPr>
            <a:spLocks noGrp="1"/>
          </p:cNvSpPr>
          <p:nvPr>
            <p:ph sz="half" idx="21"/>
          </p:nvPr>
        </p:nvSpPr>
        <p:spPr>
          <a:xfrm>
            <a:off x="739620" y="3534213"/>
            <a:ext cx="3665166" cy="2026054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2" name="Tijdelijke aanduiding voor voettekst 5">
            <a:extLst>
              <a:ext uri="{FF2B5EF4-FFF2-40B4-BE49-F238E27FC236}">
                <a16:creationId xmlns:a16="http://schemas.microsoft.com/office/drawing/2014/main" id="{3FF6579A-1F8F-4498-2EDC-423C7FADA25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739775" y="6173788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551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Segoe UI"/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7122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269362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Segoe UI"/>
              </a:defRPr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39632" y="4457532"/>
            <a:ext cx="5765260" cy="60625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39632" y="5063787"/>
            <a:ext cx="5765260" cy="42153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" name="Tijdelijke aanduiding voor voettekst 5">
            <a:extLst>
              <a:ext uri="{FF2B5EF4-FFF2-40B4-BE49-F238E27FC236}">
                <a16:creationId xmlns:a16="http://schemas.microsoft.com/office/drawing/2014/main" id="{63D65D7A-C1BD-70E3-439B-400D5358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8188" y="6173788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867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" descr="41556_UMCU_PPT_intro-30.png">
            <a:extLst>
              <a:ext uri="{FF2B5EF4-FFF2-40B4-BE49-F238E27FC236}">
                <a16:creationId xmlns:a16="http://schemas.microsoft.com/office/drawing/2014/main" id="{EABA293A-A83C-B677-7877-D68255A315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Myriad Pro"/>
          <a:ea typeface="MS PGothic" pitchFamily="34" charset="-128"/>
          <a:cs typeface="MS PGothic" panose="020B0600070205080204" pitchFamily="34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anose="020B0600070205080204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Afbeelding 1" descr="41556_UMCU_PPT_subtro-43.png">
            <a:extLst>
              <a:ext uri="{FF2B5EF4-FFF2-40B4-BE49-F238E27FC236}">
                <a16:creationId xmlns:a16="http://schemas.microsoft.com/office/drawing/2014/main" id="{ECABA619-8023-C353-2FCB-0C72EDAB58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Myriad Pro"/>
          <a:ea typeface="MS PGothic" pitchFamily="34" charset="-128"/>
          <a:cs typeface="MS PGothic" panose="020B0600070205080204" pitchFamily="34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anose="020B0600070205080204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Afbeelding 1" descr="41556_UMCU_PPT_vervolg-16.png">
            <a:extLst>
              <a:ext uri="{FF2B5EF4-FFF2-40B4-BE49-F238E27FC236}">
                <a16:creationId xmlns:a16="http://schemas.microsoft.com/office/drawing/2014/main" id="{30AB99DD-FBE2-E326-72DC-21313846E3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33" r:id="rId6"/>
    <p:sldLayoutId id="2147483841" r:id="rId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Myriad Pro"/>
          <a:ea typeface="MS PGothic" pitchFamily="34" charset="-128"/>
          <a:cs typeface="MS PGothic" panose="020B0600070205080204" pitchFamily="34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MS PGothic" pitchFamily="34" charset="-128"/>
          <a:cs typeface="MS PGothic" panose="020B0600070205080204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anose="020B0600070205080204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58AD8C36-3EAC-CB70-7CB6-894D7AD47472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870743" y="2358603"/>
            <a:ext cx="7402513" cy="135842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nl-NL" altLang="nl-NL" sz="2800" b="0" dirty="0">
                <a:latin typeface="Segoe UI" panose="020B0502040204020203" pitchFamily="34" charset="0"/>
              </a:rPr>
              <a:t>ICP meter of niet?</a:t>
            </a:r>
            <a:br>
              <a:rPr lang="nl-NL" altLang="nl-NL" sz="2800" b="0" dirty="0">
                <a:latin typeface="Segoe UI" panose="020B0502040204020203" pitchFamily="34" charset="0"/>
              </a:rPr>
            </a:br>
            <a:br>
              <a:rPr lang="nl-NL" altLang="nl-NL" sz="2800" b="0" dirty="0">
                <a:latin typeface="Segoe UI" panose="020B0502040204020203" pitchFamily="34" charset="0"/>
              </a:rPr>
            </a:br>
            <a:r>
              <a:rPr lang="nl-NL" altLang="nl-NL" sz="1600" b="0" dirty="0" err="1">
                <a:latin typeface="Segoe UI" panose="020B0502040204020203" pitchFamily="34" charset="0"/>
              </a:rPr>
              <a:t>journal</a:t>
            </a:r>
            <a:r>
              <a:rPr lang="nl-NL" altLang="nl-NL" sz="1600" b="0" dirty="0">
                <a:latin typeface="Segoe UI" panose="020B0502040204020203" pitchFamily="34" charset="0"/>
              </a:rPr>
              <a:t> club 10-2-2025</a:t>
            </a:r>
            <a:endParaRPr lang="nl-NL" altLang="nl-NL" sz="1600" dirty="0">
              <a:latin typeface="Segoe UI" panose="020B0502040204020203" pitchFamily="34" charset="0"/>
            </a:endParaRPr>
          </a:p>
        </p:txBody>
      </p:sp>
      <p:sp>
        <p:nvSpPr>
          <p:cNvPr id="14339" name="Ondertitel 2">
            <a:extLst>
              <a:ext uri="{FF2B5EF4-FFF2-40B4-BE49-F238E27FC236}">
                <a16:creationId xmlns:a16="http://schemas.microsoft.com/office/drawing/2014/main" id="{72E01C20-CCCC-F8CF-76EC-759EBABE8631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-31173" y="4679925"/>
            <a:ext cx="4074516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sz="1200" dirty="0">
                <a:latin typeface="Segoe UI" panose="020B0502040204020203" pitchFamily="34" charset="0"/>
                <a:cs typeface="Segoe UI" panose="020B0502040204020203" pitchFamily="34" charset="0"/>
              </a:rPr>
              <a:t>Sjef van Gestel</a:t>
            </a:r>
          </a:p>
          <a:p>
            <a:r>
              <a:rPr lang="nl-NL" altLang="nl-NL" sz="1200" dirty="0">
                <a:latin typeface="Segoe UI" panose="020B0502040204020203" pitchFamily="34" charset="0"/>
                <a:cs typeface="Segoe UI" panose="020B0502040204020203" pitchFamily="34" charset="0"/>
              </a:rPr>
              <a:t>kinderarts-intensivist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1115616" y="980728"/>
            <a:ext cx="463941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METHODEN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richtlijn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voor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plaatsen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ICP meter:</a:t>
            </a: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GCS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kleiner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dan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afwijkingen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op de CT scan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 40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jaar</a:t>
            </a: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abnormale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motor score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systolische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bloeddruk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&lt; 90 mm Hg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klinisch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relevante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hypotensie</a:t>
            </a:r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259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539552" y="980728"/>
            <a:ext cx="809074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METHODEN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propensity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score–</a:t>
            </a:r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matched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design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daarmee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ontstaan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‘treatment and control groups balanced for factors </a:t>
            </a: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associated with the decision to initiate ICP monitoring and outcome’</a:t>
            </a: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66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539552" y="980728"/>
            <a:ext cx="8525091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METHODEN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propensity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score–</a:t>
            </a:r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matched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design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daarmee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ontstaan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‘treatment and control groups balanced for factors </a:t>
            </a: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associated with the decision to initiate ICP monitoring and outcome’ </a:t>
            </a: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(31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variabelen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patients were matched when treated in the same country and excluded </a:t>
            </a: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countries where high-quality matching was impossible. </a:t>
            </a: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patients were thus matched on the propensity score within a country and </a:t>
            </a: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within the value of 3 variables that were deemed as critical: </a:t>
            </a: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age group, mass lesion in the CT scan and prehospital hypotension</a:t>
            </a:r>
            <a:r>
              <a:rPr lang="en-US" sz="2000" dirty="0"/>
              <a:t>.</a:t>
            </a:r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135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539552" y="980728"/>
            <a:ext cx="8186152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RESULTATEN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grote variatie in plaatsen meter (4% Polen, 67% Slovenië) belemmerde </a:t>
            </a: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matching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1448 patiënten, Italië en Hongarije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503 met ICP meter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945 zonder ICP meter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540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539552" y="980728"/>
            <a:ext cx="4080989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RESULTATEN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1448 patiënten, Italië en Hongarije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503 met ICP meter 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945 zonder ICP meter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049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539552" y="980728"/>
            <a:ext cx="6303520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RESULTATEN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1448 patiënten, Italië en Hongarije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503 met ICP meter (mortaliteit 25% ICU, 30% </a:t>
            </a:r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hospital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945 zonder ICP meter (mortaliteit 26%, 32% </a:t>
            </a:r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hospital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92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539552" y="980728"/>
            <a:ext cx="8230523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RESULTATEN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1448 patiënten, Italië en Hongarije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503 met ICP meter (mortaliteit 25% ICU, 30% </a:t>
            </a:r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hospital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945 zonder ICP meter (mortaliteit 26%, 32% </a:t>
            </a:r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hospital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meer sedatie, medische interventies, beademing, infecties, opnameduur</a:t>
            </a: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bij patiënten met ICP meter 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16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E0FE38DF-4C86-C1FF-FE18-478A078C1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7" y="904875"/>
            <a:ext cx="8086725" cy="5048250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A9CEE541-492E-4A3A-D527-4E91B15CFB3C}"/>
              </a:ext>
            </a:extLst>
          </p:cNvPr>
          <p:cNvSpPr/>
          <p:nvPr/>
        </p:nvSpPr>
        <p:spPr>
          <a:xfrm>
            <a:off x="590999" y="2204864"/>
            <a:ext cx="7920880" cy="360040"/>
          </a:xfrm>
          <a:prstGeom prst="rect">
            <a:avLst/>
          </a:prstGeom>
          <a:solidFill>
            <a:srgbClr val="FFFF00">
              <a:alpha val="3490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BB243D2-9C95-E581-92A9-6CD8D339263B}"/>
              </a:ext>
            </a:extLst>
          </p:cNvPr>
          <p:cNvSpPr/>
          <p:nvPr/>
        </p:nvSpPr>
        <p:spPr>
          <a:xfrm>
            <a:off x="588712" y="2780928"/>
            <a:ext cx="7920880" cy="792088"/>
          </a:xfrm>
          <a:prstGeom prst="rect">
            <a:avLst/>
          </a:prstGeom>
          <a:solidFill>
            <a:srgbClr val="FFFF00">
              <a:alpha val="3490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44D7E4B-8659-3441-08BF-834BA7323AB5}"/>
              </a:ext>
            </a:extLst>
          </p:cNvPr>
          <p:cNvSpPr/>
          <p:nvPr/>
        </p:nvSpPr>
        <p:spPr>
          <a:xfrm>
            <a:off x="591896" y="3769376"/>
            <a:ext cx="7920880" cy="360040"/>
          </a:xfrm>
          <a:prstGeom prst="rect">
            <a:avLst/>
          </a:prstGeom>
          <a:solidFill>
            <a:srgbClr val="FFFF00">
              <a:alpha val="3490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4470CD5-6E7F-9388-A657-DBF65155DE14}"/>
              </a:ext>
            </a:extLst>
          </p:cNvPr>
          <p:cNvSpPr/>
          <p:nvPr/>
        </p:nvSpPr>
        <p:spPr>
          <a:xfrm>
            <a:off x="586087" y="5320211"/>
            <a:ext cx="7920880" cy="219869"/>
          </a:xfrm>
          <a:prstGeom prst="rect">
            <a:avLst/>
          </a:prstGeom>
          <a:solidFill>
            <a:srgbClr val="FFFF00">
              <a:alpha val="3490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E69AB24E-10E5-4CF7-AF7D-1248F12CAA50}"/>
              </a:ext>
            </a:extLst>
          </p:cNvPr>
          <p:cNvSpPr/>
          <p:nvPr/>
        </p:nvSpPr>
        <p:spPr>
          <a:xfrm>
            <a:off x="591914" y="5699915"/>
            <a:ext cx="7920880" cy="219869"/>
          </a:xfrm>
          <a:prstGeom prst="rect">
            <a:avLst/>
          </a:prstGeom>
          <a:solidFill>
            <a:srgbClr val="FFFF00">
              <a:alpha val="3490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695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FA07F233-F00F-5BC0-B109-D83F885C1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51" y="733772"/>
            <a:ext cx="8258175" cy="5143500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0B86C3A6-C333-DC3D-506D-BC0E3F0E8E4C}"/>
              </a:ext>
            </a:extLst>
          </p:cNvPr>
          <p:cNvSpPr/>
          <p:nvPr/>
        </p:nvSpPr>
        <p:spPr>
          <a:xfrm>
            <a:off x="611560" y="1124744"/>
            <a:ext cx="7920880" cy="864096"/>
          </a:xfrm>
          <a:prstGeom prst="rect">
            <a:avLst/>
          </a:prstGeom>
          <a:solidFill>
            <a:srgbClr val="FFFF00">
              <a:alpha val="3490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ABE8093E-2F7C-2C13-42F4-3A2A1601FF4D}"/>
              </a:ext>
            </a:extLst>
          </p:cNvPr>
          <p:cNvSpPr/>
          <p:nvPr/>
        </p:nvSpPr>
        <p:spPr>
          <a:xfrm>
            <a:off x="611560" y="3573016"/>
            <a:ext cx="7920880" cy="2232248"/>
          </a:xfrm>
          <a:prstGeom prst="rect">
            <a:avLst/>
          </a:prstGeom>
          <a:solidFill>
            <a:srgbClr val="FFFF00">
              <a:alpha val="3490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760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F31C2FC-5C60-3126-406A-4098A4128C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87" y="1766887"/>
            <a:ext cx="8505825" cy="3324225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3E1BB9D0-49B1-3207-4367-04979DFBB010}"/>
              </a:ext>
            </a:extLst>
          </p:cNvPr>
          <p:cNvSpPr txBox="1"/>
          <p:nvPr/>
        </p:nvSpPr>
        <p:spPr>
          <a:xfrm>
            <a:off x="1331640" y="980728"/>
            <a:ext cx="6904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 studievraag: functionele </a:t>
            </a:r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outcome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6 maanden na trauma</a:t>
            </a:r>
          </a:p>
        </p:txBody>
      </p:sp>
    </p:spTree>
    <p:extLst>
      <p:ext uri="{BB962C8B-B14F-4D97-AF65-F5344CB8AC3E}">
        <p14:creationId xmlns:p14="http://schemas.microsoft.com/office/powerpoint/2010/main" val="335698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3D2CA14-42EF-0D1B-BA8E-1ED17A76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370" y="1268760"/>
            <a:ext cx="7543260" cy="81702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nl-NL" sz="2000" dirty="0">
                <a:ea typeface="+mn-ea"/>
                <a:cs typeface="+mn-cs"/>
              </a:rPr>
            </a:br>
            <a:r>
              <a:rPr lang="en-US" sz="2400" dirty="0"/>
              <a:t>Comparative Effectiveness of Intracranial Pressure Monitoring on 6-Month Outcomes of Critically Ill Patients With Traumatic Brain Injury</a:t>
            </a:r>
            <a:br>
              <a:rPr lang="en-US" sz="2400" dirty="0"/>
            </a:br>
            <a:br>
              <a:rPr lang="en-US" sz="2400" dirty="0"/>
            </a:br>
            <a:endParaRPr lang="nl-NL" sz="2400" b="0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4F628C9-CB9C-2D73-7076-8B408BA274DB}"/>
              </a:ext>
            </a:extLst>
          </p:cNvPr>
          <p:cNvSpPr txBox="1"/>
          <p:nvPr/>
        </p:nvSpPr>
        <p:spPr>
          <a:xfrm>
            <a:off x="800370" y="4005064"/>
            <a:ext cx="4548553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JAMA Network open 2023</a:t>
            </a:r>
            <a:br>
              <a:rPr lang="en-US" sz="2800" b="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2800" b="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nl-NL" sz="1600" b="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Giovanni </a:t>
            </a:r>
            <a:r>
              <a:rPr lang="nl-NL" sz="1600" b="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Nattino</a:t>
            </a:r>
            <a:r>
              <a:rPr lang="nl-NL" sz="1600" b="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600" b="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</a:t>
            </a:r>
            <a:r>
              <a:rPr lang="nl-NL" sz="1600" b="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nl-NL" sz="1600" b="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nl-NL" sz="1600" b="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CREACTIVE Consortium</a:t>
            </a:r>
            <a:endParaRPr lang="nl-NL" sz="16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539552" y="980728"/>
            <a:ext cx="7247433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DISCUSSIE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sterke punten: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veel patiënten geïncludeerd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nl-NL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propensity</a:t>
            </a: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matching op veel punten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beperkingen: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vergelijk Italië – Hongarije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risico op ICP meter bij ziekere patiënten ondanks matching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238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539552" y="980728"/>
            <a:ext cx="692683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		CONCLUSIE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Ik ben niet overtuigend dat ICP meter slechtere zorg is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Maar ik ben ook niet overtuigd dat ICP meter betere zorg is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29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1115616" y="980728"/>
            <a:ext cx="653377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INLEIDING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ernstig schedelhersenletsel: bloeding, contusie, zwelling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dus risico op verhoogde intracraniële druk 	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door verhoogde druk slechtere perfusie -&gt; meer schade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dus een slechtere prognose (mortaliteit, restschade)</a:t>
            </a:r>
          </a:p>
        </p:txBody>
      </p:sp>
    </p:spTree>
    <p:extLst>
      <p:ext uri="{BB962C8B-B14F-4D97-AF65-F5344CB8AC3E}">
        <p14:creationId xmlns:p14="http://schemas.microsoft.com/office/powerpoint/2010/main" val="374822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1115616" y="980728"/>
            <a:ext cx="793858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INLEIDING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minder evident: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bij welke patiënten ICP meter plaatsen?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hoe effectief is de therapie gericht op behandeling van hoge ICP?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4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1115616" y="980728"/>
            <a:ext cx="793858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INLEIDING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minder evident: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bij welke patiënten ICP meter plaatsen?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hoe effectief is de therapie gericht op behandeling van hoge ICP?</a:t>
            </a: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nl-NL" sz="2000" dirty="0">
                <a:solidFill>
                  <a:schemeClr val="tx2"/>
                </a:solidFill>
                <a:latin typeface="Segoe UI" panose="020B0502040204020203" pitchFamily="34" charset="0"/>
              </a:rPr>
              <a:t>richtlijnen zeggen: doe het nou maar, maar het bewijs is beperkt</a:t>
            </a:r>
          </a:p>
        </p:txBody>
      </p:sp>
    </p:spTree>
    <p:extLst>
      <p:ext uri="{BB962C8B-B14F-4D97-AF65-F5344CB8AC3E}">
        <p14:creationId xmlns:p14="http://schemas.microsoft.com/office/powerpoint/2010/main" val="99404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1115616" y="980728"/>
            <a:ext cx="759348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VRAAGSTELLING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effectiveness of ICP monitoring on 6-month functional outcomes 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3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1115616" y="980728"/>
            <a:ext cx="759348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VRAAGSTELLING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effectiveness of ICP monitoring on 6-month functional outcomes 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CREACTIVE consortium (Collaborative Research on Acute </a:t>
            </a: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Traumatic Brain Injury in Intensive Care Medicine in Europe)  </a:t>
            </a: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international prospective observational study </a:t>
            </a:r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731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1115616" y="980728"/>
            <a:ext cx="803611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METHODEN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prospectieve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gegevens</a:t>
            </a: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83 ICUs </a:t>
            </a: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landen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(Cyprus, Griekenland, Israel,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Hongarije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Italië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Polen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Slovenië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8179 patients met TBI </a:t>
            </a: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tussen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2014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2019</a:t>
            </a: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785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5729D8C-E9AA-F2AC-94BD-F59564549351}"/>
              </a:ext>
            </a:extLst>
          </p:cNvPr>
          <p:cNvSpPr txBox="1"/>
          <p:nvPr/>
        </p:nvSpPr>
        <p:spPr>
          <a:xfrm>
            <a:off x="1115616" y="980728"/>
            <a:ext cx="586404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tx2"/>
                </a:solidFill>
                <a:latin typeface="Segoe UI" panose="020B0502040204020203" pitchFamily="34" charset="0"/>
              </a:rPr>
              <a:t>METHODEN</a:t>
            </a: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nl-NL" sz="2000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Exclusie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wijde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lichtstijve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pupillen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op de SEH</a:t>
            </a:r>
          </a:p>
          <a:p>
            <a:pPr marL="342900" indent="-342900">
              <a:buFontTx/>
              <a:buChar char="-"/>
            </a:pP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opname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deelnemende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ICU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2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dagen</a:t>
            </a: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opname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voor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orgaandonatie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palliatief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beleid</a:t>
            </a: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vóór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trauma al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neurologisch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lijden</a:t>
            </a:r>
            <a:endParaRPr lang="en-US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nl-NL" sz="20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41925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WKZ">
  <a:themeElements>
    <a:clrScheme name="Aangepast 2">
      <a:dk1>
        <a:srgbClr val="1C1C1C"/>
      </a:dk1>
      <a:lt1>
        <a:sysClr val="window" lastClr="FFFFFF"/>
      </a:lt1>
      <a:dk2>
        <a:srgbClr val="1961AB"/>
      </a:dk2>
      <a:lt2>
        <a:srgbClr val="EEECE1"/>
      </a:lt2>
      <a:accent1>
        <a:srgbClr val="2526A9"/>
      </a:accent1>
      <a:accent2>
        <a:srgbClr val="D0103A"/>
      </a:accent2>
      <a:accent3>
        <a:srgbClr val="79B829"/>
      </a:accent3>
      <a:accent4>
        <a:srgbClr val="0F84C9"/>
      </a:accent4>
      <a:accent5>
        <a:srgbClr val="FF6319"/>
      </a:accent5>
      <a:accent6>
        <a:srgbClr val="B7B1A9"/>
      </a:accent6>
      <a:hlink>
        <a:srgbClr val="2526A9"/>
      </a:hlink>
      <a:folHlink>
        <a:srgbClr val="B7B1A9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Standaardthema">
  <a:themeElements>
    <a:clrScheme name="Aangepast 2">
      <a:dk1>
        <a:srgbClr val="1C1C1C"/>
      </a:dk1>
      <a:lt1>
        <a:sysClr val="window" lastClr="FFFFFF"/>
      </a:lt1>
      <a:dk2>
        <a:srgbClr val="1961AB"/>
      </a:dk2>
      <a:lt2>
        <a:srgbClr val="EEECE1"/>
      </a:lt2>
      <a:accent1>
        <a:srgbClr val="2526A9"/>
      </a:accent1>
      <a:accent2>
        <a:srgbClr val="D0103A"/>
      </a:accent2>
      <a:accent3>
        <a:srgbClr val="79B829"/>
      </a:accent3>
      <a:accent4>
        <a:srgbClr val="0F84C9"/>
      </a:accent4>
      <a:accent5>
        <a:srgbClr val="FF6319"/>
      </a:accent5>
      <a:accent6>
        <a:srgbClr val="B7B1A9"/>
      </a:accent6>
      <a:hlink>
        <a:srgbClr val="2526A9"/>
      </a:hlink>
      <a:folHlink>
        <a:srgbClr val="B7B1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6_Standaardthema">
  <a:themeElements>
    <a:clrScheme name="Aangepast 2">
      <a:dk1>
        <a:srgbClr val="1C1C1C"/>
      </a:dk1>
      <a:lt1>
        <a:sysClr val="window" lastClr="FFFFFF"/>
      </a:lt1>
      <a:dk2>
        <a:srgbClr val="1961AB"/>
      </a:dk2>
      <a:lt2>
        <a:srgbClr val="EEECE1"/>
      </a:lt2>
      <a:accent1>
        <a:srgbClr val="2526A9"/>
      </a:accent1>
      <a:accent2>
        <a:srgbClr val="D0103A"/>
      </a:accent2>
      <a:accent3>
        <a:srgbClr val="79B829"/>
      </a:accent3>
      <a:accent4>
        <a:srgbClr val="0F84C9"/>
      </a:accent4>
      <a:accent5>
        <a:srgbClr val="FF6319"/>
      </a:accent5>
      <a:accent6>
        <a:srgbClr val="B7B1A9"/>
      </a:accent6>
      <a:hlink>
        <a:srgbClr val="2526A9"/>
      </a:hlink>
      <a:folHlink>
        <a:srgbClr val="B7B1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WKZ</Template>
  <TotalTime>30899</TotalTime>
  <Words>2180</Words>
  <Application>Microsoft Office PowerPoint</Application>
  <PresentationFormat>Diavoorstelling (4:3)</PresentationFormat>
  <Paragraphs>514</Paragraphs>
  <Slides>21</Slides>
  <Notes>20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21</vt:i4>
      </vt:variant>
    </vt:vector>
  </HeadingPairs>
  <TitlesOfParts>
    <vt:vector size="28" baseType="lpstr">
      <vt:lpstr>Arial</vt:lpstr>
      <vt:lpstr>Calibri</vt:lpstr>
      <vt:lpstr>Myriad Pro</vt:lpstr>
      <vt:lpstr>Segoe UI</vt:lpstr>
      <vt:lpstr>Thema WKZ</vt:lpstr>
      <vt:lpstr>7_Standaardthema</vt:lpstr>
      <vt:lpstr>16_Standaardthema</vt:lpstr>
      <vt:lpstr>ICP meter of niet?  journal club 10-2-2025</vt:lpstr>
      <vt:lpstr> Comparative Effectiveness of Intracranial Pressure Monitoring on 6-Month Outcomes of Critically Ill Patients With Traumatic Brain Injury 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UMC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Morsing, I.E.</dc:creator>
  <cp:lastModifiedBy>Wilde, J. de (Joke)</cp:lastModifiedBy>
  <cp:revision>185</cp:revision>
  <dcterms:created xsi:type="dcterms:W3CDTF">2018-10-07T15:00:16Z</dcterms:created>
  <dcterms:modified xsi:type="dcterms:W3CDTF">2025-02-24T12:31:21Z</dcterms:modified>
</cp:coreProperties>
</file>