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notesMasterIdLst>
    <p:notesMasterId r:id="rId24"/>
  </p:notesMasterIdLst>
  <p:handoutMasterIdLst>
    <p:handoutMasterId r:id="rId25"/>
  </p:handoutMasterIdLst>
  <p:sldIdLst>
    <p:sldId id="276" r:id="rId4"/>
    <p:sldId id="375" r:id="rId5"/>
    <p:sldId id="633" r:id="rId6"/>
    <p:sldId id="634" r:id="rId7"/>
    <p:sldId id="637" r:id="rId8"/>
    <p:sldId id="638" r:id="rId9"/>
    <p:sldId id="640" r:id="rId10"/>
    <p:sldId id="641" r:id="rId11"/>
    <p:sldId id="643" r:id="rId12"/>
    <p:sldId id="652" r:id="rId13"/>
    <p:sldId id="647" r:id="rId14"/>
    <p:sldId id="644" r:id="rId15"/>
    <p:sldId id="648" r:id="rId16"/>
    <p:sldId id="649" r:id="rId17"/>
    <p:sldId id="653" r:id="rId18"/>
    <p:sldId id="651" r:id="rId19"/>
    <p:sldId id="657" r:id="rId20"/>
    <p:sldId id="655" r:id="rId21"/>
    <p:sldId id="656" r:id="rId22"/>
    <p:sldId id="65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616161"/>
    <a:srgbClr val="00CCFF"/>
    <a:srgbClr val="B6D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6" autoAdjust="0"/>
    <p:restoredTop sz="77507"/>
  </p:normalViewPr>
  <p:slideViewPr>
    <p:cSldViewPr>
      <p:cViewPr varScale="1">
        <p:scale>
          <a:sx n="65" d="100"/>
          <a:sy n="65" d="100"/>
        </p:scale>
        <p:origin x="232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EAE1931-1A6C-0CF2-998C-365F292508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C46CC6A-7E2A-3E4A-8EDC-E80EF8D9E5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3777CA8-8922-44C6-B9F7-A339C81B52F1}" type="datetimeFigureOut">
              <a:rPr lang="nl-NL"/>
              <a:pPr>
                <a:defRPr/>
              </a:pPr>
              <a:t>16-4-2025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3D8033-F0CB-9DB3-88C8-EE4E980E9B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844A1F-75F1-C48D-8E62-0FD84D3DF7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FDF84F-1A9D-4B21-A2D4-FD0CC640E93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D9F2EA-C47D-468F-0BBF-EAA2E3D594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FF187-4967-01B8-1BF6-0ADC0D56BC7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A28BC8-51F0-4DF1-9F76-0837F29B1BE4}" type="datetimeFigureOut">
              <a:rPr lang="en-US"/>
              <a:pPr>
                <a:defRPr/>
              </a:pPr>
              <a:t>4/16/2025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EFE60C4-75DB-CE72-60F8-D515870FA8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0A1DA4B-E9B3-801B-3FA0-301D8DDB4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00DB4-4698-AC8F-F077-3B718CC3FA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6802E-0743-4526-C34C-A38059257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73DD6B-E950-49BF-BC26-8597D5B422AF}" type="slidenum">
              <a:rPr lang="en-US" altLang="nl-NL"/>
              <a:pPr/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>
            <a:extLst>
              <a:ext uri="{FF2B5EF4-FFF2-40B4-BE49-F238E27FC236}">
                <a16:creationId xmlns:a16="http://schemas.microsoft.com/office/drawing/2014/main" id="{664BA007-DF0C-F36D-0020-C3DD9DBDD1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>
            <a:extLst>
              <a:ext uri="{FF2B5EF4-FFF2-40B4-BE49-F238E27FC236}">
                <a16:creationId xmlns:a16="http://schemas.microsoft.com/office/drawing/2014/main" id="{5681EBEC-74B2-F5F4-0D5A-7E8CD9A759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/>
          </a:p>
        </p:txBody>
      </p:sp>
      <p:sp>
        <p:nvSpPr>
          <p:cNvPr id="15364" name="Tijdelijke aanduiding voor dianummer 3">
            <a:extLst>
              <a:ext uri="{FF2B5EF4-FFF2-40B4-BE49-F238E27FC236}">
                <a16:creationId xmlns:a16="http://schemas.microsoft.com/office/drawing/2014/main" id="{66019724-0EC2-6BDF-E290-F21A6A08C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EF23DD4-960C-4E2A-95FB-EEBA64F05D38}" type="slidenum">
              <a:rPr lang="en-US" altLang="nl-NL"/>
              <a:pPr/>
              <a:t>1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3DD6B-E950-49BF-BC26-8597D5B422AF}" type="slidenum">
              <a:rPr lang="en-US" altLang="nl-NL" smtClean="0"/>
              <a:pPr/>
              <a:t>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0406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3DD6B-E950-49BF-BC26-8597D5B422AF}" type="slidenum">
              <a:rPr lang="en-US" altLang="nl-NL" smtClean="0"/>
              <a:pPr/>
              <a:t>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681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B-</a:t>
            </a:r>
            <a:r>
              <a:rPr lang="nl-NL" dirty="0" err="1"/>
              <a:t>coefficient</a:t>
            </a:r>
            <a:r>
              <a:rPr lang="nl-NL" dirty="0"/>
              <a:t> = statistisch </a:t>
            </a:r>
            <a:r>
              <a:rPr lang="nl-NL" dirty="0" err="1"/>
              <a:t>sign</a:t>
            </a:r>
            <a:r>
              <a:rPr lang="nl-NL" dirty="0"/>
              <a:t> als het niet door de 0 gaat</a:t>
            </a:r>
          </a:p>
          <a:p>
            <a:r>
              <a:rPr lang="nl-NL" dirty="0"/>
              <a:t>OR = statistisch </a:t>
            </a:r>
            <a:r>
              <a:rPr lang="nl-NL" dirty="0" err="1"/>
              <a:t>sign</a:t>
            </a:r>
            <a:r>
              <a:rPr lang="nl-NL" dirty="0"/>
              <a:t> als het niet door de 1 gaat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3DD6B-E950-49BF-BC26-8597D5B422AF}" type="slidenum">
              <a:rPr lang="en-US" altLang="nl-NL" smtClean="0"/>
              <a:pPr/>
              <a:t>10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8120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3DD6B-E950-49BF-BC26-8597D5B422AF}" type="slidenum">
              <a:rPr lang="en-US" altLang="nl-NL" smtClean="0"/>
              <a:pPr/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79896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Logisch meer dagen beademen ook meer tweedegraadsbehandeling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3DD6B-E950-49BF-BC26-8597D5B422AF}" type="slidenum">
              <a:rPr lang="en-US" altLang="nl-NL" smtClean="0"/>
              <a:pPr/>
              <a:t>14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1340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914400" y="2451217"/>
            <a:ext cx="7402748" cy="782344"/>
          </a:xfrm>
          <a:prstGeom prst="rect">
            <a:avLst/>
          </a:prstGeom>
        </p:spPr>
        <p:txBody>
          <a:bodyPr/>
          <a:lstStyle>
            <a:lvl1pPr>
              <a:defRPr sz="3500" b="1" i="0" cap="none">
                <a:solidFill>
                  <a:schemeClr val="bg1"/>
                </a:solidFill>
                <a:latin typeface="Segoe UI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914399" y="3233561"/>
            <a:ext cx="740274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DE3C547C-7486-89FA-9B80-E861400EC1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6716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807970"/>
            <a:ext cx="7402748" cy="667890"/>
          </a:xfrm>
          <a:prstGeom prst="rect">
            <a:avLst/>
          </a:prstGeom>
        </p:spPr>
        <p:txBody>
          <a:bodyPr/>
          <a:lstStyle>
            <a:lvl1pPr>
              <a:defRPr sz="3000" b="1" i="0" cap="none">
                <a:solidFill>
                  <a:schemeClr val="tx2"/>
                </a:solidFill>
                <a:latin typeface="Segoe UI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399" y="2673769"/>
            <a:ext cx="7402749" cy="27555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6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E897A9D7-6BAC-1911-035A-C186542BBC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4400" y="61737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6010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620" y="1291082"/>
            <a:ext cx="7543260" cy="423639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A9EED198-A2B9-81A7-BBEC-DEF84B0A58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83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" name="Tijdelijke aanduiding voor voettekst 5">
            <a:extLst>
              <a:ext uri="{FF2B5EF4-FFF2-40B4-BE49-F238E27FC236}">
                <a16:creationId xmlns:a16="http://schemas.microsoft.com/office/drawing/2014/main" id="{564D69C2-0C67-15E4-D532-225F8BFE6F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25488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97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2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3962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61987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87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" name="Tijdelijke aanduiding voor voettekst 7">
            <a:extLst>
              <a:ext uri="{FF2B5EF4-FFF2-40B4-BE49-F238E27FC236}">
                <a16:creationId xmlns:a16="http://schemas.microsoft.com/office/drawing/2014/main" id="{C9F6E495-D68E-3ACD-DD8A-68037BA04E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23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45864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739620" y="3546809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" name="Tijdelijke aanduiding voor voettekst 5">
            <a:extLst>
              <a:ext uri="{FF2B5EF4-FFF2-40B4-BE49-F238E27FC236}">
                <a16:creationId xmlns:a16="http://schemas.microsoft.com/office/drawing/2014/main" id="{E9EB7024-1F63-0BD2-1DB5-B39949DFDEB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00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32846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3962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" name="Tijdelijke aanduiding voor voettekst 5">
            <a:extLst>
              <a:ext uri="{FF2B5EF4-FFF2-40B4-BE49-F238E27FC236}">
                <a16:creationId xmlns:a16="http://schemas.microsoft.com/office/drawing/2014/main" id="{3FF6579A-1F8F-4498-2EDC-423C7FADA25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51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7122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69362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39632" y="4457532"/>
            <a:ext cx="5765260" cy="6062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32" y="5063787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jdelijke aanduiding voor voettekst 5">
            <a:extLst>
              <a:ext uri="{FF2B5EF4-FFF2-40B4-BE49-F238E27FC236}">
                <a16:creationId xmlns:a16="http://schemas.microsoft.com/office/drawing/2014/main" id="{63D65D7A-C1BD-70E3-439B-400D5358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67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 descr="41556_UMCU_PPT_intro-30.png">
            <a:extLst>
              <a:ext uri="{FF2B5EF4-FFF2-40B4-BE49-F238E27FC236}">
                <a16:creationId xmlns:a16="http://schemas.microsoft.com/office/drawing/2014/main" id="{EABA293A-A83C-B677-7877-D68255A31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MS PGothic" pitchFamily="34" charset="-128"/>
          <a:cs typeface="MS PGothic" panose="020B0600070205080204" pitchFamily="34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MS PGothic" pitchFamily="34" charset="-128"/>
          <a:cs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MS PGothic" pitchFamily="34" charset="-128"/>
          <a:cs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MS PGothic" pitchFamily="34" charset="-128"/>
          <a:cs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MS PGothic" pitchFamily="34" charset="-128"/>
          <a:cs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1" descr="41556_UMCU_PPT_subtro-43.png">
            <a:extLst>
              <a:ext uri="{FF2B5EF4-FFF2-40B4-BE49-F238E27FC236}">
                <a16:creationId xmlns:a16="http://schemas.microsoft.com/office/drawing/2014/main" id="{ECABA619-8023-C353-2FCB-0C72EDAB5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MS PGothic" pitchFamily="34" charset="-128"/>
          <a:cs typeface="MS PGothic" panose="020B0600070205080204" pitchFamily="34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MS PGothic" pitchFamily="34" charset="-128"/>
          <a:cs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MS PGothic" pitchFamily="34" charset="-128"/>
          <a:cs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MS PGothic" pitchFamily="34" charset="-128"/>
          <a:cs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MS PGothic" pitchFamily="34" charset="-128"/>
          <a:cs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 descr="41556_UMCU_PPT_vervolg-16.png">
            <a:extLst>
              <a:ext uri="{FF2B5EF4-FFF2-40B4-BE49-F238E27FC236}">
                <a16:creationId xmlns:a16="http://schemas.microsoft.com/office/drawing/2014/main" id="{30AB99DD-FBE2-E326-72DC-21313846E3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33" r:id="rId6"/>
    <p:sldLayoutId id="2147483841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MS PGothic" pitchFamily="34" charset="-128"/>
          <a:cs typeface="MS PGothic" panose="020B0600070205080204" pitchFamily="34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MS PGothic" pitchFamily="34" charset="-128"/>
          <a:cs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MS PGothic" pitchFamily="34" charset="-128"/>
          <a:cs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MS PGothic" pitchFamily="34" charset="-128"/>
          <a:cs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MS PGothic" pitchFamily="34" charset="-128"/>
          <a:cs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58AD8C36-3EAC-CB70-7CB6-894D7AD4747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870742" y="1844824"/>
            <a:ext cx="7402513" cy="1358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l-NL" altLang="nl-NL" sz="2800" b="0" dirty="0">
                <a:latin typeface="Segoe UI" panose="020B0502040204020203" pitchFamily="34" charset="0"/>
              </a:rPr>
              <a:t>Echo long meer dan diagnostisch? </a:t>
            </a:r>
            <a:br>
              <a:rPr lang="nl-NL" altLang="nl-NL" sz="2800" b="0" dirty="0">
                <a:latin typeface="Segoe UI" panose="020B0502040204020203" pitchFamily="34" charset="0"/>
              </a:rPr>
            </a:br>
            <a:br>
              <a:rPr lang="nl-NL" altLang="nl-NL" sz="2800" b="0" dirty="0">
                <a:latin typeface="Segoe UI" panose="020B0502040204020203" pitchFamily="34" charset="0"/>
              </a:rPr>
            </a:br>
            <a:r>
              <a:rPr lang="nl-NL" altLang="nl-NL" sz="1600" b="0" dirty="0">
                <a:latin typeface="Segoe UI" panose="020B0502040204020203" pitchFamily="34" charset="0"/>
              </a:rPr>
              <a:t>Journal club 14-04-2025</a:t>
            </a:r>
            <a:endParaRPr lang="nl-NL" altLang="nl-NL" sz="1600" dirty="0">
              <a:latin typeface="Segoe UI" panose="020B0502040204020203" pitchFamily="34" charset="0"/>
            </a:endParaRPr>
          </a:p>
        </p:txBody>
      </p:sp>
      <p:sp>
        <p:nvSpPr>
          <p:cNvPr id="14339" name="Ondertitel 2">
            <a:extLst>
              <a:ext uri="{FF2B5EF4-FFF2-40B4-BE49-F238E27FC236}">
                <a16:creationId xmlns:a16="http://schemas.microsoft.com/office/drawing/2014/main" id="{72E01C20-CCCC-F8CF-76EC-759EBABE863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2534740" y="3501008"/>
            <a:ext cx="4074516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l-NL" altLang="nl-NL" sz="1200" dirty="0">
                <a:latin typeface="Segoe UI" panose="020B0502040204020203" pitchFamily="34" charset="0"/>
                <a:cs typeface="Segoe UI" panose="020B0502040204020203" pitchFamily="34" charset="0"/>
              </a:rPr>
              <a:t>Mette Sandmann, AIOS Kindergeneeskunde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9408"/>
            <a:ext cx="7543260" cy="817022"/>
          </a:xfrm>
        </p:spPr>
        <p:txBody>
          <a:bodyPr/>
          <a:lstStyle/>
          <a:p>
            <a:r>
              <a:rPr lang="nl-NL" dirty="0"/>
              <a:t>Resultaten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A0DD76C9-DF80-F147-B2E8-2949BF5B0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07201"/>
              </p:ext>
            </p:extLst>
          </p:nvPr>
        </p:nvGraphicFramePr>
        <p:xfrm>
          <a:off x="683568" y="1988840"/>
          <a:ext cx="7628999" cy="302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1343889603"/>
                    </a:ext>
                  </a:extLst>
                </a:gridCol>
                <a:gridCol w="1724343">
                  <a:extLst>
                    <a:ext uri="{9D8B030D-6E8A-4147-A177-3AD203B41FA5}">
                      <a16:colId xmlns:a16="http://schemas.microsoft.com/office/drawing/2014/main" val="362020680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3761724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48-72 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41893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Aantal dagen IMV (b-</a:t>
                      </a:r>
                      <a:r>
                        <a:rPr lang="nl-NL" sz="1800" dirty="0" err="1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coefficient</a:t>
                      </a:r>
                      <a:r>
                        <a:rPr lang="nl-NL" sz="18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)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0,283 </a:t>
                      </a:r>
                      <a:br>
                        <a:rPr lang="nl-NL" sz="18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</a:br>
                      <a:r>
                        <a:rPr lang="nl-NL" sz="14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(95% CI 0,240-0,326)</a:t>
                      </a:r>
                      <a:endParaRPr lang="nl-NL" sz="1800" dirty="0">
                        <a:solidFill>
                          <a:schemeClr val="tx2"/>
                        </a:solidFill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0,266 </a:t>
                      </a:r>
                    </a:p>
                    <a:p>
                      <a:r>
                        <a:rPr lang="nl-NL" sz="14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(95% CI  0,211-0,322)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15008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Aantal dagen PIMV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OR 1,22</a:t>
                      </a:r>
                    </a:p>
                    <a:p>
                      <a:r>
                        <a:rPr lang="nl-NL" sz="14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(95% CI 1,17-1,28)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OR 1,16 </a:t>
                      </a:r>
                    </a:p>
                    <a:p>
                      <a:r>
                        <a:rPr lang="nl-NL" sz="14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(95% CI 1,12-1,21)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66863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Matig-ernstige </a:t>
                      </a:r>
                      <a:r>
                        <a:rPr lang="nl-NL" sz="1800" dirty="0" err="1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pARDS</a:t>
                      </a:r>
                      <a:endParaRPr lang="nl-NL" sz="1800" dirty="0">
                        <a:solidFill>
                          <a:schemeClr val="tx2"/>
                        </a:solidFill>
                        <a:latin typeface="Segoe UI" panose="020B0502040204020203" pitchFamily="34" charset="0"/>
                      </a:endParaRP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OR 1,25</a:t>
                      </a:r>
                      <a:br>
                        <a:rPr lang="nl-NL" sz="24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</a:br>
                      <a:r>
                        <a:rPr lang="nl-NL" sz="14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(95% CI 1,18-1,32)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OR 1,13</a:t>
                      </a:r>
                      <a:br>
                        <a:rPr lang="nl-NL" sz="24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</a:br>
                      <a:r>
                        <a:rPr lang="nl-NL" sz="14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(95% CI 1,09-1,19)</a:t>
                      </a:r>
                      <a:endParaRPr lang="nl-NL" sz="2400" dirty="0">
                        <a:solidFill>
                          <a:schemeClr val="tx2"/>
                        </a:solidFill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79323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Behoefte aan extra behandeling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OR 1,21</a:t>
                      </a:r>
                      <a:br>
                        <a:rPr lang="nl-NL" sz="24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</a:br>
                      <a:r>
                        <a:rPr lang="nl-NL" sz="14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(95% CI 1,15-1,27)</a:t>
                      </a:r>
                      <a:endParaRPr lang="nl-NL" sz="2400" dirty="0">
                        <a:solidFill>
                          <a:schemeClr val="tx2"/>
                        </a:solidFill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OR 1,13</a:t>
                      </a:r>
                      <a:br>
                        <a:rPr lang="nl-NL" sz="18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</a:br>
                      <a:r>
                        <a:rPr lang="nl-NL" sz="14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</a:rPr>
                        <a:t>(95% CI 1,08-1,18)</a:t>
                      </a:r>
                      <a:endParaRPr lang="nl-NL" sz="2400" dirty="0">
                        <a:solidFill>
                          <a:schemeClr val="tx2"/>
                        </a:solidFill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94822"/>
                  </a:ext>
                </a:extLst>
              </a:tr>
            </a:tbl>
          </a:graphicData>
        </a:graphic>
      </p:graphicFrame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64210DA-1A1E-0A43-93CA-30051BCD7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71195"/>
            <a:ext cx="7543260" cy="5112568"/>
          </a:xfrm>
        </p:spPr>
        <p:txBody>
          <a:bodyPr/>
          <a:lstStyle/>
          <a:p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Associatie voor elke 1 punt stijging LUS score </a:t>
            </a:r>
          </a:p>
        </p:txBody>
      </p:sp>
    </p:spTree>
    <p:extLst>
      <p:ext uri="{BB962C8B-B14F-4D97-AF65-F5344CB8AC3E}">
        <p14:creationId xmlns:p14="http://schemas.microsoft.com/office/powerpoint/2010/main" val="128037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9408"/>
            <a:ext cx="7543260" cy="817022"/>
          </a:xfrm>
        </p:spPr>
        <p:txBody>
          <a:bodyPr/>
          <a:lstStyle/>
          <a:p>
            <a:r>
              <a:rPr lang="nl-NL" dirty="0"/>
              <a:t>Resultaten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F0CB3-B173-3C4C-9FE4-10D64C2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26430"/>
            <a:ext cx="7543260" cy="4824536"/>
          </a:xfrm>
        </p:spPr>
        <p:txBody>
          <a:bodyPr/>
          <a:lstStyle/>
          <a:p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Hoe goed voorspelt de LUS of een kind PIMV nodig heeft?</a:t>
            </a:r>
          </a:p>
          <a:p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LUS scores: </a:t>
            </a:r>
          </a:p>
          <a:p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AUROC curve </a:t>
            </a:r>
          </a:p>
          <a:p>
            <a:pPr marL="457200" lvl="1" indent="0">
              <a:buNone/>
            </a:pPr>
            <a:r>
              <a:rPr lang="nl-NL" sz="1600" dirty="0">
                <a:solidFill>
                  <a:schemeClr val="tx2"/>
                </a:solidFill>
                <a:latin typeface="Segoe UI" panose="020B0502040204020203" pitchFamily="34" charset="0"/>
              </a:rPr>
              <a:t>12 u						48-72u	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6897E9A-6687-534E-A9CB-33C5C0E1C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006999"/>
              </p:ext>
            </p:extLst>
          </p:nvPr>
        </p:nvGraphicFramePr>
        <p:xfrm>
          <a:off x="830653" y="234563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525851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667105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59745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48-72 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714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Niet-PIMV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41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PIMV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044539"/>
                  </a:ext>
                </a:extLst>
              </a:tr>
            </a:tbl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51456A77-787F-7740-8C55-C4BD2DAAFF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32" b="51050"/>
          <a:stretch/>
        </p:blipFill>
        <p:spPr>
          <a:xfrm>
            <a:off x="830653" y="4427866"/>
            <a:ext cx="2416782" cy="23752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44F1478-AC44-4C4C-A14B-692B161DE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84" t="51591" b="-1"/>
          <a:stretch/>
        </p:blipFill>
        <p:spPr>
          <a:xfrm>
            <a:off x="3475426" y="4422925"/>
            <a:ext cx="2466130" cy="2375270"/>
          </a:xfrm>
          <a:prstGeom prst="rect">
            <a:avLst/>
          </a:prstGeom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F3E6EF5-1A6A-9D40-9FA6-AE1303158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339636"/>
              </p:ext>
            </p:extLst>
          </p:nvPr>
        </p:nvGraphicFramePr>
        <p:xfrm>
          <a:off x="6102733" y="5382051"/>
          <a:ext cx="2789747" cy="1192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771">
                  <a:extLst>
                    <a:ext uri="{9D8B030D-6E8A-4147-A177-3AD203B41FA5}">
                      <a16:colId xmlns:a16="http://schemas.microsoft.com/office/drawing/2014/main" val="3825111015"/>
                    </a:ext>
                  </a:extLst>
                </a:gridCol>
                <a:gridCol w="2127976">
                  <a:extLst>
                    <a:ext uri="{9D8B030D-6E8A-4147-A177-3AD203B41FA5}">
                      <a16:colId xmlns:a16="http://schemas.microsoft.com/office/drawing/2014/main" val="14453352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AUROC-waarde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Betekenis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03463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0.5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Kansniveau (geen onderscheid)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32486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0.7–0.8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Acceptabel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57358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0.8–0.9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Goed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6330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&gt;0.9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Uitstekend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56379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01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9408"/>
            <a:ext cx="7543260" cy="817022"/>
          </a:xfrm>
        </p:spPr>
        <p:txBody>
          <a:bodyPr/>
          <a:lstStyle/>
          <a:p>
            <a:r>
              <a:rPr lang="nl-NL" dirty="0"/>
              <a:t>Resultaten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9F12CE1-5318-E340-ACE7-FC3C42F5E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8136904" cy="4824536"/>
          </a:xfrm>
        </p:spPr>
        <p:txBody>
          <a:bodyPr/>
          <a:lstStyle/>
          <a:p>
            <a:r>
              <a:rPr lang="nl-NL" dirty="0">
                <a:solidFill>
                  <a:schemeClr val="tx2"/>
                </a:solidFill>
                <a:latin typeface="Segoe UI" panose="020B0502040204020203" pitchFamily="34" charset="0"/>
              </a:rPr>
              <a:t>Voorspellen van PIMV op 24u en 72u na opname in vergelijking met klinisch model (diagnose, ziekte-ernst scores, vitale parameters etc.) </a:t>
            </a:r>
          </a:p>
          <a:p>
            <a:pPr marL="0" indent="0">
              <a:buNone/>
            </a:pPr>
            <a:endParaRPr lang="nl-NL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r>
              <a:rPr lang="nl-NL" dirty="0">
                <a:solidFill>
                  <a:schemeClr val="tx2"/>
                </a:solidFill>
                <a:latin typeface="Segoe UI" panose="020B0502040204020203" pitchFamily="34" charset="0"/>
              </a:rPr>
              <a:t>Statistisch optimale </a:t>
            </a:r>
            <a:r>
              <a:rPr lang="nl-NL" dirty="0" err="1">
                <a:solidFill>
                  <a:schemeClr val="tx2"/>
                </a:solidFill>
                <a:latin typeface="Segoe UI" panose="020B0502040204020203" pitchFamily="34" charset="0"/>
              </a:rPr>
              <a:t>cutt</a:t>
            </a:r>
            <a:r>
              <a:rPr lang="nl-NL" dirty="0">
                <a:solidFill>
                  <a:schemeClr val="tx2"/>
                </a:solidFill>
                <a:latin typeface="Segoe UI" panose="020B0502040204020203" pitchFamily="34" charset="0"/>
              </a:rPr>
              <a:t>-off vergeleken met klinische model</a:t>
            </a:r>
          </a:p>
          <a:p>
            <a:pPr>
              <a:buFont typeface="Wingdings" pitchFamily="2" charset="2"/>
              <a:buChar char="à"/>
            </a:pPr>
            <a:endParaRPr lang="nl-NL" dirty="0">
              <a:solidFill>
                <a:schemeClr val="tx2"/>
              </a:solidFill>
              <a:latin typeface="Segoe UI" panose="020B0502040204020203" pitchFamily="34" charset="0"/>
              <a:sym typeface="Wingdings" pitchFamily="2" charset="2"/>
            </a:endParaRPr>
          </a:p>
          <a:p>
            <a:r>
              <a:rPr lang="nl-NL" dirty="0">
                <a:solidFill>
                  <a:schemeClr val="tx2"/>
                </a:solidFill>
                <a:latin typeface="Segoe UI" panose="020B0502040204020203" pitchFamily="34" charset="0"/>
                <a:sym typeface="Wingdings" pitchFamily="2" charset="2"/>
              </a:rPr>
              <a:t>24 uur: AUROC 0.92 = uitstekende voorspeller en </a:t>
            </a:r>
            <a:r>
              <a:rPr lang="nl-NL" dirty="0" err="1">
                <a:solidFill>
                  <a:schemeClr val="tx2"/>
                </a:solidFill>
                <a:latin typeface="Segoe UI" panose="020B0502040204020203" pitchFamily="34" charset="0"/>
                <a:sym typeface="Wingdings" pitchFamily="2" charset="2"/>
              </a:rPr>
              <a:t>sign</a:t>
            </a:r>
            <a:r>
              <a:rPr lang="nl-NL" dirty="0">
                <a:solidFill>
                  <a:schemeClr val="tx2"/>
                </a:solidFill>
                <a:latin typeface="Segoe UI" panose="020B0502040204020203" pitchFamily="34" charset="0"/>
                <a:sym typeface="Wingdings" pitchFamily="2" charset="2"/>
              </a:rPr>
              <a:t> beter dan ‘klinisch model’ (AUROC 0.81) </a:t>
            </a:r>
          </a:p>
          <a:p>
            <a:endParaRPr lang="nl-NL" dirty="0">
              <a:solidFill>
                <a:schemeClr val="tx2"/>
              </a:solidFill>
              <a:latin typeface="Segoe UI" panose="020B0502040204020203" pitchFamily="34" charset="0"/>
              <a:sym typeface="Wingdings" pitchFamily="2" charset="2"/>
            </a:endParaRPr>
          </a:p>
          <a:p>
            <a:r>
              <a:rPr lang="nl-NL" dirty="0">
                <a:solidFill>
                  <a:schemeClr val="tx2"/>
                </a:solidFill>
                <a:latin typeface="Segoe UI" panose="020B0502040204020203" pitchFamily="34" charset="0"/>
                <a:sym typeface="Wingdings" pitchFamily="2" charset="2"/>
              </a:rPr>
              <a:t>72 uur: AUROC 0.92 = ook uitstekend echter niet </a:t>
            </a:r>
            <a:r>
              <a:rPr lang="nl-NL" dirty="0" err="1">
                <a:solidFill>
                  <a:schemeClr val="tx2"/>
                </a:solidFill>
                <a:latin typeface="Segoe UI" panose="020B0502040204020203" pitchFamily="34" charset="0"/>
                <a:sym typeface="Wingdings" pitchFamily="2" charset="2"/>
              </a:rPr>
              <a:t>sign</a:t>
            </a:r>
            <a:r>
              <a:rPr lang="nl-NL" dirty="0">
                <a:solidFill>
                  <a:schemeClr val="tx2"/>
                </a:solidFill>
                <a:latin typeface="Segoe UI" panose="020B0502040204020203" pitchFamily="34" charset="0"/>
                <a:sym typeface="Wingdings" pitchFamily="2" charset="2"/>
              </a:rPr>
              <a:t> beter dan ‘klinische model’ (AUROC 0.89) </a:t>
            </a:r>
            <a:endParaRPr lang="nl-NL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pPr lvl="2"/>
            <a:endParaRPr lang="nl-NL" sz="15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pPr marL="914400" lvl="2" indent="0">
              <a:buNone/>
            </a:pPr>
            <a:endParaRPr lang="nl-NL" sz="1500" dirty="0">
              <a:solidFill>
                <a:schemeClr val="tx2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9408"/>
            <a:ext cx="7543260" cy="817022"/>
          </a:xfrm>
        </p:spPr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F0CB3-B173-3C4C-9FE4-10D64C2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50838"/>
            <a:ext cx="8064896" cy="4830490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Hoe hoger de LUS, hoe meer kans op…  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Langere  beademing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Matig-ernstiger </a:t>
            </a:r>
            <a:r>
              <a:rPr lang="nl-NL" sz="2000" dirty="0" err="1">
                <a:solidFill>
                  <a:schemeClr val="tx2"/>
                </a:solidFill>
                <a:latin typeface="Segoe UI" panose="020B0502040204020203" pitchFamily="34" charset="0"/>
              </a:rPr>
              <a:t>pARDS</a:t>
            </a:r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pPr>
              <a:buFontTx/>
              <a:buChar char="-"/>
            </a:pP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Meer behoefte aan extra behandeling </a:t>
            </a: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De LUS is…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Met name een goede </a:t>
            </a:r>
            <a:r>
              <a:rPr lang="nl-NL" sz="2000" u="sng" dirty="0">
                <a:solidFill>
                  <a:schemeClr val="tx2"/>
                </a:solidFill>
                <a:latin typeface="Segoe UI" panose="020B0502040204020203" pitchFamily="34" charset="0"/>
              </a:rPr>
              <a:t>vroege</a:t>
            </a: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 voorspeller (&lt;24u na opname) voor PIMV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Weinig van toegevoegde waarde aan de kliniek &gt; 48 uur</a:t>
            </a:r>
          </a:p>
        </p:txBody>
      </p:sp>
    </p:spTree>
    <p:extLst>
      <p:ext uri="{BB962C8B-B14F-4D97-AF65-F5344CB8AC3E}">
        <p14:creationId xmlns:p14="http://schemas.microsoft.com/office/powerpoint/2010/main" val="42684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9408"/>
            <a:ext cx="7543260" cy="817022"/>
          </a:xfrm>
        </p:spPr>
        <p:txBody>
          <a:bodyPr/>
          <a:lstStyle/>
          <a:p>
            <a:r>
              <a:rPr lang="nl-NL" dirty="0"/>
              <a:t>Discussie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5D1C3CE-96B9-D244-8129-D12129FBA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047" y="1568305"/>
            <a:ext cx="3688364" cy="4802214"/>
          </a:xfrm>
        </p:spPr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Grootte populatie </a:t>
            </a:r>
          </a:p>
          <a:p>
            <a:r>
              <a:rPr lang="nl-NL" dirty="0">
                <a:solidFill>
                  <a:schemeClr val="tx2"/>
                </a:solidFill>
              </a:rPr>
              <a:t>Verschillende </a:t>
            </a:r>
            <a:r>
              <a:rPr lang="nl-NL" dirty="0" err="1">
                <a:solidFill>
                  <a:schemeClr val="tx2"/>
                </a:solidFill>
              </a:rPr>
              <a:t>PICU’s</a:t>
            </a:r>
            <a:endParaRPr lang="nl-NL" dirty="0">
              <a:solidFill>
                <a:schemeClr val="tx2"/>
              </a:solidFill>
            </a:endParaRPr>
          </a:p>
          <a:p>
            <a:r>
              <a:rPr lang="nl-NL" dirty="0">
                <a:solidFill>
                  <a:schemeClr val="tx2"/>
                </a:solidFill>
              </a:rPr>
              <a:t>Uitgebreide data </a:t>
            </a:r>
          </a:p>
          <a:p>
            <a:r>
              <a:rPr lang="nl-NL" dirty="0">
                <a:solidFill>
                  <a:schemeClr val="tx2"/>
                </a:solidFill>
              </a:rPr>
              <a:t>Analyses lijken passend</a:t>
            </a:r>
          </a:p>
          <a:p>
            <a:r>
              <a:rPr lang="nl-NL" dirty="0">
                <a:solidFill>
                  <a:schemeClr val="tx2"/>
                </a:solidFill>
              </a:rPr>
              <a:t>Vergeleken met ‘klinische model’</a:t>
            </a:r>
          </a:p>
          <a:p>
            <a:r>
              <a:rPr lang="nl-NL" dirty="0">
                <a:solidFill>
                  <a:schemeClr val="tx2"/>
                </a:solidFill>
              </a:rPr>
              <a:t>Praktisch gemaakt met </a:t>
            </a:r>
            <a:r>
              <a:rPr lang="nl-NL" dirty="0" err="1">
                <a:solidFill>
                  <a:schemeClr val="tx2"/>
                </a:solidFill>
              </a:rPr>
              <a:t>cutoffs</a:t>
            </a:r>
            <a:endParaRPr lang="nl-NL" dirty="0"/>
          </a:p>
        </p:txBody>
      </p:sp>
      <p:sp>
        <p:nvSpPr>
          <p:cNvPr id="44" name="Duim omhoog">
            <a:extLst>
              <a:ext uri="{FF2B5EF4-FFF2-40B4-BE49-F238E27FC236}">
                <a16:creationId xmlns:a16="http://schemas.microsoft.com/office/drawing/2014/main" id="{0AFEA16F-5C9A-0C43-B72B-FB1C5B8CC6D8}"/>
              </a:ext>
            </a:extLst>
          </p:cNvPr>
          <p:cNvSpPr/>
          <p:nvPr/>
        </p:nvSpPr>
        <p:spPr>
          <a:xfrm>
            <a:off x="699447" y="1531429"/>
            <a:ext cx="315912" cy="346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39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5" name="Duim omhoog">
            <a:extLst>
              <a:ext uri="{FF2B5EF4-FFF2-40B4-BE49-F238E27FC236}">
                <a16:creationId xmlns:a16="http://schemas.microsoft.com/office/drawing/2014/main" id="{04414CEB-C988-C148-901B-94A543BD4095}"/>
              </a:ext>
            </a:extLst>
          </p:cNvPr>
          <p:cNvSpPr/>
          <p:nvPr/>
        </p:nvSpPr>
        <p:spPr>
          <a:xfrm>
            <a:off x="682047" y="1955228"/>
            <a:ext cx="315912" cy="346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39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6" name="Duim omhoog">
            <a:extLst>
              <a:ext uri="{FF2B5EF4-FFF2-40B4-BE49-F238E27FC236}">
                <a16:creationId xmlns:a16="http://schemas.microsoft.com/office/drawing/2014/main" id="{9ED3CF01-6596-A04E-AACD-B74E60E074E9}"/>
              </a:ext>
            </a:extLst>
          </p:cNvPr>
          <p:cNvSpPr/>
          <p:nvPr/>
        </p:nvSpPr>
        <p:spPr>
          <a:xfrm>
            <a:off x="682047" y="2371080"/>
            <a:ext cx="315912" cy="346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39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1" name="Duim omhoog">
            <a:extLst>
              <a:ext uri="{FF2B5EF4-FFF2-40B4-BE49-F238E27FC236}">
                <a16:creationId xmlns:a16="http://schemas.microsoft.com/office/drawing/2014/main" id="{51503DB0-F253-914D-BECE-E561B9D27F6C}"/>
              </a:ext>
            </a:extLst>
          </p:cNvPr>
          <p:cNvSpPr/>
          <p:nvPr/>
        </p:nvSpPr>
        <p:spPr>
          <a:xfrm>
            <a:off x="682047" y="2803860"/>
            <a:ext cx="315912" cy="346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39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ijdelijke aanduiding voor inhoud 4">
            <a:extLst>
              <a:ext uri="{FF2B5EF4-FFF2-40B4-BE49-F238E27FC236}">
                <a16:creationId xmlns:a16="http://schemas.microsoft.com/office/drawing/2014/main" id="{C0AEEDF7-7A09-E246-A7A0-87F572D762A4}"/>
              </a:ext>
            </a:extLst>
          </p:cNvPr>
          <p:cNvSpPr txBox="1">
            <a:spLocks/>
          </p:cNvSpPr>
          <p:nvPr/>
        </p:nvSpPr>
        <p:spPr>
          <a:xfrm>
            <a:off x="4955191" y="1609806"/>
            <a:ext cx="3688364" cy="48022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/>
                <a:ea typeface="MS PGothic" pitchFamily="34" charset="-128"/>
                <a:cs typeface="MS PGothic" panose="020B0600070205080204" pitchFamily="3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Segoe UI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Segoe UI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Segoe UI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tx2"/>
                </a:solidFill>
              </a:rPr>
              <a:t>Klinische model niet duidelijk gedefinieerd</a:t>
            </a:r>
          </a:p>
          <a:p>
            <a:r>
              <a:rPr lang="nl-NL" dirty="0">
                <a:solidFill>
                  <a:schemeClr val="tx2"/>
                </a:solidFill>
              </a:rPr>
              <a:t>PIMV groep relatief klein</a:t>
            </a:r>
          </a:p>
          <a:p>
            <a:r>
              <a:rPr lang="nl-NL" dirty="0">
                <a:solidFill>
                  <a:schemeClr val="tx2"/>
                </a:solidFill>
              </a:rPr>
              <a:t>Heterogeniteit aandoeningen</a:t>
            </a:r>
          </a:p>
          <a:p>
            <a:r>
              <a:rPr lang="nl-NL" dirty="0">
                <a:solidFill>
                  <a:schemeClr val="tx2"/>
                </a:solidFill>
              </a:rPr>
              <a:t>Heterogeniteit apparatuur en gebruikers</a:t>
            </a:r>
          </a:p>
          <a:p>
            <a:r>
              <a:rPr lang="nl-NL" dirty="0">
                <a:solidFill>
                  <a:schemeClr val="tx2"/>
                </a:solidFill>
              </a:rPr>
              <a:t>Korte termijn uitkomsten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9" name="Duim omhoog">
            <a:extLst>
              <a:ext uri="{FF2B5EF4-FFF2-40B4-BE49-F238E27FC236}">
                <a16:creationId xmlns:a16="http://schemas.microsoft.com/office/drawing/2014/main" id="{61FEB401-D0D6-BB48-B059-FBD9C7E66E94}"/>
              </a:ext>
            </a:extLst>
          </p:cNvPr>
          <p:cNvSpPr/>
          <p:nvPr/>
        </p:nvSpPr>
        <p:spPr>
          <a:xfrm rot="10800000" flipH="1">
            <a:off x="4889913" y="2882237"/>
            <a:ext cx="315913" cy="346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7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8" name="Duim omhoog">
            <a:extLst>
              <a:ext uri="{FF2B5EF4-FFF2-40B4-BE49-F238E27FC236}">
                <a16:creationId xmlns:a16="http://schemas.microsoft.com/office/drawing/2014/main" id="{80B84D06-275A-8742-B7F3-4545D5AAC0D8}"/>
              </a:ext>
            </a:extLst>
          </p:cNvPr>
          <p:cNvSpPr/>
          <p:nvPr/>
        </p:nvSpPr>
        <p:spPr>
          <a:xfrm rot="10800000" flipH="1">
            <a:off x="4908293" y="2449457"/>
            <a:ext cx="315913" cy="346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7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7" name="Duim omhoog">
            <a:extLst>
              <a:ext uri="{FF2B5EF4-FFF2-40B4-BE49-F238E27FC236}">
                <a16:creationId xmlns:a16="http://schemas.microsoft.com/office/drawing/2014/main" id="{C56D7547-5DD0-3947-B0BD-A7BA7948AB53}"/>
              </a:ext>
            </a:extLst>
          </p:cNvPr>
          <p:cNvSpPr/>
          <p:nvPr/>
        </p:nvSpPr>
        <p:spPr>
          <a:xfrm rot="10800000" flipH="1">
            <a:off x="4886093" y="1683523"/>
            <a:ext cx="315913" cy="346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7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Duim omhoog">
            <a:extLst>
              <a:ext uri="{FF2B5EF4-FFF2-40B4-BE49-F238E27FC236}">
                <a16:creationId xmlns:a16="http://schemas.microsoft.com/office/drawing/2014/main" id="{B5261ED9-5896-9246-B5BB-FC6A46EB2ADC}"/>
              </a:ext>
            </a:extLst>
          </p:cNvPr>
          <p:cNvSpPr/>
          <p:nvPr/>
        </p:nvSpPr>
        <p:spPr>
          <a:xfrm rot="10800000" flipH="1">
            <a:off x="4908292" y="3618904"/>
            <a:ext cx="315913" cy="346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7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Duim omhoog">
            <a:extLst>
              <a:ext uri="{FF2B5EF4-FFF2-40B4-BE49-F238E27FC236}">
                <a16:creationId xmlns:a16="http://schemas.microsoft.com/office/drawing/2014/main" id="{5865185E-5331-3E4A-8C1B-DDFA9B9CE64A}"/>
              </a:ext>
            </a:extLst>
          </p:cNvPr>
          <p:cNvSpPr/>
          <p:nvPr/>
        </p:nvSpPr>
        <p:spPr>
          <a:xfrm rot="10800000" flipH="1">
            <a:off x="4908711" y="4355571"/>
            <a:ext cx="315913" cy="346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7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Duim omhoog">
            <a:extLst>
              <a:ext uri="{FF2B5EF4-FFF2-40B4-BE49-F238E27FC236}">
                <a16:creationId xmlns:a16="http://schemas.microsoft.com/office/drawing/2014/main" id="{FE2AEA72-0E80-FC40-A97C-A0E1F4DDA173}"/>
              </a:ext>
            </a:extLst>
          </p:cNvPr>
          <p:cNvSpPr/>
          <p:nvPr/>
        </p:nvSpPr>
        <p:spPr>
          <a:xfrm>
            <a:off x="699447" y="3248962"/>
            <a:ext cx="315912" cy="346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39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Duim omhoog">
            <a:extLst>
              <a:ext uri="{FF2B5EF4-FFF2-40B4-BE49-F238E27FC236}">
                <a16:creationId xmlns:a16="http://schemas.microsoft.com/office/drawing/2014/main" id="{14339333-1D3F-B34C-8B49-C42D58CBE81E}"/>
              </a:ext>
            </a:extLst>
          </p:cNvPr>
          <p:cNvSpPr/>
          <p:nvPr/>
        </p:nvSpPr>
        <p:spPr>
          <a:xfrm>
            <a:off x="699447" y="3886603"/>
            <a:ext cx="315912" cy="346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39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6"/>
            </a:solidFill>
          </a:ln>
        </p:spPr>
        <p:txBody>
          <a:bodyPr lIns="45719" rIns="4571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659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51" grpId="0" animBg="1"/>
      <p:bldP spid="49" grpId="0" animBg="1"/>
      <p:bldP spid="48" grpId="0" animBg="1"/>
      <p:bldP spid="47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2696"/>
            <a:ext cx="7543260" cy="817022"/>
          </a:xfrm>
        </p:spPr>
        <p:txBody>
          <a:bodyPr/>
          <a:lstStyle/>
          <a:p>
            <a:r>
              <a:rPr lang="nl-NL" dirty="0"/>
              <a:t>Discussie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F0CB3-B173-3C4C-9FE4-10D64C2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65702"/>
            <a:ext cx="7543260" cy="5231650"/>
          </a:xfrm>
        </p:spPr>
        <p:txBody>
          <a:bodyPr/>
          <a:lstStyle/>
          <a:p>
            <a:pPr lvl="0"/>
            <a:r>
              <a:rPr lang="nl-NL" dirty="0">
                <a:solidFill>
                  <a:schemeClr val="tx2"/>
                </a:solidFill>
              </a:rPr>
              <a:t>Hogere LUS betekent minder lucht houdende long </a:t>
            </a:r>
            <a:r>
              <a:rPr lang="nl-NL" dirty="0">
                <a:solidFill>
                  <a:schemeClr val="tx2"/>
                </a:solidFill>
                <a:sym typeface="Wingdings" pitchFamily="2" charset="2"/>
              </a:rPr>
              <a:t> ‘logische’ uitkomst dat dit geassocieerd is met hogere </a:t>
            </a:r>
            <a:r>
              <a:rPr lang="nl-NL" dirty="0">
                <a:solidFill>
                  <a:schemeClr val="tx2"/>
                </a:solidFill>
              </a:rPr>
              <a:t>kans op invasieve beademing, </a:t>
            </a:r>
            <a:r>
              <a:rPr lang="nl-NL" dirty="0" err="1">
                <a:solidFill>
                  <a:schemeClr val="tx2"/>
                </a:solidFill>
              </a:rPr>
              <a:t>pARDS</a:t>
            </a:r>
            <a:r>
              <a:rPr lang="nl-NL" dirty="0">
                <a:solidFill>
                  <a:schemeClr val="tx2"/>
                </a:solidFill>
              </a:rPr>
              <a:t> en extra behandeling</a:t>
            </a:r>
          </a:p>
          <a:p>
            <a:pPr marL="0" lvl="0" indent="0">
              <a:buNone/>
            </a:pPr>
            <a:endParaRPr lang="nl-NL" dirty="0">
              <a:solidFill>
                <a:schemeClr val="tx2"/>
              </a:solidFill>
            </a:endParaRPr>
          </a:p>
          <a:p>
            <a:pPr lvl="0"/>
            <a:r>
              <a:rPr lang="nl-NL" dirty="0">
                <a:solidFill>
                  <a:schemeClr val="tx2"/>
                </a:solidFill>
              </a:rPr>
              <a:t>LUS is dus goede vroege voorspeller van PIMV, maar... wat hebben we er in de kliniek aan?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‘Belangrijke patiënt gebonden uitkomst aangezien geassocieerd met complicaties, kosten en mortaliteit’ </a:t>
            </a:r>
            <a:endParaRPr lang="nl-NL" dirty="0">
              <a:solidFill>
                <a:schemeClr val="tx2"/>
              </a:solidFill>
              <a:sym typeface="Wingdings" pitchFamily="2" charset="2"/>
            </a:endParaRPr>
          </a:p>
          <a:p>
            <a:pPr lvl="1"/>
            <a:r>
              <a:rPr lang="nl-NL" dirty="0">
                <a:solidFill>
                  <a:schemeClr val="tx2"/>
                </a:solidFill>
                <a:sym typeface="Wingdings" pitchFamily="2" charset="2"/>
              </a:rPr>
              <a:t>‘Als je dit op tijd weet geeft het arts tijdig inzicht om interventie bij te sturen, monitoring te intensiveren, ouders beter te informeren’ </a:t>
            </a:r>
            <a:endParaRPr lang="nl-NL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à"/>
            </a:pPr>
            <a:r>
              <a:rPr lang="nl-NL" dirty="0">
                <a:solidFill>
                  <a:schemeClr val="tx2"/>
                </a:solidFill>
                <a:sym typeface="Wingdings" pitchFamily="2" charset="2"/>
              </a:rPr>
              <a:t>Toevoeging aan kliniek? Behandelingsconsequentie?</a:t>
            </a:r>
          </a:p>
          <a:p>
            <a:pPr marL="0" lvl="0" indent="0">
              <a:buNone/>
            </a:pP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8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9408"/>
            <a:ext cx="7543260" cy="817022"/>
          </a:xfrm>
        </p:spPr>
        <p:txBody>
          <a:bodyPr/>
          <a:lstStyle/>
          <a:p>
            <a:r>
              <a:rPr lang="nl-NL" dirty="0"/>
              <a:t>Naar de werkvloer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F0CB3-B173-3C4C-9FE4-10D64C2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4824536"/>
          </a:xfrm>
        </p:spPr>
        <p:txBody>
          <a:bodyPr/>
          <a:lstStyle/>
          <a:p>
            <a:pPr lvl="0"/>
            <a:r>
              <a:rPr lang="nl-NL" dirty="0">
                <a:solidFill>
                  <a:schemeClr val="tx2"/>
                </a:solidFill>
              </a:rPr>
              <a:t>Onderzoek naar…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Daadwerkelijk interventie bijsturen / monitoring intensiveren?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Effect op lange termijn uitkomsten? </a:t>
            </a:r>
          </a:p>
          <a:p>
            <a:pPr lvl="0"/>
            <a:endParaRPr lang="nl-NL" dirty="0">
              <a:solidFill>
                <a:schemeClr val="tx2"/>
              </a:solidFill>
            </a:endParaRPr>
          </a:p>
          <a:p>
            <a:pPr lvl="0"/>
            <a:r>
              <a:rPr lang="nl-NL" dirty="0">
                <a:solidFill>
                  <a:schemeClr val="tx2"/>
                </a:solidFill>
              </a:rPr>
              <a:t>In de tussentijd… bij patiënten waar toch POCUS gedaan wordt: LUS doen? </a:t>
            </a:r>
            <a:r>
              <a:rPr lang="nl-NL" sz="1600" dirty="0">
                <a:solidFill>
                  <a:schemeClr val="tx2"/>
                </a:solidFill>
              </a:rPr>
              <a:t>(&lt;24u na opname bij geïntubeerde patiënten)  </a:t>
            </a:r>
            <a:br>
              <a:rPr lang="nl-NL" sz="1600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En daarna bedenken, heeft dit invloed op interventie of monitoring?</a:t>
            </a:r>
          </a:p>
          <a:p>
            <a:pPr marL="0" lvl="0" indent="0">
              <a:buNone/>
            </a:pPr>
            <a:endParaRPr lang="nl-NL" dirty="0">
              <a:solidFill>
                <a:schemeClr val="tx2"/>
              </a:solidFill>
            </a:endParaRPr>
          </a:p>
          <a:p>
            <a:pPr lvl="0"/>
            <a:endParaRPr lang="nl-NL" dirty="0"/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9408"/>
            <a:ext cx="7543260" cy="817022"/>
          </a:xfrm>
        </p:spPr>
        <p:txBody>
          <a:bodyPr/>
          <a:lstStyle/>
          <a:p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3042120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9408"/>
            <a:ext cx="7543260" cy="817022"/>
          </a:xfrm>
        </p:spPr>
        <p:txBody>
          <a:bodyPr/>
          <a:lstStyle/>
          <a:p>
            <a:r>
              <a:rPr lang="nl-NL" dirty="0"/>
              <a:t>Verklaring vroege </a:t>
            </a:r>
            <a:r>
              <a:rPr lang="nl-NL" dirty="0" err="1"/>
              <a:t>vs</a:t>
            </a:r>
            <a:r>
              <a:rPr lang="nl-NL" dirty="0"/>
              <a:t> late voorspeller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F0CB3-B173-3C4C-9FE4-10D64C2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543260" cy="4824536"/>
          </a:xfrm>
        </p:spPr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“</a:t>
            </a:r>
            <a:r>
              <a:rPr lang="nl-NL" dirty="0" err="1">
                <a:solidFill>
                  <a:schemeClr val="tx2"/>
                </a:solidFill>
              </a:rPr>
              <a:t>Perhaps</a:t>
            </a:r>
            <a:r>
              <a:rPr lang="nl-NL" dirty="0">
                <a:solidFill>
                  <a:schemeClr val="tx2"/>
                </a:solidFill>
              </a:rPr>
              <a:t>, </a:t>
            </a:r>
            <a:r>
              <a:rPr lang="nl-NL" dirty="0" err="1">
                <a:solidFill>
                  <a:schemeClr val="tx2"/>
                </a:solidFill>
              </a:rPr>
              <a:t>by</a:t>
            </a:r>
            <a:r>
              <a:rPr lang="nl-NL" dirty="0">
                <a:solidFill>
                  <a:schemeClr val="tx2"/>
                </a:solidFill>
              </a:rPr>
              <a:t> 48–72 </a:t>
            </a:r>
            <a:r>
              <a:rPr lang="nl-NL" dirty="0" err="1">
                <a:solidFill>
                  <a:schemeClr val="tx2"/>
                </a:solidFill>
              </a:rPr>
              <a:t>hours</a:t>
            </a:r>
            <a:r>
              <a:rPr lang="nl-NL" dirty="0">
                <a:solidFill>
                  <a:schemeClr val="tx2"/>
                </a:solidFill>
              </a:rPr>
              <a:t>,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lung</a:t>
            </a:r>
            <a:r>
              <a:rPr lang="nl-NL" dirty="0">
                <a:solidFill>
                  <a:schemeClr val="tx2"/>
                </a:solidFill>
              </a:rPr>
              <a:t> US images </a:t>
            </a:r>
            <a:r>
              <a:rPr lang="nl-NL" dirty="0" err="1">
                <a:solidFill>
                  <a:schemeClr val="tx2"/>
                </a:solidFill>
              </a:rPr>
              <a:t>reflect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not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only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primary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lung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injury</a:t>
            </a:r>
            <a:r>
              <a:rPr lang="nl-NL" dirty="0">
                <a:solidFill>
                  <a:schemeClr val="tx2"/>
                </a:solidFill>
              </a:rPr>
              <a:t> but </a:t>
            </a:r>
            <a:r>
              <a:rPr lang="nl-NL" dirty="0" err="1">
                <a:solidFill>
                  <a:schemeClr val="tx2"/>
                </a:solidFill>
              </a:rPr>
              <a:t>also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interaction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with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therapeutic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measures</a:t>
            </a:r>
            <a:r>
              <a:rPr lang="nl-NL" dirty="0">
                <a:solidFill>
                  <a:schemeClr val="tx2"/>
                </a:solidFill>
              </a:rPr>
              <a:t>.”</a:t>
            </a:r>
          </a:p>
          <a:p>
            <a:r>
              <a:rPr lang="nl-NL" dirty="0">
                <a:solidFill>
                  <a:schemeClr val="tx2"/>
                </a:solidFill>
              </a:rPr>
              <a:t>Dus: De LUS-score bij opname (12 uur) is een puurdere weerspiegeling is van de oorspronkelijke longschade. De score na 48–72 uur vervuild kan zijn door behandelingen en andere klinische invloeden.</a:t>
            </a:r>
          </a:p>
          <a:p>
            <a:r>
              <a:rPr lang="nl-NL" dirty="0">
                <a:solidFill>
                  <a:schemeClr val="tx2"/>
                </a:solidFill>
              </a:rPr>
              <a:t>Zoals: Beademing met positieve druk (kan het longbeeld beïnvloeden), Diuretica of vochtmanagement (kan longvocht verminderen), Andere behandelingen (zoals antibiotica, zuurstof, </a:t>
            </a:r>
            <a:r>
              <a:rPr lang="nl-NL" dirty="0" err="1">
                <a:solidFill>
                  <a:schemeClr val="tx2"/>
                </a:solidFill>
              </a:rPr>
              <a:t>prone</a:t>
            </a:r>
            <a:r>
              <a:rPr lang="nl-NL" dirty="0">
                <a:solidFill>
                  <a:schemeClr val="tx2"/>
                </a:solidFill>
              </a:rPr>
              <a:t> positioning)</a:t>
            </a:r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82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9408"/>
            <a:ext cx="7543260" cy="817022"/>
          </a:xfrm>
        </p:spPr>
        <p:txBody>
          <a:bodyPr/>
          <a:lstStyle/>
          <a:p>
            <a:r>
              <a:rPr lang="nl-NL" dirty="0"/>
              <a:t>LUS bij long vs. niet longpatiënten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F0CB3-B173-3C4C-9FE4-10D64C2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543260" cy="4824536"/>
          </a:xfrm>
        </p:spPr>
        <p:txBody>
          <a:bodyPr/>
          <a:lstStyle/>
          <a:p>
            <a:pPr lvl="0"/>
            <a:r>
              <a:rPr lang="nl-NL" sz="2000" dirty="0">
                <a:solidFill>
                  <a:schemeClr val="tx2"/>
                </a:solidFill>
              </a:rPr>
              <a:t>Er werd ook een subgroep analyse gedaan om te kijken of de LUS ook werkt buiten longaandoeningen. </a:t>
            </a:r>
          </a:p>
          <a:p>
            <a:pPr lvl="0"/>
            <a:r>
              <a:rPr lang="nl-NL" sz="2000" dirty="0">
                <a:solidFill>
                  <a:schemeClr val="tx2"/>
                </a:solidFill>
              </a:rPr>
              <a:t>2 groepen verdeeld: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Kinderen met een respiratoire aandoening bij opname (zoals pneumonie of </a:t>
            </a:r>
            <a:r>
              <a:rPr lang="nl-NL" dirty="0" err="1">
                <a:solidFill>
                  <a:schemeClr val="tx2"/>
                </a:solidFill>
              </a:rPr>
              <a:t>bronchiolitis</a:t>
            </a:r>
            <a:r>
              <a:rPr lang="nl-NL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Kinderen met een niet-respiratoire aandoening (bijvoorbeeld na chirurgie, sepsis, neurologische ziekte)</a:t>
            </a:r>
          </a:p>
          <a:p>
            <a:r>
              <a:rPr lang="nl-NL" sz="2000" dirty="0">
                <a:solidFill>
                  <a:schemeClr val="tx2"/>
                </a:solidFill>
              </a:rPr>
              <a:t>Beide AUROC-waarden zijn hoog (&gt;0.8), wat betekent dat de LUS-score ook bij niet-longpatiënten bruikbaar is.</a:t>
            </a:r>
          </a:p>
          <a:p>
            <a:r>
              <a:rPr lang="nl-NL" sz="2000" dirty="0">
                <a:solidFill>
                  <a:schemeClr val="tx2"/>
                </a:solidFill>
              </a:rPr>
              <a:t>Het verschil was statistisch significant (</a:t>
            </a:r>
            <a:r>
              <a:rPr lang="nl-NL" sz="2000" dirty="0" err="1">
                <a:solidFill>
                  <a:schemeClr val="tx2"/>
                </a:solidFill>
              </a:rPr>
              <a:t>DeLong</a:t>
            </a:r>
            <a:r>
              <a:rPr lang="nl-NL" sz="2000" dirty="0">
                <a:solidFill>
                  <a:schemeClr val="tx2"/>
                </a:solidFill>
              </a:rPr>
              <a:t> test P = 0.045), wat aangeeft dat de LUS iets beter presteert bij longpatiënten, maar nog steeds nuttig is in andere gevallen.</a:t>
            </a:r>
          </a:p>
          <a:p>
            <a:pPr lvl="1"/>
            <a:endParaRPr lang="nl-NL" dirty="0">
              <a:solidFill>
                <a:schemeClr val="tx2"/>
              </a:solidFill>
            </a:endParaRPr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3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3D2CA14-42EF-0D1B-BA8E-1ED17A76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70" y="2420888"/>
            <a:ext cx="7543260" cy="81702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sz="2200" dirty="0" err="1">
                <a:ea typeface="+mn-ea"/>
                <a:cs typeface="+mn-cs"/>
              </a:rPr>
              <a:t>Lung</a:t>
            </a:r>
            <a:r>
              <a:rPr lang="nl-NL" sz="2200" dirty="0">
                <a:ea typeface="+mn-ea"/>
                <a:cs typeface="+mn-cs"/>
              </a:rPr>
              <a:t> Ultrasound Score, </a:t>
            </a:r>
            <a:r>
              <a:rPr lang="nl-NL" sz="2200" dirty="0" err="1">
                <a:ea typeface="+mn-ea"/>
                <a:cs typeface="+mn-cs"/>
              </a:rPr>
              <a:t>Severity</a:t>
            </a:r>
            <a:r>
              <a:rPr lang="nl-NL" sz="2200" dirty="0">
                <a:ea typeface="+mn-ea"/>
                <a:cs typeface="+mn-cs"/>
              </a:rPr>
              <a:t> of Acute </a:t>
            </a:r>
            <a:r>
              <a:rPr lang="nl-NL" sz="2200" dirty="0" err="1">
                <a:ea typeface="+mn-ea"/>
                <a:cs typeface="+mn-cs"/>
              </a:rPr>
              <a:t>Lung</a:t>
            </a:r>
            <a:r>
              <a:rPr lang="nl-NL" sz="2200" dirty="0">
                <a:ea typeface="+mn-ea"/>
                <a:cs typeface="+mn-cs"/>
              </a:rPr>
              <a:t> Disease, </a:t>
            </a:r>
            <a:r>
              <a:rPr lang="nl-NL" sz="2200" dirty="0" err="1">
                <a:ea typeface="+mn-ea"/>
                <a:cs typeface="+mn-cs"/>
              </a:rPr>
              <a:t>and</a:t>
            </a:r>
            <a:r>
              <a:rPr lang="nl-NL" sz="2200" dirty="0">
                <a:ea typeface="+mn-ea"/>
                <a:cs typeface="+mn-cs"/>
              </a:rPr>
              <a:t> </a:t>
            </a:r>
            <a:r>
              <a:rPr lang="nl-NL" sz="2200" dirty="0" err="1">
                <a:ea typeface="+mn-ea"/>
                <a:cs typeface="+mn-cs"/>
              </a:rPr>
              <a:t>Prolonged</a:t>
            </a:r>
            <a:r>
              <a:rPr lang="nl-NL" sz="2200" dirty="0">
                <a:ea typeface="+mn-ea"/>
                <a:cs typeface="+mn-cs"/>
              </a:rPr>
              <a:t> </a:t>
            </a:r>
            <a:r>
              <a:rPr lang="nl-NL" sz="2200" dirty="0" err="1">
                <a:ea typeface="+mn-ea"/>
                <a:cs typeface="+mn-cs"/>
              </a:rPr>
              <a:t>Mechanical</a:t>
            </a:r>
            <a:r>
              <a:rPr lang="nl-NL" sz="2200" dirty="0">
                <a:ea typeface="+mn-ea"/>
                <a:cs typeface="+mn-cs"/>
              </a:rPr>
              <a:t> </a:t>
            </a:r>
            <a:r>
              <a:rPr lang="nl-NL" sz="2200" dirty="0" err="1">
                <a:ea typeface="+mn-ea"/>
                <a:cs typeface="+mn-cs"/>
              </a:rPr>
              <a:t>Ventilation</a:t>
            </a:r>
            <a:r>
              <a:rPr lang="nl-NL" sz="2200" dirty="0">
                <a:ea typeface="+mn-ea"/>
                <a:cs typeface="+mn-cs"/>
              </a:rPr>
              <a:t> in </a:t>
            </a:r>
            <a:r>
              <a:rPr lang="nl-NL" sz="2200" dirty="0" err="1">
                <a:ea typeface="+mn-ea"/>
                <a:cs typeface="+mn-cs"/>
              </a:rPr>
              <a:t>Children</a:t>
            </a:r>
            <a:endParaRPr lang="nl-NL" sz="2200" b="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4F628C9-CB9C-2D73-7076-8B408BA274DB}"/>
              </a:ext>
            </a:extLst>
          </p:cNvPr>
          <p:cNvSpPr txBox="1"/>
          <p:nvPr/>
        </p:nvSpPr>
        <p:spPr>
          <a:xfrm>
            <a:off x="1085308" y="3429000"/>
            <a:ext cx="69733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err="1">
                <a:solidFill>
                  <a:schemeClr val="tx2"/>
                </a:solidFill>
              </a:rPr>
              <a:t>Oulego-Erroz</a:t>
            </a:r>
            <a:r>
              <a:rPr lang="es-ES" sz="2000" dirty="0">
                <a:solidFill>
                  <a:schemeClr val="tx2"/>
                </a:solidFill>
              </a:rPr>
              <a:t>, del Pilar De Castro-Vecino, </a:t>
            </a:r>
            <a:r>
              <a:rPr lang="es-ES" sz="2000" dirty="0" err="1">
                <a:solidFill>
                  <a:schemeClr val="tx2"/>
                </a:solidFill>
              </a:rPr>
              <a:t>Gonzalez-Cort</a:t>
            </a:r>
            <a:r>
              <a:rPr lang="es-ES" sz="2000" dirty="0">
                <a:solidFill>
                  <a:schemeClr val="tx2"/>
                </a:solidFill>
              </a:rPr>
              <a:t>  es,  et al.</a:t>
            </a:r>
            <a:br>
              <a:rPr lang="es-ES" sz="2000" dirty="0">
                <a:solidFill>
                  <a:schemeClr val="tx2"/>
                </a:solidFill>
              </a:rPr>
            </a:br>
            <a:r>
              <a:rPr lang="es-ES" sz="2000" b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 2025 </a:t>
            </a:r>
            <a:br>
              <a:rPr lang="en-US" sz="2800" b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800" b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nl-NL" sz="16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1D989C8-D9E9-C94F-E106-62D14CF47173}"/>
              </a:ext>
            </a:extLst>
          </p:cNvPr>
          <p:cNvSpPr txBox="1"/>
          <p:nvPr/>
        </p:nvSpPr>
        <p:spPr>
          <a:xfrm>
            <a:off x="1085308" y="1860466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American Journal of Respiratory and Critical Care Medicine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9408"/>
            <a:ext cx="7543260" cy="817022"/>
          </a:xfrm>
        </p:spPr>
        <p:txBody>
          <a:bodyPr/>
          <a:lstStyle/>
          <a:p>
            <a:r>
              <a:rPr lang="nl-NL" dirty="0"/>
              <a:t>LUS en klinische parameters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F0CB3-B173-3C4C-9FE4-10D64C2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543260" cy="4824536"/>
          </a:xfrm>
        </p:spPr>
        <p:txBody>
          <a:bodyPr/>
          <a:lstStyle/>
          <a:p>
            <a:pPr lvl="0"/>
            <a:r>
              <a:rPr lang="nl-NL" dirty="0">
                <a:solidFill>
                  <a:schemeClr val="tx2"/>
                </a:solidFill>
              </a:rPr>
              <a:t>Er werd ook gekeken naar klinische parameters van de longen: gaswisselingsparameters/ ventilatie instellingen </a:t>
            </a:r>
          </a:p>
          <a:p>
            <a:r>
              <a:rPr lang="nl-NL" dirty="0">
                <a:solidFill>
                  <a:schemeClr val="tx2"/>
                </a:solidFill>
              </a:rPr>
              <a:t>LUS correleert goed met klinische parameters van longfunctie</a:t>
            </a:r>
          </a:p>
          <a:p>
            <a:r>
              <a:rPr lang="nl-NL" dirty="0">
                <a:solidFill>
                  <a:schemeClr val="tx2"/>
                </a:solidFill>
              </a:rPr>
              <a:t>Sterke correlatie tussen LUS bij 12 uur en:</a:t>
            </a:r>
          </a:p>
          <a:p>
            <a:pPr lvl="1"/>
            <a:r>
              <a:rPr lang="nl-NL" dirty="0" err="1">
                <a:solidFill>
                  <a:schemeClr val="tx2"/>
                </a:solidFill>
              </a:rPr>
              <a:t>Oxygenation</a:t>
            </a:r>
            <a:r>
              <a:rPr lang="nl-NL" dirty="0">
                <a:solidFill>
                  <a:schemeClr val="tx2"/>
                </a:solidFill>
              </a:rPr>
              <a:t> index (r = 0.705) = richting de 1 dus positieve correlatie </a:t>
            </a:r>
          </a:p>
          <a:p>
            <a:pPr lvl="1"/>
            <a:r>
              <a:rPr lang="nl-NL" dirty="0" err="1">
                <a:solidFill>
                  <a:schemeClr val="tx2"/>
                </a:solidFill>
              </a:rPr>
              <a:t>Oxygen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saturation</a:t>
            </a:r>
            <a:r>
              <a:rPr lang="nl-NL" dirty="0">
                <a:solidFill>
                  <a:schemeClr val="tx2"/>
                </a:solidFill>
              </a:rPr>
              <a:t> index (r = 0.651)</a:t>
            </a:r>
          </a:p>
          <a:p>
            <a:pPr marL="457200" lvl="1" indent="0">
              <a:buNone/>
            </a:pPr>
            <a:r>
              <a:rPr lang="nl-NL" dirty="0">
                <a:solidFill>
                  <a:schemeClr val="tx2"/>
                </a:solidFill>
              </a:rPr>
              <a:t>→ LUS weerspiegelt longontsteking, verminderde aeratie of vochtophoping </a:t>
            </a:r>
          </a:p>
          <a:p>
            <a:pPr lvl="0"/>
            <a:endParaRPr lang="nl-NL" dirty="0"/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3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9408"/>
            <a:ext cx="7543260" cy="817022"/>
          </a:xfrm>
        </p:spPr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F0CB3-B173-3C4C-9FE4-10D64C2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992888" cy="4236396"/>
          </a:xfrm>
        </p:spPr>
        <p:txBody>
          <a:bodyPr/>
          <a:lstStyle/>
          <a:p>
            <a:r>
              <a:rPr lang="nl-NL" sz="2400" dirty="0">
                <a:solidFill>
                  <a:schemeClr val="tx2"/>
                </a:solidFill>
                <a:latin typeface="Segoe UI" panose="020B0502040204020203" pitchFamily="34" charset="0"/>
              </a:rPr>
              <a:t>Toename echo long op de intensive care</a:t>
            </a:r>
          </a:p>
          <a:p>
            <a:endParaRPr lang="nl-NL" sz="24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r>
              <a:rPr lang="nl-NL" sz="2400" dirty="0">
                <a:solidFill>
                  <a:schemeClr val="tx2"/>
                </a:solidFill>
                <a:latin typeface="Segoe UI" panose="020B0502040204020203" pitchFamily="34" charset="0"/>
              </a:rPr>
              <a:t>Aanvankelijk met name diagnostiek </a:t>
            </a:r>
          </a:p>
          <a:p>
            <a:endParaRPr lang="nl-NL" sz="24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r>
              <a:rPr lang="nl-NL" sz="2400" dirty="0">
                <a:solidFill>
                  <a:schemeClr val="tx2"/>
                </a:solidFill>
                <a:latin typeface="Segoe UI" panose="020B0502040204020203" pitchFamily="34" charset="0"/>
              </a:rPr>
              <a:t>Tegenwoordig ook inschatten risico’s </a:t>
            </a:r>
          </a:p>
          <a:p>
            <a:pPr lvl="1"/>
            <a:r>
              <a:rPr lang="nl-NL" sz="2200" dirty="0">
                <a:solidFill>
                  <a:schemeClr val="tx2"/>
                </a:solidFill>
                <a:latin typeface="Segoe UI" panose="020B0502040204020203" pitchFamily="34" charset="0"/>
              </a:rPr>
              <a:t>Effectiviteit behandeling</a:t>
            </a:r>
          </a:p>
          <a:p>
            <a:pPr lvl="1"/>
            <a:r>
              <a:rPr lang="nl-NL" sz="2200" dirty="0">
                <a:solidFill>
                  <a:schemeClr val="tx2"/>
                </a:solidFill>
                <a:latin typeface="Segoe UI" panose="020B0502040204020203" pitchFamily="34" charset="0"/>
              </a:rPr>
              <a:t>Uitkomsten extubatie </a:t>
            </a:r>
          </a:p>
          <a:p>
            <a:endParaRPr lang="nl-NL" sz="24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r>
              <a:rPr lang="nl-NL" sz="2400" dirty="0" err="1">
                <a:solidFill>
                  <a:schemeClr val="tx2"/>
                </a:solidFill>
                <a:latin typeface="Segoe UI" panose="020B0502040204020203" pitchFamily="34" charset="0"/>
              </a:rPr>
              <a:t>Extubatiefalen</a:t>
            </a:r>
            <a:r>
              <a:rPr lang="nl-NL" sz="2400" dirty="0">
                <a:solidFill>
                  <a:schemeClr val="tx2"/>
                </a:solidFill>
                <a:latin typeface="Segoe UI" panose="020B0502040204020203" pitchFamily="34" charset="0"/>
              </a:rPr>
              <a:t> </a:t>
            </a:r>
            <a:r>
              <a:rPr lang="nl-NL" sz="2400" dirty="0">
                <a:solidFill>
                  <a:schemeClr val="tx2"/>
                </a:solidFill>
                <a:latin typeface="Segoe UI" panose="020B0502040204020203" pitchFamily="34" charset="0"/>
                <a:sym typeface="Wingdings" pitchFamily="2" charset="2"/>
              </a:rPr>
              <a:t> meer VAP, langere opname, mortaliteit</a:t>
            </a:r>
          </a:p>
          <a:p>
            <a:pPr lvl="1"/>
            <a:r>
              <a:rPr lang="nl-NL" sz="2200" dirty="0" err="1">
                <a:solidFill>
                  <a:schemeClr val="tx2"/>
                </a:solidFill>
                <a:latin typeface="Segoe UI" panose="020B0502040204020203" pitchFamily="34" charset="0"/>
                <a:sym typeface="Wingdings" pitchFamily="2" charset="2"/>
              </a:rPr>
              <a:t>Extubatiefalen</a:t>
            </a:r>
            <a:r>
              <a:rPr lang="nl-NL" sz="2200" dirty="0">
                <a:solidFill>
                  <a:schemeClr val="tx2"/>
                </a:solidFill>
                <a:latin typeface="Segoe UI" panose="020B0502040204020203" pitchFamily="34" charset="0"/>
                <a:sym typeface="Wingdings" pitchFamily="2" charset="2"/>
              </a:rPr>
              <a:t> voorkomen? </a:t>
            </a:r>
          </a:p>
        </p:txBody>
      </p:sp>
    </p:spTree>
    <p:extLst>
      <p:ext uri="{BB962C8B-B14F-4D97-AF65-F5344CB8AC3E}">
        <p14:creationId xmlns:p14="http://schemas.microsoft.com/office/powerpoint/2010/main" val="26288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9408"/>
            <a:ext cx="7543260" cy="817022"/>
          </a:xfrm>
        </p:spPr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F0CB3-B173-3C4C-9FE4-10D64C2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26430"/>
            <a:ext cx="7776864" cy="5040560"/>
          </a:xfrm>
        </p:spPr>
        <p:txBody>
          <a:bodyPr/>
          <a:lstStyle/>
          <a:p>
            <a:r>
              <a:rPr lang="nl-NL" sz="2000" dirty="0" err="1">
                <a:solidFill>
                  <a:schemeClr val="tx2"/>
                </a:solidFill>
                <a:latin typeface="Segoe UI" panose="020B0502040204020203" pitchFamily="34" charset="0"/>
              </a:rPr>
              <a:t>Lung</a:t>
            </a: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 - ultrasound score (LUS)</a:t>
            </a:r>
          </a:p>
          <a:p>
            <a:pPr lvl="1"/>
            <a:r>
              <a:rPr lang="nl-NL" sz="1800" dirty="0">
                <a:solidFill>
                  <a:schemeClr val="tx2"/>
                </a:solidFill>
                <a:latin typeface="Segoe UI" panose="020B0502040204020203" pitchFamily="34" charset="0"/>
              </a:rPr>
              <a:t>Beoordeling longventilatie en monitoring van longaandoening</a:t>
            </a:r>
          </a:p>
          <a:p>
            <a:pPr lvl="1"/>
            <a:r>
              <a:rPr lang="nl-NL" sz="1800" dirty="0">
                <a:solidFill>
                  <a:schemeClr val="tx2"/>
                </a:solidFill>
                <a:latin typeface="Segoe UI" panose="020B0502040204020203" pitchFamily="34" charset="0"/>
              </a:rPr>
              <a:t>Semi-kwantitatieve score (=inschatten ernst situatie op schaal)</a:t>
            </a:r>
          </a:p>
          <a:p>
            <a:pPr lvl="1"/>
            <a:r>
              <a:rPr lang="nl-NL" sz="1800" dirty="0">
                <a:solidFill>
                  <a:schemeClr val="tx2"/>
                </a:solidFill>
                <a:latin typeface="Segoe UI" panose="020B0502040204020203" pitchFamily="34" charset="0"/>
              </a:rPr>
              <a:t>Niet-invasief en snel toepasbaar</a:t>
            </a:r>
          </a:p>
          <a:p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Groei tijdens COVID pandemie</a:t>
            </a:r>
          </a:p>
          <a:p>
            <a:pPr lvl="1"/>
            <a:r>
              <a:rPr lang="nl-NL" sz="1800" dirty="0">
                <a:solidFill>
                  <a:schemeClr val="tx2"/>
                </a:solidFill>
                <a:latin typeface="Segoe UI" panose="020B0502040204020203" pitchFamily="34" charset="0"/>
              </a:rPr>
              <a:t>Longventilatie door LUS betrouwbaar in verg met CT-scans </a:t>
            </a: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Neonatologie </a:t>
            </a:r>
          </a:p>
          <a:p>
            <a:pPr lvl="1"/>
            <a:r>
              <a:rPr lang="nl-NL" sz="1800" dirty="0">
                <a:solidFill>
                  <a:schemeClr val="tx2"/>
                </a:solidFill>
                <a:latin typeface="Segoe UI" panose="020B0502040204020203" pitchFamily="34" charset="0"/>
              </a:rPr>
              <a:t>Staken CPAP</a:t>
            </a:r>
          </a:p>
          <a:p>
            <a:pPr lvl="1"/>
            <a:r>
              <a:rPr lang="nl-NL" sz="1800" dirty="0">
                <a:solidFill>
                  <a:schemeClr val="tx2"/>
                </a:solidFill>
                <a:latin typeface="Segoe UI" panose="020B0502040204020203" pitchFamily="34" charset="0"/>
              </a:rPr>
              <a:t>Behoefte surfactant </a:t>
            </a:r>
          </a:p>
          <a:p>
            <a:pPr lvl="1"/>
            <a:r>
              <a:rPr lang="nl-NL" sz="1800" dirty="0">
                <a:solidFill>
                  <a:schemeClr val="tx2"/>
                </a:solidFill>
                <a:latin typeface="Segoe UI" panose="020B0502040204020203" pitchFamily="34" charset="0"/>
              </a:rPr>
              <a:t>Vroege voorspeller BPD</a:t>
            </a:r>
          </a:p>
          <a:p>
            <a:pPr lvl="1"/>
            <a:endParaRPr lang="nl-NL" sz="18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LUS op de kinder IC? Meer inschatten prognose acute longziekten? </a:t>
            </a:r>
          </a:p>
        </p:txBody>
      </p:sp>
    </p:spTree>
    <p:extLst>
      <p:ext uri="{BB962C8B-B14F-4D97-AF65-F5344CB8AC3E}">
        <p14:creationId xmlns:p14="http://schemas.microsoft.com/office/powerpoint/2010/main" val="4389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9408"/>
            <a:ext cx="7543260" cy="817022"/>
          </a:xfrm>
        </p:spPr>
        <p:txBody>
          <a:bodyPr/>
          <a:lstStyle/>
          <a:p>
            <a:r>
              <a:rPr lang="nl-NL" dirty="0"/>
              <a:t>Vraagstelling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F0CB3-B173-3C4C-9FE4-10D64C2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543260" cy="4236396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>
                <a:solidFill>
                  <a:schemeClr val="tx2"/>
                </a:solidFill>
                <a:latin typeface="Segoe UI" panose="020B0502040204020203" pitchFamily="34" charset="0"/>
              </a:rPr>
              <a:t>Is </a:t>
            </a:r>
            <a:r>
              <a:rPr lang="nl-NL" sz="2400" dirty="0" err="1">
                <a:solidFill>
                  <a:schemeClr val="tx2"/>
                </a:solidFill>
                <a:latin typeface="Segoe UI" panose="020B0502040204020203" pitchFamily="34" charset="0"/>
              </a:rPr>
              <a:t>lung</a:t>
            </a:r>
            <a:r>
              <a:rPr lang="nl-NL" sz="2400" dirty="0">
                <a:solidFill>
                  <a:schemeClr val="tx2"/>
                </a:solidFill>
                <a:latin typeface="Segoe UI" panose="020B0502040204020203" pitchFamily="34" charset="0"/>
              </a:rPr>
              <a:t> </a:t>
            </a:r>
            <a:r>
              <a:rPr lang="nl-NL" sz="2400" dirty="0" err="1">
                <a:solidFill>
                  <a:schemeClr val="tx2"/>
                </a:solidFill>
                <a:latin typeface="Segoe UI" panose="020B0502040204020203" pitchFamily="34" charset="0"/>
              </a:rPr>
              <a:t>ultrasonography</a:t>
            </a:r>
            <a:r>
              <a:rPr lang="nl-NL" sz="2400" dirty="0">
                <a:solidFill>
                  <a:schemeClr val="tx2"/>
                </a:solidFill>
                <a:latin typeface="Segoe UI" panose="020B0502040204020203" pitchFamily="34" charset="0"/>
              </a:rPr>
              <a:t> </a:t>
            </a:r>
            <a:r>
              <a:rPr lang="nl-NL" sz="2400" dirty="0" err="1">
                <a:solidFill>
                  <a:schemeClr val="tx2"/>
                </a:solidFill>
                <a:latin typeface="Segoe UI" panose="020B0502040204020203" pitchFamily="34" charset="0"/>
              </a:rPr>
              <a:t>useful</a:t>
            </a:r>
            <a:r>
              <a:rPr lang="nl-NL" sz="2400" dirty="0">
                <a:solidFill>
                  <a:schemeClr val="tx2"/>
                </a:solidFill>
                <a:latin typeface="Segoe UI" panose="020B0502040204020203" pitchFamily="34" charset="0"/>
              </a:rPr>
              <a:t> </a:t>
            </a:r>
            <a:r>
              <a:rPr lang="nl-NL" sz="2400" dirty="0" err="1">
                <a:solidFill>
                  <a:schemeClr val="tx2"/>
                </a:solidFill>
                <a:latin typeface="Segoe UI" panose="020B0502040204020203" pitchFamily="34" charset="0"/>
              </a:rPr>
              <a:t>for</a:t>
            </a:r>
            <a:r>
              <a:rPr lang="nl-NL" sz="2400" dirty="0">
                <a:solidFill>
                  <a:schemeClr val="tx2"/>
                </a:solidFill>
                <a:latin typeface="Segoe UI" panose="020B0502040204020203" pitchFamily="34" charset="0"/>
              </a:rPr>
              <a:t> </a:t>
            </a:r>
            <a:r>
              <a:rPr lang="nl-NL" sz="2400" dirty="0" err="1">
                <a:solidFill>
                  <a:schemeClr val="tx2"/>
                </a:solidFill>
                <a:latin typeface="Segoe UI" panose="020B0502040204020203" pitchFamily="34" charset="0"/>
              </a:rPr>
              <a:t>the</a:t>
            </a:r>
            <a:r>
              <a:rPr lang="nl-NL" sz="2400" dirty="0">
                <a:solidFill>
                  <a:schemeClr val="tx2"/>
                </a:solidFill>
                <a:latin typeface="Segoe UI" panose="020B0502040204020203" pitchFamily="34" charset="0"/>
              </a:rPr>
              <a:t> </a:t>
            </a:r>
            <a:r>
              <a:rPr lang="nl-NL" sz="2400" dirty="0" err="1">
                <a:solidFill>
                  <a:schemeClr val="tx2"/>
                </a:solidFill>
                <a:latin typeface="Segoe UI" panose="020B0502040204020203" pitchFamily="34" charset="0"/>
              </a:rPr>
              <a:t>prognostication</a:t>
            </a:r>
            <a:r>
              <a:rPr lang="nl-NL" sz="2400" dirty="0">
                <a:solidFill>
                  <a:schemeClr val="tx2"/>
                </a:solidFill>
                <a:latin typeface="Segoe UI" panose="020B0502040204020203" pitchFamily="34" charset="0"/>
              </a:rPr>
              <a:t> of acute </a:t>
            </a:r>
            <a:r>
              <a:rPr lang="nl-NL" sz="2400" dirty="0" err="1">
                <a:solidFill>
                  <a:schemeClr val="tx2"/>
                </a:solidFill>
                <a:latin typeface="Segoe UI" panose="020B0502040204020203" pitchFamily="34" charset="0"/>
              </a:rPr>
              <a:t>lung</a:t>
            </a:r>
            <a:r>
              <a:rPr lang="nl-NL" sz="2400" dirty="0">
                <a:solidFill>
                  <a:schemeClr val="tx2"/>
                </a:solidFill>
                <a:latin typeface="Segoe UI" panose="020B0502040204020203" pitchFamily="34" charset="0"/>
              </a:rPr>
              <a:t> disease in </a:t>
            </a:r>
            <a:r>
              <a:rPr lang="nl-NL" sz="2400" dirty="0" err="1">
                <a:solidFill>
                  <a:schemeClr val="tx2"/>
                </a:solidFill>
                <a:latin typeface="Segoe UI" panose="020B0502040204020203" pitchFamily="34" charset="0"/>
              </a:rPr>
              <a:t>critically</a:t>
            </a:r>
            <a:r>
              <a:rPr lang="nl-NL" sz="2400" dirty="0">
                <a:solidFill>
                  <a:schemeClr val="tx2"/>
                </a:solidFill>
                <a:latin typeface="Segoe UI" panose="020B0502040204020203" pitchFamily="34" charset="0"/>
              </a:rPr>
              <a:t> </a:t>
            </a:r>
            <a:r>
              <a:rPr lang="nl-NL" sz="2400" dirty="0" err="1">
                <a:solidFill>
                  <a:schemeClr val="tx2"/>
                </a:solidFill>
                <a:latin typeface="Segoe UI" panose="020B0502040204020203" pitchFamily="34" charset="0"/>
              </a:rPr>
              <a:t>ill</a:t>
            </a:r>
            <a:r>
              <a:rPr lang="nl-NL" sz="2400" dirty="0">
                <a:solidFill>
                  <a:schemeClr val="tx2"/>
                </a:solidFill>
                <a:latin typeface="Segoe UI" panose="020B0502040204020203" pitchFamily="34" charset="0"/>
              </a:rPr>
              <a:t> </a:t>
            </a:r>
            <a:r>
              <a:rPr lang="nl-NL" sz="2400" dirty="0" err="1">
                <a:solidFill>
                  <a:schemeClr val="tx2"/>
                </a:solidFill>
                <a:latin typeface="Segoe UI" panose="020B0502040204020203" pitchFamily="34" charset="0"/>
              </a:rPr>
              <a:t>children</a:t>
            </a:r>
            <a:r>
              <a:rPr lang="nl-NL" sz="2400" dirty="0">
                <a:solidFill>
                  <a:schemeClr val="tx2"/>
                </a:solidFill>
                <a:latin typeface="Segoe UI" panose="020B0502040204020203" pitchFamily="34" charset="0"/>
              </a:rPr>
              <a:t>?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D705731-0D8B-764D-93C4-9FC172E20B25}"/>
              </a:ext>
            </a:extLst>
          </p:cNvPr>
          <p:cNvSpPr txBox="1">
            <a:spLocks/>
          </p:cNvSpPr>
          <p:nvPr/>
        </p:nvSpPr>
        <p:spPr>
          <a:xfrm>
            <a:off x="673324" y="3140968"/>
            <a:ext cx="7543260" cy="81702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2"/>
                </a:solidFill>
                <a:latin typeface="Segoe UI"/>
                <a:ea typeface="MS PGothic" pitchFamily="34" charset="-128"/>
                <a:cs typeface="MS PGothic" panose="020B0600070205080204" pitchFamily="34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MS PGothic" pitchFamily="34" charset="-128"/>
                <a:cs typeface="MS PGothic" panose="020B0600070205080204" pitchFamily="3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MS PGothic" pitchFamily="34" charset="-128"/>
                <a:cs typeface="MS PGothic" panose="020B0600070205080204" pitchFamily="3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MS PGothic" pitchFamily="34" charset="-128"/>
                <a:cs typeface="MS PGothic" panose="020B0600070205080204" pitchFamily="3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MS PGothic" pitchFamily="34" charset="-128"/>
                <a:cs typeface="MS PGothic" panose="020B0600070205080204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2400" dirty="0"/>
              <a:t>Doelen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21135D0-0E96-F44C-A440-F8583BC20205}"/>
              </a:ext>
            </a:extLst>
          </p:cNvPr>
          <p:cNvSpPr txBox="1">
            <a:spLocks/>
          </p:cNvSpPr>
          <p:nvPr/>
        </p:nvSpPr>
        <p:spPr>
          <a:xfrm>
            <a:off x="683568" y="3957990"/>
            <a:ext cx="7543260" cy="20230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/>
                <a:ea typeface="MS PGothic" pitchFamily="34" charset="-128"/>
                <a:cs typeface="MS PGothic" panose="020B0600070205080204" pitchFamily="3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Segoe UI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Segoe UI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Segoe UI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Association of </a:t>
            </a:r>
            <a:r>
              <a:rPr lang="nl-NL" sz="2000" dirty="0" err="1">
                <a:solidFill>
                  <a:schemeClr val="tx2"/>
                </a:solidFill>
                <a:latin typeface="Segoe UI" panose="020B0502040204020203" pitchFamily="34" charset="0"/>
              </a:rPr>
              <a:t>lung</a:t>
            </a: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 US score </a:t>
            </a:r>
            <a:r>
              <a:rPr lang="nl-NL" sz="2000" dirty="0" err="1">
                <a:solidFill>
                  <a:schemeClr val="tx2"/>
                </a:solidFill>
                <a:latin typeface="Segoe UI" panose="020B0502040204020203" pitchFamily="34" charset="0"/>
              </a:rPr>
              <a:t>with</a:t>
            </a: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 </a:t>
            </a:r>
            <a:r>
              <a:rPr lang="nl-NL" sz="2000" dirty="0" err="1">
                <a:solidFill>
                  <a:schemeClr val="tx2"/>
                </a:solidFill>
                <a:latin typeface="Segoe UI" panose="020B0502040204020203" pitchFamily="34" charset="0"/>
              </a:rPr>
              <a:t>severity</a:t>
            </a: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 of acute </a:t>
            </a:r>
            <a:r>
              <a:rPr lang="nl-NL" sz="2000" dirty="0" err="1">
                <a:solidFill>
                  <a:schemeClr val="tx2"/>
                </a:solidFill>
                <a:latin typeface="Segoe UI" panose="020B0502040204020203" pitchFamily="34" charset="0"/>
              </a:rPr>
              <a:t>lung</a:t>
            </a: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 disease </a:t>
            </a:r>
          </a:p>
          <a:p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r>
              <a:rPr lang="nl-NL" sz="2000" dirty="0" err="1">
                <a:solidFill>
                  <a:schemeClr val="tx2"/>
                </a:solidFill>
                <a:latin typeface="Segoe UI" panose="020B0502040204020203" pitchFamily="34" charset="0"/>
              </a:rPr>
              <a:t>Prediction</a:t>
            </a: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 </a:t>
            </a:r>
            <a:r>
              <a:rPr lang="nl-NL" sz="2000" dirty="0" err="1">
                <a:solidFill>
                  <a:schemeClr val="tx2"/>
                </a:solidFill>
                <a:latin typeface="Segoe UI" panose="020B0502040204020203" pitchFamily="34" charset="0"/>
              </a:rPr>
              <a:t>prolonged</a:t>
            </a: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 </a:t>
            </a:r>
            <a:r>
              <a:rPr lang="nl-NL" sz="2000" dirty="0" err="1">
                <a:solidFill>
                  <a:schemeClr val="tx2"/>
                </a:solidFill>
                <a:latin typeface="Segoe UI" panose="020B0502040204020203" pitchFamily="34" charset="0"/>
              </a:rPr>
              <a:t>invasive</a:t>
            </a: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 </a:t>
            </a:r>
            <a:r>
              <a:rPr lang="nl-NL" sz="2000" dirty="0" err="1">
                <a:solidFill>
                  <a:schemeClr val="tx2"/>
                </a:solidFill>
                <a:latin typeface="Segoe UI" panose="020B0502040204020203" pitchFamily="34" charset="0"/>
              </a:rPr>
              <a:t>mechanical</a:t>
            </a: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 </a:t>
            </a:r>
            <a:r>
              <a:rPr lang="nl-NL" sz="2000" dirty="0" err="1">
                <a:solidFill>
                  <a:schemeClr val="tx2"/>
                </a:solidFill>
                <a:latin typeface="Segoe UI" panose="020B0502040204020203" pitchFamily="34" charset="0"/>
              </a:rPr>
              <a:t>ventilation</a:t>
            </a: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 (IMV)</a:t>
            </a:r>
          </a:p>
          <a:p>
            <a:pPr marL="285750" indent="-285750">
              <a:buFontTx/>
              <a:buChar char="-"/>
            </a:pPr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In </a:t>
            </a:r>
            <a:r>
              <a:rPr lang="nl-NL" sz="2000" dirty="0" err="1">
                <a:solidFill>
                  <a:schemeClr val="tx2"/>
                </a:solidFill>
                <a:latin typeface="Segoe UI" panose="020B0502040204020203" pitchFamily="34" charset="0"/>
              </a:rPr>
              <a:t>critically</a:t>
            </a: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 </a:t>
            </a:r>
            <a:r>
              <a:rPr lang="nl-NL" sz="2000" dirty="0" err="1">
                <a:solidFill>
                  <a:schemeClr val="tx2"/>
                </a:solidFill>
                <a:latin typeface="Segoe UI" panose="020B0502040204020203" pitchFamily="34" charset="0"/>
              </a:rPr>
              <a:t>ill</a:t>
            </a: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 </a:t>
            </a:r>
            <a:r>
              <a:rPr lang="nl-NL" sz="2000" dirty="0" err="1">
                <a:solidFill>
                  <a:schemeClr val="tx2"/>
                </a:solidFill>
                <a:latin typeface="Segoe UI" panose="020B0502040204020203" pitchFamily="34" charset="0"/>
              </a:rPr>
              <a:t>children</a:t>
            </a:r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38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9408"/>
            <a:ext cx="7543260" cy="817022"/>
          </a:xfrm>
        </p:spPr>
        <p:txBody>
          <a:bodyPr/>
          <a:lstStyle/>
          <a:p>
            <a:r>
              <a:rPr lang="nl-NL" dirty="0"/>
              <a:t>Methode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F0CB3-B173-3C4C-9FE4-10D64C2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543260" cy="4824536"/>
          </a:xfrm>
        </p:spPr>
        <p:txBody>
          <a:bodyPr/>
          <a:lstStyle/>
          <a:p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Prospectieve observationele multicenter studie </a:t>
            </a:r>
          </a:p>
          <a:p>
            <a:pPr lvl="1"/>
            <a:r>
              <a:rPr lang="nl-NL" dirty="0">
                <a:solidFill>
                  <a:schemeClr val="tx2"/>
                </a:solidFill>
                <a:latin typeface="Segoe UI" panose="020B0502040204020203" pitchFamily="34" charset="0"/>
              </a:rPr>
              <a:t>25 </a:t>
            </a:r>
            <a:r>
              <a:rPr lang="nl-NL" dirty="0" err="1">
                <a:solidFill>
                  <a:schemeClr val="tx2"/>
                </a:solidFill>
                <a:latin typeface="Segoe UI" panose="020B0502040204020203" pitchFamily="34" charset="0"/>
              </a:rPr>
              <a:t>PICU’s</a:t>
            </a:r>
            <a:r>
              <a:rPr lang="nl-NL" dirty="0">
                <a:solidFill>
                  <a:schemeClr val="tx2"/>
                </a:solidFill>
                <a:latin typeface="Segoe UI" panose="020B0502040204020203" pitchFamily="34" charset="0"/>
              </a:rPr>
              <a:t> (Spanje en Portugal)</a:t>
            </a:r>
          </a:p>
          <a:p>
            <a:pPr lvl="1"/>
            <a:r>
              <a:rPr lang="nl-NL" dirty="0">
                <a:solidFill>
                  <a:schemeClr val="tx2"/>
                </a:solidFill>
                <a:latin typeface="Segoe UI" panose="020B0502040204020203" pitchFamily="34" charset="0"/>
              </a:rPr>
              <a:t>6mnd </a:t>
            </a:r>
          </a:p>
          <a:p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Inclusie: kinderen 1 mnd – 18 jr respiratoire ondersteuning op PICU</a:t>
            </a:r>
          </a:p>
          <a:p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Exclusie: </a:t>
            </a:r>
          </a:p>
          <a:p>
            <a:pPr lvl="1"/>
            <a:r>
              <a:rPr lang="nl-NL" dirty="0">
                <a:solidFill>
                  <a:schemeClr val="tx2"/>
                </a:solidFill>
                <a:latin typeface="Segoe UI" panose="020B0502040204020203" pitchFamily="34" charset="0"/>
              </a:rPr>
              <a:t>Onderliggend chronisch longziekte</a:t>
            </a:r>
          </a:p>
          <a:p>
            <a:pPr lvl="1"/>
            <a:r>
              <a:rPr lang="nl-NL" dirty="0">
                <a:solidFill>
                  <a:schemeClr val="tx2"/>
                </a:solidFill>
                <a:latin typeface="Segoe UI" panose="020B0502040204020203" pitchFamily="34" charset="0"/>
              </a:rPr>
              <a:t>HFO op moment van inclusie</a:t>
            </a:r>
          </a:p>
          <a:p>
            <a:pPr lvl="1"/>
            <a:r>
              <a:rPr lang="nl-NL" dirty="0">
                <a:solidFill>
                  <a:schemeClr val="tx2"/>
                </a:solidFill>
                <a:latin typeface="Segoe UI" panose="020B0502040204020203" pitchFamily="34" charset="0"/>
              </a:rPr>
              <a:t>Geplande opnames</a:t>
            </a:r>
          </a:p>
          <a:p>
            <a:pPr lvl="1"/>
            <a:r>
              <a:rPr lang="nl-NL" dirty="0">
                <a:solidFill>
                  <a:schemeClr val="tx2"/>
                </a:solidFill>
                <a:latin typeface="Segoe UI" panose="020B0502040204020203" pitchFamily="34" charset="0"/>
              </a:rPr>
              <a:t>Verwachte verblijfsduur &lt;24u  </a:t>
            </a:r>
          </a:p>
        </p:txBody>
      </p:sp>
    </p:spTree>
    <p:extLst>
      <p:ext uri="{BB962C8B-B14F-4D97-AF65-F5344CB8AC3E}">
        <p14:creationId xmlns:p14="http://schemas.microsoft.com/office/powerpoint/2010/main" val="41433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9408"/>
            <a:ext cx="7543260" cy="817022"/>
          </a:xfrm>
        </p:spPr>
        <p:txBody>
          <a:bodyPr/>
          <a:lstStyle/>
          <a:p>
            <a:r>
              <a:rPr lang="nl-NL" dirty="0"/>
              <a:t>Methode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F0CB3-B173-3C4C-9FE4-10D64C2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26157"/>
            <a:ext cx="7543260" cy="4824536"/>
          </a:xfrm>
        </p:spPr>
        <p:txBody>
          <a:bodyPr/>
          <a:lstStyle/>
          <a:p>
            <a:r>
              <a:rPr lang="nl-NL" dirty="0">
                <a:solidFill>
                  <a:schemeClr val="tx2"/>
                </a:solidFill>
                <a:latin typeface="Segoe UI" panose="020B0502040204020203" pitchFamily="34" charset="0"/>
              </a:rPr>
              <a:t>LUS 12 uur na opname + tussen 48 – 72 uur na opname </a:t>
            </a: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3100F0-6DAE-FE45-A53D-F0951BB88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4824"/>
            <a:ext cx="5040560" cy="17512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0928325-FFAF-BE42-847D-C5C496468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711382"/>
            <a:ext cx="5040560" cy="283111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802C9EB-CAAB-0B46-AA92-561C65548B72}"/>
              </a:ext>
            </a:extLst>
          </p:cNvPr>
          <p:cNvSpPr txBox="1"/>
          <p:nvPr/>
        </p:nvSpPr>
        <p:spPr>
          <a:xfrm>
            <a:off x="5724128" y="618522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2"/>
                </a:solidFill>
                <a:latin typeface="Segoe UI" panose="020B0502040204020203" pitchFamily="34" charset="0"/>
              </a:rPr>
              <a:t>Score= som (range 0-36) 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815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9408"/>
            <a:ext cx="7543260" cy="817022"/>
          </a:xfrm>
        </p:spPr>
        <p:txBody>
          <a:bodyPr/>
          <a:lstStyle/>
          <a:p>
            <a:r>
              <a:rPr lang="nl-NL" dirty="0"/>
              <a:t>Methode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F0CB3-B173-3C4C-9FE4-10D64C2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543260" cy="4824536"/>
          </a:xfrm>
        </p:spPr>
        <p:txBody>
          <a:bodyPr/>
          <a:lstStyle/>
          <a:p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Primaire uitkomst: duur van verlengde invasieve mechanische beademing (PIMV)</a:t>
            </a:r>
            <a:endParaRPr lang="nl-NL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pPr lvl="1"/>
            <a:r>
              <a:rPr lang="nl-NL" sz="1800" dirty="0">
                <a:solidFill>
                  <a:schemeClr val="tx2"/>
                </a:solidFill>
                <a:latin typeface="Segoe UI" panose="020B0502040204020203" pitchFamily="34" charset="0"/>
              </a:rPr>
              <a:t>Definitie: &gt; 7 onderbroken dagen </a:t>
            </a: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Secundaire uitkomst; </a:t>
            </a:r>
          </a:p>
          <a:p>
            <a:pPr lvl="1"/>
            <a:r>
              <a:rPr lang="nl-NL" sz="1800" dirty="0">
                <a:solidFill>
                  <a:schemeClr val="tx2"/>
                </a:solidFill>
                <a:latin typeface="Segoe UI" panose="020B0502040204020203" pitchFamily="34" charset="0"/>
              </a:rPr>
              <a:t>Ontwikkeling matig tot ernstig </a:t>
            </a:r>
            <a:r>
              <a:rPr lang="nl-NL" sz="1800" dirty="0" err="1">
                <a:solidFill>
                  <a:schemeClr val="tx2"/>
                </a:solidFill>
                <a:latin typeface="Segoe UI" panose="020B0502040204020203" pitchFamily="34" charset="0"/>
              </a:rPr>
              <a:t>pARDS</a:t>
            </a:r>
            <a:endParaRPr lang="nl-NL" sz="18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pPr lvl="1"/>
            <a:r>
              <a:rPr lang="nl-NL" sz="1800" dirty="0">
                <a:solidFill>
                  <a:schemeClr val="tx2"/>
                </a:solidFill>
                <a:latin typeface="Segoe UI" panose="020B0502040204020203" pitchFamily="34" charset="0"/>
              </a:rPr>
              <a:t>Behoefte aan tweedegraadsbehandelingen</a:t>
            </a:r>
          </a:p>
          <a:p>
            <a:pPr lvl="1"/>
            <a:endParaRPr lang="nl-NL" sz="1800" dirty="0">
              <a:solidFill>
                <a:schemeClr val="tx2"/>
              </a:solidFill>
              <a:latin typeface="Segoe UI" panose="020B0502040204020203" pitchFamily="34" charset="0"/>
            </a:endParaRPr>
          </a:p>
          <a:p>
            <a:r>
              <a:rPr lang="nl-NL" sz="2000" dirty="0">
                <a:solidFill>
                  <a:schemeClr val="tx2"/>
                </a:solidFill>
                <a:latin typeface="Segoe UI" panose="020B0502040204020203" pitchFamily="34" charset="0"/>
              </a:rPr>
              <a:t>Statistiek</a:t>
            </a:r>
          </a:p>
          <a:p>
            <a:pPr lvl="1"/>
            <a:r>
              <a:rPr lang="nl-NL" sz="1800" dirty="0">
                <a:solidFill>
                  <a:schemeClr val="tx2"/>
                </a:solidFill>
                <a:latin typeface="Segoe UI" panose="020B0502040204020203" pitchFamily="34" charset="0"/>
              </a:rPr>
              <a:t>Associatie LUS met uitkomsten</a:t>
            </a:r>
          </a:p>
          <a:p>
            <a:pPr lvl="1"/>
            <a:r>
              <a:rPr lang="nl-NL" sz="1800" dirty="0">
                <a:solidFill>
                  <a:schemeClr val="tx2"/>
                </a:solidFill>
                <a:latin typeface="Segoe UI" panose="020B0502040204020203" pitchFamily="34" charset="0"/>
              </a:rPr>
              <a:t>Voorspelling PIMV </a:t>
            </a:r>
            <a:r>
              <a:rPr lang="nl-NL" sz="1800" dirty="0" err="1">
                <a:solidFill>
                  <a:schemeClr val="tx2"/>
                </a:solidFill>
                <a:latin typeface="Segoe UI" panose="020B0502040204020203" pitchFamily="34" charset="0"/>
              </a:rPr>
              <a:t>adhv</a:t>
            </a:r>
            <a:r>
              <a:rPr lang="nl-NL" sz="1800" dirty="0">
                <a:solidFill>
                  <a:schemeClr val="tx2"/>
                </a:solidFill>
                <a:latin typeface="Segoe UI" panose="020B0502040204020203" pitchFamily="34" charset="0"/>
              </a:rPr>
              <a:t> LUS </a:t>
            </a:r>
          </a:p>
          <a:p>
            <a:pPr lvl="1"/>
            <a:r>
              <a:rPr lang="nl-NL" sz="1800" dirty="0">
                <a:solidFill>
                  <a:schemeClr val="tx2"/>
                </a:solidFill>
                <a:latin typeface="Segoe UI" panose="020B0502040204020203" pitchFamily="34" charset="0"/>
              </a:rPr>
              <a:t>LUS vergeleken met klinisch model</a:t>
            </a:r>
          </a:p>
        </p:txBody>
      </p:sp>
    </p:spTree>
    <p:extLst>
      <p:ext uri="{BB962C8B-B14F-4D97-AF65-F5344CB8AC3E}">
        <p14:creationId xmlns:p14="http://schemas.microsoft.com/office/powerpoint/2010/main" val="35610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D4E93-2D11-BD43-81D9-F8969B33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09408"/>
            <a:ext cx="7543260" cy="817022"/>
          </a:xfrm>
        </p:spPr>
        <p:txBody>
          <a:bodyPr/>
          <a:lstStyle/>
          <a:p>
            <a:r>
              <a:rPr lang="nl-NL" dirty="0"/>
              <a:t>Resultaten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989AF-A0F2-F046-8865-F228C0E35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268761"/>
            <a:ext cx="7344816" cy="507011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D5C9549-F96A-254C-AC21-6BD368AA08D8}"/>
              </a:ext>
            </a:extLst>
          </p:cNvPr>
          <p:cNvSpPr/>
          <p:nvPr/>
        </p:nvSpPr>
        <p:spPr>
          <a:xfrm>
            <a:off x="7020272" y="1268761"/>
            <a:ext cx="1008113" cy="360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218CAD7-EB66-C147-8E78-7565173C6841}"/>
              </a:ext>
            </a:extLst>
          </p:cNvPr>
          <p:cNvSpPr/>
          <p:nvPr/>
        </p:nvSpPr>
        <p:spPr>
          <a:xfrm>
            <a:off x="7020271" y="1844823"/>
            <a:ext cx="1008113" cy="1440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52551C5-2B89-A248-87B0-BAF778656EE8}"/>
              </a:ext>
            </a:extLst>
          </p:cNvPr>
          <p:cNvSpPr/>
          <p:nvPr/>
        </p:nvSpPr>
        <p:spPr>
          <a:xfrm>
            <a:off x="4644008" y="1268760"/>
            <a:ext cx="1008113" cy="360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8CE0945-53EA-8D48-BCBD-9FDED9C959BD}"/>
              </a:ext>
            </a:extLst>
          </p:cNvPr>
          <p:cNvSpPr/>
          <p:nvPr/>
        </p:nvSpPr>
        <p:spPr>
          <a:xfrm>
            <a:off x="7119493" y="5589241"/>
            <a:ext cx="692867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86376B2-9860-D24B-97FF-5D3A61A47CA0}"/>
              </a:ext>
            </a:extLst>
          </p:cNvPr>
          <p:cNvSpPr/>
          <p:nvPr/>
        </p:nvSpPr>
        <p:spPr>
          <a:xfrm>
            <a:off x="7119493" y="5733257"/>
            <a:ext cx="692867" cy="5560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1B2BA77-27AD-1643-B730-9DB6F2ACC62F}"/>
              </a:ext>
            </a:extLst>
          </p:cNvPr>
          <p:cNvSpPr/>
          <p:nvPr/>
        </p:nvSpPr>
        <p:spPr>
          <a:xfrm>
            <a:off x="683568" y="2461151"/>
            <a:ext cx="7128792" cy="8958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81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hema WKZ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WKZ</Template>
  <TotalTime>32310</TotalTime>
  <Words>1061</Words>
  <Application>Microsoft Office PowerPoint</Application>
  <PresentationFormat>Diavoorstelling (4:3)</PresentationFormat>
  <Paragraphs>192</Paragraphs>
  <Slides>20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20</vt:i4>
      </vt:variant>
    </vt:vector>
  </HeadingPairs>
  <TitlesOfParts>
    <vt:vector size="29" baseType="lpstr">
      <vt:lpstr>Arial</vt:lpstr>
      <vt:lpstr>Calibri</vt:lpstr>
      <vt:lpstr>Myriad Pro</vt:lpstr>
      <vt:lpstr>Segoe UI</vt:lpstr>
      <vt:lpstr>Times New Roman</vt:lpstr>
      <vt:lpstr>Wingdings</vt:lpstr>
      <vt:lpstr>Thema WKZ</vt:lpstr>
      <vt:lpstr>7_Standaardthema</vt:lpstr>
      <vt:lpstr>16_Standaardthema</vt:lpstr>
      <vt:lpstr>Echo long meer dan diagnostisch?   Journal club 14-04-2025</vt:lpstr>
      <vt:lpstr>Lung Ultrasound Score, Severity of Acute Lung Disease, and Prolonged Mechanical Ventilation in Children</vt:lpstr>
      <vt:lpstr>Inleiding</vt:lpstr>
      <vt:lpstr>Inleiding</vt:lpstr>
      <vt:lpstr>Vraagstelling</vt:lpstr>
      <vt:lpstr>Methode</vt:lpstr>
      <vt:lpstr>Methode</vt:lpstr>
      <vt:lpstr>Methode</vt:lpstr>
      <vt:lpstr>Resultaten</vt:lpstr>
      <vt:lpstr>Resultaten</vt:lpstr>
      <vt:lpstr>Resultaten</vt:lpstr>
      <vt:lpstr>Resultaten</vt:lpstr>
      <vt:lpstr>Conclusie</vt:lpstr>
      <vt:lpstr>Discussie</vt:lpstr>
      <vt:lpstr>Discussie</vt:lpstr>
      <vt:lpstr>Naar de werkvloer</vt:lpstr>
      <vt:lpstr>Vragen?</vt:lpstr>
      <vt:lpstr>Verklaring vroege vs late voorspeller</vt:lpstr>
      <vt:lpstr>LUS bij long vs. niet longpatiënten </vt:lpstr>
      <vt:lpstr>LUS en klinische parameters</vt:lpstr>
    </vt:vector>
  </TitlesOfParts>
  <Company>UMC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Morsing, I.E.</dc:creator>
  <cp:lastModifiedBy>Wilde, J. de (Joke)</cp:lastModifiedBy>
  <cp:revision>278</cp:revision>
  <dcterms:created xsi:type="dcterms:W3CDTF">2018-10-07T15:00:16Z</dcterms:created>
  <dcterms:modified xsi:type="dcterms:W3CDTF">2025-04-16T09:26:14Z</dcterms:modified>
</cp:coreProperties>
</file>