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9"/>
  </p:notesMasterIdLst>
  <p:handoutMasterIdLst>
    <p:handoutMasterId r:id="rId30"/>
  </p:handoutMasterIdLst>
  <p:sldIdLst>
    <p:sldId id="324" r:id="rId6"/>
    <p:sldId id="281" r:id="rId7"/>
    <p:sldId id="299" r:id="rId8"/>
    <p:sldId id="297" r:id="rId9"/>
    <p:sldId id="293" r:id="rId10"/>
    <p:sldId id="261" r:id="rId11"/>
    <p:sldId id="298" r:id="rId12"/>
    <p:sldId id="305" r:id="rId13"/>
    <p:sldId id="330" r:id="rId14"/>
    <p:sldId id="284" r:id="rId15"/>
    <p:sldId id="285" r:id="rId16"/>
    <p:sldId id="323" r:id="rId17"/>
    <p:sldId id="263" r:id="rId18"/>
    <p:sldId id="296" r:id="rId19"/>
    <p:sldId id="333" r:id="rId20"/>
    <p:sldId id="309" r:id="rId21"/>
    <p:sldId id="301" r:id="rId22"/>
    <p:sldId id="300" r:id="rId23"/>
    <p:sldId id="264" r:id="rId24"/>
    <p:sldId id="271" r:id="rId25"/>
    <p:sldId id="268" r:id="rId26"/>
    <p:sldId id="332" r:id="rId27"/>
    <p:sldId id="33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 id="4" name="Milani - Nijzink, Erni (OK-IC Centrum)" initials="M-NE(C" lastIdx="1" clrIdx="3">
    <p:extLst>
      <p:ext uri="{19B8F6BF-5375-455C-9EA6-DF929625EA0E}">
        <p15:presenceInfo xmlns:p15="http://schemas.microsoft.com/office/powerpoint/2012/main" userId="S-1-5-21-583907252-492894223-1343024091-29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8" autoAdjust="0"/>
    <p:restoredTop sz="77471" autoAdjust="0"/>
  </p:normalViewPr>
  <p:slideViewPr>
    <p:cSldViewPr snapToGrid="0">
      <p:cViewPr varScale="1">
        <p:scale>
          <a:sx n="120" d="100"/>
          <a:sy n="120" d="100"/>
        </p:scale>
        <p:origin x="114" y="252"/>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7-4-2025</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7-4-2025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a:t>
            </a:fld>
            <a:endParaRPr lang="nl-NL"/>
          </a:p>
        </p:txBody>
      </p:sp>
    </p:spTree>
    <p:extLst>
      <p:ext uri="{BB962C8B-B14F-4D97-AF65-F5344CB8AC3E}">
        <p14:creationId xmlns:p14="http://schemas.microsoft.com/office/powerpoint/2010/main" val="3008003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Eerste 2 punten niet mogelijk </a:t>
            </a:r>
            <a:r>
              <a:rPr lang="nl-NL" dirty="0" err="1"/>
              <a:t>ivm</a:t>
            </a:r>
            <a:r>
              <a:rPr lang="nl-NL" dirty="0"/>
              <a:t> </a:t>
            </a:r>
            <a:r>
              <a:rPr lang="nl-NL" dirty="0" err="1"/>
              <a:t>hemodilutie</a:t>
            </a:r>
            <a:r>
              <a:rPr lang="nl-NL" dirty="0"/>
              <a:t>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12</a:t>
            </a:fld>
            <a:endParaRPr lang="nl-NL"/>
          </a:p>
        </p:txBody>
      </p:sp>
    </p:spTree>
    <p:extLst>
      <p:ext uri="{BB962C8B-B14F-4D97-AF65-F5344CB8AC3E}">
        <p14:creationId xmlns:p14="http://schemas.microsoft.com/office/powerpoint/2010/main" val="3250588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Raadplegen bij potentiële donor is verplicht! </a:t>
            </a:r>
          </a:p>
          <a:p>
            <a:endParaRPr lang="nl-NL" dirty="0"/>
          </a:p>
          <a:p>
            <a:r>
              <a:rPr lang="nl-NL" dirty="0"/>
              <a:t>Bij code III/</a:t>
            </a:r>
            <a:r>
              <a:rPr lang="nl-NL" dirty="0" err="1"/>
              <a:t>infauste</a:t>
            </a:r>
            <a:r>
              <a:rPr lang="nl-NL" dirty="0"/>
              <a:t> prognose mag je ook al raadplegen, noteer de informatie in dossier voor volgende dienst. </a:t>
            </a:r>
          </a:p>
          <a:p>
            <a:endParaRPr lang="nl-NL" dirty="0"/>
          </a:p>
          <a:p>
            <a:r>
              <a:rPr lang="nl-NL" dirty="0"/>
              <a:t>Raadplegen </a:t>
            </a:r>
            <a:r>
              <a:rPr lang="nl-NL" b="1" u="sng" dirty="0"/>
              <a:t>voor</a:t>
            </a:r>
            <a:r>
              <a:rPr lang="nl-NL" dirty="0"/>
              <a:t> donatiegesprek! </a:t>
            </a:r>
          </a:p>
          <a:p>
            <a:endParaRPr lang="nl-NL" dirty="0"/>
          </a:p>
          <a:p>
            <a:r>
              <a:rPr lang="nl-NL" dirty="0"/>
              <a:t>Kinderen: </a:t>
            </a:r>
          </a:p>
          <a:p>
            <a:r>
              <a:rPr lang="nl-NL" dirty="0"/>
              <a:t>Vanaf 12 jaar (wilsbekwaam) kan je je keuze vast leggen in het DR, daarom ook vanaf 12 jaar raadplegen! </a:t>
            </a:r>
          </a:p>
          <a:p>
            <a:r>
              <a:rPr lang="nl-NL" dirty="0"/>
              <a:t>Tot 16 jaar: registratie toestemming, mogen de ouders dit tenietdoen, bij bezwaar mag dit niet overruled worden door ouders.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13</a:t>
            </a:fld>
            <a:endParaRPr lang="nl-NL"/>
          </a:p>
        </p:txBody>
      </p:sp>
    </p:spTree>
    <p:extLst>
      <p:ext uri="{BB962C8B-B14F-4D97-AF65-F5344CB8AC3E}">
        <p14:creationId xmlns:p14="http://schemas.microsoft.com/office/powerpoint/2010/main" val="2330438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u="sng" dirty="0"/>
              <a:t>Na</a:t>
            </a:r>
            <a:r>
              <a:rPr lang="nl-NL" dirty="0"/>
              <a:t> het raadplegen gesprek met ouders/voogd </a:t>
            </a:r>
          </a:p>
          <a:p>
            <a:endParaRPr lang="nl-NL" dirty="0"/>
          </a:p>
          <a:p>
            <a:r>
              <a:rPr lang="nl-NL" dirty="0"/>
              <a:t>Bij kinderen gaat het niet om de donatievraag, maar om het bieden van een keuze. Het wel of niet instemmen met donatie. </a:t>
            </a:r>
          </a:p>
          <a:p>
            <a:endParaRPr lang="nl-NL" dirty="0"/>
          </a:p>
          <a:p>
            <a:r>
              <a:rPr lang="nl-NL" dirty="0"/>
              <a:t>Ouders gaan er vaak vanuit dat organen en weefsels ook bij kinderen getransplanteerd worden. Er wordt wel naar gestreefd ,maar dit is niet altijd het geval (of mogelijk).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14</a:t>
            </a:fld>
            <a:endParaRPr lang="nl-NL"/>
          </a:p>
        </p:txBody>
      </p:sp>
    </p:spTree>
    <p:extLst>
      <p:ext uri="{BB962C8B-B14F-4D97-AF65-F5344CB8AC3E}">
        <p14:creationId xmlns:p14="http://schemas.microsoft.com/office/powerpoint/2010/main" val="2309121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Patiënt mag pas na de weefseldonatie verzorgd / aangekleed worden is patiënt toch aangekleed dan mag het </a:t>
            </a:r>
            <a:r>
              <a:rPr lang="nl-NL" dirty="0" err="1"/>
              <a:t>uitname</a:t>
            </a:r>
            <a:r>
              <a:rPr lang="nl-NL" dirty="0"/>
              <a:t> team niks meer doen.  (OK jasje aan).</a:t>
            </a:r>
          </a:p>
          <a:p>
            <a:endParaRPr lang="nl-NL" dirty="0"/>
          </a:p>
          <a:p>
            <a:r>
              <a:rPr lang="nl-NL" b="1" u="sng" dirty="0"/>
              <a:t>Oog: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Hoofd hoger dan de romp </a:t>
            </a:r>
          </a:p>
          <a:p>
            <a:endParaRPr lang="nl-NL" dirty="0"/>
          </a:p>
          <a:p>
            <a:r>
              <a:rPr lang="nl-NL" dirty="0"/>
              <a:t>Duur 60 min </a:t>
            </a:r>
          </a:p>
          <a:p>
            <a:r>
              <a:rPr lang="nl-NL" dirty="0"/>
              <a:t>Bewaartermijn:</a:t>
            </a:r>
          </a:p>
          <a:p>
            <a:pPr marL="171450" indent="-171450">
              <a:buFontTx/>
              <a:buChar char="-"/>
            </a:pPr>
            <a:r>
              <a:rPr lang="nl-NL" dirty="0"/>
              <a:t>Cornea 28 dagen </a:t>
            </a:r>
          </a:p>
          <a:p>
            <a:pPr marL="171450" indent="-171450">
              <a:buFontTx/>
              <a:buChar char="-"/>
            </a:pPr>
            <a:r>
              <a:rPr lang="nl-NL" dirty="0"/>
              <a:t>Sclera 1 jaar </a:t>
            </a:r>
          </a:p>
          <a:p>
            <a:pPr marL="171450" indent="-171450">
              <a:buFontTx/>
              <a:buChar char="-"/>
            </a:pPr>
            <a:endParaRPr lang="nl-NL" dirty="0"/>
          </a:p>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16</a:t>
            </a:fld>
            <a:endParaRPr lang="nl-NL"/>
          </a:p>
        </p:txBody>
      </p:sp>
    </p:spTree>
    <p:extLst>
      <p:ext uri="{BB962C8B-B14F-4D97-AF65-F5344CB8AC3E}">
        <p14:creationId xmlns:p14="http://schemas.microsoft.com/office/powerpoint/2010/main" val="1334529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Hartkleppen:</a:t>
            </a:r>
          </a:p>
          <a:p>
            <a:r>
              <a:rPr lang="nl-NL" dirty="0"/>
              <a:t>Aortaklep en </a:t>
            </a:r>
            <a:r>
              <a:rPr lang="nl-NL" dirty="0" err="1"/>
              <a:t>pulmonaalklep</a:t>
            </a:r>
            <a:r>
              <a:rPr lang="nl-NL" dirty="0"/>
              <a:t>. Kleppen worden geprepareerd in weefselbank. Kleppen zijn erg fragiel, </a:t>
            </a:r>
            <a:r>
              <a:rPr lang="nl-NL" dirty="0" err="1"/>
              <a:t>mn</a:t>
            </a:r>
            <a:r>
              <a:rPr lang="nl-NL" dirty="0"/>
              <a:t> aorta klep, </a:t>
            </a:r>
            <a:r>
              <a:rPr lang="nl-NL" dirty="0" err="1"/>
              <a:t>pulmonaalklep</a:t>
            </a:r>
            <a:r>
              <a:rPr lang="nl-NL" dirty="0"/>
              <a:t> is iets sterker. </a:t>
            </a:r>
          </a:p>
          <a:p>
            <a:endParaRPr lang="nl-NL" dirty="0"/>
          </a:p>
          <a:p>
            <a:r>
              <a:rPr lang="nl-NL" dirty="0" err="1"/>
              <a:t>Uitname</a:t>
            </a:r>
            <a:r>
              <a:rPr lang="nl-NL" dirty="0"/>
              <a:t> hart 2uur</a:t>
            </a:r>
          </a:p>
          <a:p>
            <a:r>
              <a:rPr lang="nl-NL" dirty="0"/>
              <a:t>Aorta 1,5 uur </a:t>
            </a:r>
          </a:p>
          <a:p>
            <a:endParaRPr lang="nl-NL" dirty="0"/>
          </a:p>
          <a:p>
            <a:r>
              <a:rPr lang="nl-NL" dirty="0"/>
              <a:t>Bewaartermijn 5 jaar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17</a:t>
            </a:fld>
            <a:endParaRPr lang="nl-NL"/>
          </a:p>
        </p:txBody>
      </p:sp>
    </p:spTree>
    <p:extLst>
      <p:ext uri="{BB962C8B-B14F-4D97-AF65-F5344CB8AC3E}">
        <p14:creationId xmlns:p14="http://schemas.microsoft.com/office/powerpoint/2010/main" val="140722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Botweefsel:</a:t>
            </a:r>
          </a:p>
          <a:p>
            <a:r>
              <a:rPr lang="nl-NL" dirty="0"/>
              <a:t>Wordt veel gebruikt in de orthopedie / kaakchirurgie. </a:t>
            </a:r>
          </a:p>
          <a:p>
            <a:endParaRPr lang="nl-NL" dirty="0"/>
          </a:p>
          <a:p>
            <a:r>
              <a:rPr lang="nl-NL" dirty="0"/>
              <a:t>Met 1 donor kunnen tot wel tientallen tot honderden mensen geholpen worden </a:t>
            </a:r>
          </a:p>
          <a:p>
            <a:endParaRPr lang="nl-NL" dirty="0"/>
          </a:p>
          <a:p>
            <a:r>
              <a:rPr lang="nl-NL" dirty="0" err="1"/>
              <a:t>Uitname</a:t>
            </a:r>
            <a:r>
              <a:rPr lang="nl-NL" dirty="0"/>
              <a:t> op OK en duur 6uur </a:t>
            </a:r>
          </a:p>
          <a:p>
            <a:r>
              <a:rPr lang="nl-NL" dirty="0"/>
              <a:t>Bewaartermijn 3-5jaar</a:t>
            </a:r>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18</a:t>
            </a:fld>
            <a:endParaRPr lang="nl-NL"/>
          </a:p>
        </p:txBody>
      </p:sp>
    </p:spTree>
    <p:extLst>
      <p:ext uri="{BB962C8B-B14F-4D97-AF65-F5344CB8AC3E}">
        <p14:creationId xmlns:p14="http://schemas.microsoft.com/office/powerpoint/2010/main" val="3302444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Wordt niet altijd herkend -&gt; vaak gewicht. (mogelijk vanaf 3kg). </a:t>
            </a:r>
          </a:p>
          <a:p>
            <a:endParaRPr lang="nl-NL" dirty="0"/>
          </a:p>
          <a:p>
            <a:r>
              <a:rPr lang="nl-NL" dirty="0"/>
              <a:t>Stuk minder potentiële donoren dan 2023 -&gt; 29 en 1 </a:t>
            </a:r>
            <a:r>
              <a:rPr lang="nl-NL" dirty="0" err="1"/>
              <a:t>uitname</a:t>
            </a:r>
            <a:r>
              <a:rPr lang="nl-NL" dirty="0"/>
              <a:t> (hartkleppen).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20</a:t>
            </a:fld>
            <a:endParaRPr lang="nl-NL"/>
          </a:p>
        </p:txBody>
      </p:sp>
    </p:spTree>
    <p:extLst>
      <p:ext uri="{BB962C8B-B14F-4D97-AF65-F5344CB8AC3E}">
        <p14:creationId xmlns:p14="http://schemas.microsoft.com/office/powerpoint/2010/main" val="2875259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21</a:t>
            </a:fld>
            <a:endParaRPr lang="nl-NL"/>
          </a:p>
        </p:txBody>
      </p:sp>
    </p:spTree>
    <p:extLst>
      <p:ext uri="{BB962C8B-B14F-4D97-AF65-F5344CB8AC3E}">
        <p14:creationId xmlns:p14="http://schemas.microsoft.com/office/powerpoint/2010/main" val="93491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22</a:t>
            </a:fld>
            <a:endParaRPr lang="nl-NL"/>
          </a:p>
        </p:txBody>
      </p:sp>
    </p:spTree>
    <p:extLst>
      <p:ext uri="{BB962C8B-B14F-4D97-AF65-F5344CB8AC3E}">
        <p14:creationId xmlns:p14="http://schemas.microsoft.com/office/powerpoint/2010/main" val="863578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23</a:t>
            </a:fld>
            <a:endParaRPr lang="nl-NL"/>
          </a:p>
        </p:txBody>
      </p:sp>
    </p:spTree>
    <p:extLst>
      <p:ext uri="{BB962C8B-B14F-4D97-AF65-F5344CB8AC3E}">
        <p14:creationId xmlns:p14="http://schemas.microsoft.com/office/powerpoint/2010/main" val="2125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3</a:t>
            </a:fld>
            <a:endParaRPr lang="nl-NL"/>
          </a:p>
        </p:txBody>
      </p:sp>
    </p:spTree>
    <p:extLst>
      <p:ext uri="{BB962C8B-B14F-4D97-AF65-F5344CB8AC3E}">
        <p14:creationId xmlns:p14="http://schemas.microsoft.com/office/powerpoint/2010/main" val="262959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4</a:t>
            </a:fld>
            <a:endParaRPr lang="nl-NL"/>
          </a:p>
        </p:txBody>
      </p:sp>
    </p:spTree>
    <p:extLst>
      <p:ext uri="{BB962C8B-B14F-4D97-AF65-F5344CB8AC3E}">
        <p14:creationId xmlns:p14="http://schemas.microsoft.com/office/powerpoint/2010/main" val="1757733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Nieuwe wet vanaf 2020 van kracht. Iedereen vanaf 18, maar je kunt zelf je keuze al invullen vanaf 12 jaar.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6</a:t>
            </a:fld>
            <a:endParaRPr lang="nl-NL"/>
          </a:p>
        </p:txBody>
      </p:sp>
    </p:spTree>
    <p:extLst>
      <p:ext uri="{BB962C8B-B14F-4D97-AF65-F5344CB8AC3E}">
        <p14:creationId xmlns:p14="http://schemas.microsoft.com/office/powerpoint/2010/main" val="896195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7</a:t>
            </a:fld>
            <a:endParaRPr lang="nl-NL"/>
          </a:p>
        </p:txBody>
      </p:sp>
    </p:spTree>
    <p:extLst>
      <p:ext uri="{BB962C8B-B14F-4D97-AF65-F5344CB8AC3E}">
        <p14:creationId xmlns:p14="http://schemas.microsoft.com/office/powerpoint/2010/main" val="376135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8</a:t>
            </a:fld>
            <a:endParaRPr lang="nl-NL"/>
          </a:p>
        </p:txBody>
      </p:sp>
    </p:spTree>
    <p:extLst>
      <p:ext uri="{BB962C8B-B14F-4D97-AF65-F5344CB8AC3E}">
        <p14:creationId xmlns:p14="http://schemas.microsoft.com/office/powerpoint/2010/main" val="1442727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9</a:t>
            </a:fld>
            <a:endParaRPr lang="nl-NL"/>
          </a:p>
        </p:txBody>
      </p:sp>
    </p:spTree>
    <p:extLst>
      <p:ext uri="{BB962C8B-B14F-4D97-AF65-F5344CB8AC3E}">
        <p14:creationId xmlns:p14="http://schemas.microsoft.com/office/powerpoint/2010/main" val="289578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10</a:t>
            </a:fld>
            <a:endParaRPr lang="nl-NL"/>
          </a:p>
        </p:txBody>
      </p:sp>
    </p:spTree>
    <p:extLst>
      <p:ext uri="{BB962C8B-B14F-4D97-AF65-F5344CB8AC3E}">
        <p14:creationId xmlns:p14="http://schemas.microsoft.com/office/powerpoint/2010/main" val="589664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kumimoji="0" lang="nl-NL" sz="1200" b="0" i="0" u="none" strike="noStrike" kern="0" cap="none" spc="0" normalizeH="0" baseline="0" noProof="0" dirty="0" err="1">
                <a:ln>
                  <a:noFill/>
                </a:ln>
                <a:solidFill>
                  <a:srgbClr val="170F3C"/>
                </a:solidFill>
                <a:effectLst/>
                <a:uLnTx/>
                <a:uFillTx/>
                <a:latin typeface="Calibri" panose="020F0502020204030204"/>
                <a:ea typeface="+mn-ea"/>
                <a:cs typeface="+mn-cs"/>
              </a:rPr>
              <a:t>Immuum-gecomprimenteerde</a:t>
            </a:r>
            <a:r>
              <a:rPr kumimoji="0" lang="nl-NL" sz="1200" b="0" i="0" u="none" strike="noStrike" kern="0" cap="none" spc="0" normalizeH="0" baseline="0" noProof="0" dirty="0">
                <a:ln>
                  <a:noFill/>
                </a:ln>
                <a:solidFill>
                  <a:srgbClr val="170F3C"/>
                </a:solidFill>
                <a:effectLst/>
                <a:uLnTx/>
                <a:uFillTx/>
                <a:latin typeface="Calibri" panose="020F0502020204030204"/>
                <a:ea typeface="+mn-ea"/>
                <a:cs typeface="+mn-cs"/>
              </a:rPr>
              <a:t> status: </a:t>
            </a:r>
            <a:r>
              <a:rPr kumimoji="0" lang="nl-NL" sz="1200" b="0" i="0" u="none" strike="noStrike" kern="0" cap="none" spc="0" normalizeH="0" baseline="0" noProof="0" dirty="0" err="1">
                <a:ln>
                  <a:noFill/>
                </a:ln>
                <a:solidFill>
                  <a:srgbClr val="170F3C"/>
                </a:solidFill>
                <a:effectLst/>
                <a:uLnTx/>
                <a:uFillTx/>
                <a:latin typeface="Calibri" panose="020F0502020204030204"/>
                <a:ea typeface="+mn-ea"/>
                <a:cs typeface="+mn-cs"/>
              </a:rPr>
              <a:t>leucocyten</a:t>
            </a:r>
            <a:r>
              <a:rPr kumimoji="0" lang="nl-NL" sz="1200" b="0" i="0" u="none" strike="noStrike" kern="0" cap="none" spc="0" normalizeH="0" baseline="0" noProof="0" dirty="0">
                <a:ln>
                  <a:noFill/>
                </a:ln>
                <a:solidFill>
                  <a:srgbClr val="170F3C"/>
                </a:solidFill>
                <a:effectLst/>
                <a:uLnTx/>
                <a:uFillTx/>
                <a:latin typeface="Calibri" panose="020F0502020204030204"/>
                <a:ea typeface="+mn-ea"/>
                <a:cs typeface="+mn-cs"/>
              </a:rPr>
              <a:t> &lt;3 in de laatste 3 maanden voor overlijden</a:t>
            </a:r>
          </a:p>
          <a:p>
            <a:r>
              <a:rPr kumimoji="0" lang="nl-NL" sz="1200" b="0" i="0" u="none" strike="noStrike" kern="0" cap="none" spc="0" normalizeH="0" baseline="0" noProof="0" dirty="0">
                <a:ln>
                  <a:noFill/>
                </a:ln>
                <a:solidFill>
                  <a:srgbClr val="170F3C"/>
                </a:solidFill>
                <a:effectLst/>
                <a:uLnTx/>
                <a:uFillTx/>
                <a:latin typeface="Calibri" panose="020F0502020204030204"/>
                <a:ea typeface="+mn-ea"/>
                <a:cs typeface="+mn-cs"/>
              </a:rPr>
              <a:t>Bacteriële sepsis is geen contra-indicatie! Virale sepsis wel. </a:t>
            </a:r>
          </a:p>
          <a:p>
            <a:endParaRPr kumimoji="0" lang="nl-NL" sz="1200" b="1" i="0" u="none" strike="noStrike" kern="0" cap="none" spc="0" normalizeH="0" baseline="0" noProof="0" dirty="0">
              <a:ln>
                <a:noFill/>
              </a:ln>
              <a:solidFill>
                <a:srgbClr val="170F3C"/>
              </a:solidFill>
              <a:effectLst/>
              <a:uLnTx/>
              <a:uFillTx/>
              <a:latin typeface="Calibri" panose="020F0502020204030204"/>
              <a:ea typeface="+mn-ea"/>
              <a:cs typeface="+mn-cs"/>
            </a:endParaRPr>
          </a:p>
          <a:p>
            <a:r>
              <a:rPr kumimoji="0" lang="nl-NL" sz="1200" b="1" i="0" u="sng" strike="noStrike" kern="0" cap="none" spc="0" normalizeH="0" baseline="0" noProof="0" dirty="0">
                <a:ln>
                  <a:noFill/>
                </a:ln>
                <a:solidFill>
                  <a:srgbClr val="170F3C"/>
                </a:solidFill>
                <a:effectLst/>
                <a:uLnTx/>
                <a:uFillTx/>
                <a:latin typeface="Calibri" panose="020F0502020204030204"/>
                <a:ea typeface="+mn-ea"/>
                <a:cs typeface="+mn-cs"/>
              </a:rPr>
              <a:t>Raadpleeg altijd het OC voor de actuele stand van zaken.</a:t>
            </a:r>
          </a:p>
          <a:p>
            <a:endParaRPr kumimoji="0" lang="nl-NL" sz="1200" b="1" i="0" u="none" strike="noStrike" kern="0" cap="none" spc="0" normalizeH="0" baseline="0" noProof="0" dirty="0">
              <a:ln>
                <a:noFill/>
              </a:ln>
              <a:solidFill>
                <a:srgbClr val="170F3C"/>
              </a:solidFill>
              <a:effectLst/>
              <a:uLnTx/>
              <a:uFillTx/>
              <a:latin typeface="Calibri" panose="020F0502020204030204"/>
              <a:ea typeface="+mn-ea"/>
              <a:cs typeface="+mn-cs"/>
            </a:endParaRPr>
          </a:p>
          <a:p>
            <a:r>
              <a:rPr kumimoji="0" lang="nl-NL" sz="1200" b="1" i="0" u="none" strike="noStrike" kern="0" cap="none" spc="0" normalizeH="0" baseline="0" noProof="0" dirty="0">
                <a:ln>
                  <a:noFill/>
                </a:ln>
                <a:solidFill>
                  <a:srgbClr val="170F3C"/>
                </a:solidFill>
                <a:effectLst/>
                <a:uLnTx/>
                <a:uFillTx/>
                <a:latin typeface="Calibri" panose="020F0502020204030204"/>
                <a:ea typeface="+mn-ea"/>
                <a:cs typeface="+mn-cs"/>
              </a:rPr>
              <a:t>Donatie is ook mogelijk bij obductie en ter beschikkingstellen aan de wetenschap</a:t>
            </a:r>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11</a:t>
            </a:fld>
            <a:endParaRPr lang="nl-NL"/>
          </a:p>
        </p:txBody>
      </p:sp>
    </p:spTree>
    <p:extLst>
      <p:ext uri="{BB962C8B-B14F-4D97-AF65-F5344CB8AC3E}">
        <p14:creationId xmlns:p14="http://schemas.microsoft.com/office/powerpoint/2010/main" val="99496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5" name="Graphic 4">
            <a:extLst>
              <a:ext uri="{FF2B5EF4-FFF2-40B4-BE49-F238E27FC236}">
                <a16:creationId xmlns:a16="http://schemas.microsoft.com/office/drawing/2014/main" id="{4C432A31-AC2C-42F8-AA98-FE17AEF8BD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4" y="6053515"/>
            <a:ext cx="1591200" cy="461517"/>
          </a:xfrm>
          <a:prstGeom prst="rect">
            <a:avLst/>
          </a:prstGeom>
        </p:spPr>
      </p:pic>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2463800" y="0"/>
            <a:ext cx="2329217" cy="2718588"/>
            <a:chOff x="-2463800" y="0"/>
            <a:chExt cx="2329217" cy="2718588"/>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29149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2463800" y="0"/>
            <a:ext cx="2329217" cy="2718588"/>
            <a:chOff x="-2463800" y="0"/>
            <a:chExt cx="2329217" cy="2718588"/>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52419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95444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66047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A1EC2772-97F6-4175-8C76-7477D5E724C7}"/>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D4383079-9F0E-429E-BB57-7A986101D33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27E3F61C-087F-4DA5-BB3E-8EEAC9238968}"/>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A9DCFE25-3BAA-4549-94FA-BDD4421CC99D}"/>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1437F93B-7BAE-4D35-8F0A-C97F9FE67D8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EB60D608-F82F-45A2-B3A7-D3EE22A998E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D7B57F96-7DF8-48AC-BA17-1E437C51805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48217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25242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9" name="Groep 28">
            <a:extLst>
              <a:ext uri="{FF2B5EF4-FFF2-40B4-BE49-F238E27FC236}">
                <a16:creationId xmlns:a16="http://schemas.microsoft.com/office/drawing/2014/main" id="{0784C64F-EB2A-4162-B5A6-EFE2CF697FB9}"/>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E2BD2581-61FB-4588-ACC3-18FD442A3B5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06252602-0922-43E8-9126-A395B505E98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3E9D0137-6060-44E1-B536-EE45D44B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3E4C210-2C62-4CD5-8310-7F8358EB3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511934B8-BD63-4BB8-BDFD-58EF2B5E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D97A68CE-BD27-4B47-9CBD-3CBF6C64099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E0FAF4A-82EC-45CE-A891-DB54B8B16D05}"/>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671A16EB-CCED-4DBC-B98A-D410A1CE1726}"/>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07D8F517-9DC1-4E2C-80C1-A4257C42FF7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CCCA038C-9264-472F-B526-BC74CCB65B6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7EB39E36-ED86-478B-B0F7-F0727106BF7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7812477D-D97E-4BAB-A71A-8FE0FD30EE02}"/>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8EE94037-39BF-4451-A1D1-DB2960711AB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BC26731C-8742-4FBC-ACC1-17E7142465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58" name="Rectangle 106">
            <a:extLst>
              <a:ext uri="{FF2B5EF4-FFF2-40B4-BE49-F238E27FC236}">
                <a16:creationId xmlns:a16="http://schemas.microsoft.com/office/drawing/2014/main" id="{A06EA6D4-9CFE-4970-988F-62786DE8010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59" name="Groep 58">
            <a:extLst>
              <a:ext uri="{FF2B5EF4-FFF2-40B4-BE49-F238E27FC236}">
                <a16:creationId xmlns:a16="http://schemas.microsoft.com/office/drawing/2014/main" id="{29E30F0B-44E8-4459-936E-E1791F6801FB}"/>
              </a:ext>
            </a:extLst>
          </p:cNvPr>
          <p:cNvGrpSpPr/>
          <p:nvPr userDrawn="1"/>
        </p:nvGrpSpPr>
        <p:grpSpPr>
          <a:xfrm>
            <a:off x="-2463800" y="0"/>
            <a:ext cx="2329217" cy="2718588"/>
            <a:chOff x="-2463800" y="0"/>
            <a:chExt cx="2329217" cy="2718588"/>
          </a:xfrm>
        </p:grpSpPr>
        <p:sp>
          <p:nvSpPr>
            <p:cNvPr id="60" name="Rectangle 106">
              <a:extLst>
                <a:ext uri="{FF2B5EF4-FFF2-40B4-BE49-F238E27FC236}">
                  <a16:creationId xmlns:a16="http://schemas.microsoft.com/office/drawing/2014/main" id="{4E3D30B1-1954-425E-AD5F-52EEA9273E2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1" name="Group 22">
              <a:extLst>
                <a:ext uri="{FF2B5EF4-FFF2-40B4-BE49-F238E27FC236}">
                  <a16:creationId xmlns:a16="http://schemas.microsoft.com/office/drawing/2014/main" id="{695F6F48-69EE-47B5-8D19-5328D49AFE90}"/>
                </a:ext>
              </a:extLst>
            </p:cNvPr>
            <p:cNvGrpSpPr/>
            <p:nvPr userDrawn="1"/>
          </p:nvGrpSpPr>
          <p:grpSpPr>
            <a:xfrm>
              <a:off x="-2318863" y="1050055"/>
              <a:ext cx="2044800" cy="534731"/>
              <a:chOff x="-2108199" y="3333735"/>
              <a:chExt cx="2314576" cy="605280"/>
            </a:xfrm>
          </p:grpSpPr>
          <p:grpSp>
            <p:nvGrpSpPr>
              <p:cNvPr id="70" name="Group 9">
                <a:extLst>
                  <a:ext uri="{FF2B5EF4-FFF2-40B4-BE49-F238E27FC236}">
                    <a16:creationId xmlns:a16="http://schemas.microsoft.com/office/drawing/2014/main" id="{C267ACD7-31CC-4A9C-BCBD-8249ADCCE4C9}"/>
                  </a:ext>
                </a:extLst>
              </p:cNvPr>
              <p:cNvGrpSpPr/>
              <p:nvPr userDrawn="1"/>
            </p:nvGrpSpPr>
            <p:grpSpPr>
              <a:xfrm>
                <a:off x="-2108199" y="3333735"/>
                <a:ext cx="2314576" cy="605280"/>
                <a:chOff x="-1062434" y="2679700"/>
                <a:chExt cx="2314576" cy="605280"/>
              </a:xfrm>
            </p:grpSpPr>
            <p:pic>
              <p:nvPicPr>
                <p:cNvPr id="72" name="Picture 5">
                  <a:extLst>
                    <a:ext uri="{FF2B5EF4-FFF2-40B4-BE49-F238E27FC236}">
                      <a16:creationId xmlns:a16="http://schemas.microsoft.com/office/drawing/2014/main" id="{18F8BEFD-0681-4917-A7BF-04FE22A44ECB}"/>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E732D06B-C761-4977-8FB5-83F79A45C53C}"/>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42679DDE-A769-42F3-AE99-687989EB114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3838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1" name="Groep 20">
            <a:extLst>
              <a:ext uri="{FF2B5EF4-FFF2-40B4-BE49-F238E27FC236}">
                <a16:creationId xmlns:a16="http://schemas.microsoft.com/office/drawing/2014/main" id="{DD1A860E-45B8-4574-9AD0-10ED16AB2C9B}"/>
              </a:ext>
            </a:extLst>
          </p:cNvPr>
          <p:cNvGrpSpPr/>
          <p:nvPr userDrawn="1"/>
        </p:nvGrpSpPr>
        <p:grpSpPr>
          <a:xfrm>
            <a:off x="12326583" y="1"/>
            <a:ext cx="2329217" cy="5718810"/>
            <a:chOff x="12326583" y="1"/>
            <a:chExt cx="2329217" cy="5718810"/>
          </a:xfrm>
        </p:grpSpPr>
        <p:sp>
          <p:nvSpPr>
            <p:cNvPr id="37" name="Rectangle 106">
              <a:extLst>
                <a:ext uri="{FF2B5EF4-FFF2-40B4-BE49-F238E27FC236}">
                  <a16:creationId xmlns:a16="http://schemas.microsoft.com/office/drawing/2014/main" id="{1A68CBE2-5D0E-44AE-9122-CB4188164E65}"/>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8" name="Groep 37">
              <a:extLst>
                <a:ext uri="{FF2B5EF4-FFF2-40B4-BE49-F238E27FC236}">
                  <a16:creationId xmlns:a16="http://schemas.microsoft.com/office/drawing/2014/main" id="{59A7CE74-9B46-4367-A761-12CDD51D2F13}"/>
                </a:ext>
              </a:extLst>
            </p:cNvPr>
            <p:cNvGrpSpPr>
              <a:grpSpLocks noChangeAspect="1"/>
            </p:cNvGrpSpPr>
            <p:nvPr userDrawn="1"/>
          </p:nvGrpSpPr>
          <p:grpSpPr>
            <a:xfrm>
              <a:off x="12616299" y="4739224"/>
              <a:ext cx="1766851" cy="793244"/>
              <a:chOff x="2766083" y="6357983"/>
              <a:chExt cx="1485890" cy="667104"/>
            </a:xfrm>
          </p:grpSpPr>
          <p:pic>
            <p:nvPicPr>
              <p:cNvPr id="43" name="Picture 15">
                <a:extLst>
                  <a:ext uri="{FF2B5EF4-FFF2-40B4-BE49-F238E27FC236}">
                    <a16:creationId xmlns:a16="http://schemas.microsoft.com/office/drawing/2014/main" id="{81561C30-F868-4E59-9385-B75C9042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4" name="Picture 18">
                <a:extLst>
                  <a:ext uri="{FF2B5EF4-FFF2-40B4-BE49-F238E27FC236}">
                    <a16:creationId xmlns:a16="http://schemas.microsoft.com/office/drawing/2014/main" id="{87758E39-6283-4120-9660-0868AC5B0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5" name="Picture 19">
                <a:extLst>
                  <a:ext uri="{FF2B5EF4-FFF2-40B4-BE49-F238E27FC236}">
                    <a16:creationId xmlns:a16="http://schemas.microsoft.com/office/drawing/2014/main" id="{EF54CCEC-E40F-4744-8F08-7B56D3D57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6" name="Straight Arrow Connector 23">
                <a:extLst>
                  <a:ext uri="{FF2B5EF4-FFF2-40B4-BE49-F238E27FC236}">
                    <a16:creationId xmlns:a16="http://schemas.microsoft.com/office/drawing/2014/main" id="{EDD509BF-EFB9-44E9-A26C-2D6D7823BEA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ED4C97D-6E78-4EAF-BD93-9EE39097F486}"/>
                  </a:ext>
                </a:extLst>
              </p:cNvPr>
              <p:cNvCxnSpPr>
                <a:stCxn id="43" idx="0"/>
                <a:endCxn id="4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6">
                <a:extLst>
                  <a:ext uri="{FF2B5EF4-FFF2-40B4-BE49-F238E27FC236}">
                    <a16:creationId xmlns:a16="http://schemas.microsoft.com/office/drawing/2014/main" id="{264AF252-7CF6-401B-8878-4BB3C1686BD5}"/>
                  </a:ext>
                </a:extLst>
              </p:cNvPr>
              <p:cNvCxnSpPr>
                <a:stCxn id="43" idx="3"/>
                <a:endCxn id="4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27">
                <a:extLst>
                  <a:ext uri="{FF2B5EF4-FFF2-40B4-BE49-F238E27FC236}">
                    <a16:creationId xmlns:a16="http://schemas.microsoft.com/office/drawing/2014/main" id="{22DCC81C-E411-44CB-B8BC-5F41ED1F510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28">
                <a:extLst>
                  <a:ext uri="{FF2B5EF4-FFF2-40B4-BE49-F238E27FC236}">
                    <a16:creationId xmlns:a16="http://schemas.microsoft.com/office/drawing/2014/main" id="{D4E158C6-7EEF-4DDA-AA7D-F1CE8FC46FA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9" name="Groep 38">
              <a:extLst>
                <a:ext uri="{FF2B5EF4-FFF2-40B4-BE49-F238E27FC236}">
                  <a16:creationId xmlns:a16="http://schemas.microsoft.com/office/drawing/2014/main" id="{5AD9ED47-9C35-4A97-A41E-34BC9DBC6500}"/>
                </a:ext>
              </a:extLst>
            </p:cNvPr>
            <p:cNvGrpSpPr/>
            <p:nvPr userDrawn="1"/>
          </p:nvGrpSpPr>
          <p:grpSpPr>
            <a:xfrm>
              <a:off x="12610022" y="1108316"/>
              <a:ext cx="425380" cy="577954"/>
              <a:chOff x="-37364" y="4061531"/>
              <a:chExt cx="571037" cy="775855"/>
            </a:xfrm>
          </p:grpSpPr>
          <p:pic>
            <p:nvPicPr>
              <p:cNvPr id="41" name="Afbeelding 40">
                <a:extLst>
                  <a:ext uri="{FF2B5EF4-FFF2-40B4-BE49-F238E27FC236}">
                    <a16:creationId xmlns:a16="http://schemas.microsoft.com/office/drawing/2014/main" id="{BAA1ADD2-62AC-4CD1-96E2-2C0E12AD21FA}"/>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2" name="Rectangle 21">
                <a:extLst>
                  <a:ext uri="{FF2B5EF4-FFF2-40B4-BE49-F238E27FC236}">
                    <a16:creationId xmlns:a16="http://schemas.microsoft.com/office/drawing/2014/main" id="{EE8DE1CF-F98A-4FE4-B179-1BDD301E9015}"/>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0" name="Afbeelding 39">
              <a:extLst>
                <a:ext uri="{FF2B5EF4-FFF2-40B4-BE49-F238E27FC236}">
                  <a16:creationId xmlns:a16="http://schemas.microsoft.com/office/drawing/2014/main" id="{24D28329-76ED-432F-A6B8-4B326CA02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8519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10" name="Graphic 9">
            <a:extLst>
              <a:ext uri="{FF2B5EF4-FFF2-40B4-BE49-F238E27FC236}">
                <a16:creationId xmlns:a16="http://schemas.microsoft.com/office/drawing/2014/main" id="{ACB71256-6C89-431F-9EAB-D832AF67EF1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6264" y="6053515"/>
            <a:ext cx="1591200" cy="461517"/>
          </a:xfrm>
          <a:prstGeom prst="rect">
            <a:avLst/>
          </a:prstGeom>
        </p:spPr>
      </p:pic>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56814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Graphic 8">
            <a:extLst>
              <a:ext uri="{FF2B5EF4-FFF2-40B4-BE49-F238E27FC236}">
                <a16:creationId xmlns:a16="http://schemas.microsoft.com/office/drawing/2014/main" id="{B131DF28-C529-4C87-8162-61740F882F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tx2"/>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7" name="Graphic 6">
            <a:extLst>
              <a:ext uri="{FF2B5EF4-FFF2-40B4-BE49-F238E27FC236}">
                <a16:creationId xmlns:a16="http://schemas.microsoft.com/office/drawing/2014/main" id="{0FD8FFBA-5B97-4FC1-A177-F0E7FE4B0B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76264" y="6053515"/>
            <a:ext cx="1591200" cy="461517"/>
          </a:xfrm>
          <a:prstGeom prst="rect">
            <a:avLst/>
          </a:prstGeom>
        </p:spPr>
      </p:pic>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9076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tx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chemeClr val="bg2"/>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7"/>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grpSp>
        <p:nvGrpSpPr>
          <p:cNvPr id="13" name="Groep 12">
            <a:extLst>
              <a:ext uri="{FF2B5EF4-FFF2-40B4-BE49-F238E27FC236}">
                <a16:creationId xmlns:a16="http://schemas.microsoft.com/office/drawing/2014/main" id="{0D738BE7-6A7E-46F7-8BF1-965AD4F71B8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E3A6B80D-90EB-4816-8F06-1FF0DE11125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CCB39D30-1E27-408F-80D8-32932B5B9480}"/>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1F50881A-2BBC-44BE-9D27-9754AB68E97E}"/>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C357F009-954B-42E8-9AFE-44B6234E24EC}"/>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B5B3C759-A389-411C-B870-027A6960A40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5B652822-ACAD-45A5-ADBF-D119E46F5B24}"/>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8EE16B0B-B9C9-4621-817F-2DEA06F65CB0}"/>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2308845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6" name="Rectangle 106">
            <a:extLst>
              <a:ext uri="{FF2B5EF4-FFF2-40B4-BE49-F238E27FC236}">
                <a16:creationId xmlns:a16="http://schemas.microsoft.com/office/drawing/2014/main" id="{3021B20F-17DF-401E-BBA5-726BBD4791C7}"/>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39D28042-45AB-4F8C-A0C9-EF684DE5B4DB}"/>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3FB83E7A-138B-4198-9501-4160394F1F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8" name="Group 22">
              <a:extLst>
                <a:ext uri="{FF2B5EF4-FFF2-40B4-BE49-F238E27FC236}">
                  <a16:creationId xmlns:a16="http://schemas.microsoft.com/office/drawing/2014/main" id="{4B9181B1-0FC2-43EA-A5E5-7F2684792BD0}"/>
                </a:ext>
              </a:extLst>
            </p:cNvPr>
            <p:cNvGrpSpPr/>
            <p:nvPr userDrawn="1"/>
          </p:nvGrpSpPr>
          <p:grpSpPr>
            <a:xfrm>
              <a:off x="-2318863" y="1050055"/>
              <a:ext cx="2044800" cy="534731"/>
              <a:chOff x="-2108199" y="3333735"/>
              <a:chExt cx="2314576" cy="605280"/>
            </a:xfrm>
          </p:grpSpPr>
          <p:grpSp>
            <p:nvGrpSpPr>
              <p:cNvPr id="19" name="Group 9">
                <a:extLst>
                  <a:ext uri="{FF2B5EF4-FFF2-40B4-BE49-F238E27FC236}">
                    <a16:creationId xmlns:a16="http://schemas.microsoft.com/office/drawing/2014/main" id="{41B5B16A-7983-4922-B06F-1B9FB8222C3A}"/>
                  </a:ext>
                </a:extLst>
              </p:cNvPr>
              <p:cNvGrpSpPr/>
              <p:nvPr userDrawn="1"/>
            </p:nvGrpSpPr>
            <p:grpSpPr>
              <a:xfrm>
                <a:off x="-2108199" y="3333735"/>
                <a:ext cx="2314576" cy="605280"/>
                <a:chOff x="-1062434" y="2679700"/>
                <a:chExt cx="2314576" cy="605280"/>
              </a:xfrm>
            </p:grpSpPr>
            <p:pic>
              <p:nvPicPr>
                <p:cNvPr id="25" name="Picture 5">
                  <a:extLst>
                    <a:ext uri="{FF2B5EF4-FFF2-40B4-BE49-F238E27FC236}">
                      <a16:creationId xmlns:a16="http://schemas.microsoft.com/office/drawing/2014/main" id="{6F924BE0-7547-4ADB-B5C8-6B1AD42860BB}"/>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6" name="Rectangle 21">
                  <a:extLst>
                    <a:ext uri="{FF2B5EF4-FFF2-40B4-BE49-F238E27FC236}">
                      <a16:creationId xmlns:a16="http://schemas.microsoft.com/office/drawing/2014/main" id="{65EA48B2-4247-424F-AA38-1B9E1BF223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4" name="Graphic 19" descr="Close with solid fill">
                <a:extLst>
                  <a:ext uri="{FF2B5EF4-FFF2-40B4-BE49-F238E27FC236}">
                    <a16:creationId xmlns:a16="http://schemas.microsoft.com/office/drawing/2014/main" id="{9CB9F003-E90D-4944-83B7-1D24E4D23F3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364962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59203073-DE59-416A-AA44-7F372A9FDBB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F5FFBB0E-E7AA-4195-BFDA-AD4AAE8AF17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D1B56FAE-4A4A-4024-A4A6-138655FC3BEA}"/>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4445C993-2037-441B-9505-E53F3662739F}"/>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883BEEDD-CF51-4837-AC93-782143669D62}"/>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EEB4948F-4504-49F1-AE4F-FDEE036985B4}"/>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6AB26215-EC34-49DB-ABEE-8F7B0EEAA60F}"/>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36038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13" name="Groep 12">
            <a:extLst>
              <a:ext uri="{FF2B5EF4-FFF2-40B4-BE49-F238E27FC236}">
                <a16:creationId xmlns:a16="http://schemas.microsoft.com/office/drawing/2014/main" id="{5E83B0FA-B23A-496C-B195-75212D27D47C}"/>
              </a:ext>
            </a:extLst>
          </p:cNvPr>
          <p:cNvGrpSpPr/>
          <p:nvPr userDrawn="1"/>
        </p:nvGrpSpPr>
        <p:grpSpPr>
          <a:xfrm>
            <a:off x="-2463800" y="0"/>
            <a:ext cx="2329217" cy="2718588"/>
            <a:chOff x="-2463800" y="0"/>
            <a:chExt cx="2329217" cy="2718588"/>
          </a:xfrm>
        </p:grpSpPr>
        <p:sp>
          <p:nvSpPr>
            <p:cNvPr id="15" name="Rectangle 106">
              <a:extLst>
                <a:ext uri="{FF2B5EF4-FFF2-40B4-BE49-F238E27FC236}">
                  <a16:creationId xmlns:a16="http://schemas.microsoft.com/office/drawing/2014/main" id="{A74CD945-E3B1-44BB-9078-0B33E75FD2D3}"/>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5EBB861B-324D-4050-98CB-5FC1944AA21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C496B105-25C3-46D5-9ED3-09FABD170D3C}"/>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4823FC08-9FD5-40F2-BE2D-08A85D82899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84EFE7DE-989D-4C7A-8CF0-BE5D23DA2A0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39A81122-C4E6-45E7-B5B7-9AE166503FB8}"/>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94892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nl-NL" noProof="0" dirty="0"/>
              <a:t>Klik om titel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CB5DB861-8B0B-40B1-99FF-85C4858E4B12}"/>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82EE33D4-AA65-41B1-83EC-3D251607DDC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8" name="Groep 27">
              <a:extLst>
                <a:ext uri="{FF2B5EF4-FFF2-40B4-BE49-F238E27FC236}">
                  <a16:creationId xmlns:a16="http://schemas.microsoft.com/office/drawing/2014/main" id="{C0C46775-E42B-43A7-B81A-A74507767902}"/>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25984700-EAE1-44D3-9316-FD98FE07AC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1" name="Picture 18">
                <a:extLst>
                  <a:ext uri="{FF2B5EF4-FFF2-40B4-BE49-F238E27FC236}">
                    <a16:creationId xmlns:a16="http://schemas.microsoft.com/office/drawing/2014/main" id="{669A3E3A-C277-4FFF-B6C2-BB9596820F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2" name="Picture 19">
                <a:extLst>
                  <a:ext uri="{FF2B5EF4-FFF2-40B4-BE49-F238E27FC236}">
                    <a16:creationId xmlns:a16="http://schemas.microsoft.com/office/drawing/2014/main" id="{DA9896DE-5DEB-41CA-B66E-D75203FD4C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3" name="Straight Arrow Connector 23">
                <a:extLst>
                  <a:ext uri="{FF2B5EF4-FFF2-40B4-BE49-F238E27FC236}">
                    <a16:creationId xmlns:a16="http://schemas.microsoft.com/office/drawing/2014/main" id="{0A36B336-429E-4AC7-A54A-1BA88CD6FF1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24">
                <a:extLst>
                  <a:ext uri="{FF2B5EF4-FFF2-40B4-BE49-F238E27FC236}">
                    <a16:creationId xmlns:a16="http://schemas.microsoft.com/office/drawing/2014/main" id="{8169E45F-AFD0-4641-821C-4D17C579F61B}"/>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7C687A62-0D55-4435-B630-40E05DA905C0}"/>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27">
                <a:extLst>
                  <a:ext uri="{FF2B5EF4-FFF2-40B4-BE49-F238E27FC236}">
                    <a16:creationId xmlns:a16="http://schemas.microsoft.com/office/drawing/2014/main" id="{FAB01E32-74A3-4B31-8901-4E67FAEC8C69}"/>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2FF34830-8954-4D30-83D4-99C4F4C4668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9" name="Groep 28">
              <a:extLst>
                <a:ext uri="{FF2B5EF4-FFF2-40B4-BE49-F238E27FC236}">
                  <a16:creationId xmlns:a16="http://schemas.microsoft.com/office/drawing/2014/main" id="{59790C7E-A250-4548-8C93-F6D117591529}"/>
                </a:ext>
              </a:extLst>
            </p:cNvPr>
            <p:cNvGrpSpPr/>
            <p:nvPr userDrawn="1"/>
          </p:nvGrpSpPr>
          <p:grpSpPr>
            <a:xfrm>
              <a:off x="12610022" y="1108316"/>
              <a:ext cx="425380" cy="577954"/>
              <a:chOff x="-37364" y="4061531"/>
              <a:chExt cx="571037" cy="775855"/>
            </a:xfrm>
          </p:grpSpPr>
          <p:pic>
            <p:nvPicPr>
              <p:cNvPr id="31" name="Afbeelding 30">
                <a:extLst>
                  <a:ext uri="{FF2B5EF4-FFF2-40B4-BE49-F238E27FC236}">
                    <a16:creationId xmlns:a16="http://schemas.microsoft.com/office/drawing/2014/main" id="{6959E222-0F9E-420F-B497-C6B18DA7B140}"/>
                  </a:ext>
                </a:extLst>
              </p:cNvPr>
              <p:cNvPicPr>
                <a:picLocks noChangeAspect="1"/>
              </p:cNvPicPr>
              <p:nvPr userDrawn="1"/>
            </p:nvPicPr>
            <p:blipFill rotWithShape="1">
              <a:blip r:embed="rId7"/>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C53C7EA7-4CE8-40A2-8B08-7BF4C44624D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0" name="Afbeelding 29">
              <a:extLst>
                <a:ext uri="{FF2B5EF4-FFF2-40B4-BE49-F238E27FC236}">
                  <a16:creationId xmlns:a16="http://schemas.microsoft.com/office/drawing/2014/main" id="{E2ED972A-1323-4811-843D-EE7A1E381B27}"/>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nl-NL" noProof="0" dirty="0"/>
              <a:t>Klik om afdeling en datum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106">
            <a:extLst>
              <a:ext uri="{FF2B5EF4-FFF2-40B4-BE49-F238E27FC236}">
                <a16:creationId xmlns:a16="http://schemas.microsoft.com/office/drawing/2014/main" id="{5F4E91A0-0FF3-4F74-BC79-0E25FFDFE1C8}"/>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chemeClr val="bg2"/>
                </a:solidFill>
              </a:defRPr>
            </a:lvl1pPr>
          </a:lstStyle>
          <a:p>
            <a:pPr lvl="0"/>
            <a:r>
              <a:rPr lang="nl-NL" noProof="0" dirty="0"/>
              <a:t>Klik om subtitel toe te voegen</a:t>
            </a:r>
          </a:p>
        </p:txBody>
      </p:sp>
      <p:sp>
        <p:nvSpPr>
          <p:cNvPr id="44" name="Rectangle 106">
            <a:extLst>
              <a:ext uri="{FF2B5EF4-FFF2-40B4-BE49-F238E27FC236}">
                <a16:creationId xmlns:a16="http://schemas.microsoft.com/office/drawing/2014/main" id="{14C71E34-1C29-46E8-BE04-DA89BD902DB8}"/>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6" name="Groep 25">
            <a:extLst>
              <a:ext uri="{FF2B5EF4-FFF2-40B4-BE49-F238E27FC236}">
                <a16:creationId xmlns:a16="http://schemas.microsoft.com/office/drawing/2014/main" id="{9AD2E2F5-B151-4ADE-9A71-9093046C0006}"/>
              </a:ext>
            </a:extLst>
          </p:cNvPr>
          <p:cNvGrpSpPr/>
          <p:nvPr userDrawn="1"/>
        </p:nvGrpSpPr>
        <p:grpSpPr>
          <a:xfrm>
            <a:off x="12326583" y="1"/>
            <a:ext cx="2329217" cy="5718810"/>
            <a:chOff x="12326583" y="1"/>
            <a:chExt cx="2329217" cy="5718810"/>
          </a:xfrm>
        </p:grpSpPr>
        <p:sp>
          <p:nvSpPr>
            <p:cNvPr id="28" name="Rectangle 106">
              <a:extLst>
                <a:ext uri="{FF2B5EF4-FFF2-40B4-BE49-F238E27FC236}">
                  <a16:creationId xmlns:a16="http://schemas.microsoft.com/office/drawing/2014/main" id="{3CD94BA0-0267-440D-9403-EB6AC15F3CBB}"/>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9" name="Groep 28">
              <a:extLst>
                <a:ext uri="{FF2B5EF4-FFF2-40B4-BE49-F238E27FC236}">
                  <a16:creationId xmlns:a16="http://schemas.microsoft.com/office/drawing/2014/main" id="{4ADA60EB-391A-4591-A7B2-222A228C900C}"/>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E7BD03A9-F5C9-4856-91FF-0333E4BB89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5" name="Picture 18">
                <a:extLst>
                  <a:ext uri="{FF2B5EF4-FFF2-40B4-BE49-F238E27FC236}">
                    <a16:creationId xmlns:a16="http://schemas.microsoft.com/office/drawing/2014/main" id="{15ABCB50-9BE8-470E-A959-335067E614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6" name="Picture 19">
                <a:extLst>
                  <a:ext uri="{FF2B5EF4-FFF2-40B4-BE49-F238E27FC236}">
                    <a16:creationId xmlns:a16="http://schemas.microsoft.com/office/drawing/2014/main" id="{B364A9D9-9853-4E42-B33F-4AFFE5CAC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7" name="Straight Arrow Connector 23">
                <a:extLst>
                  <a:ext uri="{FF2B5EF4-FFF2-40B4-BE49-F238E27FC236}">
                    <a16:creationId xmlns:a16="http://schemas.microsoft.com/office/drawing/2014/main" id="{034AF327-7D22-4EA3-B370-2D580F58FA40}"/>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A1E1BE1-7B02-42FF-BC46-D7A4BAFFD677}"/>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6">
                <a:extLst>
                  <a:ext uri="{FF2B5EF4-FFF2-40B4-BE49-F238E27FC236}">
                    <a16:creationId xmlns:a16="http://schemas.microsoft.com/office/drawing/2014/main" id="{CE0EB8CD-4829-4C62-8977-866BCD7C7F73}"/>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27">
                <a:extLst>
                  <a:ext uri="{FF2B5EF4-FFF2-40B4-BE49-F238E27FC236}">
                    <a16:creationId xmlns:a16="http://schemas.microsoft.com/office/drawing/2014/main" id="{967BDB17-4484-4F67-A2E3-46A55F7A463B}"/>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28">
                <a:extLst>
                  <a:ext uri="{FF2B5EF4-FFF2-40B4-BE49-F238E27FC236}">
                    <a16:creationId xmlns:a16="http://schemas.microsoft.com/office/drawing/2014/main" id="{1913D9FD-89D9-494B-AB64-9711ECE2D22F}"/>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0" name="Groep 29">
              <a:extLst>
                <a:ext uri="{FF2B5EF4-FFF2-40B4-BE49-F238E27FC236}">
                  <a16:creationId xmlns:a16="http://schemas.microsoft.com/office/drawing/2014/main" id="{656E2387-6F28-4A32-8156-2DE2B8445320}"/>
                </a:ext>
              </a:extLst>
            </p:cNvPr>
            <p:cNvGrpSpPr/>
            <p:nvPr userDrawn="1"/>
          </p:nvGrpSpPr>
          <p:grpSpPr>
            <a:xfrm>
              <a:off x="12610022" y="1108316"/>
              <a:ext cx="425380" cy="577954"/>
              <a:chOff x="-37364" y="4061531"/>
              <a:chExt cx="571037" cy="775855"/>
            </a:xfrm>
          </p:grpSpPr>
          <p:pic>
            <p:nvPicPr>
              <p:cNvPr id="32" name="Afbeelding 31">
                <a:extLst>
                  <a:ext uri="{FF2B5EF4-FFF2-40B4-BE49-F238E27FC236}">
                    <a16:creationId xmlns:a16="http://schemas.microsoft.com/office/drawing/2014/main" id="{082EE115-37CA-48A1-ACA3-E91EF742B8BF}"/>
                  </a:ext>
                </a:extLst>
              </p:cNvPr>
              <p:cNvPicPr>
                <a:picLocks noChangeAspect="1"/>
              </p:cNvPicPr>
              <p:nvPr userDrawn="1"/>
            </p:nvPicPr>
            <p:blipFill rotWithShape="1">
              <a:blip r:embed="rId7"/>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71365FEE-2563-4E49-8418-A7F15E0D9F9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1" name="Afbeelding 30">
              <a:extLst>
                <a:ext uri="{FF2B5EF4-FFF2-40B4-BE49-F238E27FC236}">
                  <a16:creationId xmlns:a16="http://schemas.microsoft.com/office/drawing/2014/main" id="{3CFCD0A1-E4BA-473A-81E8-B7002DCB3455}"/>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80347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nl-NL" noProof="0" dirty="0"/>
              <a:t>Klik om titel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3" name="Rectangle 106">
            <a:extLst>
              <a:ext uri="{FF2B5EF4-FFF2-40B4-BE49-F238E27FC236}">
                <a16:creationId xmlns:a16="http://schemas.microsoft.com/office/drawing/2014/main" id="{CFF65860-E1F0-447E-9D6A-0D2CD930F7CE}"/>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60" name="Rectangle 106">
            <a:extLst>
              <a:ext uri="{FF2B5EF4-FFF2-40B4-BE49-F238E27FC236}">
                <a16:creationId xmlns:a16="http://schemas.microsoft.com/office/drawing/2014/main" id="{277AB3C3-E037-4640-B717-8C67D9D494E7}"/>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89178FDE-BAE0-43E7-AA1A-06482FFE70D0}"/>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79063005-F1F2-4D01-B0B5-A49EF674AE07}"/>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7" name="Groep 26">
              <a:extLst>
                <a:ext uri="{FF2B5EF4-FFF2-40B4-BE49-F238E27FC236}">
                  <a16:creationId xmlns:a16="http://schemas.microsoft.com/office/drawing/2014/main" id="{9DA16140-637C-4113-B03C-56E860934D1E}"/>
                </a:ext>
              </a:extLst>
            </p:cNvPr>
            <p:cNvGrpSpPr>
              <a:grpSpLocks noChangeAspect="1"/>
            </p:cNvGrpSpPr>
            <p:nvPr userDrawn="1"/>
          </p:nvGrpSpPr>
          <p:grpSpPr>
            <a:xfrm>
              <a:off x="12616299" y="4739224"/>
              <a:ext cx="1766851" cy="793244"/>
              <a:chOff x="2766083" y="6357983"/>
              <a:chExt cx="1485890" cy="667104"/>
            </a:xfrm>
          </p:grpSpPr>
          <p:pic>
            <p:nvPicPr>
              <p:cNvPr id="32" name="Picture 15">
                <a:extLst>
                  <a:ext uri="{FF2B5EF4-FFF2-40B4-BE49-F238E27FC236}">
                    <a16:creationId xmlns:a16="http://schemas.microsoft.com/office/drawing/2014/main" id="{36FCE058-5E9B-4FD6-ACC6-37514A9F03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3" name="Picture 18">
                <a:extLst>
                  <a:ext uri="{FF2B5EF4-FFF2-40B4-BE49-F238E27FC236}">
                    <a16:creationId xmlns:a16="http://schemas.microsoft.com/office/drawing/2014/main" id="{CCC80EA5-C81F-4D8A-B10E-2B60F9DCA4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4" name="Picture 19">
                <a:extLst>
                  <a:ext uri="{FF2B5EF4-FFF2-40B4-BE49-F238E27FC236}">
                    <a16:creationId xmlns:a16="http://schemas.microsoft.com/office/drawing/2014/main" id="{2AD5621E-6CAC-42BF-A25D-A5987E6E3B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5" name="Straight Arrow Connector 23">
                <a:extLst>
                  <a:ext uri="{FF2B5EF4-FFF2-40B4-BE49-F238E27FC236}">
                    <a16:creationId xmlns:a16="http://schemas.microsoft.com/office/drawing/2014/main" id="{9058038B-1BC4-49E6-ABDC-8AB5443379A4}"/>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E8165268-5D35-469D-8597-6D7F95736D85}"/>
                  </a:ext>
                </a:extLst>
              </p:cNvPr>
              <p:cNvCxnSpPr>
                <a:stCxn id="32" idx="0"/>
                <a:endCxn id="3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21453590-87D7-4817-B0AF-397D57FE1D36}"/>
                  </a:ext>
                </a:extLst>
              </p:cNvPr>
              <p:cNvCxnSpPr>
                <a:stCxn id="32" idx="3"/>
                <a:endCxn id="3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27">
                <a:extLst>
                  <a:ext uri="{FF2B5EF4-FFF2-40B4-BE49-F238E27FC236}">
                    <a16:creationId xmlns:a16="http://schemas.microsoft.com/office/drawing/2014/main" id="{711094D4-2046-48AD-9187-123542806E9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31143F47-FD36-49F8-9826-41682785F04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8" name="Groep 27">
              <a:extLst>
                <a:ext uri="{FF2B5EF4-FFF2-40B4-BE49-F238E27FC236}">
                  <a16:creationId xmlns:a16="http://schemas.microsoft.com/office/drawing/2014/main" id="{CC553825-F1A0-4F3F-BF73-52CEAF84DB83}"/>
                </a:ext>
              </a:extLst>
            </p:cNvPr>
            <p:cNvGrpSpPr/>
            <p:nvPr userDrawn="1"/>
          </p:nvGrpSpPr>
          <p:grpSpPr>
            <a:xfrm>
              <a:off x="12610022" y="1108316"/>
              <a:ext cx="425380" cy="577954"/>
              <a:chOff x="-37364" y="4061531"/>
              <a:chExt cx="571037" cy="775855"/>
            </a:xfrm>
          </p:grpSpPr>
          <p:pic>
            <p:nvPicPr>
              <p:cNvPr id="30" name="Afbeelding 29">
                <a:extLst>
                  <a:ext uri="{FF2B5EF4-FFF2-40B4-BE49-F238E27FC236}">
                    <a16:creationId xmlns:a16="http://schemas.microsoft.com/office/drawing/2014/main" id="{45C84A41-9738-4507-8304-0BA722E1CC20}"/>
                  </a:ext>
                </a:extLst>
              </p:cNvPr>
              <p:cNvPicPr>
                <a:picLocks noChangeAspect="1"/>
              </p:cNvPicPr>
              <p:nvPr userDrawn="1"/>
            </p:nvPicPr>
            <p:blipFill rotWithShape="1">
              <a:blip r:embed="rId7"/>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1" name="Rectangle 21">
                <a:extLst>
                  <a:ext uri="{FF2B5EF4-FFF2-40B4-BE49-F238E27FC236}">
                    <a16:creationId xmlns:a16="http://schemas.microsoft.com/office/drawing/2014/main" id="{F88C8D67-DCA7-4464-9858-FCF662DD034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29" name="Afbeelding 28">
              <a:extLst>
                <a:ext uri="{FF2B5EF4-FFF2-40B4-BE49-F238E27FC236}">
                  <a16:creationId xmlns:a16="http://schemas.microsoft.com/office/drawing/2014/main" id="{ABBF3883-BF5F-4F6D-AAFC-4C8A3EEE973B}"/>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90730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Graphic 9">
            <a:extLst>
              <a:ext uri="{FF2B5EF4-FFF2-40B4-BE49-F238E27FC236}">
                <a16:creationId xmlns:a16="http://schemas.microsoft.com/office/drawing/2014/main" id="{000C631D-7D1E-4BF9-8076-5DD575ADF4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nl-NL" noProof="0" dirty="0"/>
              <a:t>Klik om titel toe te voegen</a:t>
            </a:r>
          </a:p>
        </p:txBody>
      </p:sp>
      <p:pic>
        <p:nvPicPr>
          <p:cNvPr id="7" name="Graphic 6">
            <a:extLst>
              <a:ext uri="{FF2B5EF4-FFF2-40B4-BE49-F238E27FC236}">
                <a16:creationId xmlns:a16="http://schemas.microsoft.com/office/drawing/2014/main" id="{B5FE09E1-CDD2-49F2-957D-83704BDDC2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9" y="5878102"/>
            <a:ext cx="2419349" cy="701717"/>
          </a:xfrm>
          <a:prstGeom prst="rect">
            <a:avLst/>
          </a:prstGeom>
        </p:spPr>
      </p:pic>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chemeClr val="bg2"/>
                </a:solidFill>
              </a:defRPr>
            </a:lvl1pPr>
          </a:lstStyle>
          <a:p>
            <a:pPr lvl="0"/>
            <a:r>
              <a:rPr lang="nl-NL" noProof="0" dirty="0"/>
              <a:t>Klik om subtitel toe te voegen</a:t>
            </a:r>
          </a:p>
        </p:txBody>
      </p:sp>
    </p:spTree>
    <p:extLst>
      <p:ext uri="{BB962C8B-B14F-4D97-AF65-F5344CB8AC3E}">
        <p14:creationId xmlns:p14="http://schemas.microsoft.com/office/powerpoint/2010/main" val="15981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0C631D-7D1E-4BF9-8076-5DD575ADF46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95" t="13983" r="696"/>
          <a:stretch/>
        </p:blipFill>
        <p:spPr>
          <a:xfrm>
            <a:off x="1" y="-1"/>
            <a:ext cx="12192000" cy="5899015"/>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nl-NL" noProof="0" dirty="0"/>
              <a:t>Klik om titel toe te voegen</a:t>
            </a:r>
          </a:p>
        </p:txBody>
      </p:sp>
      <p:pic>
        <p:nvPicPr>
          <p:cNvPr id="7" name="Graphic 6">
            <a:extLst>
              <a:ext uri="{FF2B5EF4-FFF2-40B4-BE49-F238E27FC236}">
                <a16:creationId xmlns:a16="http://schemas.microsoft.com/office/drawing/2014/main" id="{B5FE09E1-CDD2-49F2-957D-83704BDDC2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9" y="5878102"/>
            <a:ext cx="2419349" cy="701717"/>
          </a:xfrm>
          <a:prstGeom prst="rect">
            <a:avLst/>
          </a:prstGeom>
        </p:spPr>
      </p:pic>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chemeClr val="bg2"/>
                </a:solidFill>
              </a:defRPr>
            </a:lvl1pPr>
          </a:lstStyle>
          <a:p>
            <a:pPr lvl="0"/>
            <a:r>
              <a:rPr lang="nl-NL" noProof="0" dirty="0"/>
              <a:t>Klik om subtitel toe te voegen</a:t>
            </a:r>
          </a:p>
        </p:txBody>
      </p:sp>
    </p:spTree>
    <p:extLst>
      <p:ext uri="{BB962C8B-B14F-4D97-AF65-F5344CB8AC3E}">
        <p14:creationId xmlns:p14="http://schemas.microsoft.com/office/powerpoint/2010/main" val="18922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F5B02272-968D-4D83-99E0-2321B880DE05}"/>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576264" y="6053515"/>
            <a:ext cx="1591200" cy="461517"/>
          </a:xfrm>
          <a:prstGeom prst="rect">
            <a:avLst/>
          </a:prstGeom>
        </p:spPr>
      </p:pic>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1" r:id="rId4"/>
    <p:sldLayoutId id="2147483672" r:id="rId5"/>
    <p:sldLayoutId id="2147483651" r:id="rId6"/>
    <p:sldLayoutId id="2147483677" r:id="rId7"/>
    <p:sldLayoutId id="2147483675" r:id="rId8"/>
    <p:sldLayoutId id="2147483650" r:id="rId9"/>
    <p:sldLayoutId id="2147483655" r:id="rId10"/>
    <p:sldLayoutId id="2147483659" r:id="rId11"/>
    <p:sldLayoutId id="2147483676" r:id="rId12"/>
    <p:sldLayoutId id="2147483657" r:id="rId13"/>
    <p:sldLayoutId id="2147483658" r:id="rId14"/>
    <p:sldLayoutId id="2147483665" r:id="rId15"/>
    <p:sldLayoutId id="2147483666" r:id="rId16"/>
    <p:sldLayoutId id="2147483667" r:id="rId17"/>
    <p:sldLayoutId id="2147483656" r:id="rId18"/>
    <p:sldLayoutId id="2147483654" r:id="rId19"/>
    <p:sldLayoutId id="2147483668" r:id="rId20"/>
    <p:sldLayoutId id="2147483669" r:id="rId21"/>
    <p:sldLayoutId id="2147483660" r:id="rId22"/>
    <p:sldLayoutId id="2147483661" r:id="rId23"/>
    <p:sldLayoutId id="2147483662" r:id="rId24"/>
    <p:sldLayoutId id="2147483664" r:id="rId25"/>
    <p:sldLayoutId id="2147483663" r:id="rId26"/>
    <p:sldLayoutId id="2147483673" r:id="rId27"/>
  </p:sldLayoutIdLst>
  <p:hf hdr="0" ftr="0" dt="0"/>
  <p:txStyles>
    <p:titleStyle>
      <a:lvl1pPr algn="l" defTabSz="914400" rtl="0" eaLnBrk="1" latinLnBrk="0" hangingPunct="1">
        <a:lnSpc>
          <a:spcPct val="80000"/>
        </a:lnSpc>
        <a:spcBef>
          <a:spcPct val="0"/>
        </a:spcBef>
        <a:buNone/>
        <a:defRPr sz="4000" kern="1200" spc="-60" baseline="0">
          <a:solidFill>
            <a:schemeClr val="tx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35.jp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hyperlink" Target="mailto:c.vaneck-3@umcutrecht.nl"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38.png"/><Relationship Id="rId4" Type="http://schemas.openxmlformats.org/officeDocument/2006/relationships/hyperlink" Target="mailto:donatiecoordinator@umcutrecht.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4AE9E-190E-4816-80AB-F2A639E66588}"/>
              </a:ext>
            </a:extLst>
          </p:cNvPr>
          <p:cNvSpPr>
            <a:spLocks noGrp="1"/>
          </p:cNvSpPr>
          <p:nvPr>
            <p:ph type="title"/>
          </p:nvPr>
        </p:nvSpPr>
        <p:spPr>
          <a:xfrm>
            <a:off x="2399902" y="3238453"/>
            <a:ext cx="6153150" cy="1123949"/>
          </a:xfrm>
        </p:spPr>
        <p:txBody>
          <a:bodyPr/>
          <a:lstStyle/>
          <a:p>
            <a:r>
              <a:rPr lang="en-US" dirty="0">
                <a:solidFill>
                  <a:schemeClr val="tx1"/>
                </a:solidFill>
              </a:rPr>
              <a:t>Scholing ICK</a:t>
            </a:r>
          </a:p>
        </p:txBody>
      </p:sp>
      <p:sp>
        <p:nvSpPr>
          <p:cNvPr id="4" name="Text Placeholder 3">
            <a:extLst>
              <a:ext uri="{FF2B5EF4-FFF2-40B4-BE49-F238E27FC236}">
                <a16:creationId xmlns:a16="http://schemas.microsoft.com/office/drawing/2014/main" id="{861EEFAE-D557-47A1-8EEB-869FE64AD6EF}"/>
              </a:ext>
            </a:extLst>
          </p:cNvPr>
          <p:cNvSpPr>
            <a:spLocks noGrp="1"/>
          </p:cNvSpPr>
          <p:nvPr>
            <p:ph type="body" sz="quarter" idx="11"/>
          </p:nvPr>
        </p:nvSpPr>
        <p:spPr>
          <a:xfrm>
            <a:off x="4269088" y="5462589"/>
            <a:ext cx="6153150" cy="232858"/>
          </a:xfrm>
        </p:spPr>
        <p:txBody>
          <a:bodyPr/>
          <a:lstStyle/>
          <a:p>
            <a:r>
              <a:rPr lang="en-US" dirty="0"/>
              <a:t>Carolien van Eck – </a:t>
            </a:r>
            <a:r>
              <a:rPr lang="en-US" dirty="0" err="1"/>
              <a:t>donatiecoordinator</a:t>
            </a:r>
            <a:r>
              <a:rPr lang="en-US" dirty="0"/>
              <a:t> </a:t>
            </a:r>
          </a:p>
          <a:p>
            <a:endParaRPr lang="en-US" dirty="0"/>
          </a:p>
        </p:txBody>
      </p:sp>
      <p:sp>
        <p:nvSpPr>
          <p:cNvPr id="5" name="Text Placeholder 4">
            <a:extLst>
              <a:ext uri="{FF2B5EF4-FFF2-40B4-BE49-F238E27FC236}">
                <a16:creationId xmlns:a16="http://schemas.microsoft.com/office/drawing/2014/main" id="{5BE5A76D-11C0-4F9F-AF49-6647F1765AA7}"/>
              </a:ext>
            </a:extLst>
          </p:cNvPr>
          <p:cNvSpPr>
            <a:spLocks noGrp="1"/>
          </p:cNvSpPr>
          <p:nvPr>
            <p:ph type="body" sz="quarter" idx="13"/>
          </p:nvPr>
        </p:nvSpPr>
        <p:spPr>
          <a:xfrm>
            <a:off x="2400652" y="4397946"/>
            <a:ext cx="6152400" cy="590400"/>
          </a:xfrm>
        </p:spPr>
        <p:txBody>
          <a:bodyPr/>
          <a:lstStyle/>
          <a:p>
            <a:r>
              <a:rPr lang="en-US" dirty="0" err="1"/>
              <a:t>Weefseldonatie</a:t>
            </a:r>
            <a:r>
              <a:rPr lang="en-US" dirty="0"/>
              <a:t> </a:t>
            </a:r>
          </a:p>
        </p:txBody>
      </p:sp>
      <p:pic>
        <p:nvPicPr>
          <p:cNvPr id="6" name="Afbeelding 5">
            <a:extLst>
              <a:ext uri="{FF2B5EF4-FFF2-40B4-BE49-F238E27FC236}">
                <a16:creationId xmlns:a16="http://schemas.microsoft.com/office/drawing/2014/main" id="{3B11EC46-BDFB-F6B8-0D81-C255D6652C6F}"/>
              </a:ext>
            </a:extLst>
          </p:cNvPr>
          <p:cNvPicPr>
            <a:picLocks noChangeAspect="1"/>
          </p:cNvPicPr>
          <p:nvPr/>
        </p:nvPicPr>
        <p:blipFill>
          <a:blip r:embed="rId3"/>
          <a:stretch>
            <a:fillRect/>
          </a:stretch>
        </p:blipFill>
        <p:spPr>
          <a:xfrm rot="20977659">
            <a:off x="546040" y="780860"/>
            <a:ext cx="3525960" cy="2126207"/>
          </a:xfrm>
          <a:prstGeom prst="rect">
            <a:avLst/>
          </a:prstGeom>
        </p:spPr>
      </p:pic>
      <p:pic>
        <p:nvPicPr>
          <p:cNvPr id="9" name="Afbeelding 8">
            <a:extLst>
              <a:ext uri="{FF2B5EF4-FFF2-40B4-BE49-F238E27FC236}">
                <a16:creationId xmlns:a16="http://schemas.microsoft.com/office/drawing/2014/main" id="{C68C077F-B8DA-0CE8-8F5F-86A3D7D2B4A7}"/>
              </a:ext>
            </a:extLst>
          </p:cNvPr>
          <p:cNvPicPr>
            <a:picLocks noChangeAspect="1"/>
          </p:cNvPicPr>
          <p:nvPr/>
        </p:nvPicPr>
        <p:blipFill>
          <a:blip r:embed="rId4"/>
          <a:stretch>
            <a:fillRect/>
          </a:stretch>
        </p:blipFill>
        <p:spPr>
          <a:xfrm rot="611372">
            <a:off x="3619166" y="1474888"/>
            <a:ext cx="3714623" cy="2058481"/>
          </a:xfrm>
          <a:prstGeom prst="rect">
            <a:avLst/>
          </a:prstGeom>
        </p:spPr>
      </p:pic>
      <p:pic>
        <p:nvPicPr>
          <p:cNvPr id="2" name="Afbeelding 1">
            <a:extLst>
              <a:ext uri="{FF2B5EF4-FFF2-40B4-BE49-F238E27FC236}">
                <a16:creationId xmlns:a16="http://schemas.microsoft.com/office/drawing/2014/main" id="{FB4378CE-9547-CCCE-93F4-CE3E77430B1B}"/>
              </a:ext>
            </a:extLst>
          </p:cNvPr>
          <p:cNvPicPr>
            <a:picLocks noChangeAspect="1"/>
          </p:cNvPicPr>
          <p:nvPr/>
        </p:nvPicPr>
        <p:blipFill>
          <a:blip r:embed="rId5"/>
          <a:stretch>
            <a:fillRect/>
          </a:stretch>
        </p:blipFill>
        <p:spPr>
          <a:xfrm>
            <a:off x="496111" y="5768171"/>
            <a:ext cx="2538919" cy="940679"/>
          </a:xfrm>
          <a:prstGeom prst="rect">
            <a:avLst/>
          </a:prstGeom>
        </p:spPr>
      </p:pic>
      <p:pic>
        <p:nvPicPr>
          <p:cNvPr id="8" name="Afbeelding 7">
            <a:extLst>
              <a:ext uri="{FF2B5EF4-FFF2-40B4-BE49-F238E27FC236}">
                <a16:creationId xmlns:a16="http://schemas.microsoft.com/office/drawing/2014/main" id="{057FA59F-4DE1-F5A8-AF16-F7A95134F06C}"/>
              </a:ext>
            </a:extLst>
          </p:cNvPr>
          <p:cNvPicPr>
            <a:picLocks noChangeAspect="1"/>
          </p:cNvPicPr>
          <p:nvPr/>
        </p:nvPicPr>
        <p:blipFill>
          <a:blip r:embed="rId6"/>
          <a:stretch>
            <a:fillRect/>
          </a:stretch>
        </p:blipFill>
        <p:spPr>
          <a:xfrm>
            <a:off x="8946966" y="4465149"/>
            <a:ext cx="2950544" cy="2120477"/>
          </a:xfrm>
          <a:prstGeom prst="rect">
            <a:avLst/>
          </a:prstGeom>
        </p:spPr>
      </p:pic>
    </p:spTree>
    <p:extLst>
      <p:ext uri="{BB962C8B-B14F-4D97-AF65-F5344CB8AC3E}">
        <p14:creationId xmlns:p14="http://schemas.microsoft.com/office/powerpoint/2010/main" val="1506137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Geschikte</a:t>
            </a:r>
            <a:r>
              <a:rPr lang="en-US" dirty="0"/>
              <a:t> </a:t>
            </a:r>
            <a:r>
              <a:rPr lang="en-US" dirty="0" err="1"/>
              <a:t>weefsels</a:t>
            </a:r>
            <a:r>
              <a:rPr lang="en-US" dirty="0"/>
              <a:t> </a:t>
            </a:r>
            <a:r>
              <a:rPr lang="en-US" dirty="0" err="1"/>
              <a:t>kinderen</a:t>
            </a:r>
            <a:r>
              <a:rPr lang="en-US" dirty="0"/>
              <a:t> </a:t>
            </a: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10</a:t>
            </a:fld>
            <a:endParaRPr lang="en-US" dirty="0"/>
          </a:p>
        </p:txBody>
      </p:sp>
      <p:sp>
        <p:nvSpPr>
          <p:cNvPr id="3" name="Tekstvak 2">
            <a:extLst>
              <a:ext uri="{FF2B5EF4-FFF2-40B4-BE49-F238E27FC236}">
                <a16:creationId xmlns:a16="http://schemas.microsoft.com/office/drawing/2014/main" id="{E8C9463F-13C4-182C-BBE3-15570FA92BDA}"/>
              </a:ext>
            </a:extLst>
          </p:cNvPr>
          <p:cNvSpPr txBox="1"/>
          <p:nvPr/>
        </p:nvSpPr>
        <p:spPr>
          <a:xfrm>
            <a:off x="570999" y="1459483"/>
            <a:ext cx="9298379" cy="3122393"/>
          </a:xfrm>
          <a:prstGeom prst="rect">
            <a:avLst/>
          </a:prstGeom>
          <a:noFill/>
        </p:spPr>
        <p:txBody>
          <a:bodyPr wrap="square" rtlCol="0">
            <a:spAutoFit/>
          </a:bodyPr>
          <a:lstStyle/>
          <a:p>
            <a:r>
              <a:rPr lang="nl-NL" sz="2000" dirty="0"/>
              <a:t>Welke weefsels zijn geschikt voor donatie bij kinderen? </a:t>
            </a:r>
          </a:p>
          <a:p>
            <a:endParaRPr lang="nl-NL" sz="2000" dirty="0"/>
          </a:p>
          <a:p>
            <a:pPr marL="342900" indent="-342900">
              <a:buFont typeface="Arial" panose="020B0604020202020204" pitchFamily="34" charset="0"/>
              <a:buChar char="•"/>
            </a:pPr>
            <a:r>
              <a:rPr lang="nl-NL" sz="2000" dirty="0"/>
              <a:t>Oogweefsel 	(vanaf 2 jaar)</a:t>
            </a:r>
          </a:p>
          <a:p>
            <a:pPr marL="342900" indent="-342900">
              <a:buFont typeface="Arial" panose="020B0604020202020204" pitchFamily="34" charset="0"/>
              <a:buChar char="•"/>
            </a:pPr>
            <a:r>
              <a:rPr lang="nl-NL" sz="2000" dirty="0"/>
              <a:t>Hartkleppen	(vanaf 3kg)</a:t>
            </a:r>
          </a:p>
          <a:p>
            <a:pPr marL="342900" indent="-342900">
              <a:buFont typeface="Arial" panose="020B0604020202020204" pitchFamily="34" charset="0"/>
              <a:buChar char="•"/>
            </a:pPr>
            <a:r>
              <a:rPr lang="nl-NL" sz="2000" dirty="0"/>
              <a:t>Botweefsel	(vanaf 17 jaar)</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endParaRPr lang="nl-NL" sz="2000" dirty="0"/>
          </a:p>
          <a:p>
            <a:pPr>
              <a:lnSpc>
                <a:spcPct val="150000"/>
              </a:lnSpc>
            </a:pPr>
            <a:r>
              <a:rPr lang="nl-NL" sz="2000" dirty="0"/>
              <a:t>- Kan gecombineerd worden met orgaandonatie </a:t>
            </a:r>
          </a:p>
          <a:p>
            <a:pPr>
              <a:lnSpc>
                <a:spcPct val="150000"/>
              </a:lnSpc>
            </a:pPr>
            <a:r>
              <a:rPr lang="nl-NL" sz="2000" dirty="0"/>
              <a:t>- Geen contra-indicaties aanwezig </a:t>
            </a:r>
          </a:p>
        </p:txBody>
      </p:sp>
      <p:pic>
        <p:nvPicPr>
          <p:cNvPr id="5" name="Afbeelding 4">
            <a:extLst>
              <a:ext uri="{FF2B5EF4-FFF2-40B4-BE49-F238E27FC236}">
                <a16:creationId xmlns:a16="http://schemas.microsoft.com/office/drawing/2014/main" id="{EDFA643C-2F94-C942-8238-A3DDD4248943}"/>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4176129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Controleren</a:t>
            </a:r>
            <a:r>
              <a:rPr lang="en-US" dirty="0"/>
              <a:t> </a:t>
            </a:r>
            <a:r>
              <a:rPr lang="en-US" dirty="0" err="1"/>
              <a:t>medische</a:t>
            </a:r>
            <a:r>
              <a:rPr lang="en-US" dirty="0"/>
              <a:t> </a:t>
            </a:r>
            <a:r>
              <a:rPr lang="en-US" dirty="0" err="1"/>
              <a:t>geschiktheid</a:t>
            </a:r>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11</a:t>
            </a:fld>
            <a:endParaRPr lang="en-US" dirty="0"/>
          </a:p>
        </p:txBody>
      </p:sp>
      <p:pic>
        <p:nvPicPr>
          <p:cNvPr id="8" name="Afbeelding 7">
            <a:extLst>
              <a:ext uri="{FF2B5EF4-FFF2-40B4-BE49-F238E27FC236}">
                <a16:creationId xmlns:a16="http://schemas.microsoft.com/office/drawing/2014/main" id="{69A8DBAA-670F-55F8-1964-3C5F18637F97}"/>
              </a:ext>
            </a:extLst>
          </p:cNvPr>
          <p:cNvPicPr>
            <a:picLocks noChangeAspect="1"/>
          </p:cNvPicPr>
          <p:nvPr/>
        </p:nvPicPr>
        <p:blipFill>
          <a:blip r:embed="rId3"/>
          <a:stretch>
            <a:fillRect/>
          </a:stretch>
        </p:blipFill>
        <p:spPr>
          <a:xfrm>
            <a:off x="2588836" y="1116737"/>
            <a:ext cx="7543800" cy="4838700"/>
          </a:xfrm>
          <a:prstGeom prst="rect">
            <a:avLst/>
          </a:prstGeom>
        </p:spPr>
      </p:pic>
      <p:cxnSp>
        <p:nvCxnSpPr>
          <p:cNvPr id="11" name="Rechte verbindingslijn 10">
            <a:extLst>
              <a:ext uri="{FF2B5EF4-FFF2-40B4-BE49-F238E27FC236}">
                <a16:creationId xmlns:a16="http://schemas.microsoft.com/office/drawing/2014/main" id="{3B823613-AD0A-46E0-218B-370B49CBD814}"/>
              </a:ext>
            </a:extLst>
          </p:cNvPr>
          <p:cNvCxnSpPr>
            <a:cxnSpLocks/>
          </p:cNvCxnSpPr>
          <p:nvPr/>
        </p:nvCxnSpPr>
        <p:spPr>
          <a:xfrm>
            <a:off x="2936569" y="5090016"/>
            <a:ext cx="3371634"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FF93B872-8D01-D5B3-852E-B5F26B9879BD}"/>
              </a:ext>
            </a:extLst>
          </p:cNvPr>
          <p:cNvCxnSpPr>
            <a:cxnSpLocks/>
          </p:cNvCxnSpPr>
          <p:nvPr/>
        </p:nvCxnSpPr>
        <p:spPr>
          <a:xfrm>
            <a:off x="2936569" y="2730710"/>
            <a:ext cx="2538256"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AB80AFDC-6DC5-18E1-927A-9AC1A937993F}"/>
              </a:ext>
            </a:extLst>
          </p:cNvPr>
          <p:cNvCxnSpPr>
            <a:cxnSpLocks/>
          </p:cNvCxnSpPr>
          <p:nvPr/>
        </p:nvCxnSpPr>
        <p:spPr>
          <a:xfrm>
            <a:off x="2936569" y="2466422"/>
            <a:ext cx="1079846"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pic>
        <p:nvPicPr>
          <p:cNvPr id="3" name="Afbeelding 2">
            <a:extLst>
              <a:ext uri="{FF2B5EF4-FFF2-40B4-BE49-F238E27FC236}">
                <a16:creationId xmlns:a16="http://schemas.microsoft.com/office/drawing/2014/main" id="{9FE5EB13-C34B-3D03-E812-EA1F3347430F}"/>
              </a:ext>
            </a:extLst>
          </p:cNvPr>
          <p:cNvPicPr>
            <a:picLocks noChangeAspect="1"/>
          </p:cNvPicPr>
          <p:nvPr/>
        </p:nvPicPr>
        <p:blipFill>
          <a:blip r:embed="rId4"/>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800259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nl-NL" dirty="0"/>
              <a:t>Contra-indicatie kind tot 18mnd</a:t>
            </a:r>
            <a:endParaRPr lang="en-US" dirty="0"/>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pPr marR="0" lvl="0" algn="l" defTabSz="342900" rtl="0" eaLnBrk="1" fontAlgn="auto" latinLnBrk="0" hangingPunct="1">
              <a:lnSpc>
                <a:spcPct val="150000"/>
              </a:lnSpc>
              <a:spcBef>
                <a:spcPct val="20000"/>
              </a:spcBef>
              <a:spcAft>
                <a:spcPts val="0"/>
              </a:spcAft>
              <a:buClrTx/>
              <a:buSzPct val="80000"/>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Geen weefseldonatie mogelijk indien:</a:t>
            </a:r>
          </a:p>
          <a:p>
            <a:pPr marL="342900" marR="0" lvl="0" indent="-342900" algn="l" defTabSz="342900" rtl="0" eaLnBrk="1" fontAlgn="auto" latinLnBrk="0" hangingPunct="1">
              <a:lnSpc>
                <a:spcPct val="150000"/>
              </a:lnSpc>
              <a:spcBef>
                <a:spcPct val="20000"/>
              </a:spcBef>
              <a:spcAft>
                <a:spcPts val="0"/>
              </a:spcAft>
              <a:buClrTx/>
              <a:buSzPct val="80000"/>
              <a:buFontTx/>
              <a:buChar char="-"/>
              <a:tabLst/>
              <a:defRPr/>
            </a:pPr>
            <a:r>
              <a:rPr lang="nl-NL" sz="2000" b="0" noProof="0" dirty="0">
                <a:solidFill>
                  <a:schemeClr val="tx1"/>
                </a:solidFill>
                <a:latin typeface="Calibri" panose="020F0502020204030204" pitchFamily="34" charset="0"/>
                <a:cs typeface="Calibri" panose="020F0502020204030204" pitchFamily="34" charset="0"/>
              </a:rPr>
              <a:t>Kind 48u voor overlijden</a:t>
            </a:r>
            <a:r>
              <a:rPr lang="nl-NL" sz="2000" b="0" dirty="0">
                <a:solidFill>
                  <a:schemeClr val="tx1"/>
                </a:solidFill>
                <a:latin typeface="Calibri" panose="020F0502020204030204" pitchFamily="34" charset="0"/>
                <a:cs typeface="Calibri" panose="020F0502020204030204" pitchFamily="34" charset="0"/>
              </a:rPr>
              <a:t> transfusie of veel vocht heeft gekregen (500ml+) wegens bloedverlies </a:t>
            </a:r>
          </a:p>
          <a:p>
            <a:pPr marL="342900" marR="0" lvl="0" indent="-342900" algn="l" defTabSz="342900" rtl="0" eaLnBrk="1" fontAlgn="auto" latinLnBrk="0" hangingPunct="1">
              <a:lnSpc>
                <a:spcPct val="150000"/>
              </a:lnSpc>
              <a:spcBef>
                <a:spcPct val="20000"/>
              </a:spcBef>
              <a:spcAft>
                <a:spcPts val="0"/>
              </a:spcAft>
              <a:buClrTx/>
              <a:buSzPct val="80000"/>
              <a:buFontTx/>
              <a:buChar char="-"/>
              <a:tabLst/>
              <a:defRPr/>
            </a:pPr>
            <a:r>
              <a:rPr lang="nl-NL" sz="2000" b="0" dirty="0">
                <a:solidFill>
                  <a:schemeClr val="tx1"/>
                </a:solidFill>
                <a:latin typeface="Calibri" panose="020F0502020204030204" pitchFamily="34" charset="0"/>
                <a:cs typeface="Calibri" panose="020F0502020204030204" pitchFamily="34" charset="0"/>
              </a:rPr>
              <a:t>Moeder 48u voor overlijden van het kind transfusie of veel vocht (2l+) heeft gekregen wegens bloedverlies. </a:t>
            </a:r>
          </a:p>
          <a:p>
            <a:pPr marL="342900" marR="0" lvl="0" indent="-342900" algn="l" defTabSz="342900" rtl="0" eaLnBrk="1" fontAlgn="auto" latinLnBrk="0" hangingPunct="1">
              <a:lnSpc>
                <a:spcPct val="150000"/>
              </a:lnSpc>
              <a:spcBef>
                <a:spcPct val="20000"/>
              </a:spcBef>
              <a:spcAft>
                <a:spcPts val="0"/>
              </a:spcAft>
              <a:buClrTx/>
              <a:buSzPct val="80000"/>
              <a:buFontTx/>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Als er bij moeder geen lab</a:t>
            </a:r>
            <a:r>
              <a:rPr lang="nl-NL" sz="2000" b="0" dirty="0">
                <a:solidFill>
                  <a:schemeClr val="tx1"/>
                </a:solidFill>
                <a:latin typeface="Calibri" panose="020F0502020204030204" pitchFamily="34" charset="0"/>
                <a:cs typeface="Calibri" panose="020F0502020204030204" pitchFamily="34" charset="0"/>
              </a:rPr>
              <a:t> afgenomen kan worden. </a:t>
            </a: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257175" marR="0" lvl="0" indent="-257175" algn="l" defTabSz="342900" rtl="0" eaLnBrk="1" fontAlgn="auto" latinLnBrk="0" hangingPunct="1">
              <a:lnSpc>
                <a:spcPct val="100000"/>
              </a:lnSpc>
              <a:spcBef>
                <a:spcPct val="20000"/>
              </a:spcBef>
              <a:spcAft>
                <a:spcPts val="0"/>
              </a:spcAft>
              <a:buClrTx/>
              <a:buSzPct val="80000"/>
              <a:buFont typeface="Calibri Light" panose="020F0302020204030204" pitchFamily="34" charset="0"/>
              <a:buChar char="⁻"/>
              <a:tabLst/>
              <a:defRPr/>
            </a:pPr>
            <a:endParaRPr lang="nl-NL" sz="2400" b="0" dirty="0">
              <a:solidFill>
                <a:schemeClr val="tx1"/>
              </a:solidFill>
              <a:latin typeface="Calibri Light" panose="020F0302020204030204" pitchFamily="34" charset="0"/>
              <a:cs typeface="Calibri Light" panose="020F0302020204030204" pitchFamily="34" charset="0"/>
            </a:endParaRPr>
          </a:p>
          <a:p>
            <a:pPr marL="257175" marR="0" lvl="0" indent="-257175" algn="l" defTabSz="342900" rtl="0" eaLnBrk="1" fontAlgn="auto" latinLnBrk="0" hangingPunct="1">
              <a:lnSpc>
                <a:spcPct val="100000"/>
              </a:lnSpc>
              <a:spcBef>
                <a:spcPct val="20000"/>
              </a:spcBef>
              <a:spcAft>
                <a:spcPts val="0"/>
              </a:spcAft>
              <a:buClrTx/>
              <a:buSzPct val="80000"/>
              <a:buFont typeface="Calibri Light" panose="020F0302020204030204" pitchFamily="34" charset="0"/>
              <a:buChar char="⁻"/>
              <a:tabLst/>
              <a:defRPr/>
            </a:pPr>
            <a:endPar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endParaRPr>
          </a:p>
          <a:p>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12</a:t>
            </a:fld>
            <a:endParaRPr lang="en-US" dirty="0"/>
          </a:p>
        </p:txBody>
      </p:sp>
      <p:pic>
        <p:nvPicPr>
          <p:cNvPr id="5" name="Afbeelding 4">
            <a:extLst>
              <a:ext uri="{FF2B5EF4-FFF2-40B4-BE49-F238E27FC236}">
                <a16:creationId xmlns:a16="http://schemas.microsoft.com/office/drawing/2014/main" id="{983A0372-37ED-BDE8-0356-AD4D344FD09A}"/>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311894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2: </a:t>
            </a:r>
            <a:r>
              <a:rPr lang="en-US" dirty="0" err="1"/>
              <a:t>Raadplegen</a:t>
            </a:r>
            <a:r>
              <a:rPr lang="en-US" dirty="0"/>
              <a:t> </a:t>
            </a:r>
            <a:r>
              <a:rPr lang="en-US" dirty="0" err="1"/>
              <a:t>donorregister</a:t>
            </a:r>
            <a:endParaRPr lang="en-US" dirty="0"/>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a:xfrm>
            <a:off x="628649" y="1494032"/>
            <a:ext cx="10966451" cy="4320000"/>
          </a:xfrm>
        </p:spPr>
        <p:txBody>
          <a:bodyPr/>
          <a:lstStyle/>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lang="nl-NL" sz="2000" b="0" noProof="0" dirty="0">
                <a:solidFill>
                  <a:schemeClr val="tx1"/>
                </a:solidFill>
                <a:latin typeface="Calibri" panose="020F0502020204030204" pitchFamily="34" charset="0"/>
                <a:cs typeface="Calibri" panose="020F0502020204030204" pitchFamily="34" charset="0"/>
              </a:rPr>
              <a:t>Mogen verpleegkundigen het DR raadplegen?</a:t>
            </a: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342900" rtl="0" eaLnBrk="1" fontAlgn="auto" latinLnBrk="0" hangingPunct="1">
              <a:lnSpc>
                <a:spcPct val="150000"/>
              </a:lnSpc>
              <a:spcBef>
                <a:spcPct val="20000"/>
              </a:spcBef>
              <a:spcAft>
                <a:spcPts val="0"/>
              </a:spcAft>
              <a:buClrTx/>
              <a:buSzPct val="80000"/>
              <a:buFont typeface="Arial" panose="020B0604020202020204" pitchFamily="34" charset="0"/>
              <a:buChar char="•"/>
              <a:tabLst/>
              <a:defRPr/>
            </a:pPr>
            <a:r>
              <a:rPr lang="nl-NL" sz="2000" b="0" dirty="0">
                <a:solidFill>
                  <a:schemeClr val="tx1"/>
                </a:solidFill>
                <a:latin typeface="Calibri" panose="020F0502020204030204" pitchFamily="34" charset="0"/>
                <a:cs typeface="Calibri" panose="020F0502020204030204" pitchFamily="34" charset="0"/>
              </a:rPr>
              <a:t>Vanaf 12 jaar DR raadplegen </a:t>
            </a:r>
          </a:p>
          <a:p>
            <a:pPr marL="342900" marR="0" lvl="0" indent="-342900" algn="l" defTabSz="342900" rtl="0" eaLnBrk="1" fontAlgn="auto" latinLnBrk="0" hangingPunct="1">
              <a:lnSpc>
                <a:spcPct val="150000"/>
              </a:lnSpc>
              <a:spcBef>
                <a:spcPct val="20000"/>
              </a:spcBef>
              <a:spcAft>
                <a:spcPts val="0"/>
              </a:spcAft>
              <a:buClrTx/>
              <a:buSzPct val="80000"/>
              <a:buFont typeface="Arial" panose="020B0604020202020204" pitchFamily="34" charset="0"/>
              <a:buChar char="•"/>
              <a:tabLst/>
              <a:defRPr/>
            </a:pPr>
            <a:r>
              <a:rPr lang="nl-NL" sz="2000" b="0" dirty="0">
                <a:solidFill>
                  <a:schemeClr val="tx1"/>
                </a:solidFill>
                <a:latin typeface="Calibri" panose="020F0502020204030204" pitchFamily="34" charset="0"/>
                <a:cs typeface="Calibri" panose="020F0502020204030204" pitchFamily="34" charset="0"/>
              </a:rPr>
              <a:t>&lt;12 jaar verkennend donatiegesprek ouders </a:t>
            </a:r>
          </a:p>
          <a:p>
            <a:pPr marL="342900" marR="0" lvl="0" indent="-342900" algn="l" defTabSz="342900" rtl="0" eaLnBrk="1" fontAlgn="auto" latinLnBrk="0" hangingPunct="1">
              <a:lnSpc>
                <a:spcPct val="100000"/>
              </a:lnSpc>
              <a:spcBef>
                <a:spcPct val="20000"/>
              </a:spcBef>
              <a:spcAft>
                <a:spcPts val="0"/>
              </a:spcAft>
              <a:buClrTx/>
              <a:buSzPct val="80000"/>
              <a:buFontTx/>
              <a:buChar char="-"/>
              <a:tabLst/>
              <a:defRPr/>
            </a:pPr>
            <a:endPar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endParaRPr>
          </a:p>
          <a:p>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13</a:t>
            </a:fld>
            <a:endParaRPr lang="en-US" dirty="0"/>
          </a:p>
        </p:txBody>
      </p:sp>
      <p:pic>
        <p:nvPicPr>
          <p:cNvPr id="6" name="Afbeelding 5">
            <a:extLst>
              <a:ext uri="{FF2B5EF4-FFF2-40B4-BE49-F238E27FC236}">
                <a16:creationId xmlns:a16="http://schemas.microsoft.com/office/drawing/2014/main" id="{A590F4ED-EAB0-C685-6696-C3565763DFA9}"/>
              </a:ext>
            </a:extLst>
          </p:cNvPr>
          <p:cNvPicPr>
            <a:picLocks noChangeAspect="1"/>
          </p:cNvPicPr>
          <p:nvPr/>
        </p:nvPicPr>
        <p:blipFill>
          <a:blip r:embed="rId3"/>
          <a:stretch>
            <a:fillRect/>
          </a:stretch>
        </p:blipFill>
        <p:spPr>
          <a:xfrm>
            <a:off x="4008104" y="3440280"/>
            <a:ext cx="7404433" cy="2689575"/>
          </a:xfrm>
          <a:prstGeom prst="rect">
            <a:avLst/>
          </a:prstGeom>
        </p:spPr>
      </p:pic>
      <p:pic>
        <p:nvPicPr>
          <p:cNvPr id="5" name="Afbeelding 4">
            <a:extLst>
              <a:ext uri="{FF2B5EF4-FFF2-40B4-BE49-F238E27FC236}">
                <a16:creationId xmlns:a16="http://schemas.microsoft.com/office/drawing/2014/main" id="{DD29F958-3143-DEDC-6116-AE74308192FB}"/>
              </a:ext>
            </a:extLst>
          </p:cNvPr>
          <p:cNvPicPr>
            <a:picLocks noChangeAspect="1"/>
          </p:cNvPicPr>
          <p:nvPr/>
        </p:nvPicPr>
        <p:blipFill>
          <a:blip r:embed="rId4"/>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392891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3: </a:t>
            </a:r>
            <a:r>
              <a:rPr lang="en-US" dirty="0" err="1"/>
              <a:t>Gesprek</a:t>
            </a:r>
            <a:r>
              <a:rPr lang="en-US" dirty="0"/>
              <a:t> </a:t>
            </a:r>
            <a:r>
              <a:rPr lang="en-US" dirty="0" err="1"/>
              <a:t>ouders</a:t>
            </a:r>
            <a:r>
              <a:rPr lang="en-US" dirty="0"/>
              <a:t>/</a:t>
            </a:r>
            <a:r>
              <a:rPr lang="en-US" dirty="0" err="1"/>
              <a:t>voogd</a:t>
            </a:r>
            <a:endParaRPr lang="en-US" dirty="0"/>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Afscheid niet anders dan wanneer een kind geen donor is</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Geen consequenties voor opbaren </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lang="nl-NL" sz="2000" dirty="0" err="1">
                <a:solidFill>
                  <a:schemeClr val="tx1"/>
                </a:solidFill>
                <a:latin typeface="Calibri" panose="020F0502020204030204" pitchFamily="34" charset="0"/>
                <a:ea typeface="Segoe UI" panose="020B0502040204020203" pitchFamily="34" charset="0"/>
                <a:cs typeface="Calibri" panose="020F0502020204030204" pitchFamily="34" charset="0"/>
              </a:rPr>
              <a:t>Thanatopraxie</a:t>
            </a: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 mogelijk  </a:t>
            </a: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endParaRP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Patiënt &lt; 6u koelen</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Weefseldonatieprocedure kan tot 30u duren</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Procedure leidt niet altijd tot transplantatie</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Geen kosten voor familie</a:t>
            </a: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557213" marR="0" lvl="1" indent="-214313" algn="l" defTabSz="342900" rtl="0" eaLnBrk="1" fontAlgn="auto" latinLnBrk="0" hangingPunct="1">
              <a:lnSpc>
                <a:spcPct val="100000"/>
              </a:lnSpc>
              <a:spcBef>
                <a:spcPct val="20000"/>
              </a:spcBef>
              <a:spcAft>
                <a:spcPts val="0"/>
              </a:spcAft>
              <a:buClr>
                <a:srgbClr val="F08200"/>
              </a:buClr>
              <a:buSzPct val="80000"/>
              <a:buFontTx/>
              <a:buChar char="-"/>
              <a:tabLst/>
              <a:defRPr/>
            </a:pPr>
            <a:endParaRPr lang="nl-NL" sz="2400" dirty="0">
              <a:solidFill>
                <a:schemeClr val="tx1"/>
              </a:solidFill>
              <a:latin typeface="Calibri Light" panose="020F0302020204030204" pitchFamily="34" charset="0"/>
              <a:ea typeface="Segoe UI" panose="020B0502040204020203" pitchFamily="34" charset="0"/>
              <a:cs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14</a:t>
            </a:fld>
            <a:endParaRPr lang="en-US" dirty="0"/>
          </a:p>
        </p:txBody>
      </p:sp>
      <p:pic>
        <p:nvPicPr>
          <p:cNvPr id="5" name="Afbeelding 4">
            <a:extLst>
              <a:ext uri="{FF2B5EF4-FFF2-40B4-BE49-F238E27FC236}">
                <a16:creationId xmlns:a16="http://schemas.microsoft.com/office/drawing/2014/main" id="{34FEEB4F-11B4-0AAE-C5E6-4327B355B3E1}"/>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1199699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5E6473-17FD-85B0-92A8-0774F0336D27}"/>
              </a:ext>
            </a:extLst>
          </p:cNvPr>
          <p:cNvSpPr>
            <a:spLocks noGrp="1"/>
          </p:cNvSpPr>
          <p:nvPr>
            <p:ph type="title"/>
          </p:nvPr>
        </p:nvSpPr>
        <p:spPr/>
        <p:txBody>
          <a:bodyPr/>
          <a:lstStyle/>
          <a:p>
            <a:r>
              <a:rPr lang="nl-NL" dirty="0"/>
              <a:t>4: Aanmelden donor</a:t>
            </a:r>
          </a:p>
        </p:txBody>
      </p:sp>
      <p:sp>
        <p:nvSpPr>
          <p:cNvPr id="3" name="Tijdelijke aanduiding voor tekst 2">
            <a:extLst>
              <a:ext uri="{FF2B5EF4-FFF2-40B4-BE49-F238E27FC236}">
                <a16:creationId xmlns:a16="http://schemas.microsoft.com/office/drawing/2014/main" id="{065B3957-66AE-A2DB-41E2-CECD78F744A9}"/>
              </a:ext>
            </a:extLst>
          </p:cNvPr>
          <p:cNvSpPr>
            <a:spLocks noGrp="1"/>
          </p:cNvSpPr>
          <p:nvPr>
            <p:ph type="body" sz="quarter" idx="11"/>
          </p:nvPr>
        </p:nvSpPr>
        <p:spPr/>
        <p:txBody>
          <a:bodyPr/>
          <a:lstStyle/>
          <a:p>
            <a:r>
              <a:rPr lang="nl-NL" sz="2000" b="0" dirty="0">
                <a:solidFill>
                  <a:schemeClr val="tx1"/>
                </a:solidFill>
                <a:latin typeface="+mj-lt"/>
              </a:rPr>
              <a:t>Neem contact op met de NTS (24/7)</a:t>
            </a:r>
          </a:p>
          <a:p>
            <a:endParaRPr lang="nl-NL" sz="2000" b="0" dirty="0">
              <a:solidFill>
                <a:schemeClr val="tx1"/>
              </a:solidFill>
              <a:latin typeface="+mj-lt"/>
            </a:endParaRPr>
          </a:p>
          <a:p>
            <a:r>
              <a:rPr lang="nl-NL" sz="2000" b="0" dirty="0">
                <a:solidFill>
                  <a:schemeClr val="tx1"/>
                </a:solidFill>
                <a:latin typeface="+mj-lt"/>
              </a:rPr>
              <a:t>Als laatst:</a:t>
            </a:r>
          </a:p>
          <a:p>
            <a:r>
              <a:rPr lang="nl-NL" sz="2000" b="0" dirty="0">
                <a:solidFill>
                  <a:schemeClr val="tx1"/>
                </a:solidFill>
                <a:latin typeface="+mj-lt"/>
              </a:rPr>
              <a:t>- Donatieformulier invullen (ongeacht de (on)geschiktheid). </a:t>
            </a:r>
          </a:p>
          <a:p>
            <a:r>
              <a:rPr lang="nl-NL" sz="2000" b="0" dirty="0">
                <a:solidFill>
                  <a:schemeClr val="tx1"/>
                </a:solidFill>
                <a:latin typeface="+mj-lt"/>
              </a:rPr>
              <a:t>- Tijdelijk op papier</a:t>
            </a:r>
          </a:p>
        </p:txBody>
      </p:sp>
      <p:sp>
        <p:nvSpPr>
          <p:cNvPr id="4" name="Tijdelijke aanduiding voor dianummer 3">
            <a:extLst>
              <a:ext uri="{FF2B5EF4-FFF2-40B4-BE49-F238E27FC236}">
                <a16:creationId xmlns:a16="http://schemas.microsoft.com/office/drawing/2014/main" id="{98310E71-9BEB-11B6-A216-16A7CC88E56A}"/>
              </a:ext>
            </a:extLst>
          </p:cNvPr>
          <p:cNvSpPr>
            <a:spLocks noGrp="1"/>
          </p:cNvSpPr>
          <p:nvPr>
            <p:ph type="sldNum" sz="quarter" idx="12"/>
          </p:nvPr>
        </p:nvSpPr>
        <p:spPr/>
        <p:txBody>
          <a:bodyPr/>
          <a:lstStyle/>
          <a:p>
            <a:fld id="{5A195573-6125-40C3-AA0C-3AC6CFB9F86B}" type="slidenum">
              <a:rPr lang="en-US" smtClean="0"/>
              <a:pPr/>
              <a:t>15</a:t>
            </a:fld>
            <a:endParaRPr lang="en-US" dirty="0"/>
          </a:p>
        </p:txBody>
      </p:sp>
      <p:pic>
        <p:nvPicPr>
          <p:cNvPr id="5" name="Afbeelding 4">
            <a:extLst>
              <a:ext uri="{FF2B5EF4-FFF2-40B4-BE49-F238E27FC236}">
                <a16:creationId xmlns:a16="http://schemas.microsoft.com/office/drawing/2014/main" id="{2F1CB54D-D5AF-FC56-2F83-9EF97DA6B9CE}"/>
              </a:ext>
            </a:extLst>
          </p:cNvPr>
          <p:cNvPicPr>
            <a:picLocks noChangeAspect="1"/>
          </p:cNvPicPr>
          <p:nvPr/>
        </p:nvPicPr>
        <p:blipFill>
          <a:blip r:embed="rId2"/>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3871749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Procedure per </a:t>
            </a:r>
            <a:r>
              <a:rPr lang="en-US" dirty="0" err="1"/>
              <a:t>weefsel</a:t>
            </a:r>
            <a:endParaRPr lang="en-US" dirty="0"/>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a:xfrm>
            <a:off x="1225549" y="1494032"/>
            <a:ext cx="10966451" cy="4320000"/>
          </a:xfrm>
        </p:spPr>
        <p:txBody>
          <a:bodyPr/>
          <a:lstStyle/>
          <a:p>
            <a:pPr marL="0" marR="0" lvl="0" indent="0" algn="l" defTabSz="342900" rtl="0" eaLnBrk="1" fontAlgn="auto" latinLnBrk="0" hangingPunct="1">
              <a:lnSpc>
                <a:spcPct val="100000"/>
              </a:lnSpc>
              <a:spcBef>
                <a:spcPct val="20000"/>
              </a:spcBef>
              <a:spcAft>
                <a:spcPts val="0"/>
              </a:spcAft>
              <a:buClrTx/>
              <a:buSzPct val="80000"/>
              <a:buFont typeface="Arial"/>
              <a:buNone/>
              <a:tabLst/>
              <a:defRPr/>
            </a:pPr>
            <a:r>
              <a:rPr kumimoji="0" lang="nl-NL" sz="240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Oogweefsel  (vanaf 2 jaar)</a:t>
            </a:r>
          </a:p>
          <a:p>
            <a:pPr marL="557213" marR="0" lvl="1" indent="-214313" algn="l" defTabSz="342900" rtl="0" eaLnBrk="1" fontAlgn="auto" latinLnBrk="0" hangingPunct="1">
              <a:lnSpc>
                <a:spcPct val="100000"/>
              </a:lnSpc>
              <a:spcBef>
                <a:spcPct val="20000"/>
              </a:spcBef>
              <a:spcAft>
                <a:spcPts val="0"/>
              </a:spcAft>
              <a:buClr>
                <a:srgbClr val="F08200"/>
              </a:buClr>
              <a:buSzPct val="80000"/>
              <a:buFontTx/>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Enucleatie</a:t>
            </a:r>
          </a:p>
          <a:p>
            <a:pPr marL="557213" marR="0" lvl="1" indent="-214313" algn="l" defTabSz="342900" rtl="0" eaLnBrk="1" fontAlgn="auto" latinLnBrk="0" hangingPunct="1">
              <a:lnSpc>
                <a:spcPct val="100000"/>
              </a:lnSpc>
              <a:spcBef>
                <a:spcPct val="20000"/>
              </a:spcBef>
              <a:spcAft>
                <a:spcPts val="0"/>
              </a:spcAft>
              <a:buClr>
                <a:srgbClr val="F08200"/>
              </a:buClr>
              <a:buSzPct val="80000"/>
              <a:buFontTx/>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Nadien plaatsing oogprothese</a:t>
            </a:r>
          </a:p>
          <a:p>
            <a:pPr marL="557213" marR="0" lvl="1" indent="-214313" algn="l" defTabSz="342900" rtl="0" eaLnBrk="1" fontAlgn="auto" latinLnBrk="0" hangingPunct="1">
              <a:lnSpc>
                <a:spcPct val="100000"/>
              </a:lnSpc>
              <a:spcBef>
                <a:spcPct val="20000"/>
              </a:spcBef>
              <a:spcAft>
                <a:spcPts val="0"/>
              </a:spcAft>
              <a:buClr>
                <a:srgbClr val="F08200"/>
              </a:buClr>
              <a:buSzPct val="80000"/>
              <a:buFontTx/>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Kans op optreden blauwverkleuring</a:t>
            </a:r>
          </a:p>
          <a:p>
            <a:pPr marL="342900" lvl="1" defTabSz="342900">
              <a:lnSpc>
                <a:spcPct val="100000"/>
              </a:lnSpc>
              <a:spcBef>
                <a:spcPct val="20000"/>
              </a:spcBef>
              <a:buClr>
                <a:srgbClr val="F08200"/>
              </a:buClr>
              <a:buSzPct val="80000"/>
              <a:defRPr/>
            </a:pPr>
            <a:endParaRPr lang="nl-NL" sz="2000" dirty="0">
              <a:solidFill>
                <a:schemeClr val="tx1"/>
              </a:solidFill>
              <a:latin typeface="Calibri Light" panose="020F0302020204030204" pitchFamily="34" charset="0"/>
              <a:ea typeface="Segoe UI" panose="020B0502040204020203" pitchFamily="34" charset="0"/>
              <a:cs typeface="Segoe UI" panose="020B0502040204020203" pitchFamily="34" charset="0"/>
            </a:endParaRPr>
          </a:p>
          <a:p>
            <a:pPr marL="342900" lvl="1" defTabSz="342900">
              <a:lnSpc>
                <a:spcPct val="100000"/>
              </a:lnSpc>
              <a:spcBef>
                <a:spcPct val="20000"/>
              </a:spcBef>
              <a:buClr>
                <a:srgbClr val="F08200"/>
              </a:buClr>
              <a:buSzPct val="80000"/>
              <a:defRPr/>
            </a:pPr>
            <a:endParaRPr lang="nl-NL" sz="2000" dirty="0">
              <a:solidFill>
                <a:schemeClr val="tx1"/>
              </a:solidFill>
              <a:latin typeface="Calibri Light" panose="020F0302020204030204" pitchFamily="34" charset="0"/>
              <a:ea typeface="Segoe UI" panose="020B0502040204020203" pitchFamily="34" charset="0"/>
              <a:cs typeface="Segoe UI" panose="020B0502040204020203" pitchFamily="34" charset="0"/>
            </a:endParaRP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err="1">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Hoo</a:t>
            </a:r>
            <a:r>
              <a:rPr lang="nl-NL" sz="2000" dirty="0" err="1">
                <a:solidFill>
                  <a:schemeClr val="tx1"/>
                </a:solidFill>
                <a:latin typeface="Calibri" panose="020F0502020204030204" pitchFamily="34" charset="0"/>
                <a:ea typeface="Segoe UI" panose="020B0502040204020203" pitchFamily="34" charset="0"/>
                <a:cs typeface="Calibri" panose="020F0502020204030204" pitchFamily="34" charset="0"/>
              </a:rPr>
              <a:t>fd</a:t>
            </a: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 hoog leggen</a:t>
            </a:r>
          </a:p>
          <a:p>
            <a:pPr marL="685800" marR="0" lvl="1" indent="-342900" algn="l" defTabSz="3429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Obductie mogelijk </a:t>
            </a:r>
          </a:p>
          <a:p>
            <a:pPr marL="342900" lvl="1" defTabSz="342900">
              <a:lnSpc>
                <a:spcPct val="100000"/>
              </a:lnSpc>
              <a:spcBef>
                <a:spcPct val="20000"/>
              </a:spcBef>
              <a:buClr>
                <a:srgbClr val="F08200"/>
              </a:buClr>
              <a:buSzPct val="80000"/>
              <a:defRPr/>
            </a:pPr>
            <a:endParaRPr lang="nl-NL" sz="2000" dirty="0">
              <a:solidFill>
                <a:schemeClr val="tx1"/>
              </a:solidFill>
              <a:latin typeface="Calibri Light" panose="020F0302020204030204" pitchFamily="34" charset="0"/>
              <a:cs typeface="Calibri Light" panose="020F0302020204030204" pitchFamily="34" charset="0"/>
            </a:endParaRPr>
          </a:p>
          <a:p>
            <a:pPr marL="0" marR="0" lvl="0" indent="0" algn="l" defTabSz="342900" rtl="0" eaLnBrk="1" fontAlgn="auto" latinLnBrk="0" hangingPunct="1">
              <a:lnSpc>
                <a:spcPct val="100000"/>
              </a:lnSpc>
              <a:spcBef>
                <a:spcPct val="20000"/>
              </a:spcBef>
              <a:spcAft>
                <a:spcPts val="0"/>
              </a:spcAft>
              <a:buClrTx/>
              <a:buSzPct val="80000"/>
              <a:buFont typeface="Arial"/>
              <a:buNone/>
              <a:tabLst/>
              <a:defRPr/>
            </a:pPr>
            <a:endPar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endParaRPr>
          </a:p>
          <a:p>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16</a:t>
            </a:fld>
            <a:endParaRPr lang="en-US" dirty="0"/>
          </a:p>
        </p:txBody>
      </p:sp>
      <p:pic>
        <p:nvPicPr>
          <p:cNvPr id="7" name="Afbeelding 6" descr="Afbeelding met cirkel, Graphics, clipart, tekenfilm&#10;&#10;Automatisch gegenereerde beschrijving">
            <a:extLst>
              <a:ext uri="{FF2B5EF4-FFF2-40B4-BE49-F238E27FC236}">
                <a16:creationId xmlns:a16="http://schemas.microsoft.com/office/drawing/2014/main" id="{2B9F0F6B-B5E3-4482-63B7-EB8D5953BD5C}"/>
              </a:ext>
            </a:extLst>
          </p:cNvPr>
          <p:cNvPicPr>
            <a:picLocks noChangeAspect="1"/>
          </p:cNvPicPr>
          <p:nvPr/>
        </p:nvPicPr>
        <p:blipFill>
          <a:blip r:embed="rId3"/>
          <a:stretch>
            <a:fillRect/>
          </a:stretch>
        </p:blipFill>
        <p:spPr>
          <a:xfrm>
            <a:off x="366095" y="1366328"/>
            <a:ext cx="790346" cy="790346"/>
          </a:xfrm>
          <a:prstGeom prst="rect">
            <a:avLst/>
          </a:prstGeom>
        </p:spPr>
      </p:pic>
      <p:pic>
        <p:nvPicPr>
          <p:cNvPr id="5" name="Afbeelding 4">
            <a:extLst>
              <a:ext uri="{FF2B5EF4-FFF2-40B4-BE49-F238E27FC236}">
                <a16:creationId xmlns:a16="http://schemas.microsoft.com/office/drawing/2014/main" id="{5BE11E9D-C7A6-17A6-084B-3DC220AD2975}"/>
              </a:ext>
            </a:extLst>
          </p:cNvPr>
          <p:cNvPicPr>
            <a:picLocks noChangeAspect="1"/>
          </p:cNvPicPr>
          <p:nvPr/>
        </p:nvPicPr>
        <p:blipFill>
          <a:blip r:embed="rId4"/>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1482381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Procedure per </a:t>
            </a:r>
            <a:r>
              <a:rPr lang="en-US" dirty="0" err="1"/>
              <a:t>weefsel</a:t>
            </a:r>
            <a:endParaRPr lang="en-US" dirty="0"/>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a:xfrm>
            <a:off x="1289957" y="1494032"/>
            <a:ext cx="10966451" cy="4320000"/>
          </a:xfrm>
        </p:spPr>
        <p:txBody>
          <a:bodyPr/>
          <a:lstStyle/>
          <a:p>
            <a:pPr marL="0" marR="0" lvl="0" indent="0" algn="l" defTabSz="342900" rtl="0" eaLnBrk="1" fontAlgn="auto" latinLnBrk="0" hangingPunct="1">
              <a:lnSpc>
                <a:spcPct val="100000"/>
              </a:lnSpc>
              <a:spcBef>
                <a:spcPct val="20000"/>
              </a:spcBef>
              <a:spcAft>
                <a:spcPts val="0"/>
              </a:spcAft>
              <a:buClrTx/>
              <a:buSzPct val="80000"/>
              <a:buFont typeface="Arial"/>
              <a:buNone/>
              <a:tabLst/>
              <a:defRPr/>
            </a:pPr>
            <a:r>
              <a:rPr kumimoji="0" lang="nl-NL" sz="240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Hartkleppen (vanaf 3kg)</a:t>
            </a:r>
          </a:p>
          <a:p>
            <a:pPr marL="557213" marR="0" lvl="1" indent="-214313" algn="l" defTabSz="342900" rtl="0" eaLnBrk="1" fontAlgn="auto" latinLnBrk="0" hangingPunct="1">
              <a:lnSpc>
                <a:spcPct val="100000"/>
              </a:lnSpc>
              <a:spcBef>
                <a:spcPct val="20000"/>
              </a:spcBef>
              <a:spcAft>
                <a:spcPts val="0"/>
              </a:spcAft>
              <a:buClr>
                <a:srgbClr val="F08200"/>
              </a:buClr>
              <a:buSzPct val="80000"/>
              <a:buFontTx/>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Volledig hart wordt uitgenomen en niet teruggeplaatst</a:t>
            </a:r>
          </a:p>
          <a:p>
            <a:pPr marL="557213" marR="0" lvl="1" indent="-214313" algn="l" defTabSz="342900" rtl="0" eaLnBrk="1" fontAlgn="auto" latinLnBrk="0" hangingPunct="1">
              <a:lnSpc>
                <a:spcPct val="100000"/>
              </a:lnSpc>
              <a:spcBef>
                <a:spcPct val="20000"/>
              </a:spcBef>
              <a:spcAft>
                <a:spcPts val="0"/>
              </a:spcAft>
              <a:buClr>
                <a:srgbClr val="F08200"/>
              </a:buClr>
              <a:buSzPct val="80000"/>
              <a:buFontTx/>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Y incisie</a:t>
            </a:r>
          </a:p>
          <a:p>
            <a:pPr marL="557213" marR="0" lvl="1" indent="-214313" algn="l" defTabSz="342900" rtl="0" eaLnBrk="1" fontAlgn="auto" latinLnBrk="0" hangingPunct="1">
              <a:lnSpc>
                <a:spcPct val="100000"/>
              </a:lnSpc>
              <a:spcBef>
                <a:spcPct val="20000"/>
              </a:spcBef>
              <a:spcAft>
                <a:spcPts val="0"/>
              </a:spcAft>
              <a:buClr>
                <a:srgbClr val="F08200"/>
              </a:buClr>
              <a:buSzPct val="80000"/>
              <a:buFontTx/>
              <a:buChar char="-"/>
              <a:tabLst/>
              <a:defRPr/>
            </a:pPr>
            <a:endParaRPr lang="nl-NL" sz="20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lvl="1" defTabSz="342900">
              <a:lnSpc>
                <a:spcPct val="100000"/>
              </a:lnSpc>
              <a:spcBef>
                <a:spcPct val="20000"/>
              </a:spcBef>
              <a:buClr>
                <a:srgbClr val="F08200"/>
              </a:buClr>
              <a:buSzPct val="80000"/>
              <a:defRPr/>
            </a:pPr>
            <a:r>
              <a:rPr lang="nl-NL" sz="2000" dirty="0">
                <a:solidFill>
                  <a:schemeClr val="tx1"/>
                </a:solidFill>
                <a:latin typeface="Calibri" panose="020F0502020204030204" pitchFamily="34" charset="0"/>
                <a:ea typeface="Calibri" panose="020F0502020204030204" pitchFamily="34" charset="0"/>
                <a:cs typeface="Calibri" panose="020F0502020204030204" pitchFamily="34" charset="0"/>
              </a:rPr>
              <a:t>Specifieke contra-indicaties:</a:t>
            </a:r>
          </a:p>
          <a:p>
            <a:pPr marL="342900" marR="0" lvl="1" algn="l" defTabSz="342900" rtl="0" eaLnBrk="1" fontAlgn="auto" latinLnBrk="0" hangingPunct="1">
              <a:lnSpc>
                <a:spcPct val="100000"/>
              </a:lnSpc>
              <a:spcBef>
                <a:spcPct val="20000"/>
              </a:spcBef>
              <a:spcAft>
                <a:spcPts val="0"/>
              </a:spcAft>
              <a:buClr>
                <a:srgbClr val="F08200"/>
              </a:buClr>
              <a:buSzPct val="80000"/>
              <a:tabLst/>
              <a:defRPr/>
            </a:pPr>
            <a:r>
              <a:rPr lang="de-DE"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kumimoji="0" lang="de-DE" sz="2000" b="0" i="0"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Maligniteit</a:t>
            </a:r>
            <a:r>
              <a:rPr kumimoji="0" lang="de-DE" sz="2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342900" marR="0" lvl="1" algn="l" defTabSz="342900" rtl="0" eaLnBrk="1" fontAlgn="auto" latinLnBrk="0" hangingPunct="1">
              <a:lnSpc>
                <a:spcPct val="100000"/>
              </a:lnSpc>
              <a:spcBef>
                <a:spcPct val="20000"/>
              </a:spcBef>
              <a:spcAft>
                <a:spcPts val="0"/>
              </a:spcAft>
              <a:buClr>
                <a:srgbClr val="F08200"/>
              </a:buClr>
              <a:buSzPct val="80000"/>
              <a:tabLst/>
              <a:defRPr/>
            </a:pPr>
            <a:r>
              <a:rPr lang="de-DE"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kumimoji="0" lang="de-DE" sz="2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Sepsis </a:t>
            </a:r>
          </a:p>
          <a:p>
            <a:pPr marL="342900" marR="0" lvl="1" algn="l" defTabSz="342900" rtl="0" eaLnBrk="1" fontAlgn="auto" latinLnBrk="0" hangingPunct="1">
              <a:lnSpc>
                <a:spcPct val="100000"/>
              </a:lnSpc>
              <a:spcBef>
                <a:spcPct val="20000"/>
              </a:spcBef>
              <a:spcAft>
                <a:spcPts val="0"/>
              </a:spcAft>
              <a:buClr>
                <a:srgbClr val="F08200"/>
              </a:buClr>
              <a:buSzPct val="80000"/>
              <a:tabLst/>
              <a:defRPr/>
            </a:pPr>
            <a:endParaRPr kumimoji="0" lang="nl-NL" sz="20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endParaRPr>
          </a:p>
          <a:p>
            <a:pPr marL="685800" marR="0" lvl="1" indent="-342900" algn="l" defTabSz="342900" rtl="0" eaLnBrk="1" fontAlgn="auto" latinLnBrk="0" hangingPunct="1">
              <a:spcBef>
                <a:spcPct val="20000"/>
              </a:spcBef>
              <a:spcAft>
                <a:spcPts val="0"/>
              </a:spcAft>
              <a:buClr>
                <a:srgbClr val="F08200"/>
              </a:buClr>
              <a:buSzPct val="80000"/>
              <a:buFont typeface="Arial" panose="020B0604020202020204" pitchFamily="34" charset="0"/>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Bij kindjes (vanaf 3kg tot 2jr) alleen op verzoek van ouders </a:t>
            </a:r>
          </a:p>
          <a:p>
            <a:pPr marL="685800" marR="0" lvl="1" indent="-342900" algn="l" defTabSz="342900" rtl="0" eaLnBrk="1" fontAlgn="auto" latinLnBrk="0" hangingPunct="1">
              <a:spcBef>
                <a:spcPct val="20000"/>
              </a:spcBef>
              <a:spcAft>
                <a:spcPts val="0"/>
              </a:spcAft>
              <a:buClr>
                <a:srgbClr val="F08200"/>
              </a:buClr>
              <a:buSzPct val="80000"/>
              <a:buFont typeface="Arial" panose="020B0604020202020204" pitchFamily="34" charset="0"/>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Obductie en hartklepdonatie gaan niet samen </a:t>
            </a:r>
          </a:p>
          <a:p>
            <a:pPr marL="685800" marR="0" lvl="1" indent="-342900" algn="l" defTabSz="342900" rtl="0" eaLnBrk="1" fontAlgn="auto" latinLnBrk="0" hangingPunct="1">
              <a:spcBef>
                <a:spcPct val="20000"/>
              </a:spcBef>
              <a:spcAft>
                <a:spcPts val="0"/>
              </a:spcAft>
              <a:buClr>
                <a:srgbClr val="F08200"/>
              </a:buClr>
              <a:buSzPct val="80000"/>
              <a:buFont typeface="Arial" panose="020B0604020202020204" pitchFamily="34" charset="0"/>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PA onderzoek mogelijk </a:t>
            </a:r>
          </a:p>
          <a:p>
            <a:pPr marL="342900" marR="0" lvl="1" algn="l" defTabSz="342900" rtl="0" eaLnBrk="1" fontAlgn="auto" latinLnBrk="0" hangingPunct="1">
              <a:lnSpc>
                <a:spcPct val="100000"/>
              </a:lnSpc>
              <a:spcBef>
                <a:spcPct val="20000"/>
              </a:spcBef>
              <a:spcAft>
                <a:spcPts val="0"/>
              </a:spcAft>
              <a:buClr>
                <a:srgbClr val="F08200"/>
              </a:buClr>
              <a:buSzPct val="80000"/>
              <a:tabLst/>
              <a:defRPr/>
            </a:pPr>
            <a:endParaRPr kumimoji="0" lang="nl-NL" sz="20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17</a:t>
            </a:fld>
            <a:endParaRPr lang="en-US" dirty="0"/>
          </a:p>
        </p:txBody>
      </p:sp>
      <p:pic>
        <p:nvPicPr>
          <p:cNvPr id="8" name="Afbeelding 7" descr="Afbeelding met clipart, Graphics, tekenfilm, illustratie&#10;&#10;Automatisch gegenereerde beschrijving">
            <a:extLst>
              <a:ext uri="{FF2B5EF4-FFF2-40B4-BE49-F238E27FC236}">
                <a16:creationId xmlns:a16="http://schemas.microsoft.com/office/drawing/2014/main" id="{F5A7F2D4-2DCF-AC23-2DCF-7588A33DB905}"/>
              </a:ext>
            </a:extLst>
          </p:cNvPr>
          <p:cNvPicPr>
            <a:picLocks noChangeAspect="1"/>
          </p:cNvPicPr>
          <p:nvPr/>
        </p:nvPicPr>
        <p:blipFill>
          <a:blip r:embed="rId3"/>
          <a:stretch>
            <a:fillRect/>
          </a:stretch>
        </p:blipFill>
        <p:spPr>
          <a:xfrm>
            <a:off x="443054" y="1494032"/>
            <a:ext cx="722312" cy="720725"/>
          </a:xfrm>
          <a:prstGeom prst="rect">
            <a:avLst/>
          </a:prstGeom>
        </p:spPr>
      </p:pic>
      <p:pic>
        <p:nvPicPr>
          <p:cNvPr id="5" name="Afbeelding 4">
            <a:extLst>
              <a:ext uri="{FF2B5EF4-FFF2-40B4-BE49-F238E27FC236}">
                <a16:creationId xmlns:a16="http://schemas.microsoft.com/office/drawing/2014/main" id="{C3EA4C9F-51FC-EFD1-0E00-F5E783E99A2F}"/>
              </a:ext>
            </a:extLst>
          </p:cNvPr>
          <p:cNvPicPr>
            <a:picLocks noChangeAspect="1"/>
          </p:cNvPicPr>
          <p:nvPr/>
        </p:nvPicPr>
        <p:blipFill>
          <a:blip r:embed="rId4"/>
          <a:stretch>
            <a:fillRect/>
          </a:stretch>
        </p:blipFill>
        <p:spPr>
          <a:xfrm>
            <a:off x="8861493" y="3358341"/>
            <a:ext cx="2368482" cy="2699559"/>
          </a:xfrm>
          <a:prstGeom prst="rect">
            <a:avLst/>
          </a:prstGeom>
        </p:spPr>
      </p:pic>
    </p:spTree>
    <p:extLst>
      <p:ext uri="{BB962C8B-B14F-4D97-AF65-F5344CB8AC3E}">
        <p14:creationId xmlns:p14="http://schemas.microsoft.com/office/powerpoint/2010/main" val="2212974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Procedure per </a:t>
            </a:r>
            <a:r>
              <a:rPr lang="en-US" dirty="0" err="1"/>
              <a:t>weefsel</a:t>
            </a:r>
            <a:endParaRPr lang="en-US" dirty="0"/>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a:xfrm>
            <a:off x="1421719" y="1436420"/>
            <a:ext cx="10966451" cy="4320000"/>
          </a:xfrm>
        </p:spPr>
        <p:txBody>
          <a:bodyPr/>
          <a:lstStyle/>
          <a:p>
            <a:pPr marL="0" marR="0" lvl="0" indent="0" algn="l" defTabSz="342900" rtl="0" eaLnBrk="1" fontAlgn="auto" latinLnBrk="0" hangingPunct="1">
              <a:lnSpc>
                <a:spcPct val="100000"/>
              </a:lnSpc>
              <a:spcBef>
                <a:spcPct val="20000"/>
              </a:spcBef>
              <a:spcAft>
                <a:spcPts val="0"/>
              </a:spcAft>
              <a:buClrTx/>
              <a:buSzPct val="80000"/>
              <a:buFont typeface="Arial"/>
              <a:buNone/>
              <a:tabLst/>
              <a:defRPr/>
            </a:pPr>
            <a:r>
              <a:rPr kumimoji="0" lang="nl-NL" sz="240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Botweefsel (vanaf 17jaar)</a:t>
            </a:r>
          </a:p>
          <a:p>
            <a:pPr marL="557213" marR="0" lvl="1" indent="-214313" algn="l" defTabSz="342900" rtl="0" eaLnBrk="1" fontAlgn="auto" latinLnBrk="0" hangingPunct="1">
              <a:lnSpc>
                <a:spcPct val="100000"/>
              </a:lnSpc>
              <a:spcBef>
                <a:spcPct val="20000"/>
              </a:spcBef>
              <a:spcAft>
                <a:spcPts val="0"/>
              </a:spcAft>
              <a:buClr>
                <a:srgbClr val="F08200"/>
              </a:buClr>
              <a:buSzPct val="80000"/>
              <a:buFontTx/>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Procedure duurt +/- 6u</a:t>
            </a:r>
          </a:p>
          <a:p>
            <a:pPr marL="557213" marR="0" lvl="1" indent="-214313" algn="l" defTabSz="342900" rtl="0" eaLnBrk="1" fontAlgn="auto" latinLnBrk="0" hangingPunct="1">
              <a:lnSpc>
                <a:spcPct val="100000"/>
              </a:lnSpc>
              <a:spcBef>
                <a:spcPct val="20000"/>
              </a:spcBef>
              <a:spcAft>
                <a:spcPts val="0"/>
              </a:spcAft>
              <a:buClr>
                <a:srgbClr val="F08200"/>
              </a:buClr>
              <a:buSzPct val="80000"/>
              <a:buFontTx/>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Protheses worden teruggeplaatst</a:t>
            </a:r>
          </a:p>
          <a:p>
            <a:pPr marL="557213" marR="0" lvl="1" indent="-214313" algn="l" defTabSz="342900" rtl="0" eaLnBrk="1" fontAlgn="auto" latinLnBrk="0" hangingPunct="1">
              <a:lnSpc>
                <a:spcPct val="100000"/>
              </a:lnSpc>
              <a:spcBef>
                <a:spcPct val="20000"/>
              </a:spcBef>
              <a:spcAft>
                <a:spcPts val="0"/>
              </a:spcAft>
              <a:buClr>
                <a:srgbClr val="F08200"/>
              </a:buClr>
              <a:buSzPct val="80000"/>
              <a:buFontTx/>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Geen (rituele) lichaamswassing mogelijk</a:t>
            </a:r>
          </a:p>
          <a:p>
            <a:pPr marL="557213" marR="0" lvl="1" indent="-214313" algn="l" defTabSz="342900" rtl="0" eaLnBrk="1" fontAlgn="auto" latinLnBrk="0" hangingPunct="1">
              <a:lnSpc>
                <a:spcPct val="100000"/>
              </a:lnSpc>
              <a:spcBef>
                <a:spcPct val="20000"/>
              </a:spcBef>
              <a:spcAft>
                <a:spcPts val="0"/>
              </a:spcAft>
              <a:buClr>
                <a:srgbClr val="F08200"/>
              </a:buClr>
              <a:buSzPct val="80000"/>
              <a:buFontTx/>
              <a:buChar char="-"/>
              <a:tabLst/>
              <a:defRPr/>
            </a:pPr>
            <a:endParaRPr lang="nl-NL"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lvl="1" defTabSz="342900">
              <a:lnSpc>
                <a:spcPct val="100000"/>
              </a:lnSpc>
              <a:spcBef>
                <a:spcPct val="20000"/>
              </a:spcBef>
              <a:buClr>
                <a:srgbClr val="F08200"/>
              </a:buClr>
              <a:buSzPct val="80000"/>
              <a:defRPr/>
            </a:pPr>
            <a:r>
              <a:rPr lang="nl-NL" sz="2000" dirty="0">
                <a:solidFill>
                  <a:schemeClr val="tx1"/>
                </a:solidFill>
                <a:latin typeface="Calibri" panose="020F0502020204030204" pitchFamily="34" charset="0"/>
                <a:ea typeface="Calibri" panose="020F0502020204030204" pitchFamily="34" charset="0"/>
                <a:cs typeface="Calibri" panose="020F0502020204030204" pitchFamily="34" charset="0"/>
              </a:rPr>
              <a:t>Specifieke contra-indicaties:</a:t>
            </a:r>
          </a:p>
          <a:p>
            <a:pPr marL="342900" marR="0" lvl="1" algn="l" defTabSz="342900" rtl="0" eaLnBrk="1" fontAlgn="auto" latinLnBrk="0" hangingPunct="1">
              <a:lnSpc>
                <a:spcPct val="100000"/>
              </a:lnSpc>
              <a:spcBef>
                <a:spcPct val="20000"/>
              </a:spcBef>
              <a:spcAft>
                <a:spcPts val="0"/>
              </a:spcAft>
              <a:buClr>
                <a:srgbClr val="F08200"/>
              </a:buClr>
              <a:buSzPct val="80000"/>
              <a:tabLst/>
              <a:defRPr/>
            </a:pPr>
            <a:r>
              <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Maligniteit</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1" algn="l" defTabSz="342900" rtl="0" eaLnBrk="1" fontAlgn="auto" latinLnBrk="0" hangingPunct="1">
              <a:lnSpc>
                <a:spcPct val="100000"/>
              </a:lnSpc>
              <a:spcBef>
                <a:spcPct val="20000"/>
              </a:spcBef>
              <a:spcAft>
                <a:spcPts val="0"/>
              </a:spcAft>
              <a:buClr>
                <a:srgbClr val="F08200"/>
              </a:buClr>
              <a:buSzPct val="80000"/>
              <a:tabLst/>
              <a:defRPr/>
            </a:pPr>
            <a:r>
              <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Sepsis</a:t>
            </a:r>
          </a:p>
          <a:p>
            <a:pPr marL="342900" marR="0" lvl="1" algn="l" defTabSz="342900" rtl="0" eaLnBrk="1" fontAlgn="auto" latinLnBrk="0" hangingPunct="1">
              <a:lnSpc>
                <a:spcPct val="100000"/>
              </a:lnSpc>
              <a:spcBef>
                <a:spcPct val="20000"/>
              </a:spcBef>
              <a:spcAft>
                <a:spcPts val="0"/>
              </a:spcAft>
              <a:buClr>
                <a:srgbClr val="F08200"/>
              </a:buClr>
              <a:buSzPct val="80000"/>
              <a:tabLst/>
              <a:defRPr/>
            </a:pPr>
            <a:endParaRPr kumimoji="0" lang="nl-NL" sz="20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endParaRPr>
          </a:p>
          <a:p>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18</a:t>
            </a:fld>
            <a:endParaRPr lang="en-US" dirty="0"/>
          </a:p>
        </p:txBody>
      </p:sp>
      <p:pic>
        <p:nvPicPr>
          <p:cNvPr id="5" name="Picture 3">
            <a:extLst>
              <a:ext uri="{FF2B5EF4-FFF2-40B4-BE49-F238E27FC236}">
                <a16:creationId xmlns:a16="http://schemas.microsoft.com/office/drawing/2014/main" id="{58142D64-5AE9-96D7-B261-0250ABCFF5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5448" y="4279573"/>
            <a:ext cx="1962298" cy="158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02A214BE-2E8A-CA56-8AF3-3D8296C1B6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3281" y="846869"/>
            <a:ext cx="3579256" cy="512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fbeelding 7" descr="Afbeelding met clipart, Graphics, symbool, logo&#10;&#10;Automatisch gegenereerde beschrijving">
            <a:extLst>
              <a:ext uri="{FF2B5EF4-FFF2-40B4-BE49-F238E27FC236}">
                <a16:creationId xmlns:a16="http://schemas.microsoft.com/office/drawing/2014/main" id="{3406408B-4CC4-523C-590A-8775343EA86D}"/>
              </a:ext>
            </a:extLst>
          </p:cNvPr>
          <p:cNvPicPr>
            <a:picLocks noChangeAspect="1"/>
          </p:cNvPicPr>
          <p:nvPr/>
        </p:nvPicPr>
        <p:blipFill>
          <a:blip r:embed="rId5"/>
          <a:stretch>
            <a:fillRect/>
          </a:stretch>
        </p:blipFill>
        <p:spPr>
          <a:xfrm>
            <a:off x="467765" y="1234691"/>
            <a:ext cx="822192" cy="822192"/>
          </a:xfrm>
          <a:prstGeom prst="rect">
            <a:avLst/>
          </a:prstGeom>
        </p:spPr>
      </p:pic>
    </p:spTree>
    <p:extLst>
      <p:ext uri="{BB962C8B-B14F-4D97-AF65-F5344CB8AC3E}">
        <p14:creationId xmlns:p14="http://schemas.microsoft.com/office/powerpoint/2010/main" val="268027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Bloedafname</a:t>
            </a:r>
            <a:r>
              <a:rPr lang="en-US" dirty="0"/>
              <a:t> </a:t>
            </a:r>
            <a:r>
              <a:rPr lang="en-US" dirty="0" err="1"/>
              <a:t>weefseldonor</a:t>
            </a:r>
            <a:r>
              <a:rPr lang="en-US" dirty="0"/>
              <a:t> </a:t>
            </a:r>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pPr marR="0" lvl="0" algn="l" defTabSz="342900" rtl="0" eaLnBrk="1" fontAlgn="auto" latinLnBrk="0" hangingPunct="1">
              <a:lnSpc>
                <a:spcPct val="100000"/>
              </a:lnSpc>
              <a:spcBef>
                <a:spcPct val="20000"/>
              </a:spcBef>
              <a:spcAft>
                <a:spcPts val="0"/>
              </a:spcAft>
              <a:buClrTx/>
              <a:buSzPct val="80000"/>
              <a:tabLst/>
              <a:defRPr/>
            </a:pPr>
            <a:r>
              <a:rPr lang="nl-NL" sz="2000" b="0" dirty="0">
                <a:solidFill>
                  <a:schemeClr val="tx1"/>
                </a:solidFill>
                <a:latin typeface="Calibri" panose="020F0502020204030204" pitchFamily="34" charset="0"/>
                <a:cs typeface="Calibri" panose="020F0502020204030204" pitchFamily="34" charset="0"/>
              </a:rPr>
              <a:t>&lt;2 </a:t>
            </a:r>
            <a:r>
              <a:rPr lang="nl-NL" sz="2000" b="0" dirty="0" err="1">
                <a:solidFill>
                  <a:schemeClr val="tx1"/>
                </a:solidFill>
                <a:latin typeface="Calibri" panose="020F0502020204030204" pitchFamily="34" charset="0"/>
                <a:cs typeface="Calibri" panose="020F0502020204030204" pitchFamily="34" charset="0"/>
              </a:rPr>
              <a:t>mnd</a:t>
            </a:r>
            <a:r>
              <a:rPr lang="nl-NL" sz="2000" b="0" dirty="0">
                <a:solidFill>
                  <a:schemeClr val="tx1"/>
                </a:solidFill>
                <a:latin typeface="Calibri" panose="020F0502020204030204" pitchFamily="34" charset="0"/>
                <a:cs typeface="Calibri" panose="020F0502020204030204" pitchFamily="34" charset="0"/>
              </a:rPr>
              <a:t>:</a:t>
            </a:r>
          </a:p>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lang="nl-NL" sz="2000" b="0" dirty="0">
                <a:solidFill>
                  <a:schemeClr val="tx1"/>
                </a:solidFill>
                <a:latin typeface="Calibri" panose="020F0502020204030204" pitchFamily="34" charset="0"/>
                <a:cs typeface="Calibri" panose="020F0502020204030204" pitchFamily="34" charset="0"/>
              </a:rPr>
              <a:t>Geen bloedafname nodig bij de donor -&gt; alleen bij moeder. </a:t>
            </a:r>
            <a:endParaRPr lang="en-US" sz="2000" b="0" dirty="0">
              <a:solidFill>
                <a:schemeClr val="tx1"/>
              </a:solidFill>
              <a:latin typeface="Calibri" panose="020F0502020204030204" pitchFamily="34" charset="0"/>
              <a:cs typeface="Calibri" panose="020F0502020204030204" pitchFamily="34" charset="0"/>
            </a:endParaRPr>
          </a:p>
          <a:p>
            <a:pPr marL="342900" marR="0" lvl="0" indent="-342900" algn="l" defTabSz="342900" rtl="0" eaLnBrk="1" fontAlgn="auto" latinLnBrk="0" hangingPunct="1">
              <a:lnSpc>
                <a:spcPct val="100000"/>
              </a:lnSpc>
              <a:spcBef>
                <a:spcPct val="20000"/>
              </a:spcBef>
              <a:spcAft>
                <a:spcPts val="0"/>
              </a:spcAft>
              <a:buClrTx/>
              <a:buSzPct val="80000"/>
              <a:buFontTx/>
              <a:buChar char="-"/>
              <a:tabLst/>
              <a:defRPr/>
            </a:pPr>
            <a:endParaRPr lang="en-US" sz="2000" b="0" dirty="0">
              <a:solidFill>
                <a:schemeClr val="tx1"/>
              </a:solidFill>
              <a:latin typeface="Calibri" panose="020F0502020204030204" pitchFamily="34" charset="0"/>
              <a:cs typeface="Calibri" panose="020F0502020204030204" pitchFamily="34" charset="0"/>
            </a:endParaRPr>
          </a:p>
          <a:p>
            <a:pPr marR="0" lvl="0" algn="l" defTabSz="342900" rtl="0" eaLnBrk="1" fontAlgn="auto" latinLnBrk="0" hangingPunct="1">
              <a:lnSpc>
                <a:spcPct val="100000"/>
              </a:lnSpc>
              <a:spcBef>
                <a:spcPct val="20000"/>
              </a:spcBef>
              <a:spcAft>
                <a:spcPts val="0"/>
              </a:spcAft>
              <a:buClrTx/>
              <a:buSzPct val="80000"/>
              <a:tabLst/>
              <a:defRPr/>
            </a:pPr>
            <a:r>
              <a:rPr lang="en-US" sz="2000" b="0" dirty="0">
                <a:solidFill>
                  <a:schemeClr val="tx1"/>
                </a:solidFill>
                <a:latin typeface="Calibri" panose="020F0502020204030204" pitchFamily="34" charset="0"/>
                <a:cs typeface="Calibri" panose="020F0502020204030204" pitchFamily="34" charset="0"/>
              </a:rPr>
              <a:t>2-18 </a:t>
            </a:r>
            <a:r>
              <a:rPr lang="en-US" sz="2000" b="0" dirty="0" err="1">
                <a:solidFill>
                  <a:schemeClr val="tx1"/>
                </a:solidFill>
                <a:latin typeface="Calibri" panose="020F0502020204030204" pitchFamily="34" charset="0"/>
                <a:cs typeface="Calibri" panose="020F0502020204030204" pitchFamily="34" charset="0"/>
              </a:rPr>
              <a:t>mnd</a:t>
            </a:r>
            <a:r>
              <a:rPr lang="en-US" sz="2000" b="0" dirty="0">
                <a:solidFill>
                  <a:schemeClr val="tx1"/>
                </a:solidFill>
                <a:latin typeface="Calibri" panose="020F0502020204030204" pitchFamily="34" charset="0"/>
                <a:cs typeface="Calibri" panose="020F0502020204030204" pitchFamily="34" charset="0"/>
              </a:rPr>
              <a:t>:</a:t>
            </a:r>
          </a:p>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lang="en-US" sz="2000" b="0" dirty="0" err="1">
                <a:solidFill>
                  <a:schemeClr val="tx1"/>
                </a:solidFill>
                <a:latin typeface="Calibri" panose="020F0502020204030204" pitchFamily="34" charset="0"/>
                <a:cs typeface="Calibri" panose="020F0502020204030204" pitchFamily="34" charset="0"/>
              </a:rPr>
              <a:t>Bloedafname</a:t>
            </a:r>
            <a:r>
              <a:rPr lang="en-US" sz="2000" b="0" dirty="0">
                <a:solidFill>
                  <a:schemeClr val="tx1"/>
                </a:solidFill>
                <a:latin typeface="Calibri" panose="020F0502020204030204" pitchFamily="34" charset="0"/>
                <a:cs typeface="Calibri" panose="020F0502020204030204" pitchFamily="34" charset="0"/>
              </a:rPr>
              <a:t> </a:t>
            </a:r>
            <a:r>
              <a:rPr lang="en-US" sz="2000" b="0" dirty="0" err="1">
                <a:solidFill>
                  <a:schemeClr val="tx1"/>
                </a:solidFill>
                <a:latin typeface="Calibri" panose="020F0502020204030204" pitchFamily="34" charset="0"/>
                <a:cs typeface="Calibri" panose="020F0502020204030204" pitchFamily="34" charset="0"/>
              </a:rPr>
              <a:t>bij</a:t>
            </a:r>
            <a:r>
              <a:rPr lang="en-US" sz="2000" b="0" dirty="0">
                <a:solidFill>
                  <a:schemeClr val="tx1"/>
                </a:solidFill>
                <a:latin typeface="Calibri" panose="020F0502020204030204" pitchFamily="34" charset="0"/>
                <a:cs typeface="Calibri" panose="020F0502020204030204" pitchFamily="34" charset="0"/>
              </a:rPr>
              <a:t> donor en </a:t>
            </a:r>
            <a:r>
              <a:rPr lang="en-US" sz="2000" b="0" dirty="0" err="1">
                <a:solidFill>
                  <a:schemeClr val="tx1"/>
                </a:solidFill>
                <a:latin typeface="Calibri" panose="020F0502020204030204" pitchFamily="34" charset="0"/>
                <a:cs typeface="Calibri" panose="020F0502020204030204" pitchFamily="34" charset="0"/>
              </a:rPr>
              <a:t>moeder</a:t>
            </a:r>
            <a:r>
              <a:rPr lang="en-US" sz="2000" b="0" dirty="0">
                <a:solidFill>
                  <a:schemeClr val="tx1"/>
                </a:solidFill>
                <a:latin typeface="Calibri" panose="020F0502020204030204" pitchFamily="34" charset="0"/>
                <a:cs typeface="Calibri" panose="020F0502020204030204" pitchFamily="34" charset="0"/>
              </a:rPr>
              <a:t> </a:t>
            </a:r>
          </a:p>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endParaRPr lang="en-US" sz="2000" b="0" dirty="0">
              <a:solidFill>
                <a:schemeClr val="tx1"/>
              </a:solidFill>
              <a:latin typeface="Calibri" panose="020F0502020204030204" pitchFamily="34" charset="0"/>
              <a:cs typeface="Calibri" panose="020F0502020204030204" pitchFamily="34" charset="0"/>
            </a:endParaRPr>
          </a:p>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endParaRPr lang="en-US" sz="2000" b="0" dirty="0">
              <a:solidFill>
                <a:schemeClr val="tx1"/>
              </a:solidFill>
              <a:latin typeface="Calibri" panose="020F0502020204030204" pitchFamily="34" charset="0"/>
              <a:cs typeface="Calibri" panose="020F0502020204030204" pitchFamily="34" charset="0"/>
            </a:endParaRPr>
          </a:p>
          <a:p>
            <a:pPr marR="0" lvl="0" algn="l" defTabSz="342900" rtl="0" eaLnBrk="1" fontAlgn="auto" latinLnBrk="0" hangingPunct="1">
              <a:lnSpc>
                <a:spcPct val="100000"/>
              </a:lnSpc>
              <a:spcBef>
                <a:spcPct val="20000"/>
              </a:spcBef>
              <a:spcAft>
                <a:spcPts val="0"/>
              </a:spcAft>
              <a:buClrTx/>
              <a:buSzPct val="80000"/>
              <a:tabLst/>
              <a:defRPr/>
            </a:pPr>
            <a:r>
              <a:rPr lang="en-US" sz="2000" b="0" dirty="0" err="1">
                <a:solidFill>
                  <a:schemeClr val="tx1"/>
                </a:solidFill>
                <a:latin typeface="Calibri" panose="020F0502020204030204" pitchFamily="34" charset="0"/>
                <a:cs typeface="Calibri" panose="020F0502020204030204" pitchFamily="34" charset="0"/>
              </a:rPr>
              <a:t>Aanvullend</a:t>
            </a:r>
            <a:r>
              <a:rPr lang="en-US" sz="2000" b="0" dirty="0">
                <a:solidFill>
                  <a:schemeClr val="tx1"/>
                </a:solidFill>
                <a:latin typeface="Calibri" panose="020F0502020204030204" pitchFamily="34" charset="0"/>
                <a:cs typeface="Calibri" panose="020F0502020204030204" pitchFamily="34" charset="0"/>
              </a:rPr>
              <a:t>:</a:t>
            </a:r>
          </a:p>
          <a:p>
            <a:pPr marL="342900" marR="0" lvl="0" indent="-342900" algn="l" defTabSz="342900" rtl="0" eaLnBrk="1" fontAlgn="auto" latinLnBrk="0" hangingPunct="1">
              <a:lnSpc>
                <a:spcPct val="150000"/>
              </a:lnSpc>
              <a:spcBef>
                <a:spcPct val="20000"/>
              </a:spcBef>
              <a:spcAft>
                <a:spcPts val="0"/>
              </a:spcAft>
              <a:buClrTx/>
              <a:buSzPct val="80000"/>
              <a:buFont typeface="Arial" panose="020B0604020202020204" pitchFamily="34" charset="0"/>
              <a:buChar char="•"/>
              <a:tabLst/>
              <a:defRPr/>
            </a:pPr>
            <a:r>
              <a:rPr lang="en-US" sz="2000" b="0" dirty="0" err="1">
                <a:solidFill>
                  <a:schemeClr val="tx1"/>
                </a:solidFill>
                <a:latin typeface="Calibri" panose="020F0502020204030204" pitchFamily="34" charset="0"/>
                <a:cs typeface="Calibri" panose="020F0502020204030204" pitchFamily="34" charset="0"/>
              </a:rPr>
              <a:t>Afgelopen</a:t>
            </a:r>
            <a:r>
              <a:rPr lang="en-US" sz="2000" b="0" dirty="0">
                <a:solidFill>
                  <a:schemeClr val="tx1"/>
                </a:solidFill>
                <a:latin typeface="Calibri" panose="020F0502020204030204" pitchFamily="34" charset="0"/>
                <a:cs typeface="Calibri" panose="020F0502020204030204" pitchFamily="34" charset="0"/>
              </a:rPr>
              <a:t> 4 </a:t>
            </a:r>
            <a:r>
              <a:rPr lang="en-US" sz="2000" b="0" dirty="0" err="1">
                <a:solidFill>
                  <a:schemeClr val="tx1"/>
                </a:solidFill>
                <a:latin typeface="Calibri" panose="020F0502020204030204" pitchFamily="34" charset="0"/>
                <a:cs typeface="Calibri" panose="020F0502020204030204" pitchFamily="34" charset="0"/>
              </a:rPr>
              <a:t>mnd</a:t>
            </a:r>
            <a:r>
              <a:rPr lang="en-US" sz="2000" b="0" dirty="0">
                <a:solidFill>
                  <a:schemeClr val="tx1"/>
                </a:solidFill>
                <a:latin typeface="Calibri" panose="020F0502020204030204" pitchFamily="34" charset="0"/>
                <a:cs typeface="Calibri" panose="020F0502020204030204" pitchFamily="34" charset="0"/>
              </a:rPr>
              <a:t> </a:t>
            </a:r>
            <a:r>
              <a:rPr lang="en-US" sz="2000" b="0" dirty="0" err="1">
                <a:solidFill>
                  <a:schemeClr val="tx1"/>
                </a:solidFill>
                <a:latin typeface="Calibri" panose="020F0502020204030204" pitchFamily="34" charset="0"/>
                <a:cs typeface="Calibri" panose="020F0502020204030204" pitchFamily="34" charset="0"/>
              </a:rPr>
              <a:t>borstvoeding</a:t>
            </a:r>
            <a:r>
              <a:rPr lang="en-US" sz="2000" b="0" dirty="0">
                <a:solidFill>
                  <a:schemeClr val="tx1"/>
                </a:solidFill>
                <a:latin typeface="Calibri" panose="020F0502020204030204" pitchFamily="34" charset="0"/>
                <a:cs typeface="Calibri" panose="020F0502020204030204" pitchFamily="34" charset="0"/>
              </a:rPr>
              <a:t> </a:t>
            </a:r>
            <a:r>
              <a:rPr lang="en-US" sz="2000" b="0" dirty="0" err="1">
                <a:solidFill>
                  <a:schemeClr val="tx1"/>
                </a:solidFill>
                <a:latin typeface="Calibri" panose="020F0502020204030204" pitchFamily="34" charset="0"/>
                <a:cs typeface="Calibri" panose="020F0502020204030204" pitchFamily="34" charset="0"/>
              </a:rPr>
              <a:t>gehad</a:t>
            </a:r>
            <a:r>
              <a:rPr lang="en-US" sz="2000" b="0" dirty="0">
                <a:solidFill>
                  <a:schemeClr val="tx1"/>
                </a:solidFill>
                <a:latin typeface="Calibri" panose="020F0502020204030204" pitchFamily="34" charset="0"/>
                <a:cs typeface="Calibri" panose="020F0502020204030204" pitchFamily="34" charset="0"/>
              </a:rPr>
              <a:t>? Dan </a:t>
            </a:r>
            <a:r>
              <a:rPr lang="en-US" sz="2000" b="0" dirty="0" err="1">
                <a:solidFill>
                  <a:schemeClr val="tx1"/>
                </a:solidFill>
                <a:latin typeface="Calibri" panose="020F0502020204030204" pitchFamily="34" charset="0"/>
                <a:cs typeface="Calibri" panose="020F0502020204030204" pitchFamily="34" charset="0"/>
              </a:rPr>
              <a:t>bloedafname</a:t>
            </a:r>
            <a:r>
              <a:rPr lang="en-US" sz="2000" b="0" dirty="0">
                <a:solidFill>
                  <a:schemeClr val="tx1"/>
                </a:solidFill>
                <a:latin typeface="Calibri" panose="020F0502020204030204" pitchFamily="34" charset="0"/>
                <a:cs typeface="Calibri" panose="020F0502020204030204" pitchFamily="34" charset="0"/>
              </a:rPr>
              <a:t> </a:t>
            </a:r>
            <a:r>
              <a:rPr lang="en-US" sz="2000" b="0" dirty="0" err="1">
                <a:solidFill>
                  <a:schemeClr val="tx1"/>
                </a:solidFill>
                <a:latin typeface="Calibri" panose="020F0502020204030204" pitchFamily="34" charset="0"/>
                <a:cs typeface="Calibri" panose="020F0502020204030204" pitchFamily="34" charset="0"/>
              </a:rPr>
              <a:t>bij</a:t>
            </a:r>
            <a:r>
              <a:rPr lang="en-US" sz="2000" b="0" dirty="0">
                <a:solidFill>
                  <a:schemeClr val="tx1"/>
                </a:solidFill>
                <a:latin typeface="Calibri" panose="020F0502020204030204" pitchFamily="34" charset="0"/>
                <a:cs typeface="Calibri" panose="020F0502020204030204" pitchFamily="34" charset="0"/>
              </a:rPr>
              <a:t> de donor en </a:t>
            </a:r>
            <a:r>
              <a:rPr lang="en-US" sz="2000" b="0" dirty="0" err="1">
                <a:solidFill>
                  <a:schemeClr val="tx1"/>
                </a:solidFill>
                <a:latin typeface="Calibri" panose="020F0502020204030204" pitchFamily="34" charset="0"/>
                <a:cs typeface="Calibri" panose="020F0502020204030204" pitchFamily="34" charset="0"/>
              </a:rPr>
              <a:t>moeder</a:t>
            </a:r>
            <a:r>
              <a:rPr lang="en-US" sz="2000" b="0" dirty="0">
                <a:solidFill>
                  <a:schemeClr val="tx1"/>
                </a:solidFill>
                <a:latin typeface="Calibri" panose="020F0502020204030204" pitchFamily="34" charset="0"/>
                <a:cs typeface="Calibri" panose="020F0502020204030204" pitchFamily="34" charset="0"/>
              </a:rPr>
              <a:t>. </a:t>
            </a:r>
          </a:p>
          <a:p>
            <a:pPr marL="342900" marR="0" lvl="0" indent="-342900" algn="l" defTabSz="342900" rtl="0" eaLnBrk="1" fontAlgn="auto" latinLnBrk="0" hangingPunct="1">
              <a:lnSpc>
                <a:spcPct val="150000"/>
              </a:lnSpc>
              <a:spcBef>
                <a:spcPct val="20000"/>
              </a:spcBef>
              <a:spcAft>
                <a:spcPts val="0"/>
              </a:spcAft>
              <a:buClrTx/>
              <a:buSzPct val="80000"/>
              <a:buFont typeface="Arial" panose="020B0604020202020204" pitchFamily="34" charset="0"/>
              <a:buChar char="•"/>
              <a:tabLst/>
              <a:defRPr/>
            </a:pPr>
            <a:r>
              <a:rPr lang="en-US" sz="2000" b="0" dirty="0">
                <a:solidFill>
                  <a:schemeClr val="tx1"/>
                </a:solidFill>
                <a:latin typeface="Calibri" panose="020F0502020204030204" pitchFamily="34" charset="0"/>
                <a:cs typeface="Calibri" panose="020F0502020204030204" pitchFamily="34" charset="0"/>
              </a:rPr>
              <a:t>Als er </a:t>
            </a:r>
            <a:r>
              <a:rPr lang="en-US" sz="2000" b="0" u="sng" dirty="0" err="1">
                <a:solidFill>
                  <a:schemeClr val="tx1"/>
                </a:solidFill>
                <a:latin typeface="Calibri" panose="020F0502020204030204" pitchFamily="34" charset="0"/>
                <a:cs typeface="Calibri" panose="020F0502020204030204" pitchFamily="34" charset="0"/>
              </a:rPr>
              <a:t>geen</a:t>
            </a:r>
            <a:r>
              <a:rPr lang="en-US" sz="2000" b="0" dirty="0">
                <a:solidFill>
                  <a:schemeClr val="tx1"/>
                </a:solidFill>
                <a:latin typeface="Calibri" panose="020F0502020204030204" pitchFamily="34" charset="0"/>
                <a:cs typeface="Calibri" panose="020F0502020204030204" pitchFamily="34" charset="0"/>
              </a:rPr>
              <a:t> </a:t>
            </a:r>
            <a:r>
              <a:rPr lang="en-US" sz="2000" b="0" dirty="0" err="1">
                <a:solidFill>
                  <a:schemeClr val="tx1"/>
                </a:solidFill>
                <a:latin typeface="Calibri" panose="020F0502020204030204" pitchFamily="34" charset="0"/>
                <a:cs typeface="Calibri" panose="020F0502020204030204" pitchFamily="34" charset="0"/>
              </a:rPr>
              <a:t>bloed</a:t>
            </a:r>
            <a:r>
              <a:rPr lang="en-US" sz="2000" b="0" dirty="0">
                <a:solidFill>
                  <a:schemeClr val="tx1"/>
                </a:solidFill>
                <a:latin typeface="Calibri" panose="020F0502020204030204" pitchFamily="34" charset="0"/>
                <a:cs typeface="Calibri" panose="020F0502020204030204" pitchFamily="34" charset="0"/>
              </a:rPr>
              <a:t> </a:t>
            </a:r>
            <a:r>
              <a:rPr lang="en-US" sz="2000" b="0" dirty="0" err="1">
                <a:solidFill>
                  <a:schemeClr val="tx1"/>
                </a:solidFill>
                <a:latin typeface="Calibri" panose="020F0502020204030204" pitchFamily="34" charset="0"/>
                <a:cs typeface="Calibri" panose="020F0502020204030204" pitchFamily="34" charset="0"/>
              </a:rPr>
              <a:t>afgenomen</a:t>
            </a:r>
            <a:r>
              <a:rPr lang="en-US" sz="2000" b="0" dirty="0">
                <a:solidFill>
                  <a:schemeClr val="tx1"/>
                </a:solidFill>
                <a:latin typeface="Calibri" panose="020F0502020204030204" pitchFamily="34" charset="0"/>
                <a:cs typeface="Calibri" panose="020F0502020204030204" pitchFamily="34" charset="0"/>
              </a:rPr>
              <a:t> </a:t>
            </a:r>
            <a:r>
              <a:rPr lang="en-US" sz="2000" b="0" dirty="0" err="1">
                <a:solidFill>
                  <a:schemeClr val="tx1"/>
                </a:solidFill>
                <a:latin typeface="Calibri" panose="020F0502020204030204" pitchFamily="34" charset="0"/>
                <a:cs typeface="Calibri" panose="020F0502020204030204" pitchFamily="34" charset="0"/>
              </a:rPr>
              <a:t>kan</a:t>
            </a:r>
            <a:r>
              <a:rPr lang="en-US" sz="2000" b="0" dirty="0">
                <a:solidFill>
                  <a:schemeClr val="tx1"/>
                </a:solidFill>
                <a:latin typeface="Calibri" panose="020F0502020204030204" pitchFamily="34" charset="0"/>
                <a:cs typeface="Calibri" panose="020F0502020204030204" pitchFamily="34" charset="0"/>
              </a:rPr>
              <a:t> </a:t>
            </a:r>
            <a:r>
              <a:rPr lang="en-US" sz="2000" b="0" dirty="0" err="1">
                <a:solidFill>
                  <a:schemeClr val="tx1"/>
                </a:solidFill>
                <a:latin typeface="Calibri" panose="020F0502020204030204" pitchFamily="34" charset="0"/>
                <a:cs typeface="Calibri" panose="020F0502020204030204" pitchFamily="34" charset="0"/>
              </a:rPr>
              <a:t>worden</a:t>
            </a:r>
            <a:r>
              <a:rPr lang="en-US" sz="2000" b="0" dirty="0">
                <a:solidFill>
                  <a:schemeClr val="tx1"/>
                </a:solidFill>
                <a:latin typeface="Calibri" panose="020F0502020204030204" pitchFamily="34" charset="0"/>
                <a:cs typeface="Calibri" panose="020F0502020204030204" pitchFamily="34" charset="0"/>
              </a:rPr>
              <a:t> </a:t>
            </a:r>
            <a:r>
              <a:rPr lang="en-US" sz="2000" b="0" dirty="0" err="1">
                <a:solidFill>
                  <a:schemeClr val="tx1"/>
                </a:solidFill>
                <a:latin typeface="Calibri" panose="020F0502020204030204" pitchFamily="34" charset="0"/>
                <a:cs typeface="Calibri" panose="020F0502020204030204" pitchFamily="34" charset="0"/>
              </a:rPr>
              <a:t>bij</a:t>
            </a:r>
            <a:r>
              <a:rPr lang="en-US" sz="2000" b="0" dirty="0">
                <a:solidFill>
                  <a:schemeClr val="tx1"/>
                </a:solidFill>
                <a:latin typeface="Calibri" panose="020F0502020204030204" pitchFamily="34" charset="0"/>
                <a:cs typeface="Calibri" panose="020F0502020204030204" pitchFamily="34" charset="0"/>
              </a:rPr>
              <a:t> de </a:t>
            </a:r>
            <a:r>
              <a:rPr lang="en-US" sz="2000" b="0" dirty="0" err="1">
                <a:solidFill>
                  <a:schemeClr val="tx1"/>
                </a:solidFill>
                <a:latin typeface="Calibri" panose="020F0502020204030204" pitchFamily="34" charset="0"/>
                <a:cs typeface="Calibri" panose="020F0502020204030204" pitchFamily="34" charset="0"/>
              </a:rPr>
              <a:t>moeder</a:t>
            </a:r>
            <a:r>
              <a:rPr lang="en-US" sz="2000" b="0" dirty="0">
                <a:solidFill>
                  <a:schemeClr val="tx1"/>
                </a:solidFill>
                <a:latin typeface="Calibri" panose="020F0502020204030204" pitchFamily="34" charset="0"/>
                <a:cs typeface="Calibri" panose="020F0502020204030204" pitchFamily="34" charset="0"/>
              </a:rPr>
              <a:t>, </a:t>
            </a:r>
            <a:r>
              <a:rPr lang="en-US" sz="2000" b="0" dirty="0" err="1">
                <a:solidFill>
                  <a:schemeClr val="tx1"/>
                </a:solidFill>
                <a:latin typeface="Calibri" panose="020F0502020204030204" pitchFamily="34" charset="0"/>
                <a:cs typeface="Calibri" panose="020F0502020204030204" pitchFamily="34" charset="0"/>
              </a:rPr>
              <a:t>kan</a:t>
            </a:r>
            <a:r>
              <a:rPr lang="en-US" sz="2000" b="0" dirty="0">
                <a:solidFill>
                  <a:schemeClr val="tx1"/>
                </a:solidFill>
                <a:latin typeface="Calibri" panose="020F0502020204030204" pitchFamily="34" charset="0"/>
                <a:cs typeface="Calibri" panose="020F0502020204030204" pitchFamily="34" charset="0"/>
              </a:rPr>
              <a:t> </a:t>
            </a:r>
            <a:r>
              <a:rPr lang="en-US" sz="2000" b="0" u="sng" dirty="0" err="1">
                <a:solidFill>
                  <a:schemeClr val="tx1"/>
                </a:solidFill>
                <a:latin typeface="Calibri" panose="020F0502020204030204" pitchFamily="34" charset="0"/>
                <a:cs typeface="Calibri" panose="020F0502020204030204" pitchFamily="34" charset="0"/>
              </a:rPr>
              <a:t>donatie</a:t>
            </a:r>
            <a:r>
              <a:rPr lang="en-US" sz="2000" b="0" u="sng" dirty="0">
                <a:solidFill>
                  <a:schemeClr val="tx1"/>
                </a:solidFill>
                <a:latin typeface="Calibri" panose="020F0502020204030204" pitchFamily="34" charset="0"/>
                <a:cs typeface="Calibri" panose="020F0502020204030204" pitchFamily="34" charset="0"/>
              </a:rPr>
              <a:t> </a:t>
            </a:r>
            <a:r>
              <a:rPr lang="en-US" sz="2000" b="0" u="sng" dirty="0" err="1">
                <a:solidFill>
                  <a:schemeClr val="tx1"/>
                </a:solidFill>
                <a:latin typeface="Calibri" panose="020F0502020204030204" pitchFamily="34" charset="0"/>
                <a:cs typeface="Calibri" panose="020F0502020204030204" pitchFamily="34" charset="0"/>
              </a:rPr>
              <a:t>niet</a:t>
            </a:r>
            <a:r>
              <a:rPr lang="en-US" sz="2000" b="0" u="sng" dirty="0">
                <a:solidFill>
                  <a:schemeClr val="tx1"/>
                </a:solidFill>
                <a:latin typeface="Calibri" panose="020F0502020204030204" pitchFamily="34" charset="0"/>
                <a:cs typeface="Calibri" panose="020F0502020204030204" pitchFamily="34" charset="0"/>
              </a:rPr>
              <a:t> </a:t>
            </a:r>
            <a:r>
              <a:rPr lang="en-US" sz="2000" b="0" u="sng" dirty="0" err="1">
                <a:solidFill>
                  <a:schemeClr val="tx1"/>
                </a:solidFill>
                <a:latin typeface="Calibri" panose="020F0502020204030204" pitchFamily="34" charset="0"/>
                <a:cs typeface="Calibri" panose="020F0502020204030204" pitchFamily="34" charset="0"/>
              </a:rPr>
              <a:t>doorgaan</a:t>
            </a:r>
            <a:r>
              <a:rPr lang="en-US" sz="2000" b="0" dirty="0">
                <a:solidFill>
                  <a:schemeClr val="tx1"/>
                </a:solidFill>
                <a:latin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19</a:t>
            </a:fld>
            <a:endParaRPr lang="en-US" dirty="0"/>
          </a:p>
        </p:txBody>
      </p:sp>
      <p:pic>
        <p:nvPicPr>
          <p:cNvPr id="5" name="Afbeelding 4">
            <a:extLst>
              <a:ext uri="{FF2B5EF4-FFF2-40B4-BE49-F238E27FC236}">
                <a16:creationId xmlns:a16="http://schemas.microsoft.com/office/drawing/2014/main" id="{CF94A539-FECF-6BEE-F7D2-A1E80FE6D2BC}"/>
              </a:ext>
            </a:extLst>
          </p:cNvPr>
          <p:cNvPicPr>
            <a:picLocks noChangeAspect="1"/>
          </p:cNvPicPr>
          <p:nvPr/>
        </p:nvPicPr>
        <p:blipFill>
          <a:blip r:embed="rId2"/>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3328254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A9E180-083B-ED56-81A9-9BA90A58CDC1}"/>
              </a:ext>
            </a:extLst>
          </p:cNvPr>
          <p:cNvSpPr>
            <a:spLocks noGrp="1"/>
          </p:cNvSpPr>
          <p:nvPr>
            <p:ph type="title"/>
          </p:nvPr>
        </p:nvSpPr>
        <p:spPr/>
        <p:txBody>
          <a:bodyPr/>
          <a:lstStyle/>
          <a:p>
            <a:r>
              <a:rPr lang="nl-NL" dirty="0"/>
              <a:t>Inhoud les</a:t>
            </a:r>
          </a:p>
        </p:txBody>
      </p:sp>
      <p:sp>
        <p:nvSpPr>
          <p:cNvPr id="3" name="Tijdelijke aanduiding voor tekst 2">
            <a:extLst>
              <a:ext uri="{FF2B5EF4-FFF2-40B4-BE49-F238E27FC236}">
                <a16:creationId xmlns:a16="http://schemas.microsoft.com/office/drawing/2014/main" id="{2EE51D6D-AC2F-1A2E-A9B7-A13A184725DC}"/>
              </a:ext>
            </a:extLst>
          </p:cNvPr>
          <p:cNvSpPr>
            <a:spLocks noGrp="1"/>
          </p:cNvSpPr>
          <p:nvPr>
            <p:ph type="body" sz="quarter" idx="11"/>
          </p:nvPr>
        </p:nvSpPr>
        <p:spPr/>
        <p:txBody>
          <a:bodyPr/>
          <a:lstStyle/>
          <a:p>
            <a:pPr marL="342900" marR="0" lvl="0" indent="-342900" algn="l" defTabSz="914400" rtl="0" eaLnBrk="1" fontAlgn="auto" latinLnBrk="0" hangingPunct="1">
              <a:lnSpc>
                <a:spcPct val="150000"/>
              </a:lnSpc>
              <a:spcBef>
                <a:spcPct val="20000"/>
              </a:spcBef>
              <a:spcAft>
                <a:spcPts val="0"/>
              </a:spcAft>
              <a:buClrTx/>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De donorwet</a:t>
            </a:r>
            <a:endParaRPr lang="nl-NL" sz="2000" b="0" dirty="0">
              <a:solidFill>
                <a:schemeClr val="tx1"/>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50000"/>
              </a:lnSpc>
              <a:spcBef>
                <a:spcPct val="20000"/>
              </a:spcBef>
              <a:spcAft>
                <a:spcPts val="0"/>
              </a:spcAft>
              <a:buClrTx/>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De donatieprocedure</a:t>
            </a:r>
          </a:p>
          <a:p>
            <a:pPr marL="342900" marR="0" lvl="0" indent="-342900" algn="l" defTabSz="914400" rtl="0" eaLnBrk="1" fontAlgn="auto" latinLnBrk="0" hangingPunct="1">
              <a:lnSpc>
                <a:spcPct val="150000"/>
              </a:lnSpc>
              <a:spcBef>
                <a:spcPct val="20000"/>
              </a:spcBef>
              <a:spcAft>
                <a:spcPts val="0"/>
              </a:spcAft>
              <a:buClrTx/>
              <a:buSzPct val="80000"/>
              <a:buFont typeface="Arial" panose="020B0604020202020204" pitchFamily="34" charset="0"/>
              <a:buChar char="•"/>
              <a:tabLst/>
              <a:defRPr/>
            </a:pPr>
            <a:r>
              <a:rPr lang="nl-NL" sz="2000" b="0" dirty="0">
                <a:solidFill>
                  <a:schemeClr val="tx1"/>
                </a:solidFill>
                <a:latin typeface="Calibri" panose="020F0502020204030204" pitchFamily="34" charset="0"/>
                <a:cs typeface="Calibri" panose="020F0502020204030204" pitchFamily="34" charset="0"/>
              </a:rPr>
              <a:t>Weefseldonatie</a:t>
            </a: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4" name="Tijdelijke aanduiding voor dianummer 3">
            <a:extLst>
              <a:ext uri="{FF2B5EF4-FFF2-40B4-BE49-F238E27FC236}">
                <a16:creationId xmlns:a16="http://schemas.microsoft.com/office/drawing/2014/main" id="{7AC93FF3-62B4-E269-D4AE-382C23D46B5B}"/>
              </a:ext>
            </a:extLst>
          </p:cNvPr>
          <p:cNvSpPr>
            <a:spLocks noGrp="1"/>
          </p:cNvSpPr>
          <p:nvPr>
            <p:ph type="sldNum" sz="quarter" idx="12"/>
          </p:nvPr>
        </p:nvSpPr>
        <p:spPr/>
        <p:txBody>
          <a:bodyPr/>
          <a:lstStyle/>
          <a:p>
            <a:fld id="{5A195573-6125-40C3-AA0C-3AC6CFB9F86B}" type="slidenum">
              <a:rPr lang="en-US" smtClean="0"/>
              <a:pPr/>
              <a:t>2</a:t>
            </a:fld>
            <a:endParaRPr lang="en-US" dirty="0"/>
          </a:p>
        </p:txBody>
      </p:sp>
      <p:pic>
        <p:nvPicPr>
          <p:cNvPr id="6" name="Afbeelding 5">
            <a:extLst>
              <a:ext uri="{FF2B5EF4-FFF2-40B4-BE49-F238E27FC236}">
                <a16:creationId xmlns:a16="http://schemas.microsoft.com/office/drawing/2014/main" id="{1E8D818C-1828-3991-CC31-3799E8F72B2A}"/>
              </a:ext>
            </a:extLst>
          </p:cNvPr>
          <p:cNvPicPr>
            <a:picLocks noChangeAspect="1"/>
          </p:cNvPicPr>
          <p:nvPr/>
        </p:nvPicPr>
        <p:blipFill>
          <a:blip r:embed="rId2"/>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944072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a:xfrm>
            <a:off x="608012" y="417287"/>
            <a:ext cx="10975975" cy="659242"/>
          </a:xfrm>
        </p:spPr>
        <p:txBody>
          <a:bodyPr/>
          <a:lstStyle/>
          <a:p>
            <a:r>
              <a:rPr lang="en-US" dirty="0" err="1"/>
              <a:t>Cijfers</a:t>
            </a:r>
            <a:r>
              <a:rPr lang="en-US" dirty="0"/>
              <a:t> </a:t>
            </a:r>
            <a:r>
              <a:rPr lang="en-US" dirty="0" err="1"/>
              <a:t>weefseldonatie</a:t>
            </a:r>
            <a:r>
              <a:rPr lang="en-US" dirty="0"/>
              <a:t> WKZ 2024</a:t>
            </a: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20</a:t>
            </a:fld>
            <a:endParaRPr lang="en-US" dirty="0"/>
          </a:p>
        </p:txBody>
      </p:sp>
      <p:pic>
        <p:nvPicPr>
          <p:cNvPr id="3" name="Afbeelding 2">
            <a:extLst>
              <a:ext uri="{FF2B5EF4-FFF2-40B4-BE49-F238E27FC236}">
                <a16:creationId xmlns:a16="http://schemas.microsoft.com/office/drawing/2014/main" id="{6EB95E3C-0A37-6D30-4F2F-52A2E21753EA}"/>
              </a:ext>
            </a:extLst>
          </p:cNvPr>
          <p:cNvPicPr>
            <a:picLocks noChangeAspect="1"/>
          </p:cNvPicPr>
          <p:nvPr/>
        </p:nvPicPr>
        <p:blipFill>
          <a:blip r:embed="rId3"/>
          <a:stretch>
            <a:fillRect/>
          </a:stretch>
        </p:blipFill>
        <p:spPr>
          <a:xfrm>
            <a:off x="204281" y="5720988"/>
            <a:ext cx="2538919" cy="940679"/>
          </a:xfrm>
          <a:prstGeom prst="rect">
            <a:avLst/>
          </a:prstGeom>
        </p:spPr>
      </p:pic>
      <p:pic>
        <p:nvPicPr>
          <p:cNvPr id="7" name="Afbeelding 6">
            <a:extLst>
              <a:ext uri="{FF2B5EF4-FFF2-40B4-BE49-F238E27FC236}">
                <a16:creationId xmlns:a16="http://schemas.microsoft.com/office/drawing/2014/main" id="{5F20BA02-7B60-FC3A-B1B0-2C122A0FB2DE}"/>
              </a:ext>
            </a:extLst>
          </p:cNvPr>
          <p:cNvPicPr>
            <a:picLocks noChangeAspect="1"/>
          </p:cNvPicPr>
          <p:nvPr/>
        </p:nvPicPr>
        <p:blipFill>
          <a:blip r:embed="rId4"/>
          <a:stretch>
            <a:fillRect/>
          </a:stretch>
        </p:blipFill>
        <p:spPr>
          <a:xfrm>
            <a:off x="786882" y="1508717"/>
            <a:ext cx="10808218" cy="4250423"/>
          </a:xfrm>
          <a:prstGeom prst="rect">
            <a:avLst/>
          </a:prstGeom>
        </p:spPr>
      </p:pic>
    </p:spTree>
    <p:extLst>
      <p:ext uri="{BB962C8B-B14F-4D97-AF65-F5344CB8AC3E}">
        <p14:creationId xmlns:p14="http://schemas.microsoft.com/office/powerpoint/2010/main" val="754808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Samenvattend</a:t>
            </a:r>
            <a:endParaRPr lang="en-US" dirty="0"/>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lang="nl-NL" sz="2000" b="0" dirty="0">
                <a:solidFill>
                  <a:schemeClr val="tx1"/>
                </a:solidFill>
                <a:latin typeface="Calibri" panose="020F0502020204030204" pitchFamily="34" charset="0"/>
                <a:cs typeface="Calibri" panose="020F0502020204030204" pitchFamily="34" charset="0"/>
              </a:rPr>
              <a:t>Weefseldonatie mogelijk vanaf 3kg</a:t>
            </a:r>
          </a:p>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lang="nl-NL" sz="2000" b="0" dirty="0">
                <a:solidFill>
                  <a:schemeClr val="tx1"/>
                </a:solidFill>
                <a:latin typeface="Calibri" panose="020F0502020204030204" pitchFamily="34" charset="0"/>
                <a:cs typeface="Calibri" panose="020F0502020204030204" pitchFamily="34" charset="0"/>
              </a:rPr>
              <a:t>Goede voorlichting familie </a:t>
            </a: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Denk aan bloedafname moeder en donor</a:t>
            </a:r>
          </a:p>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Donatieformulier altijd invullen </a:t>
            </a:r>
          </a:p>
          <a:p>
            <a:pPr marL="342900" indent="-342900" defTabSz="342900">
              <a:lnSpc>
                <a:spcPct val="100000"/>
              </a:lnSpc>
              <a:spcBef>
                <a:spcPct val="20000"/>
              </a:spcBef>
              <a:buClrTx/>
              <a:buSzPct val="80000"/>
              <a:buFont typeface="Arial" panose="020B0604020202020204" pitchFamily="34" charset="0"/>
              <a:buChar char="•"/>
              <a:defRPr/>
            </a:pPr>
            <a:r>
              <a:rPr lang="nl-NL" sz="2000" b="0" dirty="0" err="1">
                <a:solidFill>
                  <a:schemeClr val="tx1"/>
                </a:solidFill>
                <a:latin typeface="Calibri" panose="020F0502020204030204" pitchFamily="34" charset="0"/>
                <a:cs typeface="Calibri" panose="020F0502020204030204" pitchFamily="34" charset="0"/>
              </a:rPr>
              <a:t>Kindprotocol</a:t>
            </a:r>
            <a:r>
              <a:rPr lang="nl-NL" sz="2000" b="0" dirty="0">
                <a:solidFill>
                  <a:schemeClr val="tx1"/>
                </a:solidFill>
                <a:latin typeface="Calibri" panose="020F0502020204030204" pitchFamily="34" charset="0"/>
                <a:cs typeface="Calibri" panose="020F0502020204030204" pitchFamily="34" charset="0"/>
              </a:rPr>
              <a:t> NTS </a:t>
            </a:r>
          </a:p>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21</a:t>
            </a:fld>
            <a:endParaRPr lang="en-US" dirty="0"/>
          </a:p>
        </p:txBody>
      </p:sp>
      <p:pic>
        <p:nvPicPr>
          <p:cNvPr id="5" name="Afbeelding 4">
            <a:extLst>
              <a:ext uri="{FF2B5EF4-FFF2-40B4-BE49-F238E27FC236}">
                <a16:creationId xmlns:a16="http://schemas.microsoft.com/office/drawing/2014/main" id="{D3847371-40BC-5D60-3F53-077209AE9D34}"/>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4293920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a:xfrm>
            <a:off x="628649" y="980528"/>
            <a:ext cx="10966451" cy="4320000"/>
          </a:xfrm>
        </p:spPr>
        <p:txBody>
          <a:bodyPr/>
          <a:lstStyle/>
          <a:p>
            <a:pPr marR="0" lvl="0" algn="ctr" defTabSz="342900" rtl="0" eaLnBrk="1" fontAlgn="auto" latinLnBrk="0" hangingPunct="1">
              <a:lnSpc>
                <a:spcPct val="150000"/>
              </a:lnSpc>
              <a:spcBef>
                <a:spcPct val="20000"/>
              </a:spcBef>
              <a:spcAft>
                <a:spcPts val="0"/>
              </a:spcAft>
              <a:buClrTx/>
              <a:buSzPct val="80000"/>
              <a:tabLst/>
              <a:defRPr/>
            </a:pPr>
            <a:r>
              <a:rPr kumimoji="0" lang="nl-NL" sz="66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Ontvangers zijn je dankbaar! </a:t>
            </a:r>
          </a:p>
          <a:p>
            <a:endParaRPr lang="en-US" b="0"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22</a:t>
            </a:fld>
            <a:endParaRPr lang="en-US" dirty="0"/>
          </a:p>
        </p:txBody>
      </p:sp>
      <p:pic>
        <p:nvPicPr>
          <p:cNvPr id="6" name="Afbeelding 5">
            <a:extLst>
              <a:ext uri="{FF2B5EF4-FFF2-40B4-BE49-F238E27FC236}">
                <a16:creationId xmlns:a16="http://schemas.microsoft.com/office/drawing/2014/main" id="{3506DF25-E7EF-0FE3-F852-C1469905CE81}"/>
              </a:ext>
            </a:extLst>
          </p:cNvPr>
          <p:cNvPicPr>
            <a:picLocks noChangeAspect="1"/>
          </p:cNvPicPr>
          <p:nvPr/>
        </p:nvPicPr>
        <p:blipFill>
          <a:blip r:embed="rId3"/>
          <a:stretch>
            <a:fillRect/>
          </a:stretch>
        </p:blipFill>
        <p:spPr>
          <a:xfrm>
            <a:off x="4041322" y="3140528"/>
            <a:ext cx="3757612" cy="2819741"/>
          </a:xfrm>
          <a:prstGeom prst="rect">
            <a:avLst/>
          </a:prstGeom>
        </p:spPr>
      </p:pic>
      <p:pic>
        <p:nvPicPr>
          <p:cNvPr id="2" name="Afbeelding 1">
            <a:extLst>
              <a:ext uri="{FF2B5EF4-FFF2-40B4-BE49-F238E27FC236}">
                <a16:creationId xmlns:a16="http://schemas.microsoft.com/office/drawing/2014/main" id="{0A425D38-AA4F-1E29-DD07-435DA8830701}"/>
              </a:ext>
            </a:extLst>
          </p:cNvPr>
          <p:cNvPicPr>
            <a:picLocks noChangeAspect="1"/>
          </p:cNvPicPr>
          <p:nvPr/>
        </p:nvPicPr>
        <p:blipFill>
          <a:blip r:embed="rId4"/>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2008435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Naslag</a:t>
            </a:r>
            <a:endParaRPr lang="en-US" dirty="0"/>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a:xfrm>
            <a:off x="628649" y="1269000"/>
            <a:ext cx="10966451" cy="4320000"/>
          </a:xfrm>
        </p:spPr>
        <p:txBody>
          <a:bodyPr/>
          <a:lstStyle/>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Kindprotocol</a:t>
            </a:r>
            <a:r>
              <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a:t>
            </a:r>
          </a:p>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Zakkaartje</a:t>
            </a:r>
            <a:r>
              <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a:t>
            </a:r>
            <a:r>
              <a:rPr kumimoji="0" lang="en-US" sz="1800" b="0" i="0" u="none"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donorherkenning</a:t>
            </a:r>
            <a:r>
              <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a:t>
            </a:r>
          </a:p>
          <a:p>
            <a:pPr marL="342900" indent="-342900" defTabSz="342900">
              <a:lnSpc>
                <a:spcPct val="100000"/>
              </a:lnSpc>
              <a:spcBef>
                <a:spcPct val="20000"/>
              </a:spcBef>
              <a:buClrTx/>
              <a:buSzPct val="80000"/>
              <a:buFont typeface="Arial" panose="020B0604020202020204" pitchFamily="34" charset="0"/>
              <a:buChar char="•"/>
              <a:defRPr/>
            </a:pPr>
            <a:r>
              <a:rPr lang="en-US" sz="1800" dirty="0">
                <a:solidFill>
                  <a:schemeClr val="bg2"/>
                </a:solidFill>
                <a:latin typeface="Calibri Light" panose="020F0302020204030204" pitchFamily="34" charset="0"/>
                <a:cs typeface="Calibri Light" panose="020F0302020204030204" pitchFamily="34" charset="0"/>
              </a:rPr>
              <a:t>E-learning </a:t>
            </a:r>
            <a:r>
              <a:rPr lang="en-US" sz="1800" dirty="0" err="1">
                <a:solidFill>
                  <a:schemeClr val="bg2"/>
                </a:solidFill>
                <a:latin typeface="Calibri Light" panose="020F0302020204030204" pitchFamily="34" charset="0"/>
                <a:cs typeface="Calibri Light" panose="020F0302020204030204" pitchFamily="34" charset="0"/>
              </a:rPr>
              <a:t>orgaan</a:t>
            </a:r>
            <a:r>
              <a:rPr lang="en-US" sz="1800" dirty="0">
                <a:solidFill>
                  <a:schemeClr val="bg2"/>
                </a:solidFill>
                <a:latin typeface="Calibri Light" panose="020F0302020204030204" pitchFamily="34" charset="0"/>
                <a:cs typeface="Calibri Light" panose="020F0302020204030204" pitchFamily="34" charset="0"/>
              </a:rPr>
              <a:t>- en </a:t>
            </a:r>
            <a:r>
              <a:rPr lang="en-US" sz="1800" dirty="0" err="1">
                <a:solidFill>
                  <a:schemeClr val="bg2"/>
                </a:solidFill>
                <a:latin typeface="Calibri Light" panose="020F0302020204030204" pitchFamily="34" charset="0"/>
                <a:cs typeface="Calibri Light" panose="020F0302020204030204" pitchFamily="34" charset="0"/>
              </a:rPr>
              <a:t>weefseldonatie</a:t>
            </a:r>
            <a:r>
              <a:rPr lang="en-US" sz="1800" dirty="0">
                <a:solidFill>
                  <a:schemeClr val="bg2"/>
                </a:solidFill>
                <a:latin typeface="Calibri Light" panose="020F0302020204030204" pitchFamily="34" charset="0"/>
                <a:cs typeface="Calibri Light" panose="020F0302020204030204" pitchFamily="34" charset="0"/>
              </a:rPr>
              <a:t> </a:t>
            </a:r>
            <a:r>
              <a:rPr lang="en-US" sz="1800" dirty="0" err="1">
                <a:solidFill>
                  <a:schemeClr val="bg2"/>
                </a:solidFill>
                <a:latin typeface="Calibri Light" panose="020F0302020204030204" pitchFamily="34" charset="0"/>
                <a:cs typeface="Calibri Light" panose="020F0302020204030204" pitchFamily="34" charset="0"/>
              </a:rPr>
              <a:t>Ulearn</a:t>
            </a:r>
            <a:r>
              <a:rPr lang="en-US" sz="1800" dirty="0">
                <a:solidFill>
                  <a:schemeClr val="bg2"/>
                </a:solidFill>
                <a:latin typeface="Calibri Light" panose="020F0302020204030204" pitchFamily="34" charset="0"/>
                <a:cs typeface="Calibri Light" panose="020F0302020204030204" pitchFamily="34" charset="0"/>
              </a:rPr>
              <a:t> </a:t>
            </a:r>
            <a:r>
              <a:rPr lang="en-US" sz="1800" b="0" dirty="0">
                <a:solidFill>
                  <a:schemeClr val="bg2"/>
                </a:solidFill>
                <a:latin typeface="Calibri Light" panose="020F0302020204030204" pitchFamily="34" charset="0"/>
                <a:cs typeface="Calibri Light" panose="020F0302020204030204" pitchFamily="34" charset="0"/>
              </a:rPr>
              <a:t>(</a:t>
            </a:r>
            <a:r>
              <a:rPr lang="en-US" sz="1800" b="0" dirty="0" err="1">
                <a:solidFill>
                  <a:schemeClr val="bg2"/>
                </a:solidFill>
                <a:latin typeface="Calibri Light" panose="020F0302020204030204" pitchFamily="34" charset="0"/>
                <a:cs typeface="Calibri Light" panose="020F0302020204030204" pitchFamily="34" charset="0"/>
              </a:rPr>
              <a:t>verplichte</a:t>
            </a:r>
            <a:r>
              <a:rPr lang="en-US" sz="1800" b="0" dirty="0">
                <a:solidFill>
                  <a:schemeClr val="bg2"/>
                </a:solidFill>
                <a:latin typeface="Calibri Light" panose="020F0302020204030204" pitchFamily="34" charset="0"/>
                <a:cs typeface="Calibri Light" panose="020F0302020204030204" pitchFamily="34" charset="0"/>
              </a:rPr>
              <a:t> e-learning 2025)</a:t>
            </a:r>
          </a:p>
          <a:p>
            <a:pPr marL="342900" indent="-342900" defTabSz="342900">
              <a:lnSpc>
                <a:spcPct val="100000"/>
              </a:lnSpc>
              <a:spcBef>
                <a:spcPct val="20000"/>
              </a:spcBef>
              <a:buClrTx/>
              <a:buSzPct val="80000"/>
              <a:buFont typeface="Arial" panose="020B0604020202020204" pitchFamily="34" charset="0"/>
              <a:buChar char="•"/>
              <a:defRPr/>
            </a:pPr>
            <a:r>
              <a:rPr lang="en-US" sz="1800" b="0" dirty="0">
                <a:solidFill>
                  <a:schemeClr val="tx1"/>
                </a:solidFill>
                <a:latin typeface="Calibri Light" panose="020F0302020204030204" pitchFamily="34" charset="0"/>
                <a:cs typeface="Calibri Light" panose="020F0302020204030204" pitchFamily="34" charset="0"/>
              </a:rPr>
              <a:t>Protocol </a:t>
            </a:r>
            <a:r>
              <a:rPr lang="en-US" sz="1800" b="0" dirty="0" err="1">
                <a:solidFill>
                  <a:schemeClr val="tx1"/>
                </a:solidFill>
                <a:latin typeface="Calibri Light" panose="020F0302020204030204" pitchFamily="34" charset="0"/>
                <a:cs typeface="Calibri Light" panose="020F0302020204030204" pitchFamily="34" charset="0"/>
              </a:rPr>
              <a:t>Zenya</a:t>
            </a:r>
            <a:r>
              <a:rPr lang="en-US" sz="1800" b="0" dirty="0">
                <a:solidFill>
                  <a:schemeClr val="tx1"/>
                </a:solidFill>
                <a:latin typeface="Calibri Light" panose="020F0302020204030204" pitchFamily="34" charset="0"/>
                <a:cs typeface="Calibri Light" panose="020F0302020204030204" pitchFamily="34" charset="0"/>
              </a:rPr>
              <a:t>: </a:t>
            </a:r>
            <a:r>
              <a:rPr lang="en-US" sz="1800" b="0" dirty="0" err="1">
                <a:solidFill>
                  <a:schemeClr val="tx1"/>
                </a:solidFill>
                <a:latin typeface="Calibri Light" panose="020F0302020204030204" pitchFamily="34" charset="0"/>
                <a:cs typeface="Calibri Light" panose="020F0302020204030204" pitchFamily="34" charset="0"/>
              </a:rPr>
              <a:t>postmortale</a:t>
            </a:r>
            <a:r>
              <a:rPr lang="en-US" sz="1800" b="0" dirty="0">
                <a:solidFill>
                  <a:schemeClr val="tx1"/>
                </a:solidFill>
                <a:latin typeface="Calibri Light" panose="020F0302020204030204" pitchFamily="34" charset="0"/>
                <a:cs typeface="Calibri Light" panose="020F0302020204030204" pitchFamily="34" charset="0"/>
              </a:rPr>
              <a:t> </a:t>
            </a:r>
            <a:r>
              <a:rPr lang="en-US" sz="1800" b="0" dirty="0" err="1">
                <a:solidFill>
                  <a:schemeClr val="tx1"/>
                </a:solidFill>
                <a:latin typeface="Calibri Light" panose="020F0302020204030204" pitchFamily="34" charset="0"/>
                <a:cs typeface="Calibri Light" panose="020F0302020204030204" pitchFamily="34" charset="0"/>
              </a:rPr>
              <a:t>orgaan</a:t>
            </a:r>
            <a:r>
              <a:rPr lang="en-US" sz="1800" b="0" dirty="0">
                <a:solidFill>
                  <a:schemeClr val="tx1"/>
                </a:solidFill>
                <a:latin typeface="Calibri Light" panose="020F0302020204030204" pitchFamily="34" charset="0"/>
                <a:cs typeface="Calibri Light" panose="020F0302020204030204" pitchFamily="34" charset="0"/>
              </a:rPr>
              <a:t>- en </a:t>
            </a:r>
            <a:r>
              <a:rPr lang="en-US" sz="1800" b="0" dirty="0" err="1">
                <a:solidFill>
                  <a:schemeClr val="tx1"/>
                </a:solidFill>
                <a:latin typeface="Calibri Light" panose="020F0302020204030204" pitchFamily="34" charset="0"/>
                <a:cs typeface="Calibri Light" panose="020F0302020204030204" pitchFamily="34" charset="0"/>
              </a:rPr>
              <a:t>weefseldonatie</a:t>
            </a:r>
            <a:r>
              <a:rPr lang="en-US" sz="1800" b="0" dirty="0">
                <a:solidFill>
                  <a:schemeClr val="tx1"/>
                </a:solidFill>
                <a:latin typeface="Calibri Light" panose="020F0302020204030204" pitchFamily="34" charset="0"/>
                <a:cs typeface="Calibri Light" panose="020F0302020204030204" pitchFamily="34" charset="0"/>
              </a:rPr>
              <a:t> </a:t>
            </a:r>
          </a:p>
          <a:p>
            <a:pPr marL="342900" indent="-342900" defTabSz="342900">
              <a:lnSpc>
                <a:spcPct val="100000"/>
              </a:lnSpc>
              <a:spcBef>
                <a:spcPct val="20000"/>
              </a:spcBef>
              <a:buClrTx/>
              <a:buSzPct val="80000"/>
              <a:buFont typeface="Arial" panose="020B0604020202020204" pitchFamily="34" charset="0"/>
              <a:buChar char="•"/>
              <a:defRPr/>
            </a:pPr>
            <a:r>
              <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Folders </a:t>
            </a:r>
            <a:r>
              <a:rPr kumimoji="0" lang="en-US" sz="1800" b="0" i="0" u="none"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Nederlandse</a:t>
            </a:r>
            <a:r>
              <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a:t>
            </a:r>
            <a:r>
              <a:rPr kumimoji="0" lang="en-US" sz="1800" b="0" i="0" u="none"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transplantatie</a:t>
            </a:r>
            <a:r>
              <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a:t>
            </a:r>
            <a:r>
              <a:rPr kumimoji="0" lang="en-US" sz="1800" b="0" i="0" u="none"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stichting</a:t>
            </a:r>
            <a:r>
              <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a:t>
            </a:r>
            <a:r>
              <a:rPr lang="en-US" sz="1800" b="0" dirty="0">
                <a:solidFill>
                  <a:schemeClr val="tx1"/>
                </a:solidFill>
                <a:latin typeface="Calibri Light" panose="020F0302020204030204" pitchFamily="34" charset="0"/>
                <a:cs typeface="Calibri Light" panose="020F0302020204030204" pitchFamily="34" charset="0"/>
              </a:rPr>
              <a:t>N</a:t>
            </a:r>
            <a:r>
              <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TS) </a:t>
            </a:r>
            <a:r>
              <a:rPr kumimoji="0" lang="en-US" sz="1800" b="0" i="0" u="none"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orgaan</a:t>
            </a:r>
            <a:r>
              <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en </a:t>
            </a:r>
            <a:r>
              <a:rPr kumimoji="0" lang="en-US" sz="1800" b="0" i="0" u="none"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weefseldonatie</a:t>
            </a:r>
            <a:endPar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endParaRPr>
          </a:p>
          <a:p>
            <a:pPr defTabSz="342900">
              <a:lnSpc>
                <a:spcPct val="100000"/>
              </a:lnSpc>
              <a:spcBef>
                <a:spcPct val="20000"/>
              </a:spcBef>
              <a:buClrTx/>
              <a:buSzPct val="80000"/>
              <a:defRPr/>
            </a:pPr>
            <a:r>
              <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a:t>
            </a:r>
            <a:endParaRPr lang="en-US" sz="1800" b="0" dirty="0">
              <a:solidFill>
                <a:schemeClr val="tx1"/>
              </a:solidFill>
              <a:latin typeface="Calibri Light" panose="020F0302020204030204" pitchFamily="34" charset="0"/>
              <a:cs typeface="Calibri Light" panose="020F0302020204030204" pitchFamily="34" charset="0"/>
            </a:endParaRPr>
          </a:p>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kumimoji="0" lang="en-US" sz="1800" i="0" u="sng"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Communicatie</a:t>
            </a:r>
            <a:r>
              <a:rPr kumimoji="0" lang="en-US" sz="1800" i="0" u="sng"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a:t>
            </a:r>
            <a:r>
              <a:rPr kumimoji="0" lang="en-US" sz="1800" i="0" u="sng"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rondom</a:t>
            </a:r>
            <a:r>
              <a:rPr kumimoji="0" lang="en-US" sz="1800" i="0" u="sng"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a:t>
            </a:r>
            <a:r>
              <a:rPr kumimoji="0" lang="en-US" sz="1800" i="0" u="sng"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donatie</a:t>
            </a:r>
            <a:r>
              <a:rPr kumimoji="0" lang="en-US" sz="1800" i="0" u="sng"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a:t>
            </a:r>
            <a:r>
              <a:rPr kumimoji="0" lang="en-US" sz="1800" i="0" u="sng"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CrD</a:t>
            </a:r>
            <a:r>
              <a:rPr kumimoji="0" lang="en-US" sz="1800" i="0" u="sng"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training)</a:t>
            </a:r>
            <a:br>
              <a:rPr kumimoji="0" lang="nl-NL" sz="1800" i="0" u="sng"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br>
            <a:r>
              <a:rPr kumimoji="0" lang="nl-NL"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a:t>
            </a:r>
            <a:r>
              <a:rPr kumimoji="0" lang="nl-NL" sz="18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rPr>
              <a:t>Versterk je gesprekstechnieken om nabestaanden van potentiële orgaan en weefseldonoren te kunnen begeleiden’</a:t>
            </a:r>
          </a:p>
          <a:p>
            <a:pPr marL="285750" marR="0" lvl="0" indent="-285750" algn="l" defTabSz="342900" rtl="0" eaLnBrk="1" fontAlgn="auto" latinLnBrk="0" hangingPunct="1">
              <a:lnSpc>
                <a:spcPct val="100000"/>
              </a:lnSpc>
              <a:spcBef>
                <a:spcPct val="20000"/>
              </a:spcBef>
              <a:spcAft>
                <a:spcPts val="0"/>
              </a:spcAft>
              <a:buClrTx/>
              <a:buSzPct val="80000"/>
              <a:buFontTx/>
              <a:buChar char="-"/>
              <a:tabLst/>
              <a:defRPr/>
            </a:pPr>
            <a:r>
              <a:rPr kumimoji="0" lang="nl-NL" sz="18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rPr>
              <a:t>29 sept		  13:00-17:00 UMC</a:t>
            </a:r>
          </a:p>
          <a:p>
            <a:pPr marL="285750" marR="0" lvl="0" indent="-285750" algn="l" defTabSz="342900" rtl="0" eaLnBrk="1" fontAlgn="auto" latinLnBrk="0" hangingPunct="1">
              <a:lnSpc>
                <a:spcPct val="100000"/>
              </a:lnSpc>
              <a:spcBef>
                <a:spcPct val="20000"/>
              </a:spcBef>
              <a:spcAft>
                <a:spcPts val="0"/>
              </a:spcAft>
              <a:buClrTx/>
              <a:buSzPct val="80000"/>
              <a:buFontTx/>
              <a:buChar char="-"/>
              <a:tabLst/>
              <a:defRPr/>
            </a:pPr>
            <a:r>
              <a:rPr lang="nl-NL" sz="1800" b="0" dirty="0">
                <a:solidFill>
                  <a:schemeClr val="tx1"/>
                </a:solidFill>
                <a:latin typeface="Calibri Light" panose="020F0302020204030204" pitchFamily="34" charset="0"/>
                <a:ea typeface="Segoe UI" panose="020B0502040204020203" pitchFamily="34" charset="0"/>
                <a:cs typeface="Segoe UI" panose="020B0502040204020203" pitchFamily="34" charset="0"/>
              </a:rPr>
              <a:t>16 okt 		  13:00-17:00 UMC</a:t>
            </a:r>
          </a:p>
          <a:p>
            <a:pPr marL="285750" marR="0" lvl="0" indent="-285750" algn="l" defTabSz="342900" rtl="0" eaLnBrk="1" fontAlgn="auto" latinLnBrk="0" hangingPunct="1">
              <a:lnSpc>
                <a:spcPct val="100000"/>
              </a:lnSpc>
              <a:spcBef>
                <a:spcPct val="20000"/>
              </a:spcBef>
              <a:spcAft>
                <a:spcPts val="0"/>
              </a:spcAft>
              <a:buClrTx/>
              <a:buSzPct val="80000"/>
              <a:buFontTx/>
              <a:buChar char="-"/>
              <a:tabLst/>
              <a:defRPr/>
            </a:pPr>
            <a:r>
              <a:rPr kumimoji="0" lang="nl-NL" sz="18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rPr>
              <a:t>19 okt  		  13:00-1</a:t>
            </a:r>
            <a:r>
              <a:rPr lang="nl-NL" sz="1800" b="0" dirty="0">
                <a:solidFill>
                  <a:schemeClr val="tx1"/>
                </a:solidFill>
                <a:latin typeface="Calibri Light" panose="020F0302020204030204" pitchFamily="34" charset="0"/>
                <a:ea typeface="Segoe UI" panose="020B0502040204020203" pitchFamily="34" charset="0"/>
                <a:cs typeface="Segoe UI" panose="020B0502040204020203" pitchFamily="34" charset="0"/>
              </a:rPr>
              <a:t>7:00 UMC</a:t>
            </a:r>
            <a:endParaRPr kumimoji="0" lang="nl-NL" sz="18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endParaRPr>
          </a:p>
          <a:p>
            <a:pPr marL="285750" marR="0" lvl="0" indent="-285750" algn="l" defTabSz="342900" rtl="0" eaLnBrk="1" fontAlgn="auto" latinLnBrk="0" hangingPunct="1">
              <a:lnSpc>
                <a:spcPct val="100000"/>
              </a:lnSpc>
              <a:spcBef>
                <a:spcPct val="20000"/>
              </a:spcBef>
              <a:spcAft>
                <a:spcPts val="0"/>
              </a:spcAft>
              <a:buClrTx/>
              <a:buSzPct val="80000"/>
              <a:buFontTx/>
              <a:buChar char="-"/>
              <a:tabLst/>
              <a:defRPr/>
            </a:pPr>
            <a:endParaRPr kumimoji="0" lang="nl-NL" sz="18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endParaRPr>
          </a:p>
          <a:p>
            <a:pPr marR="0" lvl="0" algn="l" defTabSz="342900" rtl="0" eaLnBrk="1" fontAlgn="auto" latinLnBrk="0" hangingPunct="1">
              <a:lnSpc>
                <a:spcPct val="100000"/>
              </a:lnSpc>
              <a:spcBef>
                <a:spcPct val="20000"/>
              </a:spcBef>
              <a:spcAft>
                <a:spcPts val="0"/>
              </a:spcAft>
              <a:buClrTx/>
              <a:buSzPct val="80000"/>
              <a:tabLst/>
              <a:defRPr/>
            </a:pPr>
            <a:br>
              <a:rPr kumimoji="0" lang="nl-NL" sz="18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rPr>
            </a:br>
            <a:r>
              <a:rPr kumimoji="0" lang="nl-NL" sz="18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rPr>
              <a:t>		</a:t>
            </a:r>
            <a:endParaRPr lang="nl-NL" sz="1800" b="0" dirty="0">
              <a:solidFill>
                <a:schemeClr val="tx1"/>
              </a:solidFill>
              <a:latin typeface="Calibri Light" panose="020F0302020204030204" pitchFamily="34" charset="0"/>
              <a:ea typeface="Segoe UI" panose="020B0502040204020203" pitchFamily="34" charset="0"/>
              <a:cs typeface="Segoe UI" panose="020B0502040204020203" pitchFamily="34" charset="0"/>
            </a:endParaRPr>
          </a:p>
          <a:p>
            <a:pPr marL="0" marR="0" lvl="0" indent="0" algn="l" defTabSz="342900" rtl="0" eaLnBrk="1" fontAlgn="auto" latinLnBrk="0" hangingPunct="1">
              <a:lnSpc>
                <a:spcPct val="100000"/>
              </a:lnSpc>
              <a:spcBef>
                <a:spcPct val="20000"/>
              </a:spcBef>
              <a:spcAft>
                <a:spcPts val="0"/>
              </a:spcAft>
              <a:buClrTx/>
              <a:buSzPct val="80000"/>
              <a:buFont typeface="Arial"/>
              <a:buNone/>
              <a:tabLst/>
              <a:defRPr/>
            </a:pPr>
            <a:endParaRPr kumimoji="0" lang="nl-NL" sz="16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endParaRPr>
          </a:p>
          <a:p>
            <a:endParaRPr lang="en-US" sz="2000"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23</a:t>
            </a:fld>
            <a:endParaRPr lang="en-US" dirty="0"/>
          </a:p>
        </p:txBody>
      </p:sp>
      <p:sp>
        <p:nvSpPr>
          <p:cNvPr id="7" name="Tekstvak 6">
            <a:extLst>
              <a:ext uri="{FF2B5EF4-FFF2-40B4-BE49-F238E27FC236}">
                <a16:creationId xmlns:a16="http://schemas.microsoft.com/office/drawing/2014/main" id="{335DB40D-13D7-5131-4B2D-B49715F3278B}"/>
              </a:ext>
            </a:extLst>
          </p:cNvPr>
          <p:cNvSpPr txBox="1"/>
          <p:nvPr/>
        </p:nvSpPr>
        <p:spPr>
          <a:xfrm>
            <a:off x="7033532" y="4856035"/>
            <a:ext cx="4310743" cy="1034129"/>
          </a:xfrm>
          <a:prstGeom prst="rect">
            <a:avLst/>
          </a:prstGeom>
          <a:noFill/>
        </p:spPr>
        <p:txBody>
          <a:bodyPr wrap="square" rtlCol="0">
            <a:spAutoFit/>
          </a:bodyPr>
          <a:lstStyle/>
          <a:p>
            <a:pPr marR="0" lvl="0" algn="l" defTabSz="342900" rtl="0" eaLnBrk="1" fontAlgn="auto" latinLnBrk="0" hangingPunct="1">
              <a:lnSpc>
                <a:spcPct val="100000"/>
              </a:lnSpc>
              <a:spcBef>
                <a:spcPct val="20000"/>
              </a:spcBef>
              <a:spcAft>
                <a:spcPts val="0"/>
              </a:spcAft>
              <a:buClrTx/>
              <a:buSzPct val="80000"/>
              <a:tabLst/>
              <a:defRPr/>
            </a:pPr>
            <a:r>
              <a:rPr kumimoji="0" lang="nl-NL" sz="18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rPr>
              <a:t>Meld je aan bij: </a:t>
            </a:r>
          </a:p>
          <a:p>
            <a:pPr marL="0" marR="0" lvl="0" indent="0" algn="l" defTabSz="342900" rtl="0" eaLnBrk="1" fontAlgn="auto" latinLnBrk="0" hangingPunct="1">
              <a:lnSpc>
                <a:spcPct val="100000"/>
              </a:lnSpc>
              <a:spcBef>
                <a:spcPct val="20000"/>
              </a:spcBef>
              <a:spcAft>
                <a:spcPts val="0"/>
              </a:spcAft>
              <a:buClrTx/>
              <a:buSzPct val="80000"/>
              <a:buFont typeface="Arial"/>
              <a:buNone/>
              <a:tabLst/>
              <a:defRPr/>
            </a:pPr>
            <a:r>
              <a:rPr lang="nl-NL" sz="1800" b="0" dirty="0">
                <a:solidFill>
                  <a:schemeClr val="tx1"/>
                </a:solidFill>
                <a:latin typeface="Calibri Light" panose="020F0302020204030204" pitchFamily="34" charset="0"/>
                <a:ea typeface="Segoe UI" panose="020B0502040204020203" pitchFamily="34" charset="0"/>
                <a:cs typeface="Segoe UI" panose="020B0502040204020203" pitchFamily="34" charset="0"/>
                <a:hlinkClick r:id="rId3"/>
              </a:rPr>
              <a:t>c.vaneck-3@umcutrecht.nl</a:t>
            </a:r>
            <a:r>
              <a:rPr lang="nl-NL" sz="1800" b="0" dirty="0">
                <a:solidFill>
                  <a:schemeClr val="tx1"/>
                </a:solidFill>
                <a:latin typeface="Calibri Light" panose="020F0302020204030204" pitchFamily="34" charset="0"/>
                <a:ea typeface="Segoe UI" panose="020B0502040204020203" pitchFamily="34" charset="0"/>
                <a:cs typeface="Segoe UI" panose="020B0502040204020203" pitchFamily="34" charset="0"/>
              </a:rPr>
              <a:t> </a:t>
            </a:r>
          </a:p>
          <a:p>
            <a:pPr marL="0" marR="0" lvl="0" indent="0" algn="l" defTabSz="342900" rtl="0" eaLnBrk="1" fontAlgn="auto" latinLnBrk="0" hangingPunct="1">
              <a:lnSpc>
                <a:spcPct val="100000"/>
              </a:lnSpc>
              <a:spcBef>
                <a:spcPct val="20000"/>
              </a:spcBef>
              <a:spcAft>
                <a:spcPts val="0"/>
              </a:spcAft>
              <a:buClrTx/>
              <a:buSzPct val="80000"/>
              <a:buFont typeface="Arial"/>
              <a:buNone/>
              <a:tabLst/>
              <a:defRPr/>
            </a:pPr>
            <a:r>
              <a:rPr lang="nl-NL" sz="1800" b="0" dirty="0">
                <a:solidFill>
                  <a:schemeClr val="tx1"/>
                </a:solidFill>
                <a:latin typeface="Calibri Light" panose="020F0302020204030204" pitchFamily="34" charset="0"/>
                <a:ea typeface="Segoe UI" panose="020B0502040204020203" pitchFamily="34" charset="0"/>
                <a:cs typeface="Segoe UI" panose="020B0502040204020203" pitchFamily="34" charset="0"/>
                <a:hlinkClick r:id="rId4"/>
              </a:rPr>
              <a:t>donatiecoordinator@umcutrecht.nl</a:t>
            </a:r>
            <a:endParaRPr lang="nl-NL" sz="1800" b="0" dirty="0">
              <a:solidFill>
                <a:schemeClr val="tx1"/>
              </a:solidFill>
              <a:latin typeface="Calibri Light" panose="020F0302020204030204" pitchFamily="34" charset="0"/>
              <a:ea typeface="Segoe UI" panose="020B0502040204020203" pitchFamily="34" charset="0"/>
              <a:cs typeface="Segoe UI" panose="020B0502040204020203" pitchFamily="34" charset="0"/>
            </a:endParaRPr>
          </a:p>
        </p:txBody>
      </p:sp>
      <p:pic>
        <p:nvPicPr>
          <p:cNvPr id="10" name="Afbeelding 9">
            <a:extLst>
              <a:ext uri="{FF2B5EF4-FFF2-40B4-BE49-F238E27FC236}">
                <a16:creationId xmlns:a16="http://schemas.microsoft.com/office/drawing/2014/main" id="{71A0E9A4-E8A3-0150-2352-9404EE04FF32}"/>
              </a:ext>
            </a:extLst>
          </p:cNvPr>
          <p:cNvPicPr>
            <a:picLocks noChangeAspect="1"/>
          </p:cNvPicPr>
          <p:nvPr/>
        </p:nvPicPr>
        <p:blipFill>
          <a:blip r:embed="rId5"/>
          <a:stretch>
            <a:fillRect/>
          </a:stretch>
        </p:blipFill>
        <p:spPr>
          <a:xfrm>
            <a:off x="9812994" y="457495"/>
            <a:ext cx="1531281" cy="1531281"/>
          </a:xfrm>
          <a:prstGeom prst="rect">
            <a:avLst/>
          </a:prstGeom>
        </p:spPr>
      </p:pic>
      <p:pic>
        <p:nvPicPr>
          <p:cNvPr id="5" name="Afbeelding 4">
            <a:extLst>
              <a:ext uri="{FF2B5EF4-FFF2-40B4-BE49-F238E27FC236}">
                <a16:creationId xmlns:a16="http://schemas.microsoft.com/office/drawing/2014/main" id="{48E01AA4-5104-AE94-4BCE-C87F43CA0573}"/>
              </a:ext>
            </a:extLst>
          </p:cNvPr>
          <p:cNvPicPr>
            <a:picLocks noChangeAspect="1"/>
          </p:cNvPicPr>
          <p:nvPr/>
        </p:nvPicPr>
        <p:blipFill>
          <a:blip r:embed="rId6"/>
          <a:stretch>
            <a:fillRect/>
          </a:stretch>
        </p:blipFill>
        <p:spPr>
          <a:xfrm>
            <a:off x="183016" y="5917321"/>
            <a:ext cx="2538919" cy="940679"/>
          </a:xfrm>
          <a:prstGeom prst="rect">
            <a:avLst/>
          </a:prstGeom>
        </p:spPr>
      </p:pic>
    </p:spTree>
    <p:extLst>
      <p:ext uri="{BB962C8B-B14F-4D97-AF65-F5344CB8AC3E}">
        <p14:creationId xmlns:p14="http://schemas.microsoft.com/office/powerpoint/2010/main" val="1329752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Ervaringen</a:t>
            </a:r>
            <a:r>
              <a:rPr lang="en-US" dirty="0"/>
              <a:t>? </a:t>
            </a:r>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r>
              <a:rPr lang="nl-NL" sz="2000" b="0" dirty="0">
                <a:solidFill>
                  <a:schemeClr val="tx1"/>
                </a:solidFill>
                <a:latin typeface="Calibri" panose="020F0502020204030204" pitchFamily="34" charset="0"/>
                <a:cs typeface="Calibri" panose="020F0502020204030204" pitchFamily="34" charset="0"/>
              </a:rPr>
              <a:t>Zijn jullie bekend met orgaan- en/of weefseldonatie? </a:t>
            </a:r>
          </a:p>
          <a:p>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3</a:t>
            </a:fld>
            <a:endParaRPr lang="en-US" dirty="0"/>
          </a:p>
        </p:txBody>
      </p:sp>
      <p:pic>
        <p:nvPicPr>
          <p:cNvPr id="5" name="Afbeelding 4">
            <a:extLst>
              <a:ext uri="{FF2B5EF4-FFF2-40B4-BE49-F238E27FC236}">
                <a16:creationId xmlns:a16="http://schemas.microsoft.com/office/drawing/2014/main" id="{5EE5D645-DC77-122F-D1D8-4558FAAA5C22}"/>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1522176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36601CE-A75F-F1C6-C3CD-657B4FDE80B9}"/>
              </a:ext>
            </a:extLst>
          </p:cNvPr>
          <p:cNvPicPr>
            <a:picLocks noChangeAspect="1"/>
          </p:cNvPicPr>
          <p:nvPr/>
        </p:nvPicPr>
        <p:blipFill>
          <a:blip r:embed="rId3"/>
          <a:stretch>
            <a:fillRect/>
          </a:stretch>
        </p:blipFill>
        <p:spPr>
          <a:xfrm>
            <a:off x="1389307" y="1691082"/>
            <a:ext cx="7639195" cy="3466904"/>
          </a:xfrm>
          <a:prstGeom prst="rect">
            <a:avLst/>
          </a:prstGeom>
        </p:spPr>
      </p:pic>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a:xfrm>
            <a:off x="619125" y="457494"/>
            <a:ext cx="10975975" cy="963801"/>
          </a:xfrm>
        </p:spPr>
        <p:txBody>
          <a:bodyPr/>
          <a:lstStyle/>
          <a:p>
            <a:r>
              <a:rPr lang="nl-NL" dirty="0"/>
              <a:t>Wachtlijst weefsels </a:t>
            </a:r>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4</a:t>
            </a:fld>
            <a:endParaRPr lang="en-US" dirty="0"/>
          </a:p>
        </p:txBody>
      </p:sp>
      <p:sp>
        <p:nvSpPr>
          <p:cNvPr id="5" name="Tekstvak 4">
            <a:extLst>
              <a:ext uri="{FF2B5EF4-FFF2-40B4-BE49-F238E27FC236}">
                <a16:creationId xmlns:a16="http://schemas.microsoft.com/office/drawing/2014/main" id="{178CF586-402A-7154-8888-6A441CB61138}"/>
              </a:ext>
            </a:extLst>
          </p:cNvPr>
          <p:cNvSpPr txBox="1"/>
          <p:nvPr/>
        </p:nvSpPr>
        <p:spPr>
          <a:xfrm>
            <a:off x="619125" y="1314598"/>
            <a:ext cx="9527720" cy="400110"/>
          </a:xfrm>
          <a:prstGeom prst="rect">
            <a:avLst/>
          </a:prstGeom>
          <a:noFill/>
        </p:spPr>
        <p:txBody>
          <a:bodyPr wrap="square">
            <a:spAutoFit/>
          </a:bodyPr>
          <a:lstStyle/>
          <a:p>
            <a:r>
              <a:rPr lang="nl-NL" sz="2000" b="0" dirty="0">
                <a:latin typeface="Calibri" panose="020F0502020204030204" pitchFamily="34" charset="0"/>
                <a:ea typeface="Calibri" panose="020F0502020204030204" pitchFamily="34" charset="0"/>
                <a:cs typeface="Calibri" panose="020F0502020204030204" pitchFamily="34" charset="0"/>
              </a:rPr>
              <a:t>Hoeveel mensen staan er op de wachtlijst voor hoornvlies? </a:t>
            </a:r>
            <a:endParaRPr lang="nl-NL" sz="2000" dirty="0">
              <a:latin typeface="Calibri" panose="020F0502020204030204" pitchFamily="34" charset="0"/>
              <a:ea typeface="Calibri" panose="020F0502020204030204" pitchFamily="34" charset="0"/>
              <a:cs typeface="Calibri" panose="020F0502020204030204" pitchFamily="34" charset="0"/>
            </a:endParaRPr>
          </a:p>
        </p:txBody>
      </p:sp>
      <p:sp>
        <p:nvSpPr>
          <p:cNvPr id="8" name="Rechthoek 7">
            <a:extLst>
              <a:ext uri="{FF2B5EF4-FFF2-40B4-BE49-F238E27FC236}">
                <a16:creationId xmlns:a16="http://schemas.microsoft.com/office/drawing/2014/main" id="{EEC4FB01-DAE3-1EE0-F052-CF453A0A30B4}"/>
              </a:ext>
            </a:extLst>
          </p:cNvPr>
          <p:cNvSpPr/>
          <p:nvPr/>
        </p:nvSpPr>
        <p:spPr>
          <a:xfrm>
            <a:off x="4537164" y="3068657"/>
            <a:ext cx="2194503" cy="46166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F2A11D20-4933-1DF1-9FB3-896A3944329C}"/>
              </a:ext>
            </a:extLst>
          </p:cNvPr>
          <p:cNvSpPr txBox="1"/>
          <p:nvPr/>
        </p:nvSpPr>
        <p:spPr>
          <a:xfrm>
            <a:off x="3773714" y="5053548"/>
            <a:ext cx="5254171" cy="646331"/>
          </a:xfrm>
          <a:prstGeom prst="rect">
            <a:avLst/>
          </a:prstGeom>
          <a:noFill/>
        </p:spPr>
        <p:txBody>
          <a:bodyPr wrap="square" rtlCol="0">
            <a:spAutoFit/>
          </a:bodyPr>
          <a:lstStyle/>
          <a:p>
            <a:r>
              <a:rPr lang="nl-NL" dirty="0"/>
              <a:t>Oogweefsel transplantaties tot 1maart 2025: 393</a:t>
            </a:r>
          </a:p>
          <a:p>
            <a:endParaRPr lang="nl-NL" dirty="0"/>
          </a:p>
        </p:txBody>
      </p:sp>
      <p:pic>
        <p:nvPicPr>
          <p:cNvPr id="3" name="Afbeelding 2">
            <a:extLst>
              <a:ext uri="{FF2B5EF4-FFF2-40B4-BE49-F238E27FC236}">
                <a16:creationId xmlns:a16="http://schemas.microsoft.com/office/drawing/2014/main" id="{BBB66447-1A64-3731-B61E-AF0459C01308}"/>
              </a:ext>
            </a:extLst>
          </p:cNvPr>
          <p:cNvPicPr>
            <a:picLocks noChangeAspect="1"/>
          </p:cNvPicPr>
          <p:nvPr/>
        </p:nvPicPr>
        <p:blipFill>
          <a:blip r:embed="rId4"/>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617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167A79-DE64-8D4B-9861-6765D35FE958}"/>
              </a:ext>
            </a:extLst>
          </p:cNvPr>
          <p:cNvSpPr>
            <a:spLocks noGrp="1"/>
          </p:cNvSpPr>
          <p:nvPr>
            <p:ph type="title"/>
          </p:nvPr>
        </p:nvSpPr>
        <p:spPr/>
        <p:txBody>
          <a:bodyPr/>
          <a:lstStyle/>
          <a:p>
            <a:r>
              <a:rPr lang="nl-NL" dirty="0"/>
              <a:t>Weefseldonoren landelijk </a:t>
            </a:r>
            <a:r>
              <a:rPr lang="nl-NL" u="sng" dirty="0"/>
              <a:t>2024</a:t>
            </a:r>
          </a:p>
        </p:txBody>
      </p:sp>
      <p:sp>
        <p:nvSpPr>
          <p:cNvPr id="4" name="Tijdelijke aanduiding voor dianummer 3">
            <a:extLst>
              <a:ext uri="{FF2B5EF4-FFF2-40B4-BE49-F238E27FC236}">
                <a16:creationId xmlns:a16="http://schemas.microsoft.com/office/drawing/2014/main" id="{0B528E50-1E9F-1F94-B0DA-AEFF6B7BD00E}"/>
              </a:ext>
            </a:extLst>
          </p:cNvPr>
          <p:cNvSpPr>
            <a:spLocks noGrp="1"/>
          </p:cNvSpPr>
          <p:nvPr>
            <p:ph type="sldNum" sz="quarter" idx="13"/>
          </p:nvPr>
        </p:nvSpPr>
        <p:spPr/>
        <p:txBody>
          <a:bodyPr/>
          <a:lstStyle/>
          <a:p>
            <a:fld id="{5A195573-6125-40C3-AA0C-3AC6CFB9F86B}" type="slidenum">
              <a:rPr lang="en-US" smtClean="0"/>
              <a:pPr/>
              <a:t>5</a:t>
            </a:fld>
            <a:endParaRPr lang="en-US" dirty="0"/>
          </a:p>
        </p:txBody>
      </p:sp>
      <p:sp>
        <p:nvSpPr>
          <p:cNvPr id="3" name="Tekstvak 2">
            <a:extLst>
              <a:ext uri="{FF2B5EF4-FFF2-40B4-BE49-F238E27FC236}">
                <a16:creationId xmlns:a16="http://schemas.microsoft.com/office/drawing/2014/main" id="{85CC87BC-F966-1017-D3D3-520BAD920FCA}"/>
              </a:ext>
            </a:extLst>
          </p:cNvPr>
          <p:cNvSpPr txBox="1"/>
          <p:nvPr/>
        </p:nvSpPr>
        <p:spPr>
          <a:xfrm>
            <a:off x="619125" y="1250137"/>
            <a:ext cx="8054340" cy="400110"/>
          </a:xfrm>
          <a:prstGeom prst="rect">
            <a:avLst/>
          </a:prstGeom>
          <a:noFill/>
        </p:spPr>
        <p:txBody>
          <a:bodyPr wrap="square" rtlCol="0">
            <a:spAutoFit/>
          </a:bodyPr>
          <a:lstStyle/>
          <a:p>
            <a:r>
              <a:rPr lang="nl-NL" sz="2000" dirty="0"/>
              <a:t>Hoeveel weefseldonoren waren er in 2024?</a:t>
            </a:r>
          </a:p>
        </p:txBody>
      </p:sp>
      <p:pic>
        <p:nvPicPr>
          <p:cNvPr id="5" name="Afbeelding 4">
            <a:extLst>
              <a:ext uri="{FF2B5EF4-FFF2-40B4-BE49-F238E27FC236}">
                <a16:creationId xmlns:a16="http://schemas.microsoft.com/office/drawing/2014/main" id="{55125951-1932-A323-0915-182853A70A65}"/>
              </a:ext>
            </a:extLst>
          </p:cNvPr>
          <p:cNvPicPr>
            <a:picLocks noChangeAspect="1"/>
          </p:cNvPicPr>
          <p:nvPr/>
        </p:nvPicPr>
        <p:blipFill>
          <a:blip r:embed="rId2"/>
          <a:stretch>
            <a:fillRect/>
          </a:stretch>
        </p:blipFill>
        <p:spPr>
          <a:xfrm>
            <a:off x="204281" y="5720988"/>
            <a:ext cx="2538919" cy="940679"/>
          </a:xfrm>
          <a:prstGeom prst="rect">
            <a:avLst/>
          </a:prstGeom>
        </p:spPr>
      </p:pic>
      <p:pic>
        <p:nvPicPr>
          <p:cNvPr id="7" name="Afbeelding 6">
            <a:extLst>
              <a:ext uri="{FF2B5EF4-FFF2-40B4-BE49-F238E27FC236}">
                <a16:creationId xmlns:a16="http://schemas.microsoft.com/office/drawing/2014/main" id="{9A0EEF39-8B15-3B27-DBB7-88ADF6407A68}"/>
              </a:ext>
            </a:extLst>
          </p:cNvPr>
          <p:cNvPicPr>
            <a:picLocks noChangeAspect="1"/>
          </p:cNvPicPr>
          <p:nvPr/>
        </p:nvPicPr>
        <p:blipFill>
          <a:blip r:embed="rId3"/>
          <a:stretch>
            <a:fillRect/>
          </a:stretch>
        </p:blipFill>
        <p:spPr>
          <a:xfrm>
            <a:off x="3358401" y="1783648"/>
            <a:ext cx="5475198" cy="4657065"/>
          </a:xfrm>
          <a:prstGeom prst="rect">
            <a:avLst/>
          </a:prstGeom>
        </p:spPr>
      </p:pic>
    </p:spTree>
    <p:extLst>
      <p:ext uri="{BB962C8B-B14F-4D97-AF65-F5344CB8AC3E}">
        <p14:creationId xmlns:p14="http://schemas.microsoft.com/office/powerpoint/2010/main" val="248937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De </a:t>
            </a:r>
            <a:r>
              <a:rPr lang="en-US" dirty="0" err="1"/>
              <a:t>donorwet</a:t>
            </a:r>
            <a:endParaRPr lang="en-US" dirty="0"/>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a:xfrm>
            <a:off x="619125" y="1429965"/>
            <a:ext cx="10966451" cy="5010747"/>
          </a:xfrm>
        </p:spPr>
        <p:txBody>
          <a:bodyPr/>
          <a:lstStyle/>
          <a:p>
            <a:pPr marL="0" marR="0" lvl="0" indent="0" algn="l" defTabSz="914400" rtl="0" eaLnBrk="1" fontAlgn="auto" latinLnBrk="0" hangingPunct="1">
              <a:lnSpc>
                <a:spcPct val="100000"/>
              </a:lnSpc>
              <a:spcBef>
                <a:spcPct val="20000"/>
              </a:spcBef>
              <a:spcAft>
                <a:spcPts val="0"/>
              </a:spcAft>
              <a:buClrTx/>
              <a:buSzPct val="80000"/>
              <a:buFont typeface="Arial"/>
              <a:buNone/>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4 registratie mogelijkheden in het donorregister</a:t>
            </a:r>
          </a:p>
          <a:p>
            <a:pPr marL="898444" marR="0" lvl="1" indent="-342900" algn="l" defTabSz="9144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Geen toestemming</a:t>
            </a:r>
          </a:p>
          <a:p>
            <a:pPr marL="898444" marR="0" lvl="1" indent="-342900" algn="l" defTabSz="9144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r>
              <a:rPr kumimoji="0" lang="nl-NL" sz="2000" i="0" u="none" strike="noStrike" kern="1200" cap="none" spc="0" normalizeH="0" baseline="0" noProof="0" dirty="0">
                <a:ln>
                  <a:noFill/>
                </a:ln>
                <a:solidFill>
                  <a:schemeClr val="accent3">
                    <a:lumMod val="90000"/>
                  </a:schemeClr>
                </a:solidFill>
                <a:effectLst/>
                <a:uLnTx/>
                <a:uFillTx/>
                <a:latin typeface="Calibri" panose="020F0502020204030204" pitchFamily="34" charset="0"/>
                <a:cs typeface="Calibri" panose="020F0502020204030204" pitchFamily="34" charset="0"/>
              </a:rPr>
              <a:t>Geen bezwaar</a:t>
            </a:r>
          </a:p>
          <a:p>
            <a:pPr marL="898444" marR="0" lvl="1" indent="-342900" algn="l" defTabSz="9144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Toestemming </a:t>
            </a:r>
          </a:p>
          <a:p>
            <a:pPr marL="898444" marR="0" lvl="1" indent="-342900" algn="l" defTabSz="9144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Nabestaanden/specifiek persoon mogen beslissen</a:t>
            </a:r>
          </a:p>
          <a:p>
            <a:pPr marL="898444" marR="0" lvl="1" indent="-342900" algn="l" defTabSz="9144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endParaRPr lang="nl-NL" sz="2000" dirty="0">
              <a:solidFill>
                <a:schemeClr val="tx1"/>
              </a:solidFill>
              <a:latin typeface="Calibri" panose="020F0502020204030204" pitchFamily="34" charset="0"/>
              <a:cs typeface="Calibri" panose="020F0502020204030204" pitchFamily="34" charset="0"/>
            </a:endParaRPr>
          </a:p>
          <a:p>
            <a:pPr marL="555544" marR="0" lvl="1" algn="l" defTabSz="914400" rtl="0" eaLnBrk="1" fontAlgn="auto" latinLnBrk="0" hangingPunct="1">
              <a:lnSpc>
                <a:spcPct val="100000"/>
              </a:lnSpc>
              <a:spcBef>
                <a:spcPct val="20000"/>
              </a:spcBef>
              <a:spcAft>
                <a:spcPts val="0"/>
              </a:spcAft>
              <a:buClr>
                <a:srgbClr val="F08200"/>
              </a:buClr>
              <a:buSzPct val="80000"/>
              <a:tabLst/>
              <a:defRPr/>
            </a:pPr>
            <a:r>
              <a:rPr lang="nl-NL" sz="2000" dirty="0">
                <a:solidFill>
                  <a:schemeClr val="tx1"/>
                </a:solidFill>
                <a:latin typeface="Calibri" panose="020F0502020204030204" pitchFamily="34" charset="0"/>
                <a:cs typeface="Calibri" panose="020F0502020204030204" pitchFamily="34" charset="0"/>
              </a:rPr>
              <a:t>- Vanaf 12 jaar kan iemand zijn keuze registreren in het DR -&gt; raadplegen! </a:t>
            </a:r>
            <a:br>
              <a:rPr lang="nl-NL" sz="2000" dirty="0">
                <a:solidFill>
                  <a:schemeClr val="tx1"/>
                </a:solidFill>
                <a:latin typeface="Calibri" panose="020F0502020204030204" pitchFamily="34" charset="0"/>
                <a:cs typeface="Calibri" panose="020F0502020204030204" pitchFamily="34" charset="0"/>
              </a:rPr>
            </a:br>
            <a:r>
              <a:rPr lang="nl-NL" sz="2000" dirty="0">
                <a:solidFill>
                  <a:schemeClr val="tx1"/>
                </a:solidFill>
                <a:latin typeface="Calibri" panose="020F0502020204030204" pitchFamily="34" charset="0"/>
                <a:cs typeface="Calibri" panose="020F0502020204030204" pitchFamily="34" charset="0"/>
              </a:rPr>
              <a:t>- Vanaf 18 jaar brief overheid om keuze vast te leggen. </a:t>
            </a:r>
          </a:p>
          <a:p>
            <a:pPr marL="555544" marR="0" lvl="1" algn="l" defTabSz="914400" rtl="0" eaLnBrk="1" fontAlgn="auto" latinLnBrk="0" hangingPunct="1">
              <a:lnSpc>
                <a:spcPct val="100000"/>
              </a:lnSpc>
              <a:spcBef>
                <a:spcPct val="20000"/>
              </a:spcBef>
              <a:spcAft>
                <a:spcPts val="0"/>
              </a:spcAft>
              <a:buClr>
                <a:srgbClr val="F08200"/>
              </a:buClr>
              <a:buSzPct val="80000"/>
              <a:tabLst/>
              <a:defRPr/>
            </a:pPr>
            <a:r>
              <a:rPr lang="nl-NL" sz="2000" dirty="0">
                <a:solidFill>
                  <a:schemeClr val="tx1"/>
                </a:solidFill>
                <a:latin typeface="Calibri" panose="020F0502020204030204" pitchFamily="34" charset="0"/>
                <a:cs typeface="Calibri" panose="020F0502020204030204" pitchFamily="34" charset="0"/>
              </a:rPr>
              <a:t>- Veto recht tot 16 jaar (toestemmingsregistratie). </a:t>
            </a:r>
          </a:p>
          <a:p>
            <a:pPr marL="555544" marR="0" lvl="1" algn="l" defTabSz="914400" rtl="0" eaLnBrk="1" fontAlgn="auto" latinLnBrk="0" hangingPunct="1">
              <a:lnSpc>
                <a:spcPct val="100000"/>
              </a:lnSpc>
              <a:spcBef>
                <a:spcPct val="20000"/>
              </a:spcBef>
              <a:spcAft>
                <a:spcPts val="0"/>
              </a:spcAft>
              <a:buClr>
                <a:srgbClr val="F08200"/>
              </a:buClr>
              <a:buSzPct val="80000"/>
              <a:tabLst/>
              <a:defRPr/>
            </a:pPr>
            <a:endParaRPr lang="nl-NL" sz="2000" dirty="0">
              <a:solidFill>
                <a:schemeClr val="tx1"/>
              </a:solidFill>
              <a:latin typeface="Calibri" panose="020F0502020204030204" pitchFamily="34" charset="0"/>
              <a:cs typeface="Calibri" panose="020F0502020204030204" pitchFamily="34" charset="0"/>
            </a:endParaRPr>
          </a:p>
          <a:p>
            <a:pPr marL="555544" marR="0" lvl="1" algn="l" defTabSz="914400" rtl="0" eaLnBrk="1" fontAlgn="auto" latinLnBrk="0" hangingPunct="1">
              <a:lnSpc>
                <a:spcPct val="100000"/>
              </a:lnSpc>
              <a:spcBef>
                <a:spcPct val="20000"/>
              </a:spcBef>
              <a:spcAft>
                <a:spcPts val="0"/>
              </a:spcAft>
              <a:buClr>
                <a:srgbClr val="F08200"/>
              </a:buClr>
              <a:buSzPct val="80000"/>
              <a:tabLst/>
              <a:defRPr/>
            </a:pPr>
            <a:r>
              <a:rPr lang="nl-NL" sz="2000" dirty="0">
                <a:solidFill>
                  <a:schemeClr val="tx1"/>
                </a:solidFill>
                <a:latin typeface="Calibri" panose="020F0502020204030204" pitchFamily="34" charset="0"/>
                <a:cs typeface="Calibri" panose="020F0502020204030204" pitchFamily="34" charset="0"/>
              </a:rPr>
              <a:t>Rekening houdend met </a:t>
            </a:r>
            <a:r>
              <a:rPr lang="nl-NL" sz="2000" dirty="0" err="1">
                <a:solidFill>
                  <a:schemeClr val="tx1"/>
                </a:solidFill>
                <a:latin typeface="Calibri" panose="020F0502020204030204" pitchFamily="34" charset="0"/>
                <a:cs typeface="Calibri" panose="020F0502020204030204" pitchFamily="34" charset="0"/>
              </a:rPr>
              <a:t>wils</a:t>
            </a:r>
            <a:r>
              <a:rPr lang="nl-NL" sz="2000" dirty="0">
                <a:solidFill>
                  <a:schemeClr val="tx1"/>
                </a:solidFill>
                <a:latin typeface="Calibri" panose="020F0502020204030204" pitchFamily="34" charset="0"/>
                <a:cs typeface="Calibri" panose="020F0502020204030204" pitchFamily="34" charset="0"/>
              </a:rPr>
              <a:t>(on)bekwaamheid.</a:t>
            </a: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6</a:t>
            </a:fld>
            <a:endParaRPr lang="en-US" dirty="0"/>
          </a:p>
        </p:txBody>
      </p:sp>
      <p:pic>
        <p:nvPicPr>
          <p:cNvPr id="5" name="Afbeelding 4">
            <a:extLst>
              <a:ext uri="{FF2B5EF4-FFF2-40B4-BE49-F238E27FC236}">
                <a16:creationId xmlns:a16="http://schemas.microsoft.com/office/drawing/2014/main" id="{83254BF1-FB76-F288-1D90-CCCCF5762473}"/>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1199620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Registratiestand</a:t>
            </a:r>
            <a:r>
              <a:rPr lang="en-US" dirty="0"/>
              <a:t> DR</a:t>
            </a: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7</a:t>
            </a:fld>
            <a:endParaRPr lang="en-US" dirty="0"/>
          </a:p>
        </p:txBody>
      </p:sp>
      <p:sp>
        <p:nvSpPr>
          <p:cNvPr id="8" name="Tekstvak 7">
            <a:extLst>
              <a:ext uri="{FF2B5EF4-FFF2-40B4-BE49-F238E27FC236}">
                <a16:creationId xmlns:a16="http://schemas.microsoft.com/office/drawing/2014/main" id="{A6AA6995-AD9C-17CB-63CF-2F20C7290ACA}"/>
              </a:ext>
            </a:extLst>
          </p:cNvPr>
          <p:cNvSpPr txBox="1"/>
          <p:nvPr/>
        </p:nvSpPr>
        <p:spPr>
          <a:xfrm>
            <a:off x="6338498" y="2967568"/>
            <a:ext cx="1031357" cy="338554"/>
          </a:xfrm>
          <a:prstGeom prst="rect">
            <a:avLst/>
          </a:prstGeom>
          <a:noFill/>
        </p:spPr>
        <p:txBody>
          <a:bodyPr wrap="square" rtlCol="0">
            <a:spAutoFit/>
          </a:bodyPr>
          <a:lstStyle/>
          <a:p>
            <a:r>
              <a:rPr lang="nl-NL" sz="1600" dirty="0">
                <a:solidFill>
                  <a:schemeClr val="bg1"/>
                </a:solidFill>
                <a:effectLst/>
              </a:rPr>
              <a:t>4.781.880</a:t>
            </a:r>
            <a:endParaRPr lang="nl-NL" sz="1600" dirty="0">
              <a:solidFill>
                <a:schemeClr val="bg1"/>
              </a:solidFill>
            </a:endParaRPr>
          </a:p>
        </p:txBody>
      </p:sp>
      <p:sp>
        <p:nvSpPr>
          <p:cNvPr id="9" name="Tekstvak 8">
            <a:extLst>
              <a:ext uri="{FF2B5EF4-FFF2-40B4-BE49-F238E27FC236}">
                <a16:creationId xmlns:a16="http://schemas.microsoft.com/office/drawing/2014/main" id="{02C84DFA-9663-E69E-7101-A61C4333BB71}"/>
              </a:ext>
            </a:extLst>
          </p:cNvPr>
          <p:cNvSpPr txBox="1"/>
          <p:nvPr/>
        </p:nvSpPr>
        <p:spPr>
          <a:xfrm>
            <a:off x="4999430" y="2798291"/>
            <a:ext cx="1031357" cy="338554"/>
          </a:xfrm>
          <a:prstGeom prst="rect">
            <a:avLst/>
          </a:prstGeom>
          <a:noFill/>
        </p:spPr>
        <p:txBody>
          <a:bodyPr wrap="square" rtlCol="0">
            <a:spAutoFit/>
          </a:bodyPr>
          <a:lstStyle/>
          <a:p>
            <a:r>
              <a:rPr lang="nl-NL" sz="1600" dirty="0">
                <a:solidFill>
                  <a:schemeClr val="bg1"/>
                </a:solidFill>
                <a:effectLst/>
              </a:rPr>
              <a:t>3.337.613</a:t>
            </a:r>
            <a:endParaRPr lang="nl-NL" sz="1600" dirty="0">
              <a:solidFill>
                <a:schemeClr val="bg1"/>
              </a:solidFill>
            </a:endParaRPr>
          </a:p>
        </p:txBody>
      </p:sp>
      <p:sp>
        <p:nvSpPr>
          <p:cNvPr id="10" name="Tekstvak 9">
            <a:extLst>
              <a:ext uri="{FF2B5EF4-FFF2-40B4-BE49-F238E27FC236}">
                <a16:creationId xmlns:a16="http://schemas.microsoft.com/office/drawing/2014/main" id="{F2E8E7F4-DC9F-D0F0-1BE7-4EB8DC938D8E}"/>
              </a:ext>
            </a:extLst>
          </p:cNvPr>
          <p:cNvSpPr txBox="1"/>
          <p:nvPr/>
        </p:nvSpPr>
        <p:spPr>
          <a:xfrm>
            <a:off x="4755109" y="3291466"/>
            <a:ext cx="1031357" cy="338554"/>
          </a:xfrm>
          <a:prstGeom prst="rect">
            <a:avLst/>
          </a:prstGeom>
          <a:noFill/>
        </p:spPr>
        <p:txBody>
          <a:bodyPr wrap="square" rtlCol="0">
            <a:spAutoFit/>
          </a:bodyPr>
          <a:lstStyle/>
          <a:p>
            <a:r>
              <a:rPr lang="nl-NL" sz="1600" dirty="0">
                <a:solidFill>
                  <a:schemeClr val="bg1"/>
                </a:solidFill>
              </a:rPr>
              <a:t>1.486.264</a:t>
            </a:r>
          </a:p>
        </p:txBody>
      </p:sp>
      <p:sp>
        <p:nvSpPr>
          <p:cNvPr id="11" name="Tekstvak 10">
            <a:extLst>
              <a:ext uri="{FF2B5EF4-FFF2-40B4-BE49-F238E27FC236}">
                <a16:creationId xmlns:a16="http://schemas.microsoft.com/office/drawing/2014/main" id="{33564EE3-019D-6E6D-1C46-C114D231D461}"/>
              </a:ext>
            </a:extLst>
          </p:cNvPr>
          <p:cNvSpPr txBox="1"/>
          <p:nvPr/>
        </p:nvSpPr>
        <p:spPr>
          <a:xfrm>
            <a:off x="5591433" y="3851802"/>
            <a:ext cx="1031357" cy="338554"/>
          </a:xfrm>
          <a:prstGeom prst="rect">
            <a:avLst/>
          </a:prstGeom>
          <a:noFill/>
        </p:spPr>
        <p:txBody>
          <a:bodyPr wrap="square" rtlCol="0">
            <a:spAutoFit/>
          </a:bodyPr>
          <a:lstStyle/>
          <a:p>
            <a:r>
              <a:rPr lang="nl-NL" sz="1600" dirty="0">
                <a:solidFill>
                  <a:schemeClr val="bg1"/>
                </a:solidFill>
              </a:rPr>
              <a:t>4.334.009</a:t>
            </a:r>
          </a:p>
        </p:txBody>
      </p:sp>
      <p:pic>
        <p:nvPicPr>
          <p:cNvPr id="3" name="Afbeelding 2">
            <a:extLst>
              <a:ext uri="{FF2B5EF4-FFF2-40B4-BE49-F238E27FC236}">
                <a16:creationId xmlns:a16="http://schemas.microsoft.com/office/drawing/2014/main" id="{23FCC04A-E1CF-5007-4F5E-9DC903CA27A9}"/>
              </a:ext>
            </a:extLst>
          </p:cNvPr>
          <p:cNvPicPr>
            <a:picLocks noChangeAspect="1"/>
          </p:cNvPicPr>
          <p:nvPr/>
        </p:nvPicPr>
        <p:blipFill>
          <a:blip r:embed="rId3"/>
          <a:stretch>
            <a:fillRect/>
          </a:stretch>
        </p:blipFill>
        <p:spPr>
          <a:xfrm>
            <a:off x="204281" y="5720988"/>
            <a:ext cx="2538919" cy="940679"/>
          </a:xfrm>
          <a:prstGeom prst="rect">
            <a:avLst/>
          </a:prstGeom>
        </p:spPr>
      </p:pic>
      <p:pic>
        <p:nvPicPr>
          <p:cNvPr id="7" name="Afbeelding 6">
            <a:extLst>
              <a:ext uri="{FF2B5EF4-FFF2-40B4-BE49-F238E27FC236}">
                <a16:creationId xmlns:a16="http://schemas.microsoft.com/office/drawing/2014/main" id="{E347C902-4FF9-F467-10BE-0B5769BF5483}"/>
              </a:ext>
            </a:extLst>
          </p:cNvPr>
          <p:cNvPicPr>
            <a:picLocks noChangeAspect="1"/>
          </p:cNvPicPr>
          <p:nvPr/>
        </p:nvPicPr>
        <p:blipFill>
          <a:blip r:embed="rId4"/>
          <a:stretch>
            <a:fillRect/>
          </a:stretch>
        </p:blipFill>
        <p:spPr>
          <a:xfrm>
            <a:off x="3166653" y="1109339"/>
            <a:ext cx="5858693" cy="4639322"/>
          </a:xfrm>
          <a:prstGeom prst="rect">
            <a:avLst/>
          </a:prstGeom>
        </p:spPr>
      </p:pic>
    </p:spTree>
    <p:extLst>
      <p:ext uri="{BB962C8B-B14F-4D97-AF65-F5344CB8AC3E}">
        <p14:creationId xmlns:p14="http://schemas.microsoft.com/office/powerpoint/2010/main" val="203585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Stappen</a:t>
            </a:r>
            <a:r>
              <a:rPr lang="en-US" dirty="0"/>
              <a:t> </a:t>
            </a:r>
            <a:r>
              <a:rPr lang="en-US" dirty="0" err="1"/>
              <a:t>donatieproces</a:t>
            </a:r>
            <a:r>
              <a:rPr lang="en-US" dirty="0"/>
              <a:t> </a:t>
            </a: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8</a:t>
            </a:fld>
            <a:endParaRPr lang="en-US" dirty="0"/>
          </a:p>
        </p:txBody>
      </p:sp>
      <p:sp>
        <p:nvSpPr>
          <p:cNvPr id="8" name="Tekstvak 7">
            <a:extLst>
              <a:ext uri="{FF2B5EF4-FFF2-40B4-BE49-F238E27FC236}">
                <a16:creationId xmlns:a16="http://schemas.microsoft.com/office/drawing/2014/main" id="{ECE53561-C621-D0D5-DD58-8A709ED42B6C}"/>
              </a:ext>
            </a:extLst>
          </p:cNvPr>
          <p:cNvSpPr txBox="1"/>
          <p:nvPr/>
        </p:nvSpPr>
        <p:spPr>
          <a:xfrm>
            <a:off x="619125" y="1497971"/>
            <a:ext cx="9531752" cy="2599173"/>
          </a:xfrm>
          <a:prstGeom prst="rect">
            <a:avLst/>
          </a:prstGeom>
          <a:noFill/>
        </p:spPr>
        <p:txBody>
          <a:bodyPr wrap="square">
            <a:spAutoFit/>
          </a:bodyPr>
          <a:lstStyle/>
          <a:p>
            <a:pPr marL="457200" marR="0" lvl="0" indent="-457200" algn="l" defTabSz="342900" rtl="0" eaLnBrk="1" fontAlgn="auto" latinLnBrk="0" hangingPunct="1">
              <a:lnSpc>
                <a:spcPct val="150000"/>
              </a:lnSpc>
              <a:spcBef>
                <a:spcPct val="20000"/>
              </a:spcBef>
              <a:spcAft>
                <a:spcPts val="0"/>
              </a:spcAft>
              <a:buClrTx/>
              <a:buSzPct val="80000"/>
              <a:buFont typeface="+mj-lt"/>
              <a:buAutoNum type="arabicPeriod"/>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Donorherkenning </a:t>
            </a:r>
          </a:p>
          <a:p>
            <a:pPr marL="457200" marR="0" lvl="0" indent="-457200" algn="l" defTabSz="342900" rtl="0" eaLnBrk="1" fontAlgn="auto" latinLnBrk="0" hangingPunct="1">
              <a:lnSpc>
                <a:spcPct val="150000"/>
              </a:lnSpc>
              <a:spcBef>
                <a:spcPct val="20000"/>
              </a:spcBef>
              <a:spcAft>
                <a:spcPts val="0"/>
              </a:spcAft>
              <a:buClrTx/>
              <a:buSzPct val="80000"/>
              <a:buFont typeface="+mj-lt"/>
              <a:buAutoNum type="arabicPeriod"/>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Raadplegen donorregister (vanaf 12jaar)</a:t>
            </a:r>
            <a:endParaRPr kumimoji="0" lang="nl-NL" sz="20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a:p>
            <a:pPr marL="457200" marR="0" lvl="0" indent="-457200" algn="l" defTabSz="342900" rtl="0" eaLnBrk="1" fontAlgn="auto" latinLnBrk="0" hangingPunct="1">
              <a:lnSpc>
                <a:spcPct val="150000"/>
              </a:lnSpc>
              <a:spcBef>
                <a:spcPct val="20000"/>
              </a:spcBef>
              <a:spcAft>
                <a:spcPts val="0"/>
              </a:spcAft>
              <a:buClrTx/>
              <a:buSzPct val="80000"/>
              <a:buFont typeface="+mj-lt"/>
              <a:buAutoNum type="arabicPeriod"/>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Gesprek met ouders/voogd</a:t>
            </a:r>
          </a:p>
          <a:p>
            <a:pPr marL="457200" marR="0" lvl="0" indent="-457200" algn="l" defTabSz="342900" rtl="0" eaLnBrk="1" fontAlgn="auto" latinLnBrk="0" hangingPunct="1">
              <a:lnSpc>
                <a:spcPct val="150000"/>
              </a:lnSpc>
              <a:spcBef>
                <a:spcPct val="20000"/>
              </a:spcBef>
              <a:spcAft>
                <a:spcPts val="0"/>
              </a:spcAft>
              <a:buClrTx/>
              <a:buSzPct val="80000"/>
              <a:buFont typeface="+mj-lt"/>
              <a:buAutoNum type="arabicPeriod"/>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Aanmelden donor NTS</a:t>
            </a:r>
          </a:p>
          <a:p>
            <a:pPr marL="457200" marR="0" lvl="0" indent="-457200" algn="l" defTabSz="342900" rtl="0" eaLnBrk="1" fontAlgn="auto" latinLnBrk="0" hangingPunct="1">
              <a:lnSpc>
                <a:spcPct val="150000"/>
              </a:lnSpc>
              <a:spcBef>
                <a:spcPct val="20000"/>
              </a:spcBef>
              <a:spcAft>
                <a:spcPts val="0"/>
              </a:spcAft>
              <a:buClrTx/>
              <a:buSzPct val="80000"/>
              <a:buFont typeface="+mj-lt"/>
              <a:buAutoNum type="arabicPeriod"/>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Donatieformulier invullen</a:t>
            </a:r>
          </a:p>
        </p:txBody>
      </p:sp>
      <p:pic>
        <p:nvPicPr>
          <p:cNvPr id="5" name="Afbeelding 4">
            <a:extLst>
              <a:ext uri="{FF2B5EF4-FFF2-40B4-BE49-F238E27FC236}">
                <a16:creationId xmlns:a16="http://schemas.microsoft.com/office/drawing/2014/main" id="{8B564C21-C8B6-8387-33A4-B950D7DE84D5}"/>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1816747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1: </a:t>
            </a:r>
            <a:r>
              <a:rPr lang="en-US" dirty="0" err="1"/>
              <a:t>Donorherkenning</a:t>
            </a:r>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9</a:t>
            </a:fld>
            <a:endParaRPr lang="en-US" dirty="0"/>
          </a:p>
        </p:txBody>
      </p:sp>
      <p:pic>
        <p:nvPicPr>
          <p:cNvPr id="5" name="Afbeelding 4">
            <a:extLst>
              <a:ext uri="{FF2B5EF4-FFF2-40B4-BE49-F238E27FC236}">
                <a16:creationId xmlns:a16="http://schemas.microsoft.com/office/drawing/2014/main" id="{27C1674E-C009-46E8-8E22-EE460A323271}"/>
              </a:ext>
            </a:extLst>
          </p:cNvPr>
          <p:cNvPicPr>
            <a:picLocks noChangeAspect="1"/>
          </p:cNvPicPr>
          <p:nvPr/>
        </p:nvPicPr>
        <p:blipFill>
          <a:blip r:embed="rId3"/>
          <a:stretch>
            <a:fillRect/>
          </a:stretch>
        </p:blipFill>
        <p:spPr>
          <a:xfrm>
            <a:off x="6894442" y="958361"/>
            <a:ext cx="3820748" cy="5482352"/>
          </a:xfrm>
          <a:prstGeom prst="rect">
            <a:avLst/>
          </a:prstGeom>
        </p:spPr>
      </p:pic>
      <p:pic>
        <p:nvPicPr>
          <p:cNvPr id="3" name="Afbeelding 2">
            <a:extLst>
              <a:ext uri="{FF2B5EF4-FFF2-40B4-BE49-F238E27FC236}">
                <a16:creationId xmlns:a16="http://schemas.microsoft.com/office/drawing/2014/main" id="{C41A1189-F620-C2A4-B00D-4875D8C4EC0A}"/>
              </a:ext>
            </a:extLst>
          </p:cNvPr>
          <p:cNvPicPr>
            <a:picLocks noChangeAspect="1"/>
          </p:cNvPicPr>
          <p:nvPr/>
        </p:nvPicPr>
        <p:blipFill>
          <a:blip r:embed="rId4"/>
          <a:stretch>
            <a:fillRect/>
          </a:stretch>
        </p:blipFill>
        <p:spPr>
          <a:xfrm>
            <a:off x="204281" y="5720988"/>
            <a:ext cx="2538919" cy="940679"/>
          </a:xfrm>
          <a:prstGeom prst="rect">
            <a:avLst/>
          </a:prstGeom>
        </p:spPr>
      </p:pic>
      <p:sp>
        <p:nvSpPr>
          <p:cNvPr id="6" name="Tekstvak 5">
            <a:extLst>
              <a:ext uri="{FF2B5EF4-FFF2-40B4-BE49-F238E27FC236}">
                <a16:creationId xmlns:a16="http://schemas.microsoft.com/office/drawing/2014/main" id="{DB5E25D8-0689-F023-43FA-BA2E74D58962}"/>
              </a:ext>
            </a:extLst>
          </p:cNvPr>
          <p:cNvSpPr txBox="1"/>
          <p:nvPr/>
        </p:nvSpPr>
        <p:spPr>
          <a:xfrm>
            <a:off x="619125" y="1372409"/>
            <a:ext cx="5595186" cy="28623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NL" sz="2000" dirty="0"/>
              <a:t>Leeftijdscriteria</a:t>
            </a:r>
          </a:p>
          <a:p>
            <a:pPr marL="342900" indent="-342900">
              <a:lnSpc>
                <a:spcPct val="150000"/>
              </a:lnSpc>
              <a:buFont typeface="Arial" panose="020B0604020202020204" pitchFamily="34" charset="0"/>
              <a:buChar char="•"/>
            </a:pPr>
            <a:r>
              <a:rPr lang="nl-NL" sz="2000" dirty="0"/>
              <a:t>Contra-indicaties</a:t>
            </a:r>
          </a:p>
          <a:p>
            <a:endParaRPr lang="nl-NL" sz="2000" dirty="0"/>
          </a:p>
          <a:p>
            <a:endParaRPr lang="nl-NL" sz="2000" dirty="0"/>
          </a:p>
          <a:p>
            <a:pPr marL="342900" indent="-342900">
              <a:buFontTx/>
              <a:buChar char="-"/>
            </a:pPr>
            <a:endParaRPr lang="nl-NL" sz="2000" dirty="0"/>
          </a:p>
          <a:p>
            <a:r>
              <a:rPr lang="nl-NL" sz="2000" dirty="0"/>
              <a:t>Bij twijfel en meer informatie, kijk op de NTS website of neem telefonisch contact met hen op (24/7) </a:t>
            </a:r>
          </a:p>
        </p:txBody>
      </p:sp>
    </p:spTree>
    <p:extLst>
      <p:ext uri="{BB962C8B-B14F-4D97-AF65-F5344CB8AC3E}">
        <p14:creationId xmlns:p14="http://schemas.microsoft.com/office/powerpoint/2010/main" val="3381815072"/>
      </p:ext>
    </p:extLst>
  </p:cSld>
  <p:clrMapOvr>
    <a:masterClrMapping/>
  </p:clrMapOvr>
</p:sld>
</file>

<file path=ppt/theme/theme1.xml><?xml version="1.0" encoding="utf-8"?>
<a:theme xmlns:a="http://schemas.openxmlformats.org/drawingml/2006/main" name="UMC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UMC_PowerPoint_NL_Sjabloon.potx" id="{5C694883-5020-4F30-8E49-104A9D7DC58F}" vid="{911BF376-E2D7-4A96-BD06-ABB54AA81F2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0A479E4A14C441A60BD48B66FE2D43" ma:contentTypeVersion="4" ma:contentTypeDescription="Een nieuw document maken." ma:contentTypeScope="" ma:versionID="a0104d8a38ac9282e999b8a54a06d102">
  <xsd:schema xmlns:xsd="http://www.w3.org/2001/XMLSchema" xmlns:xs="http://www.w3.org/2001/XMLSchema" xmlns:p="http://schemas.microsoft.com/office/2006/metadata/properties" xmlns:ns2="f74d2d8a-6185-4c45-bf89-6548405645ca" xmlns:ns3="1cac7a26-3555-4d14-a631-389530f52705" targetNamespace="http://schemas.microsoft.com/office/2006/metadata/properties" ma:root="true" ma:fieldsID="70f6cad64e580b191c9a8f05ba8294ad" ns2:_="" ns3:_="">
    <xsd:import namespace="f74d2d8a-6185-4c45-bf89-6548405645ca"/>
    <xsd:import namespace="1cac7a26-3555-4d14-a631-389530f5270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d2d8a-6185-4c45-bf89-6548405645c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ac7a26-3555-4d14-a631-389530f5270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f74d2d8a-6185-4c45-bf89-6548405645ca">JQ6NCDY3UZ2T-1322655866-15</_dlc_DocId>
    <_dlc_DocIdUrl xmlns="f74d2d8a-6185-4c45-bf89-6548405645ca">
      <Url>https://umcutrecht.sharepoint.com/sites/Huisstijl/_layouts/15/DocIdRedir.aspx?ID=JQ6NCDY3UZ2T-1322655866-15</Url>
      <Description>JQ6NCDY3UZ2T-1322655866-15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745E797-F5DD-411F-A10B-D49EDC19090B}">
  <ds:schemaRefs>
    <ds:schemaRef ds:uri="http://schemas.microsoft.com/sharepoint/v3/contenttype/forms"/>
  </ds:schemaRefs>
</ds:datastoreItem>
</file>

<file path=customXml/itemProps2.xml><?xml version="1.0" encoding="utf-8"?>
<ds:datastoreItem xmlns:ds="http://schemas.openxmlformats.org/officeDocument/2006/customXml" ds:itemID="{84439A38-5F85-463B-9B85-8473DB4CFB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d2d8a-6185-4c45-bf89-6548405645ca"/>
    <ds:schemaRef ds:uri="1cac7a26-3555-4d14-a631-389530f52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2D16F1-88B8-4A87-A9AC-5E67245CE853}">
  <ds:schemaRefs>
    <ds:schemaRef ds:uri="http://schemas.microsoft.com/office/2006/metadata/properties"/>
    <ds:schemaRef ds:uri="http://schemas.microsoft.com/office/infopath/2007/PartnerControls"/>
    <ds:schemaRef ds:uri="f74d2d8a-6185-4c45-bf89-6548405645ca"/>
  </ds:schemaRefs>
</ds:datastoreItem>
</file>

<file path=customXml/itemProps4.xml><?xml version="1.0" encoding="utf-8"?>
<ds:datastoreItem xmlns:ds="http://schemas.openxmlformats.org/officeDocument/2006/customXml" ds:itemID="{A6D5C684-53F5-4BA0-A508-9974A910604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UMC Utrecht NL presentatie breedbeeld</Template>
  <TotalTime>2102</TotalTime>
  <Words>1041</Words>
  <Application>Microsoft Office PowerPoint</Application>
  <PresentationFormat>Breedbeeld</PresentationFormat>
  <Paragraphs>235</Paragraphs>
  <Slides>23</Slides>
  <Notes>19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Calibri Light</vt:lpstr>
      <vt:lpstr>Open Sans</vt:lpstr>
      <vt:lpstr>UMC PowerPoint NL</vt:lpstr>
      <vt:lpstr>Scholing ICK</vt:lpstr>
      <vt:lpstr>Inhoud les</vt:lpstr>
      <vt:lpstr>Ervaringen? </vt:lpstr>
      <vt:lpstr>Wachtlijst weefsels </vt:lpstr>
      <vt:lpstr>Weefseldonoren landelijk 2024</vt:lpstr>
      <vt:lpstr>De donorwet</vt:lpstr>
      <vt:lpstr>Registratiestand DR</vt:lpstr>
      <vt:lpstr>Stappen donatieproces </vt:lpstr>
      <vt:lpstr>1: Donorherkenning</vt:lpstr>
      <vt:lpstr>Geschikte weefsels kinderen </vt:lpstr>
      <vt:lpstr>Controleren medische geschiktheid</vt:lpstr>
      <vt:lpstr>Contra-indicatie kind tot 18mnd</vt:lpstr>
      <vt:lpstr>2: Raadplegen donorregister</vt:lpstr>
      <vt:lpstr>3: Gesprek ouders/voogd</vt:lpstr>
      <vt:lpstr>4: Aanmelden donor</vt:lpstr>
      <vt:lpstr>Procedure per weefsel</vt:lpstr>
      <vt:lpstr>Procedure per weefsel</vt:lpstr>
      <vt:lpstr>Procedure per weefsel</vt:lpstr>
      <vt:lpstr>Bloedafname weefseldonor </vt:lpstr>
      <vt:lpstr>Cijfers weefseldonatie WKZ 2024</vt:lpstr>
      <vt:lpstr>Samenvattend</vt:lpstr>
      <vt:lpstr>PowerPoint-presentatie</vt:lpstr>
      <vt:lpstr>Naslag</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Scholing IC verpleegkundigen</dc:title>
  <dc:creator>Eck-3, C. van (Carolien)</dc:creator>
  <cp:lastModifiedBy>Wilde, J. de (Joke)</cp:lastModifiedBy>
  <cp:revision>111</cp:revision>
  <dcterms:created xsi:type="dcterms:W3CDTF">2023-10-25T09:06:01Z</dcterms:created>
  <dcterms:modified xsi:type="dcterms:W3CDTF">2025-04-07T12:40:43Z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0x0101008D0A479E4A14C441A60BD48B66FE2D43</vt:lpwstr>
  </property>
  <property fmtid="{D5CDD505-2E9C-101B-9397-08002B2CF9AE}" pid="3" name="_dlc_DocIdItemGuid">
    <vt:lpwstr>d9e09cbb-6986-42c4-957c-050068c69470</vt:lpwstr>
  </property>
</Properties>
</file>