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7570" autoAdjust="0"/>
  </p:normalViewPr>
  <p:slideViewPr>
    <p:cSldViewPr snapToGrid="0">
      <p:cViewPr varScale="1">
        <p:scale>
          <a:sx n="66" d="100"/>
          <a:sy n="66" d="100"/>
        </p:scale>
        <p:origin x="119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4DB38F-1E7D-43B9-AA64-F44E9A67E226}" type="datetimeFigureOut">
              <a:rPr lang="nl-NL" smtClean="0"/>
              <a:t>26-6-2025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C6D6B7-880B-422A-B7E5-E386E82C08CE}" type="slidenum">
              <a:rPr lang="nl-NL" smtClean="0"/>
              <a:t>‹nr.›</a:t>
            </a:fld>
            <a:endParaRPr lang="nl-NL"/>
          </a:p>
        </p:txBody>
      </p:sp>
    </p:spTree>
    <p:extLst>
      <p:ext uri="{BB962C8B-B14F-4D97-AF65-F5344CB8AC3E}">
        <p14:creationId xmlns:p14="http://schemas.microsoft.com/office/powerpoint/2010/main" val="3424748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Momenteel nog de 2 gangbare definities van PARDS (nieuwe definities zijn in de maak). </a:t>
            </a:r>
          </a:p>
          <a:p>
            <a:r>
              <a:rPr lang="nl-NL" dirty="0"/>
              <a:t>Hierbij wordt nog geen onderscheid gemaakt tussen verschillen in fenotypes (</a:t>
            </a:r>
            <a:r>
              <a:rPr lang="nl-NL" dirty="0" err="1"/>
              <a:t>Hypoinflammatoir</a:t>
            </a:r>
            <a:r>
              <a:rPr lang="nl-NL" dirty="0"/>
              <a:t> </a:t>
            </a:r>
            <a:r>
              <a:rPr lang="nl-NL" dirty="0" err="1"/>
              <a:t>vs</a:t>
            </a:r>
            <a:r>
              <a:rPr lang="nl-NL" dirty="0"/>
              <a:t> </a:t>
            </a:r>
            <a:r>
              <a:rPr lang="nl-NL" dirty="0" err="1"/>
              <a:t>Hyperinflammatoir</a:t>
            </a:r>
            <a:r>
              <a:rPr lang="nl-NL" dirty="0"/>
              <a:t>). </a:t>
            </a:r>
            <a:br>
              <a:rPr lang="nl-NL" dirty="0"/>
            </a:br>
            <a:r>
              <a:rPr lang="nl-NL" dirty="0"/>
              <a:t>Met alle toekomstige mogelijkheden voor specifieke aangrijpingspunten in de immuunrespons zou het aan de poort, bij opname, handig zijn om te weten tot welke inflammatoire groep deze </a:t>
            </a:r>
            <a:r>
              <a:rPr lang="nl-NL" dirty="0" err="1"/>
              <a:t>patient</a:t>
            </a:r>
            <a:r>
              <a:rPr lang="nl-NL" dirty="0"/>
              <a:t> behoort.</a:t>
            </a:r>
          </a:p>
          <a:p>
            <a:endParaRPr lang="nl-NL" dirty="0"/>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3</a:t>
            </a:fld>
            <a:endParaRPr lang="nl-NL"/>
          </a:p>
        </p:txBody>
      </p:sp>
    </p:spTree>
    <p:extLst>
      <p:ext uri="{BB962C8B-B14F-4D97-AF65-F5344CB8AC3E}">
        <p14:creationId xmlns:p14="http://schemas.microsoft.com/office/powerpoint/2010/main" val="4108963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Full model: </a:t>
            </a:r>
            <a:br>
              <a:rPr lang="nl-NL" dirty="0"/>
            </a:br>
            <a:r>
              <a:rPr lang="nl-NL" dirty="0"/>
              <a:t>Heeft een redelijke score. Heeft er 74 als Hyper uitgeboekt die volgens de </a:t>
            </a:r>
            <a:r>
              <a:rPr lang="nl-NL" dirty="0" err="1"/>
              <a:t>biomarkers</a:t>
            </a:r>
            <a:r>
              <a:rPr lang="nl-NL" dirty="0"/>
              <a:t> ook Hyper waren, en 17 als hyper uitgeboekt die volgens </a:t>
            </a:r>
            <a:r>
              <a:rPr lang="nl-NL" dirty="0" err="1"/>
              <a:t>biomarker</a:t>
            </a:r>
            <a:r>
              <a:rPr lang="nl-NL" dirty="0"/>
              <a:t> hypo waren (dus 17 fout positief)</a:t>
            </a:r>
          </a:p>
          <a:p>
            <a:r>
              <a:rPr lang="nl-NL" dirty="0"/>
              <a:t>En andersom 30 fout negatief. </a:t>
            </a:r>
          </a:p>
          <a:p>
            <a:r>
              <a:rPr lang="nl-NL" dirty="0"/>
              <a:t>PPV: 0.81</a:t>
            </a:r>
          </a:p>
          <a:p>
            <a:r>
              <a:rPr lang="nl-NL" dirty="0"/>
              <a:t>NPV: 0.88</a:t>
            </a:r>
          </a:p>
          <a:p>
            <a:endParaRPr lang="nl-NL" dirty="0"/>
          </a:p>
          <a:p>
            <a:endParaRPr lang="nl-NL" dirty="0"/>
          </a:p>
          <a:p>
            <a:r>
              <a:rPr lang="nl-NL" dirty="0"/>
              <a:t>5 variabel model: </a:t>
            </a:r>
          </a:p>
          <a:p>
            <a:r>
              <a:rPr lang="nl-NL" dirty="0"/>
              <a:t>Zie boven.</a:t>
            </a:r>
          </a:p>
          <a:p>
            <a:r>
              <a:rPr lang="nl-NL" dirty="0"/>
              <a:t>PPV: 0.68</a:t>
            </a:r>
          </a:p>
          <a:p>
            <a:r>
              <a:rPr lang="nl-NL" dirty="0"/>
              <a:t>NPV: 0.84</a:t>
            </a:r>
          </a:p>
          <a:p>
            <a:br>
              <a:rPr lang="nl-NL" dirty="0"/>
            </a:br>
            <a:r>
              <a:rPr lang="nl-NL" dirty="0"/>
              <a:t>Beide modellen hebben ze met elkaar vergeleken, en komen dan niet op een significant verschil uit (p=0.48). </a:t>
            </a:r>
          </a:p>
          <a:p>
            <a:endParaRPr lang="nl-NL" dirty="0"/>
          </a:p>
          <a:p>
            <a:r>
              <a:rPr lang="nl-NL" dirty="0"/>
              <a:t>Ontwikkelen van </a:t>
            </a:r>
            <a:r>
              <a:rPr lang="nl-NL" dirty="0" err="1"/>
              <a:t>parsimonious</a:t>
            </a:r>
            <a:r>
              <a:rPr lang="nl-NL" dirty="0"/>
              <a:t> model: ingewikkeld proces. Je wil genoeg variabelen om betrouwbaarder te zijn, maar ook niet te veel. Dus goede balans zoeken. Ze kwamen nu uit op deze 5, waarbij lactaat en INR overduidelijk de beste voorspellers waren.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13</a:t>
            </a:fld>
            <a:endParaRPr lang="nl-NL"/>
          </a:p>
        </p:txBody>
      </p:sp>
    </p:spTree>
    <p:extLst>
      <p:ext uri="{BB962C8B-B14F-4D97-AF65-F5344CB8AC3E}">
        <p14:creationId xmlns:p14="http://schemas.microsoft.com/office/powerpoint/2010/main" val="1293205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Controle op het VALIDATIE cohort: </a:t>
            </a:r>
          </a:p>
          <a:p>
            <a:r>
              <a:rPr lang="nl-NL" dirty="0"/>
              <a:t>Full model: PPV 0.60, NPV 0.96. </a:t>
            </a:r>
          </a:p>
          <a:p>
            <a:endParaRPr lang="nl-NL" dirty="0"/>
          </a:p>
          <a:p>
            <a:r>
              <a:rPr lang="nl-NL" dirty="0"/>
              <a:t>5 </a:t>
            </a:r>
            <a:r>
              <a:rPr lang="nl-NL" dirty="0" err="1"/>
              <a:t>variable</a:t>
            </a:r>
            <a:r>
              <a:rPr lang="nl-NL" dirty="0"/>
              <a:t> model: </a:t>
            </a:r>
            <a:br>
              <a:rPr lang="nl-NL" dirty="0"/>
            </a:br>
            <a:r>
              <a:rPr lang="nl-NL" dirty="0"/>
              <a:t>PPV 0.61, NPV 0.93</a:t>
            </a:r>
          </a:p>
          <a:p>
            <a:br>
              <a:rPr lang="nl-NL" dirty="0"/>
            </a:br>
            <a:r>
              <a:rPr lang="nl-NL" dirty="0"/>
              <a:t>Ook deze zijn met elkaar vergeleken, en niet significant verschillend.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14</a:t>
            </a:fld>
            <a:endParaRPr lang="nl-NL"/>
          </a:p>
        </p:txBody>
      </p:sp>
    </p:spTree>
    <p:extLst>
      <p:ext uri="{BB962C8B-B14F-4D97-AF65-F5344CB8AC3E}">
        <p14:creationId xmlns:p14="http://schemas.microsoft.com/office/powerpoint/2010/main" val="1096582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Hypotheses dat </a:t>
            </a:r>
            <a:r>
              <a:rPr lang="nl-NL" dirty="0" err="1"/>
              <a:t>hypoinflammatoir</a:t>
            </a:r>
            <a:r>
              <a:rPr lang="nl-NL" dirty="0"/>
              <a:t> fenotype beter reageert op andere PEEP instellingen en ander vochtmanagement.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15</a:t>
            </a:fld>
            <a:endParaRPr lang="nl-NL"/>
          </a:p>
        </p:txBody>
      </p:sp>
    </p:spTree>
    <p:extLst>
      <p:ext uri="{BB962C8B-B14F-4D97-AF65-F5344CB8AC3E}">
        <p14:creationId xmlns:p14="http://schemas.microsoft.com/office/powerpoint/2010/main" val="3782930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Momenteel kunnen we hierin een onderscheid maken tussen veel </a:t>
            </a:r>
            <a:r>
              <a:rPr lang="nl-NL" dirty="0" err="1"/>
              <a:t>biomarkers</a:t>
            </a:r>
            <a:r>
              <a:rPr lang="nl-NL" dirty="0"/>
              <a:t> (zoals deze). Echter duren deze bepalingen vaak dagen tot weken. </a:t>
            </a:r>
            <a:br>
              <a:rPr lang="nl-NL" dirty="0"/>
            </a:br>
            <a:r>
              <a:rPr lang="nl-NL" dirty="0"/>
              <a:t>De onderzoekers vroegen zich af of je met behulp van een AI-tool het EPD kan scannen en daarmee een predictie kan doen tot welke groep deze patiënt behoort? </a:t>
            </a:r>
            <a:br>
              <a:rPr lang="nl-NL" dirty="0"/>
            </a:br>
            <a:r>
              <a:rPr lang="nl-NL" dirty="0"/>
              <a:t>En welke parameters uit het EPD zouden dan het meest relevant zijn?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4</a:t>
            </a:fld>
            <a:endParaRPr lang="nl-NL"/>
          </a:p>
        </p:txBody>
      </p:sp>
    </p:spTree>
    <p:extLst>
      <p:ext uri="{BB962C8B-B14F-4D97-AF65-F5344CB8AC3E}">
        <p14:creationId xmlns:p14="http://schemas.microsoft.com/office/powerpoint/2010/main" val="897649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6</a:t>
            </a:fld>
            <a:endParaRPr lang="nl-NL"/>
          </a:p>
        </p:txBody>
      </p:sp>
    </p:spTree>
    <p:extLst>
      <p:ext uri="{BB962C8B-B14F-4D97-AF65-F5344CB8AC3E}">
        <p14:creationId xmlns:p14="http://schemas.microsoft.com/office/powerpoint/2010/main" val="448748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Derivation</a:t>
            </a:r>
            <a:r>
              <a:rPr lang="nl-NL" dirty="0"/>
              <a:t> cohort: </a:t>
            </a:r>
          </a:p>
          <a:p>
            <a:r>
              <a:rPr lang="nl-NL" dirty="0"/>
              <a:t>N=333. Deze groep is verdeeld in hypo- </a:t>
            </a:r>
            <a:r>
              <a:rPr lang="nl-NL" dirty="0" err="1"/>
              <a:t>vs</a:t>
            </a:r>
            <a:r>
              <a:rPr lang="nl-NL" dirty="0"/>
              <a:t> </a:t>
            </a:r>
            <a:r>
              <a:rPr lang="nl-NL" dirty="0" err="1"/>
              <a:t>hyperinflammatoir</a:t>
            </a:r>
            <a:r>
              <a:rPr lang="nl-NL" dirty="0"/>
              <a:t> gebaseerd op 8 plasma </a:t>
            </a:r>
            <a:r>
              <a:rPr lang="nl-NL" dirty="0" err="1"/>
              <a:t>biomarkers</a:t>
            </a:r>
            <a:r>
              <a:rPr lang="nl-NL" dirty="0"/>
              <a:t>. </a:t>
            </a:r>
          </a:p>
          <a:p>
            <a:br>
              <a:rPr lang="nl-NL" dirty="0"/>
            </a:br>
            <a:r>
              <a:rPr lang="nl-NL" dirty="0" err="1"/>
              <a:t>Derivation</a:t>
            </a:r>
            <a:r>
              <a:rPr lang="nl-NL" dirty="0"/>
              <a:t>: Gebruikt om het model te ontwikkelen. </a:t>
            </a:r>
            <a:br>
              <a:rPr lang="nl-NL" dirty="0"/>
            </a:br>
            <a:r>
              <a:rPr lang="nl-NL" dirty="0" err="1"/>
              <a:t>Validation</a:t>
            </a:r>
            <a:r>
              <a:rPr lang="nl-NL" dirty="0"/>
              <a:t>: Gebruikt op een andere </a:t>
            </a:r>
            <a:r>
              <a:rPr lang="nl-NL" dirty="0" err="1"/>
              <a:t>patientengroep</a:t>
            </a:r>
            <a:r>
              <a:rPr lang="nl-NL" dirty="0"/>
              <a:t> om het model te VALIDEREN.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7</a:t>
            </a:fld>
            <a:endParaRPr lang="nl-NL"/>
          </a:p>
        </p:txBody>
      </p:sp>
    </p:spTree>
    <p:extLst>
      <p:ext uri="{BB962C8B-B14F-4D97-AF65-F5344CB8AC3E}">
        <p14:creationId xmlns:p14="http://schemas.microsoft.com/office/powerpoint/2010/main" val="1007193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Deze </a:t>
            </a:r>
            <a:r>
              <a:rPr lang="nl-NL" dirty="0" err="1"/>
              <a:t>biomarkers</a:t>
            </a:r>
            <a:r>
              <a:rPr lang="nl-NL" dirty="0"/>
              <a:t> zijn gebruikt om te </a:t>
            </a:r>
            <a:r>
              <a:rPr lang="nl-NL" dirty="0" err="1"/>
              <a:t>differentieren</a:t>
            </a:r>
            <a:r>
              <a:rPr lang="nl-NL" dirty="0"/>
              <a:t> tussen hypo- </a:t>
            </a:r>
            <a:r>
              <a:rPr lang="nl-NL" dirty="0" err="1"/>
              <a:t>vs</a:t>
            </a:r>
            <a:r>
              <a:rPr lang="nl-NL" dirty="0"/>
              <a:t> </a:t>
            </a:r>
            <a:r>
              <a:rPr lang="nl-NL" dirty="0" err="1"/>
              <a:t>hyperinflammatoir</a:t>
            </a:r>
            <a:r>
              <a:rPr lang="nl-NL" dirty="0"/>
              <a:t>.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8</a:t>
            </a:fld>
            <a:endParaRPr lang="nl-NL"/>
          </a:p>
        </p:txBody>
      </p:sp>
    </p:spTree>
    <p:extLst>
      <p:ext uri="{BB962C8B-B14F-4D97-AF65-F5344CB8AC3E}">
        <p14:creationId xmlns:p14="http://schemas.microsoft.com/office/powerpoint/2010/main" val="491697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Variabelen in het EPD. </a:t>
            </a:r>
          </a:p>
          <a:p>
            <a:r>
              <a:rPr lang="nl-NL" dirty="0"/>
              <a:t>Daarmee een Model training (10-fold cross </a:t>
            </a:r>
            <a:r>
              <a:rPr lang="nl-NL" dirty="0" err="1"/>
              <a:t>validation</a:t>
            </a:r>
            <a:r>
              <a:rPr lang="nl-NL" dirty="0"/>
              <a:t>) verricht. En hiermee een voorspelling gemaakt voor de verdeling hypo </a:t>
            </a:r>
            <a:r>
              <a:rPr lang="nl-NL" dirty="0" err="1"/>
              <a:t>vs</a:t>
            </a:r>
            <a:r>
              <a:rPr lang="nl-NL" dirty="0"/>
              <a:t> </a:t>
            </a:r>
            <a:r>
              <a:rPr lang="nl-NL" dirty="0" err="1"/>
              <a:t>hyperinflammatoir</a:t>
            </a:r>
            <a:r>
              <a:rPr lang="nl-NL" dirty="0"/>
              <a:t>.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9</a:t>
            </a:fld>
            <a:endParaRPr lang="nl-NL"/>
          </a:p>
        </p:txBody>
      </p:sp>
    </p:spTree>
    <p:extLst>
      <p:ext uri="{BB962C8B-B14F-4D97-AF65-F5344CB8AC3E}">
        <p14:creationId xmlns:p14="http://schemas.microsoft.com/office/powerpoint/2010/main" val="990064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Van al deze variabelen zijn de </a:t>
            </a:r>
            <a:r>
              <a:rPr lang="nl-NL" dirty="0" err="1"/>
              <a:t>mean</a:t>
            </a:r>
            <a:r>
              <a:rPr lang="nl-NL" dirty="0"/>
              <a:t>, mediaan, maximum en minimum in het model gebruikt.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10</a:t>
            </a:fld>
            <a:endParaRPr lang="nl-NL"/>
          </a:p>
        </p:txBody>
      </p:sp>
    </p:spTree>
    <p:extLst>
      <p:ext uri="{BB962C8B-B14F-4D97-AF65-F5344CB8AC3E}">
        <p14:creationId xmlns:p14="http://schemas.microsoft.com/office/powerpoint/2010/main" val="169289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Stap 3 is het model evalueren + analyseren. Hierbij zijn </a:t>
            </a:r>
            <a:r>
              <a:rPr lang="nl-NL" dirty="0" err="1"/>
              <a:t>oa</a:t>
            </a:r>
            <a:r>
              <a:rPr lang="nl-NL" dirty="0"/>
              <a:t> sensitiviteit/specificiteit bepaald, maar ook </a:t>
            </a:r>
            <a:r>
              <a:rPr lang="nl-NL" dirty="0" err="1"/>
              <a:t>Youden’s</a:t>
            </a:r>
            <a:r>
              <a:rPr lang="nl-NL" dirty="0"/>
              <a:t> Index (om te bepalen wat de </a:t>
            </a:r>
            <a:r>
              <a:rPr lang="nl-NL" dirty="0" err="1"/>
              <a:t>probability</a:t>
            </a:r>
            <a:r>
              <a:rPr lang="nl-NL" dirty="0"/>
              <a:t> </a:t>
            </a:r>
            <a:r>
              <a:rPr lang="nl-NL" dirty="0" err="1"/>
              <a:t>threshold</a:t>
            </a:r>
            <a:r>
              <a:rPr lang="nl-NL" dirty="0"/>
              <a:t> is dat zowel de sensitiviteit als de specificiteit optimaliseert). </a:t>
            </a:r>
          </a:p>
          <a:p>
            <a:r>
              <a:rPr lang="nl-NL" dirty="0"/>
              <a:t>Stap 4: Het model is getest op een nieuw cohort, waar wordt vergeleken met een 4-biomarker model als gouden standaard.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11</a:t>
            </a:fld>
            <a:endParaRPr lang="nl-NL"/>
          </a:p>
        </p:txBody>
      </p:sp>
    </p:spTree>
    <p:extLst>
      <p:ext uri="{BB962C8B-B14F-4D97-AF65-F5344CB8AC3E}">
        <p14:creationId xmlns:p14="http://schemas.microsoft.com/office/powerpoint/2010/main" val="1243287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Patient</a:t>
            </a:r>
            <a:r>
              <a:rPr lang="nl-NL" dirty="0"/>
              <a:t> karakteristieken: </a:t>
            </a:r>
          </a:p>
          <a:p>
            <a:r>
              <a:rPr lang="nl-NL" dirty="0" err="1"/>
              <a:t>Comorbidities</a:t>
            </a:r>
            <a:r>
              <a:rPr lang="nl-NL" dirty="0"/>
              <a:t>: Opvallend dat de </a:t>
            </a:r>
            <a:r>
              <a:rPr lang="nl-NL" dirty="0" err="1"/>
              <a:t>immunogecomprommiteerden</a:t>
            </a:r>
            <a:r>
              <a:rPr lang="nl-NL" dirty="0"/>
              <a:t> vaker in de HYPER groep horen. En dat post SCT ook meer in de HYPER groep zitten. </a:t>
            </a:r>
          </a:p>
          <a:p>
            <a:r>
              <a:rPr lang="nl-NL" dirty="0" err="1"/>
              <a:t>Causes</a:t>
            </a:r>
            <a:r>
              <a:rPr lang="nl-NL" dirty="0"/>
              <a:t>: De HYPO groep wordt meer veroorzaakt door een infectie, terwijl de HYPER groep eerder een non-pulmonale sepsis als oorzaak heeft (waarbij de longen dan dus secundair gaan ontsteken..?)</a:t>
            </a:r>
          </a:p>
          <a:p>
            <a:r>
              <a:rPr lang="nl-NL" dirty="0"/>
              <a:t>Acute </a:t>
            </a:r>
            <a:r>
              <a:rPr lang="nl-NL" dirty="0" err="1"/>
              <a:t>onset</a:t>
            </a:r>
            <a:r>
              <a:rPr lang="nl-NL" dirty="0"/>
              <a:t>: Dat de HYPO en HYPER groep dus nauwelijks kunnen worden onderscheiden op basis van ventilator </a:t>
            </a:r>
            <a:r>
              <a:rPr lang="nl-NL" dirty="0" err="1"/>
              <a:t>settings</a:t>
            </a:r>
            <a:r>
              <a:rPr lang="nl-NL" dirty="0"/>
              <a:t>. </a:t>
            </a:r>
          </a:p>
          <a:p>
            <a:r>
              <a:rPr lang="nl-NL" dirty="0" err="1"/>
              <a:t>Outcome</a:t>
            </a:r>
            <a:r>
              <a:rPr lang="nl-NL" dirty="0"/>
              <a:t>: Dat de HYPER groep het over het algemeen wel slechter doet. </a:t>
            </a:r>
          </a:p>
        </p:txBody>
      </p:sp>
      <p:sp>
        <p:nvSpPr>
          <p:cNvPr id="4" name="Tijdelijke aanduiding voor dianummer 3"/>
          <p:cNvSpPr>
            <a:spLocks noGrp="1"/>
          </p:cNvSpPr>
          <p:nvPr>
            <p:ph type="sldNum" sz="quarter" idx="5"/>
          </p:nvPr>
        </p:nvSpPr>
        <p:spPr/>
        <p:txBody>
          <a:bodyPr/>
          <a:lstStyle/>
          <a:p>
            <a:fld id="{C3C6D6B7-880B-422A-B7E5-E386E82C08CE}" type="slidenum">
              <a:rPr lang="nl-NL" smtClean="0"/>
              <a:t>12</a:t>
            </a:fld>
            <a:endParaRPr lang="nl-NL"/>
          </a:p>
        </p:txBody>
      </p:sp>
    </p:spTree>
    <p:extLst>
      <p:ext uri="{BB962C8B-B14F-4D97-AF65-F5344CB8AC3E}">
        <p14:creationId xmlns:p14="http://schemas.microsoft.com/office/powerpoint/2010/main" val="313974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BCF679-57AC-9755-BC52-EA92CF90AAB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4310297-7D30-6254-0885-3B8137FF58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68F4C0A-7C75-D8E2-08EC-6BE750A79F82}"/>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85A90945-187F-FD71-8633-B3B44C4087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851CA30-9303-3128-30EF-48D7EC996742}"/>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287175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D0A7DB-EE5E-9EB0-2380-8B10C56EC71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F2514F7-1D6D-8747-45C3-19DBEEBDBEC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EC92347-EBD3-5D93-CF7D-E22080FE4F05}"/>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1AFE4ECF-3F86-6CAB-BEB0-A82816FAEA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59C707E-7D76-6DE0-4574-8E7794FD894F}"/>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69152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1DA6C85-F29D-08A7-EE8F-D879791FC31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3BDB359-B3BC-47D9-D347-CBC62330457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43D6145-AAA7-3FF8-A085-46B685D3C190}"/>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896A7D3A-B3ED-F5D7-E09E-03FF7B9A51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3681881-FE4F-0D1B-3B69-AFF238AC2780}"/>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4188249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en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sp>
        <p:nvSpPr>
          <p:cNvPr id="12" name="Text Placeholder 12">
            <a:extLst>
              <a:ext uri="{FF2B5EF4-FFF2-40B4-BE49-F238E27FC236}">
                <a16:creationId xmlns:a16="http://schemas.microsoft.com/office/drawing/2014/main" id="{E6683DB6-B943-4CFE-A5AE-48FA906A5710}"/>
              </a:ext>
            </a:extLst>
          </p:cNvPr>
          <p:cNvSpPr>
            <a:spLocks noGrp="1"/>
          </p:cNvSpPr>
          <p:nvPr>
            <p:ph type="body" sz="quarter" idx="11" hasCustomPrompt="1"/>
          </p:nvPr>
        </p:nvSpPr>
        <p:spPr>
          <a:xfrm>
            <a:off x="619125" y="1530000"/>
            <a:ext cx="10966451" cy="4320000"/>
          </a:xfrm>
        </p:spPr>
        <p:txBody>
          <a:bodyPr/>
          <a:lstStyle>
            <a:lvl1pPr marL="0" indent="0">
              <a:lnSpc>
                <a:spcPct val="80000"/>
              </a:lnSpc>
              <a:spcBef>
                <a:spcPts val="0"/>
              </a:spcBef>
              <a:spcAft>
                <a:spcPts val="0"/>
              </a:spcAft>
              <a:buFont typeface="+mj-lt"/>
              <a:buNone/>
              <a:defRPr b="1">
                <a:solidFill>
                  <a:schemeClr val="tx2"/>
                </a:solidFill>
              </a:defRPr>
            </a:lvl1pPr>
            <a:lvl2pPr marL="0" indent="0">
              <a:lnSpc>
                <a:spcPct val="80000"/>
              </a:lnSpc>
              <a:spcBef>
                <a:spcPts val="0"/>
              </a:spcBef>
              <a:spcAft>
                <a:spcPts val="0"/>
              </a:spcAft>
              <a:buNone/>
              <a:defRPr>
                <a:solidFill>
                  <a:schemeClr val="bg2"/>
                </a:solidFill>
              </a:defRPr>
            </a:lvl2pPr>
            <a:lvl3pPr marL="0" indent="0">
              <a:lnSpc>
                <a:spcPct val="80000"/>
              </a:lnSpc>
              <a:spcBef>
                <a:spcPts val="0"/>
              </a:spcBef>
              <a:spcAft>
                <a:spcPts val="0"/>
              </a:spcAft>
              <a:buFont typeface="+mj-lt"/>
              <a:buNone/>
              <a:defRPr/>
            </a:lvl3pPr>
            <a:lvl4pPr marL="270000">
              <a:lnSpc>
                <a:spcPct val="80000"/>
              </a:lnSpc>
              <a:spcBef>
                <a:spcPts val="0"/>
              </a:spcBef>
              <a:spcAft>
                <a:spcPts val="0"/>
              </a:spcAft>
              <a:defRPr/>
            </a:lvl4pPr>
            <a:lvl5pPr marL="540000">
              <a:lnSpc>
                <a:spcPct val="80000"/>
              </a:lnSpc>
              <a:spcBef>
                <a:spcPts val="0"/>
              </a:spcBef>
              <a:spcAft>
                <a:spcPts val="0"/>
              </a:spcAft>
              <a:defRPr/>
            </a:lvl5pPr>
            <a:lvl6pPr marL="810000">
              <a:lnSpc>
                <a:spcPct val="80000"/>
              </a:lnSpc>
              <a:spcBef>
                <a:spcPts val="0"/>
              </a:spcBef>
              <a:spcAft>
                <a:spcPts val="0"/>
              </a:spcAft>
              <a:defRPr/>
            </a:lvl6pPr>
            <a:lvl7pPr marL="1080000">
              <a:lnSpc>
                <a:spcPct val="80000"/>
              </a:lnSpc>
              <a:spcBef>
                <a:spcPts val="0"/>
              </a:spcBef>
              <a:spcAft>
                <a:spcPts val="0"/>
              </a:spcAft>
              <a:defRPr/>
            </a:lvl7pPr>
          </a:lstStyle>
          <a:p>
            <a:pPr lvl="0"/>
            <a:r>
              <a:rPr lang="nl-NL" noProof="0" dirty="0"/>
              <a:t>Klik om kop toe te voegen</a:t>
            </a:r>
          </a:p>
          <a:p>
            <a:pPr lvl="1"/>
            <a:r>
              <a:rPr lang="nl-NL" noProof="0" dirty="0" err="1"/>
              <a:t>Subkop</a:t>
            </a:r>
            <a:endParaRPr lang="nl-NL" noProof="0" dirty="0"/>
          </a:p>
          <a:p>
            <a:pPr lvl="2"/>
            <a:r>
              <a:rPr lang="nl-NL" noProof="0" dirty="0"/>
              <a:t>Body tekst</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p:txBody>
      </p:sp>
      <p:grpSp>
        <p:nvGrpSpPr>
          <p:cNvPr id="26" name="Groep 25">
            <a:extLst>
              <a:ext uri="{FF2B5EF4-FFF2-40B4-BE49-F238E27FC236}">
                <a16:creationId xmlns:a16="http://schemas.microsoft.com/office/drawing/2014/main" id="{08A15A47-0960-4D45-B4FF-EF3A0BAEF993}"/>
              </a:ext>
            </a:extLst>
          </p:cNvPr>
          <p:cNvGrpSpPr/>
          <p:nvPr userDrawn="1"/>
        </p:nvGrpSpPr>
        <p:grpSpPr>
          <a:xfrm>
            <a:off x="-2463800" y="0"/>
            <a:ext cx="2329217" cy="2718588"/>
            <a:chOff x="-2463800" y="0"/>
            <a:chExt cx="2329217" cy="2718588"/>
          </a:xfrm>
        </p:grpSpPr>
        <p:sp>
          <p:nvSpPr>
            <p:cNvPr id="27" name="Rectangle 106">
              <a:extLst>
                <a:ext uri="{FF2B5EF4-FFF2-40B4-BE49-F238E27FC236}">
                  <a16:creationId xmlns:a16="http://schemas.microsoft.com/office/drawing/2014/main" id="{A1DB3519-1E30-4471-AD4C-6DDC3B82DFD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8" name="Group 22">
              <a:extLst>
                <a:ext uri="{FF2B5EF4-FFF2-40B4-BE49-F238E27FC236}">
                  <a16:creationId xmlns:a16="http://schemas.microsoft.com/office/drawing/2014/main" id="{612871E4-A9D5-43D2-AE74-F57FE2965C84}"/>
                </a:ext>
              </a:extLst>
            </p:cNvPr>
            <p:cNvGrpSpPr/>
            <p:nvPr userDrawn="1"/>
          </p:nvGrpSpPr>
          <p:grpSpPr>
            <a:xfrm>
              <a:off x="-2318863" y="1050055"/>
              <a:ext cx="2044800" cy="534731"/>
              <a:chOff x="-2108199" y="3333735"/>
              <a:chExt cx="2314576" cy="605280"/>
            </a:xfrm>
          </p:grpSpPr>
          <p:grpSp>
            <p:nvGrpSpPr>
              <p:cNvPr id="29" name="Group 9">
                <a:extLst>
                  <a:ext uri="{FF2B5EF4-FFF2-40B4-BE49-F238E27FC236}">
                    <a16:creationId xmlns:a16="http://schemas.microsoft.com/office/drawing/2014/main" id="{7D793679-3082-42EF-9205-D87BB9DE0281}"/>
                  </a:ext>
                </a:extLst>
              </p:cNvPr>
              <p:cNvGrpSpPr/>
              <p:nvPr userDrawn="1"/>
            </p:nvGrpSpPr>
            <p:grpSpPr>
              <a:xfrm>
                <a:off x="-2108199" y="3333735"/>
                <a:ext cx="2314576" cy="605280"/>
                <a:chOff x="-1062434" y="2679700"/>
                <a:chExt cx="2314576" cy="605280"/>
              </a:xfrm>
            </p:grpSpPr>
            <p:pic>
              <p:nvPicPr>
                <p:cNvPr id="31" name="Picture 5">
                  <a:extLst>
                    <a:ext uri="{FF2B5EF4-FFF2-40B4-BE49-F238E27FC236}">
                      <a16:creationId xmlns:a16="http://schemas.microsoft.com/office/drawing/2014/main" id="{D145A39A-1240-4A8F-9798-FB32AB4DCC50}"/>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1B96E3E2-C2BE-4C80-BF91-326F6FF78E7E}"/>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0" name="Graphic 19" descr="Close with solid fill">
                <a:extLst>
                  <a:ext uri="{FF2B5EF4-FFF2-40B4-BE49-F238E27FC236}">
                    <a16:creationId xmlns:a16="http://schemas.microsoft.com/office/drawing/2014/main" id="{69DF857E-8B49-467D-A623-BD02BF2EAB1A}"/>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4E165EC0-D73C-4C51-9202-7CAC512A781B}"/>
              </a:ext>
            </a:extLst>
          </p:cNvPr>
          <p:cNvSpPr>
            <a:spLocks noGrp="1"/>
          </p:cNvSpPr>
          <p:nvPr>
            <p:ph type="sldNum" sz="quarter" idx="12"/>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388518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156B31-EE1E-BD14-520C-B113DD391F9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607B46B-CFA5-E4B0-BB6D-15EF8E9A6B7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211BCAC-925E-D5DB-69A6-D3046569FCB8}"/>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4C310E5C-59ED-6CB2-40E9-BF6946CA08C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8B808E9-4275-3D66-3701-F752429B148B}"/>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403730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BD5B2E-E007-F492-DCBA-1E48B453DA7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DF24CF-EC0D-02C9-F123-9DAEB92C66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F9C0813-AA6B-B019-C91D-C98EBD08C362}"/>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D52D074C-BCCF-8CBD-1662-13DC38F916A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57A7C39-6895-5336-ADDC-1721D6D482E8}"/>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982217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478874-35F7-FCA1-0C9B-FACBB751876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C2A72C9-7FA7-E8DB-CF70-018AE2AD20E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C724004-7B88-B192-79DF-4443D1FE3DD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70803EA-3644-A9B8-5B17-3ED0CDBB13FF}"/>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6" name="Tijdelijke aanduiding voor voettekst 5">
            <a:extLst>
              <a:ext uri="{FF2B5EF4-FFF2-40B4-BE49-F238E27FC236}">
                <a16:creationId xmlns:a16="http://schemas.microsoft.com/office/drawing/2014/main" id="{FEC12594-523B-2EDE-7DE0-496F7E2F6D6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B72838A-6DC9-5A46-CE88-39332B775917}"/>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283313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64A2E5-1F35-576C-0478-D3C8052E0B2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649F8C4-31DF-607D-8728-7AB18DDD6E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6CB8329-7314-B573-890E-1AD5E0256A6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73A38F4-8A50-A4A0-88EC-CDB91F1E4C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CB59F38-E325-CC7C-BA75-9A8B7C286FB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0F74DBE-1465-9DE9-F40E-C4775B2C5320}"/>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8" name="Tijdelijke aanduiding voor voettekst 7">
            <a:extLst>
              <a:ext uri="{FF2B5EF4-FFF2-40B4-BE49-F238E27FC236}">
                <a16:creationId xmlns:a16="http://schemas.microsoft.com/office/drawing/2014/main" id="{74F4B765-FA0D-C2E3-35C3-F92711BFB0C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045C7CA-A290-0A2C-D37A-AAF3002EC835}"/>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39352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D176DB-0C08-4B1E-0F0F-156B0E4DAE9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C97229A-8913-82F8-A542-CD6E65120D9E}"/>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4" name="Tijdelijke aanduiding voor voettekst 3">
            <a:extLst>
              <a:ext uri="{FF2B5EF4-FFF2-40B4-BE49-F238E27FC236}">
                <a16:creationId xmlns:a16="http://schemas.microsoft.com/office/drawing/2014/main" id="{46F0E8E8-908F-F15B-5A5E-BA6FA732F16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804F766-450D-4DCA-5EC9-7B7BFC04DF28}"/>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57943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8DCE307-159C-6D3F-D1FC-B6DF5015FF77}"/>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3" name="Tijdelijke aanduiding voor voettekst 2">
            <a:extLst>
              <a:ext uri="{FF2B5EF4-FFF2-40B4-BE49-F238E27FC236}">
                <a16:creationId xmlns:a16="http://schemas.microsoft.com/office/drawing/2014/main" id="{DACC5180-DD0D-B3AC-4B7B-132F384911B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D1118BB-2B16-DCDD-9A52-9DF69443672B}"/>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270188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6B918-3DAE-66A6-8D6D-38B92FB7C82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4C70A1F-F188-243E-DAC0-8C1BFAF81A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2D50F1A-7FB5-513E-6A28-44D7DFDDB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A708917-CC2A-F652-AAA7-D98B2ACD35F0}"/>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6" name="Tijdelijke aanduiding voor voettekst 5">
            <a:extLst>
              <a:ext uri="{FF2B5EF4-FFF2-40B4-BE49-F238E27FC236}">
                <a16:creationId xmlns:a16="http://schemas.microsoft.com/office/drawing/2014/main" id="{93401337-6139-EF04-0A3D-C136F5115A6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BA19F40-FB0E-74A4-C598-A867681B6FBF}"/>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183625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F5B2C2-C3F2-5B06-A362-3315CBE13AC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8D0B1CF-7764-6BE0-772C-912861DF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91B4C42-7B70-E852-ADB2-075109A7E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089C02F-B827-7033-B1AE-3EE9170FC4C8}"/>
              </a:ext>
            </a:extLst>
          </p:cNvPr>
          <p:cNvSpPr>
            <a:spLocks noGrp="1"/>
          </p:cNvSpPr>
          <p:nvPr>
            <p:ph type="dt" sz="half" idx="10"/>
          </p:nvPr>
        </p:nvSpPr>
        <p:spPr/>
        <p:txBody>
          <a:bodyPr/>
          <a:lstStyle/>
          <a:p>
            <a:fld id="{7A87DB40-F799-4092-86F5-37C51B754623}" type="datetimeFigureOut">
              <a:rPr lang="nl-NL" smtClean="0"/>
              <a:t>26-6-2025</a:t>
            </a:fld>
            <a:endParaRPr lang="nl-NL"/>
          </a:p>
        </p:txBody>
      </p:sp>
      <p:sp>
        <p:nvSpPr>
          <p:cNvPr id="6" name="Tijdelijke aanduiding voor voettekst 5">
            <a:extLst>
              <a:ext uri="{FF2B5EF4-FFF2-40B4-BE49-F238E27FC236}">
                <a16:creationId xmlns:a16="http://schemas.microsoft.com/office/drawing/2014/main" id="{90AB6460-ADE6-3D2F-F25D-38162DBB203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1EB3F24-4D00-8267-A7CE-C01D611BB638}"/>
              </a:ext>
            </a:extLst>
          </p:cNvPr>
          <p:cNvSpPr>
            <a:spLocks noGrp="1"/>
          </p:cNvSpPr>
          <p:nvPr>
            <p:ph type="sldNum" sz="quarter" idx="12"/>
          </p:nvPr>
        </p:nvSpPr>
        <p:spPr/>
        <p:txBody>
          <a:bodyPr/>
          <a:lstStyle/>
          <a:p>
            <a:fld id="{899E4778-A8A2-47E8-947D-1C0C15CC2F5D}" type="slidenum">
              <a:rPr lang="nl-NL" smtClean="0"/>
              <a:t>‹nr.›</a:t>
            </a:fld>
            <a:endParaRPr lang="nl-NL"/>
          </a:p>
        </p:txBody>
      </p:sp>
    </p:spTree>
    <p:extLst>
      <p:ext uri="{BB962C8B-B14F-4D97-AF65-F5344CB8AC3E}">
        <p14:creationId xmlns:p14="http://schemas.microsoft.com/office/powerpoint/2010/main" val="236958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B4E156-C483-06A1-1CC6-5E1C2347CF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23CB0F2-3514-1E45-6495-40195841B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DA17DF0-6674-42DC-0449-1EEF6077D3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7DB40-F799-4092-86F5-37C51B754623}"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26E78FDF-BB5F-9DBE-E6E3-B042244ADF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4AD8C49-8A80-53E8-2C59-DC60EE8D32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9E4778-A8A2-47E8-947D-1C0C15CC2F5D}" type="slidenum">
              <a:rPr lang="nl-NL" smtClean="0"/>
              <a:t>‹nr.›</a:t>
            </a:fld>
            <a:endParaRPr lang="nl-NL"/>
          </a:p>
        </p:txBody>
      </p:sp>
    </p:spTree>
    <p:extLst>
      <p:ext uri="{BB962C8B-B14F-4D97-AF65-F5344CB8AC3E}">
        <p14:creationId xmlns:p14="http://schemas.microsoft.com/office/powerpoint/2010/main" val="310864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727C77-AAEB-8899-D86A-EB1202EEDDD4}"/>
              </a:ext>
            </a:extLst>
          </p:cNvPr>
          <p:cNvSpPr>
            <a:spLocks noGrp="1"/>
          </p:cNvSpPr>
          <p:nvPr>
            <p:ph type="ctrTitle"/>
          </p:nvPr>
        </p:nvSpPr>
        <p:spPr/>
        <p:txBody>
          <a:bodyPr/>
          <a:lstStyle/>
          <a:p>
            <a:r>
              <a:rPr lang="nl-NL" dirty="0"/>
              <a:t>ARDS behandeling van de toekomst?</a:t>
            </a:r>
          </a:p>
        </p:txBody>
      </p:sp>
      <p:pic>
        <p:nvPicPr>
          <p:cNvPr id="1026" name="Picture 2" descr="The Time Machine | The Time Machine Wiki | Fandom">
            <a:extLst>
              <a:ext uri="{FF2B5EF4-FFF2-40B4-BE49-F238E27FC236}">
                <a16:creationId xmlns:a16="http://schemas.microsoft.com/office/drawing/2014/main" id="{5BFA408D-1743-5EF4-A374-72330B39D1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4043" y="3581400"/>
            <a:ext cx="3751328" cy="2809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002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811376-4079-B8DF-4DC8-1EEECC9AA66E}"/>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2993E9FE-CDE6-19BF-6B62-7B5F2B770A17}"/>
              </a:ext>
            </a:extLst>
          </p:cNvPr>
          <p:cNvPicPr>
            <a:picLocks noGrp="1" noChangeAspect="1"/>
          </p:cNvPicPr>
          <p:nvPr>
            <p:ph idx="1"/>
          </p:nvPr>
        </p:nvPicPr>
        <p:blipFill>
          <a:blip r:embed="rId3"/>
          <a:stretch>
            <a:fillRect/>
          </a:stretch>
        </p:blipFill>
        <p:spPr>
          <a:xfrm>
            <a:off x="552450" y="251455"/>
            <a:ext cx="5389654" cy="6519105"/>
          </a:xfrm>
        </p:spPr>
      </p:pic>
      <p:sp>
        <p:nvSpPr>
          <p:cNvPr id="6" name="Tekstvak 5">
            <a:extLst>
              <a:ext uri="{FF2B5EF4-FFF2-40B4-BE49-F238E27FC236}">
                <a16:creationId xmlns:a16="http://schemas.microsoft.com/office/drawing/2014/main" id="{6A9378D4-F54F-14E1-D163-D0645AC3B23F}"/>
              </a:ext>
            </a:extLst>
          </p:cNvPr>
          <p:cNvSpPr txBox="1"/>
          <p:nvPr/>
        </p:nvSpPr>
        <p:spPr>
          <a:xfrm>
            <a:off x="8305800" y="3479244"/>
            <a:ext cx="2981325" cy="369332"/>
          </a:xfrm>
          <a:prstGeom prst="rect">
            <a:avLst/>
          </a:prstGeom>
          <a:noFill/>
        </p:spPr>
        <p:txBody>
          <a:bodyPr wrap="square" rtlCol="0">
            <a:spAutoFit/>
          </a:bodyPr>
          <a:lstStyle/>
          <a:p>
            <a:r>
              <a:rPr lang="nl-NL" dirty="0"/>
              <a:t>165 variabelen</a:t>
            </a:r>
          </a:p>
        </p:txBody>
      </p:sp>
    </p:spTree>
    <p:extLst>
      <p:ext uri="{BB962C8B-B14F-4D97-AF65-F5344CB8AC3E}">
        <p14:creationId xmlns:p14="http://schemas.microsoft.com/office/powerpoint/2010/main" val="42060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2E674-956E-0D49-222B-98B1A2F95346}"/>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B2B526A6-476C-8694-A9C4-26BD18753465}"/>
              </a:ext>
            </a:extLst>
          </p:cNvPr>
          <p:cNvSpPr>
            <a:spLocks noGrp="1"/>
          </p:cNvSpPr>
          <p:nvPr>
            <p:ph idx="1"/>
          </p:nvPr>
        </p:nvSpPr>
        <p:spPr/>
        <p:txBody>
          <a:bodyPr/>
          <a:lstStyle/>
          <a:p>
            <a:endParaRPr lang="nl-NL"/>
          </a:p>
        </p:txBody>
      </p:sp>
      <p:pic>
        <p:nvPicPr>
          <p:cNvPr id="4" name="Tijdelijke aanduiding voor inhoud 4">
            <a:extLst>
              <a:ext uri="{FF2B5EF4-FFF2-40B4-BE49-F238E27FC236}">
                <a16:creationId xmlns:a16="http://schemas.microsoft.com/office/drawing/2014/main" id="{4A2C8AF8-1C91-FF27-FE45-EDB38D023F3C}"/>
              </a:ext>
            </a:extLst>
          </p:cNvPr>
          <p:cNvPicPr>
            <a:picLocks noChangeAspect="1"/>
          </p:cNvPicPr>
          <p:nvPr/>
        </p:nvPicPr>
        <p:blipFill rotWithShape="1">
          <a:blip r:embed="rId3"/>
          <a:srcRect l="2045" t="62259" r="1158" b="1395"/>
          <a:stretch/>
        </p:blipFill>
        <p:spPr>
          <a:xfrm>
            <a:off x="838200" y="2057400"/>
            <a:ext cx="10391313" cy="2428876"/>
          </a:xfrm>
          <a:prstGeom prst="rect">
            <a:avLst/>
          </a:prstGeom>
        </p:spPr>
      </p:pic>
    </p:spTree>
    <p:extLst>
      <p:ext uri="{BB962C8B-B14F-4D97-AF65-F5344CB8AC3E}">
        <p14:creationId xmlns:p14="http://schemas.microsoft.com/office/powerpoint/2010/main" val="937738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DC67CF-BAE1-E500-1FDE-273A2D4C801D}"/>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307EF9A1-6E22-2E72-51C6-0725B653085A}"/>
              </a:ext>
            </a:extLst>
          </p:cNvPr>
          <p:cNvPicPr>
            <a:picLocks noGrp="1" noChangeAspect="1"/>
          </p:cNvPicPr>
          <p:nvPr>
            <p:ph idx="1"/>
          </p:nvPr>
        </p:nvPicPr>
        <p:blipFill>
          <a:blip r:embed="rId3"/>
          <a:stretch>
            <a:fillRect/>
          </a:stretch>
        </p:blipFill>
        <p:spPr>
          <a:xfrm>
            <a:off x="2857500" y="55767"/>
            <a:ext cx="6776360" cy="6746465"/>
          </a:xfrm>
        </p:spPr>
      </p:pic>
      <p:sp>
        <p:nvSpPr>
          <p:cNvPr id="6" name="Rechthoek 5">
            <a:extLst>
              <a:ext uri="{FF2B5EF4-FFF2-40B4-BE49-F238E27FC236}">
                <a16:creationId xmlns:a16="http://schemas.microsoft.com/office/drawing/2014/main" id="{DC9FA161-BA58-F191-136C-322F3C17663A}"/>
              </a:ext>
            </a:extLst>
          </p:cNvPr>
          <p:cNvSpPr/>
          <p:nvPr/>
        </p:nvSpPr>
        <p:spPr>
          <a:xfrm>
            <a:off x="4791075" y="2257425"/>
            <a:ext cx="2181225" cy="409575"/>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285B8D07-6B66-E8DD-0946-25864FEB60D0}"/>
              </a:ext>
            </a:extLst>
          </p:cNvPr>
          <p:cNvSpPr/>
          <p:nvPr/>
        </p:nvSpPr>
        <p:spPr>
          <a:xfrm>
            <a:off x="4791074" y="2893909"/>
            <a:ext cx="2181225" cy="411266"/>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a:extLst>
              <a:ext uri="{FF2B5EF4-FFF2-40B4-BE49-F238E27FC236}">
                <a16:creationId xmlns:a16="http://schemas.microsoft.com/office/drawing/2014/main" id="{EA0A77C2-5D2F-3F4C-ACA5-ACFCA9DA2EB1}"/>
              </a:ext>
            </a:extLst>
          </p:cNvPr>
          <p:cNvSpPr/>
          <p:nvPr/>
        </p:nvSpPr>
        <p:spPr>
          <a:xfrm>
            <a:off x="4791074" y="3870220"/>
            <a:ext cx="2181225" cy="638175"/>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71DE258B-6361-CEAB-B8C0-5D264719F8D9}"/>
              </a:ext>
            </a:extLst>
          </p:cNvPr>
          <p:cNvSpPr/>
          <p:nvPr/>
        </p:nvSpPr>
        <p:spPr>
          <a:xfrm>
            <a:off x="4791074" y="6381750"/>
            <a:ext cx="2181225" cy="42048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2548615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B67A7E-7B3D-F97A-9ADF-7BF494AE8205}"/>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4B4250CD-CB60-1E1B-F900-C7974F0C2061}"/>
              </a:ext>
            </a:extLst>
          </p:cNvPr>
          <p:cNvPicPr>
            <a:picLocks noGrp="1" noChangeAspect="1"/>
          </p:cNvPicPr>
          <p:nvPr>
            <p:ph idx="1"/>
          </p:nvPr>
        </p:nvPicPr>
        <p:blipFill>
          <a:blip r:embed="rId3"/>
          <a:stretch>
            <a:fillRect/>
          </a:stretch>
        </p:blipFill>
        <p:spPr>
          <a:xfrm>
            <a:off x="581025" y="139570"/>
            <a:ext cx="6717229" cy="6578860"/>
          </a:xfrm>
        </p:spPr>
      </p:pic>
      <p:sp>
        <p:nvSpPr>
          <p:cNvPr id="6" name="Tekstvak 5">
            <a:extLst>
              <a:ext uri="{FF2B5EF4-FFF2-40B4-BE49-F238E27FC236}">
                <a16:creationId xmlns:a16="http://schemas.microsoft.com/office/drawing/2014/main" id="{F459B6F9-BB93-4323-4D3A-84B1ADAD5974}"/>
              </a:ext>
            </a:extLst>
          </p:cNvPr>
          <p:cNvSpPr txBox="1"/>
          <p:nvPr/>
        </p:nvSpPr>
        <p:spPr>
          <a:xfrm>
            <a:off x="8582025" y="2551837"/>
            <a:ext cx="3114675" cy="1754326"/>
          </a:xfrm>
          <a:prstGeom prst="rect">
            <a:avLst/>
          </a:prstGeom>
          <a:noFill/>
        </p:spPr>
        <p:txBody>
          <a:bodyPr wrap="square" rtlCol="0">
            <a:spAutoFit/>
          </a:bodyPr>
          <a:lstStyle/>
          <a:p>
            <a:r>
              <a:rPr lang="nl-NL" dirty="0" err="1"/>
              <a:t>Parsimonious</a:t>
            </a:r>
            <a:r>
              <a:rPr lang="nl-NL" dirty="0"/>
              <a:t> model: </a:t>
            </a:r>
          </a:p>
          <a:p>
            <a:r>
              <a:rPr lang="nl-NL" b="1" u="sng" dirty="0"/>
              <a:t>-INR (</a:t>
            </a:r>
            <a:r>
              <a:rPr lang="nl-NL" b="1" u="sng" dirty="0" err="1"/>
              <a:t>mean</a:t>
            </a:r>
            <a:r>
              <a:rPr lang="nl-NL" b="1" u="sng" dirty="0"/>
              <a:t>)</a:t>
            </a:r>
          </a:p>
          <a:p>
            <a:r>
              <a:rPr lang="nl-NL" b="1" u="sng" dirty="0"/>
              <a:t>-Lactaat </a:t>
            </a:r>
          </a:p>
          <a:p>
            <a:r>
              <a:rPr lang="nl-NL" dirty="0"/>
              <a:t>-</a:t>
            </a:r>
            <a:r>
              <a:rPr lang="nl-NL" dirty="0" err="1"/>
              <a:t>Platelets</a:t>
            </a:r>
            <a:endParaRPr lang="nl-NL" dirty="0"/>
          </a:p>
          <a:p>
            <a:r>
              <a:rPr lang="nl-NL" dirty="0"/>
              <a:t>-Absolute </a:t>
            </a:r>
            <a:r>
              <a:rPr lang="nl-NL" dirty="0" err="1"/>
              <a:t>Neutrophil</a:t>
            </a:r>
            <a:r>
              <a:rPr lang="nl-NL" dirty="0"/>
              <a:t> </a:t>
            </a:r>
            <a:r>
              <a:rPr lang="nl-NL" dirty="0" err="1"/>
              <a:t>Count</a:t>
            </a:r>
            <a:endParaRPr lang="nl-NL" dirty="0"/>
          </a:p>
          <a:p>
            <a:r>
              <a:rPr lang="nl-NL" dirty="0"/>
              <a:t>-</a:t>
            </a:r>
            <a:r>
              <a:rPr lang="nl-NL" dirty="0" err="1"/>
              <a:t>Conjugated</a:t>
            </a:r>
            <a:r>
              <a:rPr lang="nl-NL" dirty="0"/>
              <a:t> </a:t>
            </a:r>
            <a:r>
              <a:rPr lang="nl-NL" dirty="0" err="1"/>
              <a:t>Bilirubin</a:t>
            </a:r>
            <a:endParaRPr lang="nl-NL" dirty="0"/>
          </a:p>
        </p:txBody>
      </p:sp>
    </p:spTree>
    <p:extLst>
      <p:ext uri="{BB962C8B-B14F-4D97-AF65-F5344CB8AC3E}">
        <p14:creationId xmlns:p14="http://schemas.microsoft.com/office/powerpoint/2010/main" val="3211638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9A7596-547E-5E40-B791-ED636D1AB609}"/>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3167673B-C52E-A3FC-D058-9119FB90E32E}"/>
              </a:ext>
            </a:extLst>
          </p:cNvPr>
          <p:cNvPicPr>
            <a:picLocks noGrp="1" noChangeAspect="1"/>
          </p:cNvPicPr>
          <p:nvPr>
            <p:ph idx="1"/>
          </p:nvPr>
        </p:nvPicPr>
        <p:blipFill>
          <a:blip r:embed="rId3"/>
          <a:stretch>
            <a:fillRect/>
          </a:stretch>
        </p:blipFill>
        <p:spPr>
          <a:xfrm>
            <a:off x="404123" y="296862"/>
            <a:ext cx="8166140" cy="6264275"/>
          </a:xfrm>
        </p:spPr>
      </p:pic>
    </p:spTree>
    <p:extLst>
      <p:ext uri="{BB962C8B-B14F-4D97-AF65-F5344CB8AC3E}">
        <p14:creationId xmlns:p14="http://schemas.microsoft.com/office/powerpoint/2010/main" val="742572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0E76EB-F6BD-3DF0-E424-58B890F70AE8}"/>
              </a:ext>
            </a:extLst>
          </p:cNvPr>
          <p:cNvSpPr>
            <a:spLocks noGrp="1"/>
          </p:cNvSpPr>
          <p:nvPr>
            <p:ph type="title"/>
          </p:nvPr>
        </p:nvSpPr>
        <p:spPr/>
        <p:txBody>
          <a:bodyPr/>
          <a:lstStyle/>
          <a:p>
            <a:r>
              <a:rPr lang="nl-NL" dirty="0"/>
              <a:t>Discussie	</a:t>
            </a:r>
          </a:p>
        </p:txBody>
      </p:sp>
      <p:sp>
        <p:nvSpPr>
          <p:cNvPr id="3" name="Tijdelijke aanduiding voor inhoud 2">
            <a:extLst>
              <a:ext uri="{FF2B5EF4-FFF2-40B4-BE49-F238E27FC236}">
                <a16:creationId xmlns:a16="http://schemas.microsoft.com/office/drawing/2014/main" id="{26089E2D-8CFE-252E-B745-EB9A67D39E16}"/>
              </a:ext>
            </a:extLst>
          </p:cNvPr>
          <p:cNvSpPr>
            <a:spLocks noGrp="1"/>
          </p:cNvSpPr>
          <p:nvPr>
            <p:ph idx="1"/>
          </p:nvPr>
        </p:nvSpPr>
        <p:spPr/>
        <p:txBody>
          <a:bodyPr/>
          <a:lstStyle/>
          <a:p>
            <a:r>
              <a:rPr lang="nl-NL" dirty="0"/>
              <a:t>Single PICU </a:t>
            </a:r>
          </a:p>
          <a:p>
            <a:r>
              <a:rPr lang="nl-NL" dirty="0"/>
              <a:t>Retrospectief onderzoek </a:t>
            </a:r>
          </a:p>
          <a:p>
            <a:r>
              <a:rPr lang="nl-NL" dirty="0"/>
              <a:t>Relatief klein cohort (333 en 114)</a:t>
            </a:r>
          </a:p>
          <a:p>
            <a:r>
              <a:rPr lang="nl-NL" dirty="0"/>
              <a:t>5-variabel model geeft enig inzicht in fenotype, niet perfect</a:t>
            </a:r>
          </a:p>
          <a:p>
            <a:r>
              <a:rPr lang="nl-NL" dirty="0"/>
              <a:t>Meer informatie nodig over hoe HYPO en HYPER te behandelen</a:t>
            </a:r>
          </a:p>
        </p:txBody>
      </p:sp>
    </p:spTree>
    <p:extLst>
      <p:ext uri="{BB962C8B-B14F-4D97-AF65-F5344CB8AC3E}">
        <p14:creationId xmlns:p14="http://schemas.microsoft.com/office/powerpoint/2010/main" val="2450015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BC0F33-6618-4E51-9AC4-9366D3FE00AC}"/>
              </a:ext>
            </a:extLst>
          </p:cNvPr>
          <p:cNvSpPr>
            <a:spLocks noGrp="1"/>
          </p:cNvSpPr>
          <p:nvPr>
            <p:ph type="title"/>
          </p:nvPr>
        </p:nvSpPr>
        <p:spPr/>
        <p:txBody>
          <a:bodyPr>
            <a:normAutofit fontScale="90000"/>
          </a:bodyPr>
          <a:lstStyle/>
          <a:p>
            <a:r>
              <a:rPr lang="en-US" dirty="0" err="1"/>
              <a:t>Implicaties</a:t>
            </a:r>
            <a:r>
              <a:rPr lang="en-US" dirty="0"/>
              <a:t> voor de PICU WKZ</a:t>
            </a:r>
          </a:p>
        </p:txBody>
      </p:sp>
      <p:sp>
        <p:nvSpPr>
          <p:cNvPr id="4" name="Text Placeholder 3">
            <a:extLst>
              <a:ext uri="{FF2B5EF4-FFF2-40B4-BE49-F238E27FC236}">
                <a16:creationId xmlns:a16="http://schemas.microsoft.com/office/drawing/2014/main" id="{817FE1E3-D983-480C-B563-E7075E9B4A10}"/>
              </a:ext>
            </a:extLst>
          </p:cNvPr>
          <p:cNvSpPr>
            <a:spLocks noGrp="1"/>
          </p:cNvSpPr>
          <p:nvPr>
            <p:ph type="body" sz="quarter" idx="11"/>
          </p:nvPr>
        </p:nvSpPr>
        <p:spPr/>
        <p:txBody>
          <a:bodyPr/>
          <a:lstStyle/>
          <a:p>
            <a:pPr marL="0" lvl="3" indent="0">
              <a:buNone/>
            </a:pPr>
            <a:r>
              <a:rPr lang="en-US" b="1" dirty="0">
                <a:solidFill>
                  <a:schemeClr val="tx2"/>
                </a:solidFill>
              </a:rPr>
              <a:t>1. 	Is het </a:t>
            </a:r>
            <a:r>
              <a:rPr lang="en-US" b="1" dirty="0" err="1">
                <a:solidFill>
                  <a:schemeClr val="tx2"/>
                </a:solidFill>
              </a:rPr>
              <a:t>resultaat</a:t>
            </a:r>
            <a:r>
              <a:rPr lang="en-US" b="1" dirty="0">
                <a:solidFill>
                  <a:schemeClr val="tx2"/>
                </a:solidFill>
              </a:rPr>
              <a:t> van de </a:t>
            </a:r>
            <a:r>
              <a:rPr lang="en-US" b="1" dirty="0" err="1">
                <a:solidFill>
                  <a:schemeClr val="tx2"/>
                </a:solidFill>
              </a:rPr>
              <a:t>studie</a:t>
            </a:r>
            <a:r>
              <a:rPr lang="en-US" b="1" dirty="0">
                <a:solidFill>
                  <a:schemeClr val="tx2"/>
                </a:solidFill>
              </a:rPr>
              <a:t> relevant voor PICU WKZ?</a:t>
            </a:r>
          </a:p>
          <a:p>
            <a:pPr lvl="1"/>
            <a:r>
              <a:rPr lang="en-US" b="1" dirty="0">
                <a:solidFill>
                  <a:schemeClr val="tx2"/>
                </a:solidFill>
              </a:rPr>
              <a:t>	</a:t>
            </a:r>
            <a:endParaRPr lang="en-US" b="1" dirty="0"/>
          </a:p>
          <a:p>
            <a:pPr marL="514350" lvl="1" indent="-514350">
              <a:buFont typeface="+mj-lt"/>
              <a:buAutoNum type="arabicPeriod"/>
            </a:pPr>
            <a:endParaRPr lang="en-US" b="1" dirty="0">
              <a:solidFill>
                <a:schemeClr val="tx2"/>
              </a:solidFill>
            </a:endParaRPr>
          </a:p>
          <a:p>
            <a:pPr lvl="1"/>
            <a:r>
              <a:rPr lang="en-US" b="1" dirty="0">
                <a:solidFill>
                  <a:schemeClr val="tx2"/>
                </a:solidFill>
              </a:rPr>
              <a:t>2. 	</a:t>
            </a:r>
            <a:r>
              <a:rPr lang="en-US" b="1" dirty="0" err="1">
                <a:solidFill>
                  <a:schemeClr val="tx2"/>
                </a:solidFill>
              </a:rPr>
              <a:t>Indien</a:t>
            </a:r>
            <a:r>
              <a:rPr lang="en-US" b="1" dirty="0">
                <a:solidFill>
                  <a:schemeClr val="tx2"/>
                </a:solidFill>
              </a:rPr>
              <a:t> Ja:</a:t>
            </a:r>
          </a:p>
          <a:p>
            <a:pPr marL="514350" lvl="1" indent="-514350">
              <a:buFont typeface="+mj-lt"/>
              <a:buAutoNum type="arabicPeriod"/>
            </a:pPr>
            <a:endParaRPr lang="en-US" b="1" dirty="0">
              <a:solidFill>
                <a:schemeClr val="tx2"/>
              </a:solidFill>
            </a:endParaRPr>
          </a:p>
          <a:p>
            <a:pPr lvl="1"/>
            <a:r>
              <a:rPr lang="en-US" b="1" dirty="0">
                <a:solidFill>
                  <a:schemeClr val="tx2"/>
                </a:solidFill>
              </a:rPr>
              <a:t>	a. Wat </a:t>
            </a:r>
            <a:r>
              <a:rPr lang="en-US" b="1" dirty="0" err="1">
                <a:solidFill>
                  <a:schemeClr val="tx2"/>
                </a:solidFill>
              </a:rPr>
              <a:t>zou</a:t>
            </a:r>
            <a:r>
              <a:rPr lang="en-US" b="1" dirty="0">
                <a:solidFill>
                  <a:schemeClr val="tx2"/>
                </a:solidFill>
              </a:rPr>
              <a:t> je </a:t>
            </a:r>
            <a:r>
              <a:rPr lang="en-US" b="1" dirty="0" err="1">
                <a:solidFill>
                  <a:schemeClr val="tx2"/>
                </a:solidFill>
              </a:rPr>
              <a:t>willen</a:t>
            </a:r>
            <a:r>
              <a:rPr lang="en-US" b="1" dirty="0">
                <a:solidFill>
                  <a:schemeClr val="tx2"/>
                </a:solidFill>
              </a:rPr>
              <a:t> </a:t>
            </a:r>
            <a:r>
              <a:rPr lang="en-US" b="1" dirty="0" err="1">
                <a:solidFill>
                  <a:schemeClr val="tx2"/>
                </a:solidFill>
              </a:rPr>
              <a:t>implementeren</a:t>
            </a:r>
            <a:r>
              <a:rPr lang="en-US" b="1" dirty="0">
                <a:solidFill>
                  <a:schemeClr val="tx2"/>
                </a:solidFill>
              </a:rPr>
              <a:t> voor de PICU WKZ?</a:t>
            </a:r>
          </a:p>
          <a:p>
            <a:pPr lvl="1"/>
            <a:endParaRPr lang="en-US" b="1" dirty="0">
              <a:solidFill>
                <a:schemeClr val="tx2"/>
              </a:solidFill>
            </a:endParaRPr>
          </a:p>
          <a:p>
            <a:pPr lvl="1"/>
            <a:r>
              <a:rPr lang="en-US" b="1" dirty="0">
                <a:solidFill>
                  <a:schemeClr val="tx2"/>
                </a:solidFill>
              </a:rPr>
              <a:t>			</a:t>
            </a:r>
            <a:endParaRPr lang="en-US" b="1" dirty="0"/>
          </a:p>
        </p:txBody>
      </p:sp>
      <p:sp>
        <p:nvSpPr>
          <p:cNvPr id="2" name="Slide Number Placeholder 1">
            <a:extLst>
              <a:ext uri="{FF2B5EF4-FFF2-40B4-BE49-F238E27FC236}">
                <a16:creationId xmlns:a16="http://schemas.microsoft.com/office/drawing/2014/main" id="{5A0C4DA4-78D8-4947-A704-87BBD6F04232}"/>
              </a:ext>
            </a:extLst>
          </p:cNvPr>
          <p:cNvSpPr>
            <a:spLocks noGrp="1"/>
          </p:cNvSpPr>
          <p:nvPr>
            <p:ph type="sldNum" sz="quarter" idx="12"/>
          </p:nvPr>
        </p:nvSpPr>
        <p:spPr/>
        <p:txBody>
          <a:bodyPr/>
          <a:lstStyle/>
          <a:p>
            <a:fld id="{5A195573-6125-40C3-AA0C-3AC6CFB9F86B}" type="slidenum">
              <a:rPr lang="en-US" smtClean="0"/>
              <a:pPr/>
              <a:t>16</a:t>
            </a:fld>
            <a:endParaRPr lang="en-US" dirty="0"/>
          </a:p>
        </p:txBody>
      </p:sp>
    </p:spTree>
    <p:extLst>
      <p:ext uri="{BB962C8B-B14F-4D97-AF65-F5344CB8AC3E}">
        <p14:creationId xmlns:p14="http://schemas.microsoft.com/office/powerpoint/2010/main" val="227816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350D92-95CF-4D46-E68D-40FC22BF618F}"/>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92D7497C-F5AB-7A38-BE4B-210FDF818B86}"/>
              </a:ext>
            </a:extLst>
          </p:cNvPr>
          <p:cNvPicPr>
            <a:picLocks noGrp="1" noChangeAspect="1"/>
          </p:cNvPicPr>
          <p:nvPr>
            <p:ph idx="1"/>
          </p:nvPr>
        </p:nvPicPr>
        <p:blipFill>
          <a:blip r:embed="rId2"/>
          <a:stretch>
            <a:fillRect/>
          </a:stretch>
        </p:blipFill>
        <p:spPr>
          <a:xfrm>
            <a:off x="484149" y="1905000"/>
            <a:ext cx="9179429" cy="1872551"/>
          </a:xfrm>
        </p:spPr>
      </p:pic>
      <p:pic>
        <p:nvPicPr>
          <p:cNvPr id="7" name="Afbeelding 6">
            <a:extLst>
              <a:ext uri="{FF2B5EF4-FFF2-40B4-BE49-F238E27FC236}">
                <a16:creationId xmlns:a16="http://schemas.microsoft.com/office/drawing/2014/main" id="{15779CDA-E49E-E981-C8D3-18E0365C2513}"/>
              </a:ext>
            </a:extLst>
          </p:cNvPr>
          <p:cNvPicPr>
            <a:picLocks noChangeAspect="1"/>
          </p:cNvPicPr>
          <p:nvPr/>
        </p:nvPicPr>
        <p:blipFill>
          <a:blip r:embed="rId3"/>
          <a:stretch>
            <a:fillRect/>
          </a:stretch>
        </p:blipFill>
        <p:spPr>
          <a:xfrm>
            <a:off x="8305801" y="3991863"/>
            <a:ext cx="2943346" cy="2490524"/>
          </a:xfrm>
          <a:prstGeom prst="rect">
            <a:avLst/>
          </a:prstGeom>
        </p:spPr>
      </p:pic>
      <p:pic>
        <p:nvPicPr>
          <p:cNvPr id="9" name="Afbeelding 8">
            <a:extLst>
              <a:ext uri="{FF2B5EF4-FFF2-40B4-BE49-F238E27FC236}">
                <a16:creationId xmlns:a16="http://schemas.microsoft.com/office/drawing/2014/main" id="{90C6CAE1-306C-0217-C5A1-9A4BB735ED3C}"/>
              </a:ext>
            </a:extLst>
          </p:cNvPr>
          <p:cNvPicPr>
            <a:picLocks noChangeAspect="1"/>
          </p:cNvPicPr>
          <p:nvPr/>
        </p:nvPicPr>
        <p:blipFill>
          <a:blip r:embed="rId4"/>
          <a:stretch>
            <a:fillRect/>
          </a:stretch>
        </p:blipFill>
        <p:spPr>
          <a:xfrm>
            <a:off x="577863" y="4153632"/>
            <a:ext cx="6990167" cy="300055"/>
          </a:xfrm>
          <a:prstGeom prst="rect">
            <a:avLst/>
          </a:prstGeom>
        </p:spPr>
      </p:pic>
    </p:spTree>
    <p:extLst>
      <p:ext uri="{BB962C8B-B14F-4D97-AF65-F5344CB8AC3E}">
        <p14:creationId xmlns:p14="http://schemas.microsoft.com/office/powerpoint/2010/main" val="319893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6B9E7E-BDA6-7285-B45F-E484F05F7B81}"/>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85C4C934-A6D2-65E1-D26E-395C391A0A6A}"/>
              </a:ext>
            </a:extLst>
          </p:cNvPr>
          <p:cNvPicPr>
            <a:picLocks noGrp="1" noChangeAspect="1"/>
          </p:cNvPicPr>
          <p:nvPr>
            <p:ph idx="1"/>
          </p:nvPr>
        </p:nvPicPr>
        <p:blipFill>
          <a:blip r:embed="rId3"/>
          <a:stretch>
            <a:fillRect/>
          </a:stretch>
        </p:blipFill>
        <p:spPr>
          <a:xfrm>
            <a:off x="619125" y="365125"/>
            <a:ext cx="6629675" cy="5668853"/>
          </a:xfrm>
        </p:spPr>
      </p:pic>
      <p:sp>
        <p:nvSpPr>
          <p:cNvPr id="6" name="Tekstvak 5">
            <a:extLst>
              <a:ext uri="{FF2B5EF4-FFF2-40B4-BE49-F238E27FC236}">
                <a16:creationId xmlns:a16="http://schemas.microsoft.com/office/drawing/2014/main" id="{2EFC2C75-6405-47A2-5BC4-45CCEC4D4311}"/>
              </a:ext>
            </a:extLst>
          </p:cNvPr>
          <p:cNvSpPr txBox="1"/>
          <p:nvPr/>
        </p:nvSpPr>
        <p:spPr>
          <a:xfrm>
            <a:off x="7734300" y="2657475"/>
            <a:ext cx="3619500" cy="1200329"/>
          </a:xfrm>
          <a:prstGeom prst="rect">
            <a:avLst/>
          </a:prstGeom>
          <a:noFill/>
        </p:spPr>
        <p:txBody>
          <a:bodyPr wrap="square" rtlCol="0">
            <a:spAutoFit/>
          </a:bodyPr>
          <a:lstStyle/>
          <a:p>
            <a:r>
              <a:rPr lang="nl-NL" dirty="0"/>
              <a:t>2012 Berlin ARDS </a:t>
            </a:r>
            <a:r>
              <a:rPr lang="nl-NL" dirty="0" err="1"/>
              <a:t>definition</a:t>
            </a:r>
            <a:endParaRPr lang="nl-NL" dirty="0"/>
          </a:p>
          <a:p>
            <a:endParaRPr lang="nl-NL" dirty="0"/>
          </a:p>
          <a:p>
            <a:r>
              <a:rPr lang="nl-NL" dirty="0"/>
              <a:t>2015 </a:t>
            </a:r>
            <a:r>
              <a:rPr lang="nl-NL" dirty="0" err="1"/>
              <a:t>Pediatric</a:t>
            </a:r>
            <a:r>
              <a:rPr lang="nl-NL" dirty="0"/>
              <a:t> Acute </a:t>
            </a:r>
            <a:r>
              <a:rPr lang="nl-NL" dirty="0" err="1"/>
              <a:t>Lung</a:t>
            </a:r>
            <a:r>
              <a:rPr lang="nl-NL" dirty="0"/>
              <a:t> </a:t>
            </a:r>
            <a:r>
              <a:rPr lang="nl-NL" dirty="0" err="1"/>
              <a:t>Injury</a:t>
            </a:r>
            <a:r>
              <a:rPr lang="nl-NL" dirty="0"/>
              <a:t> Consensus Conference (PALICC)</a:t>
            </a:r>
          </a:p>
        </p:txBody>
      </p:sp>
    </p:spTree>
    <p:extLst>
      <p:ext uri="{BB962C8B-B14F-4D97-AF65-F5344CB8AC3E}">
        <p14:creationId xmlns:p14="http://schemas.microsoft.com/office/powerpoint/2010/main" val="326555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6B9E7E-BDA6-7285-B45F-E484F05F7B81}"/>
              </a:ext>
            </a:extLst>
          </p:cNvPr>
          <p:cNvSpPr>
            <a:spLocks noGrp="1"/>
          </p:cNvSpPr>
          <p:nvPr>
            <p:ph type="title"/>
          </p:nvPr>
        </p:nvSpPr>
        <p:spPr/>
        <p:txBody>
          <a:bodyPr/>
          <a:lstStyle/>
          <a:p>
            <a:r>
              <a:rPr lang="nl-NL" dirty="0"/>
              <a:t>Hypo </a:t>
            </a:r>
            <a:r>
              <a:rPr lang="nl-NL" dirty="0" err="1"/>
              <a:t>vs</a:t>
            </a:r>
            <a:r>
              <a:rPr lang="nl-NL" dirty="0"/>
              <a:t> </a:t>
            </a:r>
            <a:r>
              <a:rPr lang="nl-NL" dirty="0" err="1"/>
              <a:t>Hyperinflammatoir</a:t>
            </a:r>
            <a:r>
              <a:rPr lang="nl-NL" dirty="0"/>
              <a:t> ? </a:t>
            </a:r>
          </a:p>
        </p:txBody>
      </p:sp>
      <p:sp>
        <p:nvSpPr>
          <p:cNvPr id="3" name="Tijdelijke aanduiding voor inhoud 2">
            <a:extLst>
              <a:ext uri="{FF2B5EF4-FFF2-40B4-BE49-F238E27FC236}">
                <a16:creationId xmlns:a16="http://schemas.microsoft.com/office/drawing/2014/main" id="{A6A38A46-9A8F-D904-DE43-91BD402DC666}"/>
              </a:ext>
            </a:extLst>
          </p:cNvPr>
          <p:cNvSpPr>
            <a:spLocks noGrp="1"/>
          </p:cNvSpPr>
          <p:nvPr>
            <p:ph idx="1"/>
          </p:nvPr>
        </p:nvSpPr>
        <p:spPr/>
        <p:txBody>
          <a:bodyPr/>
          <a:lstStyle/>
          <a:p>
            <a:r>
              <a:rPr lang="nl-NL" dirty="0"/>
              <a:t>TNF-receptor 1 </a:t>
            </a:r>
          </a:p>
          <a:p>
            <a:r>
              <a:rPr lang="nl-NL" dirty="0"/>
              <a:t>IL-6</a:t>
            </a:r>
          </a:p>
          <a:p>
            <a:r>
              <a:rPr lang="nl-NL" dirty="0"/>
              <a:t>IL-8</a:t>
            </a:r>
          </a:p>
          <a:p>
            <a:endParaRPr lang="nl-NL" dirty="0"/>
          </a:p>
          <a:p>
            <a:r>
              <a:rPr lang="nl-NL" dirty="0"/>
              <a:t>Electronic Health Record ..? </a:t>
            </a:r>
          </a:p>
        </p:txBody>
      </p:sp>
    </p:spTree>
    <p:extLst>
      <p:ext uri="{BB962C8B-B14F-4D97-AF65-F5344CB8AC3E}">
        <p14:creationId xmlns:p14="http://schemas.microsoft.com/office/powerpoint/2010/main" val="235497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F09F35-497E-F89E-5F0E-F15F89CDB4DA}"/>
              </a:ext>
            </a:extLst>
          </p:cNvPr>
          <p:cNvSpPr>
            <a:spLocks noGrp="1"/>
          </p:cNvSpPr>
          <p:nvPr>
            <p:ph type="title"/>
          </p:nvPr>
        </p:nvSpPr>
        <p:spPr/>
        <p:txBody>
          <a:bodyPr/>
          <a:lstStyle/>
          <a:p>
            <a:r>
              <a:rPr lang="nl-NL" dirty="0"/>
              <a:t>Onderzoeksvraag</a:t>
            </a:r>
          </a:p>
        </p:txBody>
      </p:sp>
      <p:sp>
        <p:nvSpPr>
          <p:cNvPr id="3" name="Tijdelijke aanduiding voor inhoud 2">
            <a:extLst>
              <a:ext uri="{FF2B5EF4-FFF2-40B4-BE49-F238E27FC236}">
                <a16:creationId xmlns:a16="http://schemas.microsoft.com/office/drawing/2014/main" id="{1D7066E4-1A6F-1BB6-5068-8E88BFD04EFB}"/>
              </a:ext>
            </a:extLst>
          </p:cNvPr>
          <p:cNvSpPr>
            <a:spLocks noGrp="1"/>
          </p:cNvSpPr>
          <p:nvPr>
            <p:ph idx="1"/>
          </p:nvPr>
        </p:nvSpPr>
        <p:spPr/>
        <p:txBody>
          <a:bodyPr/>
          <a:lstStyle/>
          <a:p>
            <a:r>
              <a:rPr lang="nl-NL" dirty="0"/>
              <a:t>Kan een EPD-</a:t>
            </a:r>
            <a:r>
              <a:rPr lang="nl-NL" dirty="0" err="1"/>
              <a:t>based</a:t>
            </a:r>
            <a:r>
              <a:rPr lang="nl-NL" dirty="0"/>
              <a:t> model onderscheid maken tussen de verschillende PARDS-subtypes (</a:t>
            </a:r>
            <a:r>
              <a:rPr lang="nl-NL" dirty="0" err="1"/>
              <a:t>biomarker-based</a:t>
            </a:r>
            <a:r>
              <a:rPr lang="nl-NL" dirty="0"/>
              <a:t>), alleen gebruik makend van routinematig verzamelde data in de eerste 24 uur van opname? </a:t>
            </a:r>
          </a:p>
          <a:p>
            <a:endParaRPr lang="nl-NL" dirty="0"/>
          </a:p>
          <a:p>
            <a:r>
              <a:rPr lang="nl-NL" dirty="0"/>
              <a:t>Welke variabelen zijn het meest relevant? </a:t>
            </a:r>
          </a:p>
        </p:txBody>
      </p:sp>
    </p:spTree>
    <p:extLst>
      <p:ext uri="{BB962C8B-B14F-4D97-AF65-F5344CB8AC3E}">
        <p14:creationId xmlns:p14="http://schemas.microsoft.com/office/powerpoint/2010/main" val="396831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69F674-E40C-19DB-96FB-45CE63A51F33}"/>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9D3A327-F5E5-9BF5-4586-6E29E35B4417}"/>
              </a:ext>
            </a:extLst>
          </p:cNvPr>
          <p:cNvSpPr>
            <a:spLocks noGrp="1"/>
          </p:cNvSpPr>
          <p:nvPr>
            <p:ph idx="1"/>
          </p:nvPr>
        </p:nvSpPr>
        <p:spPr/>
        <p:txBody>
          <a:bodyPr>
            <a:normAutofit/>
          </a:bodyPr>
          <a:lstStyle/>
          <a:p>
            <a:r>
              <a:rPr lang="nl-NL" dirty="0"/>
              <a:t>Retrospectieve </a:t>
            </a:r>
            <a:r>
              <a:rPr lang="nl-NL" dirty="0" err="1"/>
              <a:t>onderzoeksanalyse</a:t>
            </a:r>
            <a:r>
              <a:rPr lang="nl-NL" dirty="0"/>
              <a:t> </a:t>
            </a:r>
          </a:p>
          <a:p>
            <a:endParaRPr lang="nl-NL" dirty="0"/>
          </a:p>
          <a:p>
            <a:r>
              <a:rPr lang="nl-NL" i="1" dirty="0" err="1"/>
              <a:t>Biomarkers</a:t>
            </a:r>
            <a:r>
              <a:rPr lang="nl-NL" i="1" dirty="0"/>
              <a:t> of </a:t>
            </a:r>
            <a:r>
              <a:rPr lang="nl-NL" i="1" dirty="0" err="1"/>
              <a:t>Pediatric</a:t>
            </a:r>
            <a:r>
              <a:rPr lang="nl-NL" i="1" dirty="0"/>
              <a:t> Acute </a:t>
            </a:r>
            <a:r>
              <a:rPr lang="nl-NL" i="1" dirty="0" err="1"/>
              <a:t>Respiratory</a:t>
            </a:r>
            <a:r>
              <a:rPr lang="nl-NL" i="1" dirty="0"/>
              <a:t> </a:t>
            </a:r>
            <a:r>
              <a:rPr lang="nl-NL" i="1" dirty="0" err="1"/>
              <a:t>Distress</a:t>
            </a:r>
            <a:r>
              <a:rPr lang="nl-NL" i="1" dirty="0"/>
              <a:t> </a:t>
            </a:r>
            <a:r>
              <a:rPr lang="nl-NL" i="1" dirty="0" err="1"/>
              <a:t>Syndrome</a:t>
            </a:r>
            <a:r>
              <a:rPr lang="nl-NL" i="1" dirty="0"/>
              <a:t>”, </a:t>
            </a:r>
            <a:r>
              <a:rPr lang="nl-NL" i="1" dirty="0" err="1"/>
              <a:t>July</a:t>
            </a:r>
            <a:r>
              <a:rPr lang="nl-NL" i="1" dirty="0"/>
              <a:t> 2014, </a:t>
            </a:r>
            <a:r>
              <a:rPr lang="nl-NL" i="1" dirty="0" err="1"/>
              <a:t>Children’s</a:t>
            </a:r>
            <a:r>
              <a:rPr lang="nl-NL" i="1" dirty="0"/>
              <a:t> </a:t>
            </a:r>
            <a:r>
              <a:rPr lang="nl-NL" i="1" dirty="0" err="1"/>
              <a:t>Hospital</a:t>
            </a:r>
            <a:r>
              <a:rPr lang="nl-NL" i="1" dirty="0"/>
              <a:t> of Philadelphia.</a:t>
            </a:r>
          </a:p>
          <a:p>
            <a:r>
              <a:rPr lang="nl-NL" i="1" dirty="0" err="1"/>
              <a:t>Linking</a:t>
            </a:r>
            <a:r>
              <a:rPr lang="nl-NL" i="1" dirty="0"/>
              <a:t> </a:t>
            </a:r>
            <a:r>
              <a:rPr lang="nl-NL" i="1" dirty="0" err="1"/>
              <a:t>Endotypes</a:t>
            </a:r>
            <a:r>
              <a:rPr lang="nl-NL" i="1" dirty="0"/>
              <a:t> </a:t>
            </a:r>
            <a:r>
              <a:rPr lang="nl-NL" i="1" dirty="0" err="1"/>
              <a:t>and</a:t>
            </a:r>
            <a:r>
              <a:rPr lang="nl-NL" i="1" dirty="0"/>
              <a:t> </a:t>
            </a:r>
            <a:r>
              <a:rPr lang="nl-NL" i="1" dirty="0" err="1"/>
              <a:t>Outcomes</a:t>
            </a:r>
            <a:r>
              <a:rPr lang="nl-NL" i="1" dirty="0"/>
              <a:t> in </a:t>
            </a:r>
            <a:r>
              <a:rPr lang="nl-NL" i="1" dirty="0" err="1"/>
              <a:t>Pediatric</a:t>
            </a:r>
            <a:r>
              <a:rPr lang="nl-NL" i="1" dirty="0"/>
              <a:t> Acute </a:t>
            </a:r>
            <a:r>
              <a:rPr lang="nl-NL" i="1" dirty="0" err="1"/>
              <a:t>Respiratory</a:t>
            </a:r>
            <a:r>
              <a:rPr lang="nl-NL" i="1" dirty="0"/>
              <a:t> </a:t>
            </a:r>
            <a:r>
              <a:rPr lang="nl-NL" i="1" dirty="0" err="1"/>
              <a:t>Distress</a:t>
            </a:r>
            <a:r>
              <a:rPr lang="nl-NL" i="1" dirty="0"/>
              <a:t> </a:t>
            </a:r>
            <a:r>
              <a:rPr lang="nl-NL" i="1" dirty="0" err="1"/>
              <a:t>Syndrome</a:t>
            </a:r>
            <a:r>
              <a:rPr lang="nl-NL" i="1" dirty="0"/>
              <a:t>, April 2019, </a:t>
            </a:r>
            <a:r>
              <a:rPr lang="nl-NL" i="1" dirty="0" err="1"/>
              <a:t>Children’s</a:t>
            </a:r>
            <a:r>
              <a:rPr lang="nl-NL" i="1" dirty="0"/>
              <a:t> </a:t>
            </a:r>
            <a:r>
              <a:rPr lang="nl-NL" i="1" dirty="0" err="1"/>
              <a:t>Hospital</a:t>
            </a:r>
            <a:r>
              <a:rPr lang="nl-NL" i="1" dirty="0"/>
              <a:t> of Philadelphia</a:t>
            </a:r>
          </a:p>
          <a:p>
            <a:endParaRPr lang="nl-NL" i="1" dirty="0"/>
          </a:p>
          <a:p>
            <a:r>
              <a:rPr lang="nl-NL" sz="2000" dirty="0" err="1"/>
              <a:t>Incl</a:t>
            </a:r>
            <a:r>
              <a:rPr lang="nl-NL" sz="2000" dirty="0"/>
              <a:t>: Leeftijd 1mnd – 18jr, invasieve beademing op 1 PICU (CHOP), PARDS criteria +. </a:t>
            </a:r>
          </a:p>
          <a:p>
            <a:r>
              <a:rPr lang="nl-NL" sz="2000" dirty="0" err="1"/>
              <a:t>Excl</a:t>
            </a:r>
            <a:r>
              <a:rPr lang="nl-NL" sz="2000" dirty="0"/>
              <a:t>: Thuisbeademing. </a:t>
            </a:r>
          </a:p>
          <a:p>
            <a:endParaRPr lang="nl-NL" dirty="0"/>
          </a:p>
        </p:txBody>
      </p:sp>
    </p:spTree>
    <p:extLst>
      <p:ext uri="{BB962C8B-B14F-4D97-AF65-F5344CB8AC3E}">
        <p14:creationId xmlns:p14="http://schemas.microsoft.com/office/powerpoint/2010/main" val="84918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E5D97D-2D17-FB00-D140-1E25130EB513}"/>
              </a:ext>
            </a:extLst>
          </p:cNvPr>
          <p:cNvSpPr>
            <a:spLocks noGrp="1"/>
          </p:cNvSpPr>
          <p:nvPr>
            <p:ph type="title"/>
          </p:nvPr>
        </p:nvSpPr>
        <p:spPr/>
        <p:txBody>
          <a:bodyPr/>
          <a:lstStyle/>
          <a:p>
            <a:endParaRPr lang="nl-NL"/>
          </a:p>
        </p:txBody>
      </p:sp>
      <p:pic>
        <p:nvPicPr>
          <p:cNvPr id="5" name="Tijdelijke aanduiding voor inhoud 4">
            <a:extLst>
              <a:ext uri="{FF2B5EF4-FFF2-40B4-BE49-F238E27FC236}">
                <a16:creationId xmlns:a16="http://schemas.microsoft.com/office/drawing/2014/main" id="{69F2AE9C-7ABF-6820-4486-29FA7BBA95A8}"/>
              </a:ext>
            </a:extLst>
          </p:cNvPr>
          <p:cNvPicPr>
            <a:picLocks noGrp="1" noChangeAspect="1"/>
          </p:cNvPicPr>
          <p:nvPr>
            <p:ph idx="1"/>
          </p:nvPr>
        </p:nvPicPr>
        <p:blipFill>
          <a:blip r:embed="rId3"/>
          <a:stretch>
            <a:fillRect/>
          </a:stretch>
        </p:blipFill>
        <p:spPr>
          <a:xfrm>
            <a:off x="728431" y="87805"/>
            <a:ext cx="10735137" cy="6682390"/>
          </a:xfrm>
        </p:spPr>
      </p:pic>
    </p:spTree>
    <p:extLst>
      <p:ext uri="{BB962C8B-B14F-4D97-AF65-F5344CB8AC3E}">
        <p14:creationId xmlns:p14="http://schemas.microsoft.com/office/powerpoint/2010/main" val="1804317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62ED17-F06F-4AD8-46FD-017531BAF199}"/>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7F4CB39C-3080-93E8-5512-9BE0A30AA194}"/>
              </a:ext>
            </a:extLst>
          </p:cNvPr>
          <p:cNvSpPr>
            <a:spLocks noGrp="1"/>
          </p:cNvSpPr>
          <p:nvPr>
            <p:ph idx="1"/>
          </p:nvPr>
        </p:nvSpPr>
        <p:spPr/>
        <p:txBody>
          <a:bodyPr/>
          <a:lstStyle/>
          <a:p>
            <a:endParaRPr lang="nl-NL" dirty="0"/>
          </a:p>
          <a:p>
            <a:endParaRPr lang="nl-NL" dirty="0"/>
          </a:p>
          <a:p>
            <a:endParaRPr lang="nl-NL" dirty="0"/>
          </a:p>
          <a:p>
            <a:endParaRPr lang="nl-NL" dirty="0"/>
          </a:p>
          <a:p>
            <a:r>
              <a:rPr lang="nl-NL" dirty="0" err="1"/>
              <a:t>Biomarkers</a:t>
            </a:r>
            <a:r>
              <a:rPr lang="nl-NL" dirty="0"/>
              <a:t>: CCL3, IL-6, MMP8, CCL7, TNF-R1, ANG2, </a:t>
            </a:r>
            <a:r>
              <a:rPr lang="nl-NL" dirty="0" err="1"/>
              <a:t>sRAGE</a:t>
            </a:r>
            <a:r>
              <a:rPr lang="nl-NL" dirty="0"/>
              <a:t>, SPD. </a:t>
            </a:r>
          </a:p>
        </p:txBody>
      </p:sp>
      <p:pic>
        <p:nvPicPr>
          <p:cNvPr id="4" name="Tijdelijke aanduiding voor inhoud 4">
            <a:extLst>
              <a:ext uri="{FF2B5EF4-FFF2-40B4-BE49-F238E27FC236}">
                <a16:creationId xmlns:a16="http://schemas.microsoft.com/office/drawing/2014/main" id="{0DF6CFBC-C450-2C11-582B-E624B5A60303}"/>
              </a:ext>
            </a:extLst>
          </p:cNvPr>
          <p:cNvPicPr>
            <a:picLocks noChangeAspect="1"/>
          </p:cNvPicPr>
          <p:nvPr/>
        </p:nvPicPr>
        <p:blipFill rotWithShape="1">
          <a:blip r:embed="rId3"/>
          <a:srcRect l="1568" t="787" r="35271" b="70241"/>
          <a:stretch/>
        </p:blipFill>
        <p:spPr>
          <a:xfrm>
            <a:off x="904875" y="950614"/>
            <a:ext cx="8058150" cy="2300886"/>
          </a:xfrm>
          <a:prstGeom prst="rect">
            <a:avLst/>
          </a:prstGeom>
        </p:spPr>
      </p:pic>
      <p:pic>
        <p:nvPicPr>
          <p:cNvPr id="5" name="Tijdelijke aanduiding voor inhoud 4">
            <a:extLst>
              <a:ext uri="{FF2B5EF4-FFF2-40B4-BE49-F238E27FC236}">
                <a16:creationId xmlns:a16="http://schemas.microsoft.com/office/drawing/2014/main" id="{3ED6D997-DE69-0A2A-9EE1-0BC8D7A84C9D}"/>
              </a:ext>
            </a:extLst>
          </p:cNvPr>
          <p:cNvPicPr>
            <a:picLocks noChangeAspect="1"/>
          </p:cNvPicPr>
          <p:nvPr/>
        </p:nvPicPr>
        <p:blipFill>
          <a:blip r:embed="rId3"/>
          <a:stretch>
            <a:fillRect/>
          </a:stretch>
        </p:blipFill>
        <p:spPr>
          <a:xfrm>
            <a:off x="9467851" y="125691"/>
            <a:ext cx="2650446" cy="1649845"/>
          </a:xfrm>
          <a:prstGeom prst="rect">
            <a:avLst/>
          </a:prstGeom>
        </p:spPr>
      </p:pic>
    </p:spTree>
    <p:extLst>
      <p:ext uri="{BB962C8B-B14F-4D97-AF65-F5344CB8AC3E}">
        <p14:creationId xmlns:p14="http://schemas.microsoft.com/office/powerpoint/2010/main" val="165261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AFD12B-01DB-518E-A570-3BB2936BB0E4}"/>
              </a:ext>
            </a:extLst>
          </p:cNvPr>
          <p:cNvSpPr>
            <a:spLocks noGrp="1"/>
          </p:cNvSpPr>
          <p:nvPr>
            <p:ph type="title"/>
          </p:nvPr>
        </p:nvSpPr>
        <p:spPr/>
        <p:txBody>
          <a:bodyPr/>
          <a:lstStyle/>
          <a:p>
            <a:endParaRPr lang="nl-NL"/>
          </a:p>
        </p:txBody>
      </p:sp>
      <p:pic>
        <p:nvPicPr>
          <p:cNvPr id="4" name="Tijdelijke aanduiding voor inhoud 4">
            <a:extLst>
              <a:ext uri="{FF2B5EF4-FFF2-40B4-BE49-F238E27FC236}">
                <a16:creationId xmlns:a16="http://schemas.microsoft.com/office/drawing/2014/main" id="{9D968B44-2479-16F1-ED02-BD47FA7A0A2D}"/>
              </a:ext>
            </a:extLst>
          </p:cNvPr>
          <p:cNvPicPr>
            <a:picLocks noGrp="1" noChangeAspect="1"/>
          </p:cNvPicPr>
          <p:nvPr>
            <p:ph idx="1"/>
          </p:nvPr>
        </p:nvPicPr>
        <p:blipFill rotWithShape="1">
          <a:blip r:embed="rId3"/>
          <a:srcRect l="2600" t="30038" r="17728" b="37752"/>
          <a:stretch/>
        </p:blipFill>
        <p:spPr>
          <a:xfrm>
            <a:off x="765499" y="2657476"/>
            <a:ext cx="10588301" cy="2664628"/>
          </a:xfrm>
        </p:spPr>
      </p:pic>
      <p:pic>
        <p:nvPicPr>
          <p:cNvPr id="5" name="Tijdelijke aanduiding voor inhoud 4">
            <a:extLst>
              <a:ext uri="{FF2B5EF4-FFF2-40B4-BE49-F238E27FC236}">
                <a16:creationId xmlns:a16="http://schemas.microsoft.com/office/drawing/2014/main" id="{9BB6BC0D-2BE4-CED2-27F0-6AC23A103F47}"/>
              </a:ext>
            </a:extLst>
          </p:cNvPr>
          <p:cNvPicPr>
            <a:picLocks noChangeAspect="1"/>
          </p:cNvPicPr>
          <p:nvPr/>
        </p:nvPicPr>
        <p:blipFill>
          <a:blip r:embed="rId3"/>
          <a:stretch>
            <a:fillRect/>
          </a:stretch>
        </p:blipFill>
        <p:spPr>
          <a:xfrm>
            <a:off x="9170899" y="109783"/>
            <a:ext cx="2949894" cy="1836245"/>
          </a:xfrm>
          <a:prstGeom prst="rect">
            <a:avLst/>
          </a:prstGeom>
        </p:spPr>
      </p:pic>
      <p:sp>
        <p:nvSpPr>
          <p:cNvPr id="6" name="Tekstvak 5">
            <a:extLst>
              <a:ext uri="{FF2B5EF4-FFF2-40B4-BE49-F238E27FC236}">
                <a16:creationId xmlns:a16="http://schemas.microsoft.com/office/drawing/2014/main" id="{B0506298-21F8-6166-D0F2-4005213921E1}"/>
              </a:ext>
            </a:extLst>
          </p:cNvPr>
          <p:cNvSpPr txBox="1"/>
          <p:nvPr/>
        </p:nvSpPr>
        <p:spPr>
          <a:xfrm>
            <a:off x="2390775" y="3020109"/>
            <a:ext cx="8086725" cy="646331"/>
          </a:xfrm>
          <a:prstGeom prst="rect">
            <a:avLst/>
          </a:prstGeom>
          <a:noFill/>
        </p:spPr>
        <p:txBody>
          <a:bodyPr wrap="square" rtlCol="0">
            <a:spAutoFit/>
          </a:bodyPr>
          <a:lstStyle/>
          <a:p>
            <a:r>
              <a:rPr lang="nl-NL" dirty="0"/>
              <a:t> </a:t>
            </a:r>
          </a:p>
          <a:p>
            <a:endParaRPr lang="nl-NL" dirty="0"/>
          </a:p>
        </p:txBody>
      </p:sp>
    </p:spTree>
    <p:extLst>
      <p:ext uri="{BB962C8B-B14F-4D97-AF65-F5344CB8AC3E}">
        <p14:creationId xmlns:p14="http://schemas.microsoft.com/office/powerpoint/2010/main" val="331868307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831</Words>
  <Application>Microsoft Office PowerPoint</Application>
  <PresentationFormat>Breedbeeld</PresentationFormat>
  <Paragraphs>98</Paragraphs>
  <Slides>16</Slides>
  <Notes>12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Calibri</vt:lpstr>
      <vt:lpstr>Calibri Light</vt:lpstr>
      <vt:lpstr>Open Sans</vt:lpstr>
      <vt:lpstr>Kantoorthema</vt:lpstr>
      <vt:lpstr>ARDS behandeling van de toekomst?</vt:lpstr>
      <vt:lpstr>PowerPoint-presentatie</vt:lpstr>
      <vt:lpstr>PowerPoint-presentatie</vt:lpstr>
      <vt:lpstr>Hypo vs Hyperinflammatoir ? </vt:lpstr>
      <vt:lpstr>Onderzoeksvraag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Discussie </vt:lpstr>
      <vt:lpstr>Implicaties voor de PICU WKZ</vt:lpstr>
    </vt:vector>
  </TitlesOfParts>
  <Company>UMC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Hamelink-3, T. (Twan)</dc:creator>
  <cp:lastModifiedBy>Wilde, J. de (Joke)</cp:lastModifiedBy>
  <cp:revision>2</cp:revision>
  <dcterms:created xsi:type="dcterms:W3CDTF">2025-05-27T13:20:27Z</dcterms:created>
  <dcterms:modified xsi:type="dcterms:W3CDTF">2025-06-26T10:05:05Z</dcterms:modified>
</cp:coreProperties>
</file>