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256" r:id="rId6"/>
    <p:sldId id="257" r:id="rId7"/>
    <p:sldId id="258" r:id="rId8"/>
    <p:sldId id="268" r:id="rId9"/>
    <p:sldId id="259" r:id="rId10"/>
    <p:sldId id="260" r:id="rId11"/>
    <p:sldId id="261" r:id="rId12"/>
    <p:sldId id="262" r:id="rId13"/>
    <p:sldId id="263" r:id="rId14"/>
    <p:sldId id="264" r:id="rId15"/>
    <p:sldId id="265" r:id="rId16"/>
    <p:sldId id="266" r:id="rId17"/>
    <p:sldId id="267"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1A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6189" autoAdjust="0"/>
  </p:normalViewPr>
  <p:slideViewPr>
    <p:cSldViewPr snapToGrid="0">
      <p:cViewPr varScale="1">
        <p:scale>
          <a:sx n="82" d="100"/>
          <a:sy n="82" d="100"/>
        </p:scale>
        <p:origin x="1320" y="77"/>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2-7-2025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2-7-2025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D54AC79-F772-47FF-AA55-BC45DF1FE0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196" y="6252903"/>
            <a:ext cx="1944000" cy="370039"/>
          </a:xfrm>
          <a:prstGeom prst="rect">
            <a:avLst/>
          </a:prstGeom>
        </p:spPr>
      </p:pic>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69"/>
            <a:ext cx="8258650"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799"/>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99346" y="1427801"/>
            <a:ext cx="3999362"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
            <a:extLst>
              <a:ext uri="{FF2B5EF4-FFF2-40B4-BE49-F238E27FC236}">
                <a16:creationId xmlns:a16="http://schemas.microsoft.com/office/drawing/2014/main" id="{677A2057-76B4-433D-B327-9A85D2E33A07}"/>
              </a:ext>
            </a:extLst>
          </p:cNvPr>
          <p:cNvGrpSpPr/>
          <p:nvPr userDrawn="1"/>
        </p:nvGrpSpPr>
        <p:grpSpPr>
          <a:xfrm>
            <a:off x="-2430152" y="0"/>
            <a:ext cx="2329217" cy="2718588"/>
            <a:chOff x="-2463800" y="0"/>
            <a:chExt cx="2329217" cy="2718588"/>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userDrawn="1"/>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userDrawn="1"/>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5241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99348" y="1427801"/>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78F27395-A98B-4276-B675-F00E68727DD2}"/>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95444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40057" y="1427799"/>
            <a:ext cx="4000092"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99348" y="1427799"/>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1" name="Groep 2">
            <a:extLst>
              <a:ext uri="{FF2B5EF4-FFF2-40B4-BE49-F238E27FC236}">
                <a16:creationId xmlns:a16="http://schemas.microsoft.com/office/drawing/2014/main" id="{4BA8A93A-5F55-46FE-A5D6-155083768D42}"/>
              </a:ext>
            </a:extLst>
          </p:cNvPr>
          <p:cNvGrpSpPr/>
          <p:nvPr userDrawn="1"/>
        </p:nvGrpSpPr>
        <p:grpSpPr>
          <a:xfrm>
            <a:off x="-2430152" y="0"/>
            <a:ext cx="2329217" cy="2718588"/>
            <a:chOff x="-2463800" y="0"/>
            <a:chExt cx="2329217" cy="2718588"/>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66047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99348" y="1427800"/>
            <a:ext cx="399936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F6107713-5F01-4E6D-9E72-B0C44195686C}"/>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userDrawn="1"/>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48217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4694486" y="1427799"/>
            <a:ext cx="39996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4694486" y="-10955"/>
            <a:ext cx="4449514"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400009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86056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userDrawn="1"/>
        </p:nvSpPr>
        <p:spPr>
          <a:xfrm>
            <a:off x="0" y="0"/>
            <a:ext cx="9144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447678" y="-10955"/>
            <a:ext cx="8696322"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76566" y="5628506"/>
            <a:ext cx="7822142"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4">
            <a:extLst>
              <a:ext uri="{FF2B5EF4-FFF2-40B4-BE49-F238E27FC236}">
                <a16:creationId xmlns:a16="http://schemas.microsoft.com/office/drawing/2014/main" id="{8FEE16C0-0649-4E5C-94E5-51C29D83804D}"/>
              </a:ext>
            </a:extLst>
          </p:cNvPr>
          <p:cNvGrpSpPr/>
          <p:nvPr userDrawn="1"/>
        </p:nvGrpSpPr>
        <p:grpSpPr>
          <a:xfrm>
            <a:off x="9247577" y="1"/>
            <a:ext cx="2329217"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userDrawn="1"/>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userDrawn="1"/>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48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487" y="-2701"/>
            <a:ext cx="8699354"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55712"/>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10" name="Graphic 9">
            <a:extLst>
              <a:ext uri="{FF2B5EF4-FFF2-40B4-BE49-F238E27FC236}">
                <a16:creationId xmlns:a16="http://schemas.microsoft.com/office/drawing/2014/main" id="{E5A2EE9D-2CB0-408A-8872-222B588310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487" y="-2701"/>
            <a:ext cx="8699354"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55700"/>
            <a:ext cx="54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4D57BEDD-75CC-4EFC-A44A-249E78F6BF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70"/>
            <a:ext cx="8258650"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9348" y="1427799"/>
            <a:ext cx="399936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40057" y="1427799"/>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userDrawn="1"/>
        </p:nvGrpSpPr>
        <p:grpSpPr>
          <a:xfrm>
            <a:off x="-2430152" y="0"/>
            <a:ext cx="2329217" cy="2718588"/>
            <a:chOff x="-2463800" y="0"/>
            <a:chExt cx="2329217" cy="2718588"/>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userDrawn="1"/>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userDrawn="1"/>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088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449789" y="0"/>
            <a:ext cx="869421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705350"/>
            <a:ext cx="4454059" cy="707775"/>
          </a:xfrm>
        </p:spPr>
        <p:txBody>
          <a:bodyPr anchor="b" anchorCtr="0">
            <a:noAutofit/>
          </a:bodyPr>
          <a:lstStyle>
            <a:lvl1pPr>
              <a:lnSpc>
                <a:spcPct val="80000"/>
              </a:lnSpc>
              <a:defRPr sz="3000" spc="-45" baseline="0">
                <a:solidFill>
                  <a:srgbClr val="FC6039"/>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9" name="Graphic 38">
            <a:extLst>
              <a:ext uri="{FF2B5EF4-FFF2-40B4-BE49-F238E27FC236}">
                <a16:creationId xmlns:a16="http://schemas.microsoft.com/office/drawing/2014/main" id="{0D0A3AD6-AF95-44DD-A29C-3CBAAFAC73F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69"/>
            <a:ext cx="8258650"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40058" y="1427799"/>
            <a:ext cx="825865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27799"/>
            <a:ext cx="4000090"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40056" y="1427800"/>
            <a:ext cx="4000091"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7" name="Groep 2">
            <a:extLst>
              <a:ext uri="{FF2B5EF4-FFF2-40B4-BE49-F238E27FC236}">
                <a16:creationId xmlns:a16="http://schemas.microsoft.com/office/drawing/2014/main" id="{AEDB5ED8-009C-4E89-90F7-624BF9566CF8}"/>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70"/>
            <a:ext cx="8258242"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8" y="1421088"/>
            <a:ext cx="400009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9" y="1421088"/>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440058"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2" name="Groep 2">
            <a:extLst>
              <a:ext uri="{FF2B5EF4-FFF2-40B4-BE49-F238E27FC236}">
                <a16:creationId xmlns:a16="http://schemas.microsoft.com/office/drawing/2014/main" id="{AD0B26BE-D338-4D3D-856D-EFD36714E7A5}"/>
              </a:ext>
            </a:extLst>
          </p:cNvPr>
          <p:cNvGrpSpPr/>
          <p:nvPr userDrawn="1"/>
        </p:nvGrpSpPr>
        <p:grpSpPr>
          <a:xfrm>
            <a:off x="-2430152" y="0"/>
            <a:ext cx="2329217" cy="2718588"/>
            <a:chOff x="-2463800" y="0"/>
            <a:chExt cx="2329217" cy="2718588"/>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userDrawn="1"/>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39646"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39647" y="333665"/>
            <a:ext cx="8259062"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439646"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7" y="1427799"/>
            <a:ext cx="5224730"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44005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5923987" y="1427799"/>
            <a:ext cx="2774720"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3" name="Groep 2">
            <a:extLst>
              <a:ext uri="{FF2B5EF4-FFF2-40B4-BE49-F238E27FC236}">
                <a16:creationId xmlns:a16="http://schemas.microsoft.com/office/drawing/2014/main" id="{EC4ACCE5-D300-4D80-AFC8-FA4B5DE16217}"/>
              </a:ext>
            </a:extLst>
          </p:cNvPr>
          <p:cNvGrpSpPr/>
          <p:nvPr userDrawn="1"/>
        </p:nvGrpSpPr>
        <p:grpSpPr>
          <a:xfrm>
            <a:off x="-2430152" y="0"/>
            <a:ext cx="2329217" cy="2718588"/>
            <a:chOff x="-2463800" y="0"/>
            <a:chExt cx="2329217" cy="2718588"/>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6" y="1434510"/>
            <a:ext cx="8258651"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3320"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20143"/>
            <a:ext cx="4453515" cy="809130"/>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449789" y="0"/>
            <a:ext cx="869421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57C045E-B8CC-4B8F-8E20-D790E6DCF07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68491"/>
            <a:ext cx="4454059" cy="544634"/>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449787" y="0"/>
            <a:ext cx="8694212"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pic>
        <p:nvPicPr>
          <p:cNvPr id="29" name="Graphic 28">
            <a:extLst>
              <a:ext uri="{FF2B5EF4-FFF2-40B4-BE49-F238E27FC236}">
                <a16:creationId xmlns:a16="http://schemas.microsoft.com/office/drawing/2014/main" id="{06EAC1E8-D52D-446B-8178-755719C7F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24917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5089357"/>
            <a:ext cx="4453515"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29" name="Picture Placeholder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449787" y="0"/>
            <a:ext cx="8694212"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AB7C59B-87B5-4D55-9137-8A15B998097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98690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1" y="0"/>
            <a:ext cx="9142930"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38495" y="2324302"/>
            <a:ext cx="6250486" cy="1123949"/>
          </a:xfrm>
        </p:spPr>
        <p:txBody>
          <a:bodyPr anchor="b" anchorCtr="0">
            <a:noAutofit/>
          </a:bodyPr>
          <a:lstStyle>
            <a:lvl1pPr>
              <a:lnSpc>
                <a:spcPct val="80000"/>
              </a:lnSpc>
              <a:defRPr sz="3600" spc="-45" baseline="0">
                <a:solidFill>
                  <a:srgbClr val="FC6039"/>
                </a:solidFill>
              </a:defRPr>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38497" y="4348480"/>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38497" y="3737087"/>
            <a:ext cx="6250485" cy="590400"/>
          </a:xfrm>
        </p:spPr>
        <p:txBody>
          <a:bodyPr/>
          <a:lstStyle>
            <a:lvl1pPr>
              <a:defRPr sz="3600" spc="-45" baseline="0">
                <a:solidFill>
                  <a:srgbClr val="1191FA"/>
                </a:solidFill>
              </a:defRPr>
            </a:lvl1pPr>
          </a:lstStyle>
          <a:p>
            <a:pPr lvl="0"/>
            <a:r>
              <a:rPr lang="nl-NL" noProof="0" dirty="0"/>
              <a:t>Klik om subtitel toe te voegen</a:t>
            </a:r>
          </a:p>
        </p:txBody>
      </p:sp>
      <p:pic>
        <p:nvPicPr>
          <p:cNvPr id="12" name="Graphic 11">
            <a:extLst>
              <a:ext uri="{FF2B5EF4-FFF2-40B4-BE49-F238E27FC236}">
                <a16:creationId xmlns:a16="http://schemas.microsoft.com/office/drawing/2014/main" id="{FDFC239F-FE32-4DDC-9054-489A139396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1"/>
            <a:ext cx="8258651"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40056" y="1427800"/>
            <a:ext cx="8258651"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40056" y="1427800"/>
            <a:ext cx="8258651"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40056" y="1427800"/>
            <a:ext cx="4000091"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9347" y="1427799"/>
            <a:ext cx="399936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9" name="Groep 2">
            <a:extLst>
              <a:ext uri="{FF2B5EF4-FFF2-40B4-BE49-F238E27FC236}">
                <a16:creationId xmlns:a16="http://schemas.microsoft.com/office/drawing/2014/main" id="{61EC0152-3A5D-4239-AC62-6C8333202EEF}"/>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userDrawn="1"/>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40057" y="341314"/>
            <a:ext cx="8258650"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40056" y="1432561"/>
            <a:ext cx="8258651"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4864" y="6315438"/>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pic>
        <p:nvPicPr>
          <p:cNvPr id="11" name="Graphic 10">
            <a:extLst>
              <a:ext uri="{FF2B5EF4-FFF2-40B4-BE49-F238E27FC236}">
                <a16:creationId xmlns:a16="http://schemas.microsoft.com/office/drawing/2014/main" id="{4157E0E1-E84D-40F6-AF0A-8393F99EE9F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07196" y="6252903"/>
            <a:ext cx="1944000" cy="370039"/>
          </a:xfrm>
          <a:prstGeom prst="rect">
            <a:avLst/>
          </a:prstGeom>
        </p:spPr>
      </p:pic>
      <p:cxnSp>
        <p:nvCxnSpPr>
          <p:cNvPr id="9" name="Straight Connector 8">
            <a:extLst>
              <a:ext uri="{FF2B5EF4-FFF2-40B4-BE49-F238E27FC236}">
                <a16:creationId xmlns:a16="http://schemas.microsoft.com/office/drawing/2014/main" id="{7AF0B48A-CB9E-41F0-8C2F-BBFACEB128F6}"/>
              </a:ext>
            </a:extLst>
          </p:cNvPr>
          <p:cNvCxnSpPr>
            <a:cxnSpLocks/>
          </p:cNvCxnSpPr>
          <p:nvPr userDrawn="1"/>
        </p:nvCxnSpPr>
        <p:spPr>
          <a:xfrm>
            <a:off x="461962" y="829267"/>
            <a:ext cx="833438"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8" r:id="rId4"/>
    <p:sldLayoutId id="2147483679" r:id="rId5"/>
    <p:sldLayoutId id="2147483677" r:id="rId6"/>
    <p:sldLayoutId id="2147483675" r:id="rId7"/>
    <p:sldLayoutId id="2147483650" r:id="rId8"/>
    <p:sldLayoutId id="2147483655" r:id="rId9"/>
    <p:sldLayoutId id="2147483659" r:id="rId10"/>
    <p:sldLayoutId id="2147483676" r:id="rId11"/>
    <p:sldLayoutId id="2147483657" r:id="rId12"/>
    <p:sldLayoutId id="2147483658" r:id="rId13"/>
    <p:sldLayoutId id="2147483665" r:id="rId14"/>
    <p:sldLayoutId id="2147483680" r:id="rId15"/>
    <p:sldLayoutId id="2147483667" r:id="rId16"/>
    <p:sldLayoutId id="2147483656" r:id="rId17"/>
    <p:sldLayoutId id="2147483654" r:id="rId18"/>
    <p:sldLayoutId id="2147483668" r:id="rId19"/>
    <p:sldLayoutId id="2147483669" r:id="rId20"/>
    <p:sldLayoutId id="2147483660" r:id="rId21"/>
    <p:sldLayoutId id="2147483661" r:id="rId22"/>
    <p:sldLayoutId id="2147483662" r:id="rId23"/>
    <p:sldLayoutId id="2147483664" r:id="rId24"/>
    <p:sldLayoutId id="2147483663" r:id="rId25"/>
    <p:sldLayoutId id="2147483673" r:id="rId26"/>
  </p:sldLayoutIdLst>
  <p:hf hdr="0" ftr="0" dt="0"/>
  <p:txStyles>
    <p:title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81CE5FFC-D080-7AD1-4F49-D46D89AA7830}"/>
              </a:ext>
            </a:extLst>
          </p:cNvPr>
          <p:cNvPicPr>
            <a:picLocks noGrp="1" noChangeAspect="1"/>
          </p:cNvPicPr>
          <p:nvPr>
            <p:ph type="pic" sz="quarter" idx="15"/>
          </p:nvPr>
        </p:nvPicPr>
        <p:blipFill>
          <a:blip r:embed="rId2"/>
          <a:srcRect t="1252" b="1252"/>
          <a:stretch/>
        </p:blipFill>
        <p:spPr>
          <a:xfrm>
            <a:off x="449789" y="0"/>
            <a:ext cx="8694210" cy="4629752"/>
          </a:xfrm>
        </p:spPr>
      </p:pic>
      <p:sp>
        <p:nvSpPr>
          <p:cNvPr id="3" name="Title 2">
            <a:extLst>
              <a:ext uri="{FF2B5EF4-FFF2-40B4-BE49-F238E27FC236}">
                <a16:creationId xmlns:a16="http://schemas.microsoft.com/office/drawing/2014/main" id="{0C22DE94-836D-4A91-AF01-DBFC0B4949C4}"/>
              </a:ext>
            </a:extLst>
          </p:cNvPr>
          <p:cNvSpPr>
            <a:spLocks noGrp="1"/>
          </p:cNvSpPr>
          <p:nvPr>
            <p:ph type="title"/>
          </p:nvPr>
        </p:nvSpPr>
        <p:spPr>
          <a:xfrm>
            <a:off x="4064796" y="4999655"/>
            <a:ext cx="4454059" cy="413470"/>
          </a:xfrm>
        </p:spPr>
        <p:txBody>
          <a:bodyPr/>
          <a:lstStyle/>
          <a:p>
            <a:r>
              <a:rPr lang="en-US" dirty="0" err="1"/>
              <a:t>Journalclub</a:t>
            </a:r>
            <a:r>
              <a:rPr lang="en-US" dirty="0"/>
              <a:t> </a:t>
            </a:r>
            <a:r>
              <a:rPr lang="en-US" dirty="0" err="1"/>
              <a:t>Pelikaan</a:t>
            </a:r>
            <a:endParaRPr lang="en-US" dirty="0"/>
          </a:p>
        </p:txBody>
      </p:sp>
      <p:sp>
        <p:nvSpPr>
          <p:cNvPr id="4" name="Text Placeholder 3">
            <a:extLst>
              <a:ext uri="{FF2B5EF4-FFF2-40B4-BE49-F238E27FC236}">
                <a16:creationId xmlns:a16="http://schemas.microsoft.com/office/drawing/2014/main" id="{4685BC65-41BC-4E99-9B79-6D3E7986B6C2}"/>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062CA45F-AA0A-4702-BCB8-E16DFDBA5AB2}"/>
              </a:ext>
            </a:extLst>
          </p:cNvPr>
          <p:cNvSpPr>
            <a:spLocks noGrp="1"/>
          </p:cNvSpPr>
          <p:nvPr>
            <p:ph type="body" sz="quarter" idx="13"/>
          </p:nvPr>
        </p:nvSpPr>
        <p:spPr/>
        <p:txBody>
          <a:bodyPr/>
          <a:lstStyle/>
          <a:p>
            <a:r>
              <a:rPr lang="en-US" dirty="0" err="1"/>
              <a:t>Juni</a:t>
            </a:r>
            <a:r>
              <a:rPr lang="en-US" dirty="0"/>
              <a:t> 2025</a:t>
            </a:r>
          </a:p>
        </p:txBody>
      </p:sp>
    </p:spTree>
    <p:extLst>
      <p:ext uri="{BB962C8B-B14F-4D97-AF65-F5344CB8AC3E}">
        <p14:creationId xmlns:p14="http://schemas.microsoft.com/office/powerpoint/2010/main" val="424746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4FBEF-D96C-2C8F-4CC2-606D6315DFB6}"/>
              </a:ext>
            </a:extLst>
          </p:cNvPr>
          <p:cNvSpPr>
            <a:spLocks noGrp="1"/>
          </p:cNvSpPr>
          <p:nvPr>
            <p:ph type="title"/>
          </p:nvPr>
        </p:nvSpPr>
        <p:spPr/>
        <p:txBody>
          <a:bodyPr/>
          <a:lstStyle/>
          <a:p>
            <a:r>
              <a:rPr lang="nl-NL" dirty="0"/>
              <a:t>Discussie van auteurs</a:t>
            </a:r>
          </a:p>
        </p:txBody>
      </p:sp>
      <p:sp>
        <p:nvSpPr>
          <p:cNvPr id="3" name="Tijdelijke aanduiding voor tekst 2">
            <a:extLst>
              <a:ext uri="{FF2B5EF4-FFF2-40B4-BE49-F238E27FC236}">
                <a16:creationId xmlns:a16="http://schemas.microsoft.com/office/drawing/2014/main" id="{3263DDAF-49C8-A4D2-4357-3C54B14B3F3C}"/>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err="1"/>
              <a:t>Limitaties</a:t>
            </a:r>
            <a:r>
              <a:rPr lang="nl-NL" dirty="0"/>
              <a:t>:			</a:t>
            </a:r>
          </a:p>
          <a:p>
            <a:r>
              <a:rPr lang="nl-NL" dirty="0"/>
              <a:t>	single center										hoge </a:t>
            </a:r>
            <a:r>
              <a:rPr lang="nl-NL" dirty="0" err="1"/>
              <a:t>vpg</a:t>
            </a:r>
            <a:r>
              <a:rPr lang="nl-NL" dirty="0"/>
              <a:t> turnover										bepaalde </a:t>
            </a:r>
            <a:r>
              <a:rPr lang="nl-NL" dirty="0" err="1"/>
              <a:t>confounders</a:t>
            </a:r>
            <a:r>
              <a:rPr lang="nl-NL" dirty="0"/>
              <a:t> missen (ziekte-ernst, MV duur, neurolog 	status)</a:t>
            </a:r>
          </a:p>
          <a:p>
            <a:pPr marL="342900" indent="-342900">
              <a:buFont typeface="Arial" panose="020B0604020202020204" pitchFamily="34" charset="0"/>
              <a:buChar char="•"/>
            </a:pPr>
            <a:endParaRPr lang="nl-NL" dirty="0"/>
          </a:p>
          <a:p>
            <a:endParaRPr lang="nl-NL" dirty="0"/>
          </a:p>
        </p:txBody>
      </p:sp>
      <p:sp>
        <p:nvSpPr>
          <p:cNvPr id="4" name="Tijdelijke aanduiding voor dianummer 3">
            <a:extLst>
              <a:ext uri="{FF2B5EF4-FFF2-40B4-BE49-F238E27FC236}">
                <a16:creationId xmlns:a16="http://schemas.microsoft.com/office/drawing/2014/main" id="{F538F3DF-FC3B-E9CC-F827-ED7BE6A7287E}"/>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Tree>
    <p:extLst>
      <p:ext uri="{BB962C8B-B14F-4D97-AF65-F5344CB8AC3E}">
        <p14:creationId xmlns:p14="http://schemas.microsoft.com/office/powerpoint/2010/main" val="232741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E4CC0-6D4D-DBE9-DE40-0BB773DAE01F}"/>
              </a:ext>
            </a:extLst>
          </p:cNvPr>
          <p:cNvSpPr>
            <a:spLocks noGrp="1"/>
          </p:cNvSpPr>
          <p:nvPr>
            <p:ph type="title"/>
          </p:nvPr>
        </p:nvSpPr>
        <p:spPr/>
        <p:txBody>
          <a:bodyPr/>
          <a:lstStyle/>
          <a:p>
            <a:r>
              <a:rPr lang="nl-NL" dirty="0"/>
              <a:t>Beperkingen (vanuit mij)</a:t>
            </a:r>
          </a:p>
        </p:txBody>
      </p:sp>
      <p:sp>
        <p:nvSpPr>
          <p:cNvPr id="3" name="Tijdelijke aanduiding voor tekst 2">
            <a:extLst>
              <a:ext uri="{FF2B5EF4-FFF2-40B4-BE49-F238E27FC236}">
                <a16:creationId xmlns:a16="http://schemas.microsoft.com/office/drawing/2014/main" id="{5A65AB1F-7F12-EB89-899E-D605EBA5C867}"/>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Conclusie klopt niet: </a:t>
            </a:r>
            <a:r>
              <a:rPr lang="nl-NL" dirty="0" err="1"/>
              <a:t>mida</a:t>
            </a:r>
            <a:r>
              <a:rPr lang="nl-NL" dirty="0"/>
              <a:t> werkt niet beschermend!!!! Verkeerde interpretatie AOR</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Delier </a:t>
            </a:r>
            <a:r>
              <a:rPr lang="nl-NL" dirty="0" err="1"/>
              <a:t>vs</a:t>
            </a:r>
            <a:r>
              <a:rPr lang="nl-NL" dirty="0"/>
              <a:t> onttrekking </a:t>
            </a:r>
            <a:r>
              <a:rPr lang="nl-NL" dirty="0" err="1"/>
              <a:t>vs</a:t>
            </a:r>
            <a:r>
              <a:rPr lang="nl-NL" dirty="0"/>
              <a:t> discomfort moeilijk te </a:t>
            </a:r>
            <a:r>
              <a:rPr lang="nl-NL" dirty="0" err="1"/>
              <a:t>differentieren</a:t>
            </a:r>
            <a:r>
              <a:rPr lang="nl-NL" dirty="0"/>
              <a:t> zeker bij jonge kinderen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Classificatie opname reden en co-</a:t>
            </a:r>
            <a:r>
              <a:rPr lang="nl-NL" dirty="0" err="1"/>
              <a:t>morbiditeiten</a:t>
            </a:r>
            <a:r>
              <a:rPr lang="nl-NL" dirty="0"/>
              <a:t> niet duidelijk</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Keuze welke data in </a:t>
            </a:r>
            <a:r>
              <a:rPr lang="nl-NL" dirty="0" err="1"/>
              <a:t>univariate</a:t>
            </a:r>
            <a:r>
              <a:rPr lang="nl-NL" dirty="0"/>
              <a:t> analyse?</a:t>
            </a:r>
          </a:p>
        </p:txBody>
      </p:sp>
      <p:sp>
        <p:nvSpPr>
          <p:cNvPr id="4" name="Tijdelijke aanduiding voor dianummer 3">
            <a:extLst>
              <a:ext uri="{FF2B5EF4-FFF2-40B4-BE49-F238E27FC236}">
                <a16:creationId xmlns:a16="http://schemas.microsoft.com/office/drawing/2014/main" id="{9F7672EA-E9E2-55BE-0F61-341F495CF249}"/>
              </a:ext>
            </a:extLst>
          </p:cNvPr>
          <p:cNvSpPr>
            <a:spLocks noGrp="1"/>
          </p:cNvSpPr>
          <p:nvPr>
            <p:ph type="sldNum" sz="quarter" idx="12"/>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55658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3C8EA9E-3CB0-A393-5E0D-8B53437AAE22}"/>
              </a:ext>
            </a:extLst>
          </p:cNvPr>
          <p:cNvSpPr>
            <a:spLocks noGrp="1"/>
          </p:cNvSpPr>
          <p:nvPr>
            <p:ph type="sldNum" sz="quarter" idx="10"/>
          </p:nvPr>
        </p:nvSpPr>
        <p:spPr/>
        <p:txBody>
          <a:bodyPr/>
          <a:lstStyle/>
          <a:p>
            <a:fld id="{5A195573-6125-40C3-AA0C-3AC6CFB9F86B}" type="slidenum">
              <a:rPr lang="en-US" smtClean="0"/>
              <a:pPr/>
              <a:t>12</a:t>
            </a:fld>
            <a:endParaRPr lang="en-US" dirty="0"/>
          </a:p>
        </p:txBody>
      </p:sp>
      <p:pic>
        <p:nvPicPr>
          <p:cNvPr id="8" name="Afbeelding 7">
            <a:extLst>
              <a:ext uri="{FF2B5EF4-FFF2-40B4-BE49-F238E27FC236}">
                <a16:creationId xmlns:a16="http://schemas.microsoft.com/office/drawing/2014/main" id="{666983BE-40BA-AA6C-338A-81ED485A7DE1}"/>
              </a:ext>
            </a:extLst>
          </p:cNvPr>
          <p:cNvPicPr>
            <a:picLocks noChangeAspect="1"/>
          </p:cNvPicPr>
          <p:nvPr/>
        </p:nvPicPr>
        <p:blipFill>
          <a:blip r:embed="rId2"/>
          <a:stretch>
            <a:fillRect/>
          </a:stretch>
        </p:blipFill>
        <p:spPr>
          <a:xfrm>
            <a:off x="3225292" y="103909"/>
            <a:ext cx="5442243" cy="2059707"/>
          </a:xfrm>
          <a:prstGeom prst="rect">
            <a:avLst/>
          </a:prstGeom>
        </p:spPr>
      </p:pic>
      <p:pic>
        <p:nvPicPr>
          <p:cNvPr id="10" name="Afbeelding 9">
            <a:extLst>
              <a:ext uri="{FF2B5EF4-FFF2-40B4-BE49-F238E27FC236}">
                <a16:creationId xmlns:a16="http://schemas.microsoft.com/office/drawing/2014/main" id="{F9A884BC-E5EC-598C-CCD1-41BBC9A4CDC1}"/>
              </a:ext>
            </a:extLst>
          </p:cNvPr>
          <p:cNvPicPr>
            <a:picLocks noChangeAspect="1"/>
          </p:cNvPicPr>
          <p:nvPr/>
        </p:nvPicPr>
        <p:blipFill>
          <a:blip r:embed="rId3"/>
          <a:stretch>
            <a:fillRect/>
          </a:stretch>
        </p:blipFill>
        <p:spPr>
          <a:xfrm>
            <a:off x="644234" y="1765423"/>
            <a:ext cx="5442244" cy="5092577"/>
          </a:xfrm>
          <a:prstGeom prst="rect">
            <a:avLst/>
          </a:prstGeom>
        </p:spPr>
      </p:pic>
    </p:spTree>
    <p:extLst>
      <p:ext uri="{BB962C8B-B14F-4D97-AF65-F5344CB8AC3E}">
        <p14:creationId xmlns:p14="http://schemas.microsoft.com/office/powerpoint/2010/main" val="220415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34EEFDA-0509-7D71-4C6C-4736AAD533BF}"/>
              </a:ext>
            </a:extLst>
          </p:cNvPr>
          <p:cNvSpPr>
            <a:spLocks noGrp="1"/>
          </p:cNvSpPr>
          <p:nvPr>
            <p:ph type="sldNum" sz="quarter" idx="10"/>
          </p:nvPr>
        </p:nvSpPr>
        <p:spPr/>
        <p:txBody>
          <a:bodyPr/>
          <a:lstStyle/>
          <a:p>
            <a:fld id="{5A195573-6125-40C3-AA0C-3AC6CFB9F86B}" type="slidenum">
              <a:rPr lang="en-US" smtClean="0"/>
              <a:pPr/>
              <a:t>13</a:t>
            </a:fld>
            <a:endParaRPr lang="en-US" dirty="0"/>
          </a:p>
        </p:txBody>
      </p:sp>
      <p:pic>
        <p:nvPicPr>
          <p:cNvPr id="4" name="Afbeelding 3">
            <a:extLst>
              <a:ext uri="{FF2B5EF4-FFF2-40B4-BE49-F238E27FC236}">
                <a16:creationId xmlns:a16="http://schemas.microsoft.com/office/drawing/2014/main" id="{0527FEDC-6406-325A-1F62-C186E521437C}"/>
              </a:ext>
            </a:extLst>
          </p:cNvPr>
          <p:cNvPicPr>
            <a:picLocks noChangeAspect="1"/>
          </p:cNvPicPr>
          <p:nvPr/>
        </p:nvPicPr>
        <p:blipFill>
          <a:blip r:embed="rId2"/>
          <a:stretch>
            <a:fillRect/>
          </a:stretch>
        </p:blipFill>
        <p:spPr>
          <a:xfrm>
            <a:off x="0" y="1561629"/>
            <a:ext cx="9144000" cy="3734741"/>
          </a:xfrm>
          <a:prstGeom prst="rect">
            <a:avLst/>
          </a:prstGeom>
        </p:spPr>
      </p:pic>
    </p:spTree>
    <p:extLst>
      <p:ext uri="{BB962C8B-B14F-4D97-AF65-F5344CB8AC3E}">
        <p14:creationId xmlns:p14="http://schemas.microsoft.com/office/powerpoint/2010/main" val="404035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25811-64D8-6C3E-4620-92762B44BC2B}"/>
              </a:ext>
            </a:extLst>
          </p:cNvPr>
          <p:cNvSpPr>
            <a:spLocks noGrp="1"/>
          </p:cNvSpPr>
          <p:nvPr>
            <p:ph type="title"/>
          </p:nvPr>
        </p:nvSpPr>
        <p:spPr/>
        <p:txBody>
          <a:bodyPr/>
          <a:lstStyle/>
          <a:p>
            <a:r>
              <a:rPr lang="nl-NL" dirty="0"/>
              <a:t>En nu?</a:t>
            </a:r>
          </a:p>
        </p:txBody>
      </p:sp>
      <p:sp>
        <p:nvSpPr>
          <p:cNvPr id="3" name="Tijdelijke aanduiding voor tekst 2">
            <a:extLst>
              <a:ext uri="{FF2B5EF4-FFF2-40B4-BE49-F238E27FC236}">
                <a16:creationId xmlns:a16="http://schemas.microsoft.com/office/drawing/2014/main" id="{2B24E579-DFBA-0CAF-9A00-D10DE2085B4C}"/>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Relevant voor PICU? Ja!</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Onderscoren</a:t>
            </a:r>
            <a:r>
              <a:rPr lang="nl-NL" dirty="0"/>
              <a:t> bij screening </a:t>
            </a:r>
            <a:r>
              <a:rPr lang="nl-NL" dirty="0" err="1"/>
              <a:t>patienten</a:t>
            </a:r>
            <a:r>
              <a:rPr lang="nl-NL" dirty="0"/>
              <a:t> pelikaan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Prevalentie, </a:t>
            </a:r>
            <a:r>
              <a:rPr lang="nl-NL" dirty="0" err="1"/>
              <a:t>vnl</a:t>
            </a:r>
            <a:r>
              <a:rPr lang="nl-NL" dirty="0"/>
              <a:t> in jonge kinderen? Hoe meten?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Audit? Bv </a:t>
            </a:r>
            <a:r>
              <a:rPr lang="nl-NL" dirty="0" err="1"/>
              <a:t>ass</a:t>
            </a:r>
            <a:r>
              <a:rPr lang="nl-NL" dirty="0"/>
              <a:t>, </a:t>
            </a:r>
            <a:r>
              <a:rPr lang="nl-NL" dirty="0" err="1"/>
              <a:t>vpg</a:t>
            </a:r>
            <a:r>
              <a:rPr lang="nl-NL" dirty="0"/>
              <a:t>-student---voorleggen aan neurogroepje pelikaan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EE2DFDD7-878D-211A-2FA2-184F5CF11F36}"/>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176972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err="1"/>
              <a:t>Belang</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LOS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Beademingsduur</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Infectierisico</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Mortaliteit</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Tot 2009 </a:t>
            </a:r>
            <a:r>
              <a:rPr lang="en-US" dirty="0" err="1"/>
              <a:t>casereport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Vanaf</a:t>
            </a:r>
            <a:r>
              <a:rPr lang="en-US" dirty="0"/>
              <a:t> 2009 scores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Doel: </a:t>
            </a:r>
            <a:r>
              <a:rPr lang="en-US" dirty="0" err="1"/>
              <a:t>prevalentie</a:t>
            </a:r>
            <a:r>
              <a:rPr lang="en-US" dirty="0"/>
              <a:t> </a:t>
            </a:r>
            <a:r>
              <a:rPr lang="en-US" dirty="0" err="1"/>
              <a:t>en</a:t>
            </a:r>
            <a:r>
              <a:rPr lang="en-US" dirty="0"/>
              <a:t> </a:t>
            </a:r>
            <a:r>
              <a:rPr lang="en-US" dirty="0" err="1"/>
              <a:t>risicofactoren</a:t>
            </a: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283257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F05D7-A41D-C474-66DE-97CD4CA28A36}"/>
              </a:ext>
            </a:extLst>
          </p:cNvPr>
          <p:cNvSpPr>
            <a:spLocks noGrp="1"/>
          </p:cNvSpPr>
          <p:nvPr>
            <p:ph type="title"/>
          </p:nvPr>
        </p:nvSpPr>
        <p:spPr/>
        <p:txBody>
          <a:bodyPr/>
          <a:lstStyle/>
          <a:p>
            <a:r>
              <a:rPr lang="nl-NL" dirty="0" err="1"/>
              <a:t>Methods</a:t>
            </a:r>
            <a:endParaRPr lang="nl-NL" dirty="0"/>
          </a:p>
        </p:txBody>
      </p:sp>
      <p:sp>
        <p:nvSpPr>
          <p:cNvPr id="3" name="Tijdelijke aanduiding voor tekst 2">
            <a:extLst>
              <a:ext uri="{FF2B5EF4-FFF2-40B4-BE49-F238E27FC236}">
                <a16:creationId xmlns:a16="http://schemas.microsoft.com/office/drawing/2014/main" id="{EAD14016-75CC-E066-59AE-BF4D92703598}"/>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Prospectieve cohort studie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2022</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Saudi </a:t>
            </a:r>
            <a:r>
              <a:rPr lang="nl-NL" dirty="0" err="1"/>
              <a:t>Arabie</a:t>
            </a:r>
            <a:r>
              <a:rPr lang="nl-NL" dirty="0"/>
              <a:t>, KASCH</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30 bedden, 1000 opnames/jaar, 0-14 jaar</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Scores door </a:t>
            </a:r>
            <a:r>
              <a:rPr lang="nl-NL" dirty="0" err="1"/>
              <a:t>vpg</a:t>
            </a:r>
            <a:r>
              <a:rPr lang="nl-NL" dirty="0"/>
              <a:t> 2dd: Comfort-B, WAT, CAPD (</a:t>
            </a:r>
            <a:r>
              <a:rPr lang="nl-NL" dirty="0" err="1"/>
              <a:t>trained</a:t>
            </a:r>
            <a:r>
              <a:rPr lang="nl-NL" dirty="0"/>
              <a:t>, </a:t>
            </a:r>
            <a:r>
              <a:rPr lang="nl-NL" dirty="0" err="1"/>
              <a:t>epd</a:t>
            </a:r>
            <a:r>
              <a:rPr lang="nl-NL" dirty="0"/>
              <a: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Mida</a:t>
            </a:r>
            <a:r>
              <a:rPr lang="nl-NL" dirty="0"/>
              <a:t>/morfine of </a:t>
            </a:r>
            <a:r>
              <a:rPr lang="nl-NL" dirty="0" err="1"/>
              <a:t>Mida</a:t>
            </a:r>
            <a:r>
              <a:rPr lang="nl-NL" dirty="0"/>
              <a:t>/</a:t>
            </a:r>
            <a:r>
              <a:rPr lang="nl-NL" dirty="0" err="1"/>
              <a:t>fentanyl</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CAPD ≥ 9</a:t>
            </a:r>
          </a:p>
          <a:p>
            <a:pPr marL="342900" indent="-342900">
              <a:buFont typeface="Arial" panose="020B0604020202020204" pitchFamily="34" charset="0"/>
              <a:buChar char="•"/>
            </a:pPr>
            <a:r>
              <a:rPr lang="nl-NL" dirty="0"/>
              <a:t>Variabelen: leeftijd, geslacht, ‘</a:t>
            </a:r>
            <a:r>
              <a:rPr lang="nl-NL" dirty="0" err="1"/>
              <a:t>restraint</a:t>
            </a:r>
            <a:r>
              <a:rPr lang="nl-NL" dirty="0"/>
              <a:t>’, medicatie (</a:t>
            </a:r>
            <a:r>
              <a:rPr lang="nl-NL" dirty="0" err="1"/>
              <a:t>benzo</a:t>
            </a:r>
            <a:r>
              <a:rPr lang="nl-NL" dirty="0"/>
              <a:t>, opiaten, </a:t>
            </a:r>
            <a:r>
              <a:rPr lang="nl-NL" dirty="0" err="1"/>
              <a:t>vasopressie</a:t>
            </a:r>
            <a:r>
              <a:rPr lang="nl-NL" dirty="0"/>
              <a:t>)</a:t>
            </a:r>
          </a:p>
        </p:txBody>
      </p:sp>
      <p:sp>
        <p:nvSpPr>
          <p:cNvPr id="4" name="Tijdelijke aanduiding voor dianummer 3">
            <a:extLst>
              <a:ext uri="{FF2B5EF4-FFF2-40B4-BE49-F238E27FC236}">
                <a16:creationId xmlns:a16="http://schemas.microsoft.com/office/drawing/2014/main" id="{B791C2B1-BCB4-DA9B-FCF6-3A97AA45CA6E}"/>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312459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3C8EA9E-3CB0-A393-5E0D-8B53437AAE22}"/>
              </a:ext>
            </a:extLst>
          </p:cNvPr>
          <p:cNvSpPr>
            <a:spLocks noGrp="1"/>
          </p:cNvSpPr>
          <p:nvPr>
            <p:ph type="sldNum" sz="quarter" idx="10"/>
          </p:nvPr>
        </p:nvSpPr>
        <p:spPr/>
        <p:txBody>
          <a:bodyPr/>
          <a:lstStyle/>
          <a:p>
            <a:fld id="{5A195573-6125-40C3-AA0C-3AC6CFB9F86B}" type="slidenum">
              <a:rPr lang="en-US" smtClean="0"/>
              <a:pPr/>
              <a:t>4</a:t>
            </a:fld>
            <a:endParaRPr lang="en-US" dirty="0"/>
          </a:p>
        </p:txBody>
      </p:sp>
      <p:pic>
        <p:nvPicPr>
          <p:cNvPr id="8" name="Afbeelding 7">
            <a:extLst>
              <a:ext uri="{FF2B5EF4-FFF2-40B4-BE49-F238E27FC236}">
                <a16:creationId xmlns:a16="http://schemas.microsoft.com/office/drawing/2014/main" id="{666983BE-40BA-AA6C-338A-81ED485A7DE1}"/>
              </a:ext>
            </a:extLst>
          </p:cNvPr>
          <p:cNvPicPr>
            <a:picLocks noChangeAspect="1"/>
          </p:cNvPicPr>
          <p:nvPr/>
        </p:nvPicPr>
        <p:blipFill>
          <a:blip r:embed="rId2"/>
          <a:stretch>
            <a:fillRect/>
          </a:stretch>
        </p:blipFill>
        <p:spPr>
          <a:xfrm>
            <a:off x="3225292" y="103909"/>
            <a:ext cx="5442243" cy="2059707"/>
          </a:xfrm>
          <a:prstGeom prst="rect">
            <a:avLst/>
          </a:prstGeom>
        </p:spPr>
      </p:pic>
      <p:pic>
        <p:nvPicPr>
          <p:cNvPr id="10" name="Afbeelding 9">
            <a:extLst>
              <a:ext uri="{FF2B5EF4-FFF2-40B4-BE49-F238E27FC236}">
                <a16:creationId xmlns:a16="http://schemas.microsoft.com/office/drawing/2014/main" id="{F9A884BC-E5EC-598C-CCD1-41BBC9A4CDC1}"/>
              </a:ext>
            </a:extLst>
          </p:cNvPr>
          <p:cNvPicPr>
            <a:picLocks noChangeAspect="1"/>
          </p:cNvPicPr>
          <p:nvPr/>
        </p:nvPicPr>
        <p:blipFill>
          <a:blip r:embed="rId3"/>
          <a:stretch>
            <a:fillRect/>
          </a:stretch>
        </p:blipFill>
        <p:spPr>
          <a:xfrm>
            <a:off x="644234" y="1765423"/>
            <a:ext cx="5442244" cy="5092577"/>
          </a:xfrm>
          <a:prstGeom prst="rect">
            <a:avLst/>
          </a:prstGeom>
        </p:spPr>
      </p:pic>
    </p:spTree>
    <p:extLst>
      <p:ext uri="{BB962C8B-B14F-4D97-AF65-F5344CB8AC3E}">
        <p14:creationId xmlns:p14="http://schemas.microsoft.com/office/powerpoint/2010/main" val="324855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D754C-80E4-C0B8-8C13-93076348105B}"/>
              </a:ext>
            </a:extLst>
          </p:cNvPr>
          <p:cNvSpPr>
            <a:spLocks noGrp="1"/>
          </p:cNvSpPr>
          <p:nvPr>
            <p:ph type="title"/>
          </p:nvPr>
        </p:nvSpPr>
        <p:spPr/>
        <p:txBody>
          <a:bodyPr/>
          <a:lstStyle/>
          <a:p>
            <a:r>
              <a:rPr lang="nl-NL" dirty="0"/>
              <a:t>Resultaten</a:t>
            </a:r>
          </a:p>
        </p:txBody>
      </p:sp>
      <p:sp>
        <p:nvSpPr>
          <p:cNvPr id="3" name="Tijdelijke aanduiding voor tekst 2">
            <a:extLst>
              <a:ext uri="{FF2B5EF4-FFF2-40B4-BE49-F238E27FC236}">
                <a16:creationId xmlns:a16="http://schemas.microsoft.com/office/drawing/2014/main" id="{EAAD4A97-CB9C-5191-FF77-83DB37DD06E9}"/>
              </a:ext>
            </a:extLst>
          </p:cNvPr>
          <p:cNvSpPr>
            <a:spLocks noGrp="1"/>
          </p:cNvSpPr>
          <p:nvPr>
            <p:ph type="body" sz="quarter" idx="11"/>
          </p:nvPr>
        </p:nvSpPr>
        <p:spPr/>
        <p:txBody>
          <a:bodyPr/>
          <a:lstStyle/>
          <a:p>
            <a:pPr marL="342900" indent="-342900">
              <a:buFont typeface="Arial" panose="020B0604020202020204" pitchFamily="34" charset="0"/>
              <a:buChar char="•"/>
            </a:pPr>
            <a:r>
              <a:rPr lang="nl-NL" dirty="0"/>
              <a:t>1344 </a:t>
            </a:r>
            <a:r>
              <a:rPr lang="nl-NL" dirty="0" err="1"/>
              <a:t>screened</a:t>
            </a:r>
            <a:r>
              <a:rPr lang="nl-NL" dirty="0"/>
              <a:t>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454 exclusie (incomplete data, &lt;24 uur, procedurele sedatie)</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890 </a:t>
            </a:r>
            <a:r>
              <a:rPr lang="nl-NL" dirty="0" err="1"/>
              <a:t>patienten</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618 delirium (69%)!!!!!</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Mortaliteit 2,25%</a:t>
            </a:r>
          </a:p>
          <a:p>
            <a:endParaRPr lang="nl-NL" dirty="0"/>
          </a:p>
        </p:txBody>
      </p:sp>
      <p:sp>
        <p:nvSpPr>
          <p:cNvPr id="4" name="Tijdelijke aanduiding voor dianummer 3">
            <a:extLst>
              <a:ext uri="{FF2B5EF4-FFF2-40B4-BE49-F238E27FC236}">
                <a16:creationId xmlns:a16="http://schemas.microsoft.com/office/drawing/2014/main" id="{842223D3-D18E-F32D-A472-46C3E4A26D85}"/>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122490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59FC719-CFE1-CDC1-1308-F26309C1B34B}"/>
              </a:ext>
            </a:extLst>
          </p:cNvPr>
          <p:cNvSpPr>
            <a:spLocks noGrp="1"/>
          </p:cNvSpPr>
          <p:nvPr>
            <p:ph type="sldNum" sz="quarter" idx="10"/>
          </p:nvPr>
        </p:nvSpPr>
        <p:spPr/>
        <p:txBody>
          <a:bodyPr/>
          <a:lstStyle/>
          <a:p>
            <a:fld id="{5A195573-6125-40C3-AA0C-3AC6CFB9F86B}" type="slidenum">
              <a:rPr lang="en-US" smtClean="0"/>
              <a:pPr/>
              <a:t>6</a:t>
            </a:fld>
            <a:endParaRPr lang="en-US" dirty="0"/>
          </a:p>
        </p:txBody>
      </p:sp>
      <p:pic>
        <p:nvPicPr>
          <p:cNvPr id="4" name="Afbeelding 3">
            <a:extLst>
              <a:ext uri="{FF2B5EF4-FFF2-40B4-BE49-F238E27FC236}">
                <a16:creationId xmlns:a16="http://schemas.microsoft.com/office/drawing/2014/main" id="{91B9BE18-C747-D5F2-BBE5-EDE2935D7F3A}"/>
              </a:ext>
            </a:extLst>
          </p:cNvPr>
          <p:cNvPicPr>
            <a:picLocks noChangeAspect="1"/>
          </p:cNvPicPr>
          <p:nvPr/>
        </p:nvPicPr>
        <p:blipFill>
          <a:blip r:embed="rId2"/>
          <a:stretch>
            <a:fillRect/>
          </a:stretch>
        </p:blipFill>
        <p:spPr>
          <a:xfrm>
            <a:off x="2714324" y="-146208"/>
            <a:ext cx="4639377" cy="6929886"/>
          </a:xfrm>
          <a:prstGeom prst="rect">
            <a:avLst/>
          </a:prstGeom>
        </p:spPr>
      </p:pic>
      <p:sp>
        <p:nvSpPr>
          <p:cNvPr id="6" name="Rechthoek 5">
            <a:extLst>
              <a:ext uri="{FF2B5EF4-FFF2-40B4-BE49-F238E27FC236}">
                <a16:creationId xmlns:a16="http://schemas.microsoft.com/office/drawing/2014/main" id="{E57BC76E-4A32-5046-D6E7-4EC81F8C4795}"/>
              </a:ext>
            </a:extLst>
          </p:cNvPr>
          <p:cNvSpPr/>
          <p:nvPr/>
        </p:nvSpPr>
        <p:spPr>
          <a:xfrm>
            <a:off x="2714324" y="1164657"/>
            <a:ext cx="4514249" cy="2502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0D5E656-A57A-7EA6-F446-F877AD120238}"/>
              </a:ext>
            </a:extLst>
          </p:cNvPr>
          <p:cNvSpPr/>
          <p:nvPr/>
        </p:nvSpPr>
        <p:spPr>
          <a:xfrm>
            <a:off x="2714324" y="5299364"/>
            <a:ext cx="4514249" cy="2502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8E3585C-F3D1-565F-B577-3D828D8302DA}"/>
              </a:ext>
            </a:extLst>
          </p:cNvPr>
          <p:cNvSpPr/>
          <p:nvPr/>
        </p:nvSpPr>
        <p:spPr>
          <a:xfrm>
            <a:off x="2714324" y="6452755"/>
            <a:ext cx="4514249" cy="33092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C5F97A50-40F5-DB46-EA06-CD27C559B51F}"/>
              </a:ext>
            </a:extLst>
          </p:cNvPr>
          <p:cNvSpPr/>
          <p:nvPr/>
        </p:nvSpPr>
        <p:spPr>
          <a:xfrm>
            <a:off x="2714324" y="3023755"/>
            <a:ext cx="4514249" cy="2502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19538D10-5680-D284-6322-977945AF8682}"/>
              </a:ext>
            </a:extLst>
          </p:cNvPr>
          <p:cNvSpPr/>
          <p:nvPr/>
        </p:nvSpPr>
        <p:spPr>
          <a:xfrm>
            <a:off x="2714324" y="3751118"/>
            <a:ext cx="4514249" cy="4260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9992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2A8DFA3-F8A9-DF27-7879-D524646E545D}"/>
              </a:ext>
            </a:extLst>
          </p:cNvPr>
          <p:cNvSpPr>
            <a:spLocks noGrp="1"/>
          </p:cNvSpPr>
          <p:nvPr>
            <p:ph type="sldNum" sz="quarter" idx="10"/>
          </p:nvPr>
        </p:nvSpPr>
        <p:spPr/>
        <p:txBody>
          <a:bodyPr/>
          <a:lstStyle/>
          <a:p>
            <a:fld id="{5A195573-6125-40C3-AA0C-3AC6CFB9F86B}" type="slidenum">
              <a:rPr lang="en-US" smtClean="0"/>
              <a:pPr/>
              <a:t>7</a:t>
            </a:fld>
            <a:endParaRPr lang="en-US" dirty="0"/>
          </a:p>
        </p:txBody>
      </p:sp>
      <p:pic>
        <p:nvPicPr>
          <p:cNvPr id="4" name="Afbeelding 3">
            <a:extLst>
              <a:ext uri="{FF2B5EF4-FFF2-40B4-BE49-F238E27FC236}">
                <a16:creationId xmlns:a16="http://schemas.microsoft.com/office/drawing/2014/main" id="{00EF450D-A1D3-2EFC-0F5D-E2D35651BD1B}"/>
              </a:ext>
            </a:extLst>
          </p:cNvPr>
          <p:cNvPicPr>
            <a:picLocks noChangeAspect="1"/>
          </p:cNvPicPr>
          <p:nvPr/>
        </p:nvPicPr>
        <p:blipFill>
          <a:blip r:embed="rId2"/>
          <a:stretch>
            <a:fillRect/>
          </a:stretch>
        </p:blipFill>
        <p:spPr>
          <a:xfrm>
            <a:off x="2795155" y="155864"/>
            <a:ext cx="3641740" cy="6708467"/>
          </a:xfrm>
          <a:prstGeom prst="rect">
            <a:avLst/>
          </a:prstGeom>
        </p:spPr>
      </p:pic>
    </p:spTree>
    <p:extLst>
      <p:ext uri="{BB962C8B-B14F-4D97-AF65-F5344CB8AC3E}">
        <p14:creationId xmlns:p14="http://schemas.microsoft.com/office/powerpoint/2010/main" val="31502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7A3EC54-F5C8-F96F-AADD-08B2AFF5B64B}"/>
              </a:ext>
            </a:extLst>
          </p:cNvPr>
          <p:cNvSpPr>
            <a:spLocks noGrp="1"/>
          </p:cNvSpPr>
          <p:nvPr>
            <p:ph type="sldNum" sz="quarter" idx="10"/>
          </p:nvPr>
        </p:nvSpPr>
        <p:spPr/>
        <p:txBody>
          <a:bodyPr/>
          <a:lstStyle/>
          <a:p>
            <a:fld id="{5A195573-6125-40C3-AA0C-3AC6CFB9F86B}" type="slidenum">
              <a:rPr lang="en-US" smtClean="0"/>
              <a:pPr/>
              <a:t>8</a:t>
            </a:fld>
            <a:endParaRPr lang="en-US" dirty="0"/>
          </a:p>
        </p:txBody>
      </p:sp>
      <p:pic>
        <p:nvPicPr>
          <p:cNvPr id="4" name="Afbeelding 3">
            <a:extLst>
              <a:ext uri="{FF2B5EF4-FFF2-40B4-BE49-F238E27FC236}">
                <a16:creationId xmlns:a16="http://schemas.microsoft.com/office/drawing/2014/main" id="{D47F9A2B-48EC-107F-47D1-6BECAE65EB6F}"/>
              </a:ext>
            </a:extLst>
          </p:cNvPr>
          <p:cNvPicPr>
            <a:picLocks noChangeAspect="1"/>
          </p:cNvPicPr>
          <p:nvPr/>
        </p:nvPicPr>
        <p:blipFill>
          <a:blip r:embed="rId2"/>
          <a:stretch>
            <a:fillRect/>
          </a:stretch>
        </p:blipFill>
        <p:spPr>
          <a:xfrm>
            <a:off x="1105844" y="1433945"/>
            <a:ext cx="6895155" cy="3968723"/>
          </a:xfrm>
          <a:prstGeom prst="rect">
            <a:avLst/>
          </a:prstGeom>
        </p:spPr>
      </p:pic>
    </p:spTree>
    <p:extLst>
      <p:ext uri="{BB962C8B-B14F-4D97-AF65-F5344CB8AC3E}">
        <p14:creationId xmlns:p14="http://schemas.microsoft.com/office/powerpoint/2010/main" val="39742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E74E5-13A3-E635-0706-289D0BE3F81B}"/>
              </a:ext>
            </a:extLst>
          </p:cNvPr>
          <p:cNvSpPr>
            <a:spLocks noGrp="1"/>
          </p:cNvSpPr>
          <p:nvPr>
            <p:ph type="title"/>
          </p:nvPr>
        </p:nvSpPr>
        <p:spPr/>
        <p:txBody>
          <a:bodyPr/>
          <a:lstStyle/>
          <a:p>
            <a:r>
              <a:rPr lang="nl-NL" dirty="0"/>
              <a:t>Discussie</a:t>
            </a:r>
          </a:p>
        </p:txBody>
      </p:sp>
      <p:sp>
        <p:nvSpPr>
          <p:cNvPr id="3" name="Tijdelijke aanduiding voor tekst 2">
            <a:extLst>
              <a:ext uri="{FF2B5EF4-FFF2-40B4-BE49-F238E27FC236}">
                <a16:creationId xmlns:a16="http://schemas.microsoft.com/office/drawing/2014/main" id="{8AB6A18D-36CB-1CE2-5CF4-BF417CB19C9E}"/>
              </a:ext>
            </a:extLst>
          </p:cNvPr>
          <p:cNvSpPr>
            <a:spLocks noGrp="1"/>
          </p:cNvSpPr>
          <p:nvPr>
            <p:ph type="body" sz="quarter" idx="11"/>
          </p:nvPr>
        </p:nvSpPr>
        <p:spPr/>
        <p:txBody>
          <a:bodyPr/>
          <a:lstStyle/>
          <a:p>
            <a:endParaRPr lang="nl-NL" dirty="0"/>
          </a:p>
          <a:p>
            <a:pPr marL="342900" indent="-342900">
              <a:buFont typeface="Arial" panose="020B0604020202020204" pitchFamily="34" charset="0"/>
              <a:buChar char="•"/>
            </a:pPr>
            <a:r>
              <a:rPr lang="nl-NL" dirty="0"/>
              <a:t>Hoge prevalentie (69%) mogelijk te verklaren door; 					jonge leeftijdsgroep (69%)								opiaten 												Andere studies: morfine 1 mg/kg/d </a:t>
            </a:r>
            <a:r>
              <a:rPr lang="nl-NL" dirty="0">
                <a:latin typeface="Segoe UI" panose="020B0502040204020203" pitchFamily="34" charset="0"/>
                <a:cs typeface="Segoe UI" panose="020B0502040204020203" pitchFamily="34" charset="0"/>
              </a:rPr>
              <a:t>↑ - delirium ↑ 1,9 x </a:t>
            </a:r>
            <a:endParaRPr lang="nl-NL" dirty="0"/>
          </a:p>
          <a:p>
            <a:r>
              <a:rPr lang="nl-NL" dirty="0"/>
              <a:t>	tertiair centrum</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Jonge leeftijd onafhankelijke risicofactor</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err="1"/>
              <a:t>Mida</a:t>
            </a:r>
            <a:r>
              <a:rPr lang="nl-NL" dirty="0"/>
              <a:t>: verminderd risico volgens auteurs(onterechte conclusie!!!) </a:t>
            </a:r>
            <a:r>
              <a:rPr lang="nl-NL" dirty="0" err="1"/>
              <a:t>itt</a:t>
            </a:r>
            <a:r>
              <a:rPr lang="nl-NL" dirty="0"/>
              <a:t> literatuur. Verklaring die ze geven: Dosisafhankelijk?</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Anti-epileptica: verminderd risico?</a:t>
            </a:r>
          </a:p>
          <a:p>
            <a:pPr marL="342900" indent="-342900">
              <a:buFont typeface="Arial" panose="020B0604020202020204" pitchFamily="34" charset="0"/>
              <a:buChar char="•"/>
            </a:pPr>
            <a:endParaRPr lang="nl-NL" dirty="0"/>
          </a:p>
          <a:p>
            <a:r>
              <a:rPr lang="nl-NL" dirty="0"/>
              <a:t>								</a:t>
            </a:r>
          </a:p>
        </p:txBody>
      </p:sp>
      <p:sp>
        <p:nvSpPr>
          <p:cNvPr id="4" name="Tijdelijke aanduiding voor dianummer 3">
            <a:extLst>
              <a:ext uri="{FF2B5EF4-FFF2-40B4-BE49-F238E27FC236}">
                <a16:creationId xmlns:a16="http://schemas.microsoft.com/office/drawing/2014/main" id="{07E265A7-BB84-655A-CB34-D122BA675061}"/>
              </a:ext>
            </a:extLst>
          </p:cNvPr>
          <p:cNvSpPr>
            <a:spLocks noGrp="1"/>
          </p:cNvSpPr>
          <p:nvPr>
            <p:ph type="sldNum" sz="quarter" idx="12"/>
          </p:nvPr>
        </p:nvSpPr>
        <p:spPr/>
        <p:txBody>
          <a:bodyPr/>
          <a:lstStyle/>
          <a:p>
            <a:fld id="{5A195573-6125-40C3-AA0C-3AC6CFB9F86B}" type="slidenum">
              <a:rPr lang="en-US" smtClean="0"/>
              <a:pPr/>
              <a:t>9</a:t>
            </a:fld>
            <a:endParaRPr lang="en-US" dirty="0"/>
          </a:p>
        </p:txBody>
      </p:sp>
    </p:spTree>
    <p:extLst>
      <p:ext uri="{BB962C8B-B14F-4D97-AF65-F5344CB8AC3E}">
        <p14:creationId xmlns:p14="http://schemas.microsoft.com/office/powerpoint/2010/main" val="2186984773"/>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PT_4x3_NL_Model.pptx" id="{4CECD3F1-643A-4370-B84A-2A1CE3BFDC1B}" vid="{6E07BFD3-4039-4AD5-B7A4-DA4811E6EC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JQ6NCDY3UZ2T-1322655866-22</_dlc_DocId>
    <_dlc_DocIdUrl xmlns="f74d2d8a-6185-4c45-bf89-6548405645ca">
      <Url>https://umcutrecht.sharepoint.com/sites/Huisstijl/_layouts/15/DocIdRedir.aspx?ID=JQ6NCDY3UZ2T-1322655866-22</Url>
      <Description>JQ6NCDY3UZ2T-1322655866-22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C2E496-01C0-412A-B683-0E507BD5C11E}">
  <ds:schemaRefs>
    <ds:schemaRef ds:uri="http://schemas.microsoft.com/office/2006/metadata/properties"/>
    <ds:schemaRef ds:uri="http://schemas.microsoft.com/office/infopath/2007/PartnerControls"/>
    <ds:schemaRef ds:uri="f74d2d8a-6185-4c45-bf89-6548405645ca"/>
  </ds:schemaRefs>
</ds:datastoreItem>
</file>

<file path=customXml/itemProps2.xml><?xml version="1.0" encoding="utf-8"?>
<ds:datastoreItem xmlns:ds="http://schemas.openxmlformats.org/officeDocument/2006/customXml" ds:itemID="{3AB00E42-D44E-443F-AAF2-10FA321A9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D15C8E-EED5-4DA3-9084-71CBE8F46B6C}">
  <ds:schemaRefs>
    <ds:schemaRef ds:uri="http://schemas.microsoft.com/sharepoint/events"/>
  </ds:schemaRefs>
</ds:datastoreItem>
</file>

<file path=customXml/itemProps4.xml><?xml version="1.0" encoding="utf-8"?>
<ds:datastoreItem xmlns:ds="http://schemas.openxmlformats.org/officeDocument/2006/customXml" ds:itemID="{5C52F1A1-095C-4FAC-9940-D3CB86860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WKZ NL presentatie</Template>
  <TotalTime>171</TotalTime>
  <Words>343</Words>
  <Application>Microsoft Office PowerPoint</Application>
  <PresentationFormat>Diavoorstelling (4:3)</PresentationFormat>
  <Paragraphs>90</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Open Sans</vt:lpstr>
      <vt:lpstr>Segoe UI</vt:lpstr>
      <vt:lpstr>WKZ PowerPoint NL</vt:lpstr>
      <vt:lpstr>Journalclub Pelikaan</vt:lpstr>
      <vt:lpstr>Belang</vt:lpstr>
      <vt:lpstr>Methods</vt:lpstr>
      <vt:lpstr>PowerPoint-presentatie</vt:lpstr>
      <vt:lpstr>Resultaten</vt:lpstr>
      <vt:lpstr>PowerPoint-presentatie</vt:lpstr>
      <vt:lpstr>PowerPoint-presentatie</vt:lpstr>
      <vt:lpstr>PowerPoint-presentatie</vt:lpstr>
      <vt:lpstr>Discussie</vt:lpstr>
      <vt:lpstr>Discussie van auteurs</vt:lpstr>
      <vt:lpstr>Beperkingen (vanuit mij)</vt:lpstr>
      <vt:lpstr>PowerPoint-presentatie</vt:lpstr>
      <vt:lpstr>PowerPoint-presentatie</vt:lpstr>
      <vt:lpstr>En nu?</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Veldhoen, E.S. (Esther)</dc:creator>
  <cp:lastModifiedBy>Wilde, J. de (Joke)</cp:lastModifiedBy>
  <cp:revision>5</cp:revision>
  <dcterms:created xsi:type="dcterms:W3CDTF">2025-06-30T09:38:48Z</dcterms:created>
  <dcterms:modified xsi:type="dcterms:W3CDTF">2025-07-02T06:18:49Z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b1496e1b-af9f-4d46-8ad3-ae09fe598a47</vt:lpwstr>
  </property>
</Properties>
</file>