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8" r:id="rId6"/>
  </p:sldMasterIdLst>
  <p:notesMasterIdLst>
    <p:notesMasterId r:id="rId24"/>
  </p:notesMasterIdLst>
  <p:handoutMasterIdLst>
    <p:handoutMasterId r:id="rId25"/>
  </p:handoutMasterIdLst>
  <p:sldIdLst>
    <p:sldId id="257" r:id="rId7"/>
    <p:sldId id="256" r:id="rId8"/>
    <p:sldId id="265" r:id="rId9"/>
    <p:sldId id="258" r:id="rId10"/>
    <p:sldId id="267" r:id="rId11"/>
    <p:sldId id="264" r:id="rId12"/>
    <p:sldId id="266" r:id="rId13"/>
    <p:sldId id="268" r:id="rId14"/>
    <p:sldId id="269" r:id="rId15"/>
    <p:sldId id="271" r:id="rId16"/>
    <p:sldId id="259" r:id="rId17"/>
    <p:sldId id="270" r:id="rId18"/>
    <p:sldId id="260" r:id="rId19"/>
    <p:sldId id="272" r:id="rId20"/>
    <p:sldId id="261" r:id="rId21"/>
    <p:sldId id="273"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3A236-1D1F-4F6F-B932-9E6FB0631351}" v="2" dt="2025-07-16T13:09:19.35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6807" autoAdjust="0"/>
  </p:normalViewPr>
  <p:slideViewPr>
    <p:cSldViewPr snapToGrid="0">
      <p:cViewPr varScale="1">
        <p:scale>
          <a:sx n="82" d="100"/>
          <a:sy n="82" d="100"/>
        </p:scale>
        <p:origin x="1411" y="77"/>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22-7-2025</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22-7-2025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197" y="6059262"/>
            <a:ext cx="1917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464344" y="1476375"/>
            <a:ext cx="3998119" cy="432000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4698207" y="1476375"/>
            <a:ext cx="3998119" cy="432000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1847850" y="1"/>
            <a:ext cx="1746913" cy="2378495"/>
            <a:chOff x="-2463800" y="0"/>
            <a:chExt cx="2329217" cy="2378495"/>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64344" y="1476375"/>
            <a:ext cx="3998119" cy="398145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4681538" y="1476376"/>
            <a:ext cx="3998119"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70000"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9244938" y="1"/>
            <a:ext cx="1746913" cy="98929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1847850" y="1"/>
            <a:ext cx="1746913" cy="2378495"/>
            <a:chOff x="-2463800" y="0"/>
            <a:chExt cx="2329217" cy="2378495"/>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64344" y="1476375"/>
            <a:ext cx="3998119" cy="398145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4681538" y="1476376"/>
            <a:ext cx="3998119"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70000"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9244938" y="1"/>
            <a:ext cx="1746913" cy="98929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1847850" y="1"/>
            <a:ext cx="1746913" cy="2378495"/>
            <a:chOff x="-2463800" y="0"/>
            <a:chExt cx="2329217" cy="2378495"/>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464344" y="1476376"/>
            <a:ext cx="3998119"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70000"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4681538" y="1476376"/>
            <a:ext cx="3998119"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70000"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9244938" y="1"/>
            <a:ext cx="1746913" cy="98929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1847850" y="1"/>
            <a:ext cx="1746913" cy="2378495"/>
            <a:chOff x="-2463800" y="0"/>
            <a:chExt cx="2329217" cy="2378495"/>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464344" y="1476376"/>
            <a:ext cx="3998119"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70000"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4681538" y="1476376"/>
            <a:ext cx="3998119"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350" b="1">
                <a:solidFill>
                  <a:schemeClr val="tx1"/>
                </a:solidFill>
              </a:defRPr>
            </a:lvl1pPr>
            <a:lvl2pPr marL="0" indent="0">
              <a:lnSpc>
                <a:spcPct val="90000"/>
              </a:lnSpc>
              <a:spcBef>
                <a:spcPts val="0"/>
              </a:spcBef>
              <a:spcAft>
                <a:spcPts val="0"/>
              </a:spcAft>
              <a:buNone/>
              <a:defRPr sz="1350">
                <a:solidFill>
                  <a:schemeClr val="tx1"/>
                </a:solidFill>
              </a:defRPr>
            </a:lvl2pPr>
            <a:lvl3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3pPr>
            <a:lvl4pPr marL="270000"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9244938" y="1"/>
            <a:ext cx="1746913" cy="989295"/>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Tekstvlak groter/kleiner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1847850" y="1"/>
            <a:ext cx="1746913" cy="2378495"/>
            <a:chOff x="-2463800" y="0"/>
            <a:chExt cx="2329217" cy="2378495"/>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4685110" y="1524001"/>
            <a:ext cx="4007933"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4990012" y="5647465"/>
            <a:ext cx="3706313" cy="205473"/>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31" indent="-135731">
              <a:lnSpc>
                <a:spcPts val="1425"/>
              </a:lnSpc>
              <a:spcBef>
                <a:spcPts val="0"/>
              </a:spcBef>
              <a:buNone/>
              <a:defRPr sz="1200"/>
            </a:lvl3pPr>
            <a:lvl4pPr marL="135731" indent="-135731">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464344" y="1476374"/>
            <a:ext cx="3998119" cy="432000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1847850" y="2996040"/>
            <a:ext cx="1746913" cy="132586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9244938" y="1"/>
            <a:ext cx="1746913"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passend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knop ‘Bijsnijden’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Je kunt nu de afbeelding op twee manieren passend maken:</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1847850" y="1"/>
            <a:ext cx="1746913" cy="2378495"/>
            <a:chOff x="-2463800" y="0"/>
            <a:chExt cx="2329217" cy="2378495"/>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4681539" y="1"/>
            <a:ext cx="4462461"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3998119"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5161360" y="5656892"/>
            <a:ext cx="3534965" cy="205473"/>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31" indent="-135731">
              <a:lnSpc>
                <a:spcPts val="1425"/>
              </a:lnSpc>
              <a:spcBef>
                <a:spcPts val="0"/>
              </a:spcBef>
              <a:buNone/>
              <a:defRPr sz="1200"/>
            </a:lvl3pPr>
            <a:lvl4pPr marL="135731" indent="-135731">
              <a:lnSpc>
                <a:spcPts val="1425"/>
              </a:lnSpc>
              <a:spcBef>
                <a:spcPts val="0"/>
              </a:spcBef>
              <a:defRPr sz="1200"/>
            </a:lvl4pPr>
            <a:lvl5pPr>
              <a:lnSpc>
                <a:spcPts val="1125"/>
              </a:lnSpc>
              <a:defRPr sz="12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464344" y="1476374"/>
            <a:ext cx="3998119" cy="432000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9244938" y="1"/>
            <a:ext cx="1746913"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passend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knop ‘Bijsnijden’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Je kunt nu de afbeelding op twee manieren passend maken:</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1847850" y="2996040"/>
            <a:ext cx="1746913" cy="132586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1847850" y="1"/>
            <a:ext cx="1746913" cy="2378495"/>
            <a:chOff x="-2463800" y="0"/>
            <a:chExt cx="2329217" cy="2378495"/>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452397" y="2"/>
            <a:ext cx="8691603"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892969" y="5533252"/>
            <a:ext cx="7803357" cy="205473"/>
          </a:xfrm>
        </p:spPr>
        <p:txBody>
          <a:bodyPr tIns="0">
            <a:noAutofit/>
          </a:bodyPr>
          <a:lstStyle>
            <a:lvl1pPr>
              <a:lnSpc>
                <a:spcPct val="90000"/>
              </a:lnSpc>
              <a:spcBef>
                <a:spcPts val="0"/>
              </a:spcBef>
              <a:spcAft>
                <a:spcPts val="0"/>
              </a:spcAft>
              <a:defRPr sz="1050" b="0">
                <a:solidFill>
                  <a:schemeClr val="tx1"/>
                </a:solidFill>
              </a:defRPr>
            </a:lvl1pPr>
            <a:lvl2pPr>
              <a:lnSpc>
                <a:spcPts val="1425"/>
              </a:lnSpc>
              <a:spcBef>
                <a:spcPts val="0"/>
              </a:spcBef>
              <a:buNone/>
              <a:defRPr sz="1200">
                <a:solidFill>
                  <a:schemeClr val="accent3"/>
                </a:solidFill>
              </a:defRPr>
            </a:lvl2pPr>
            <a:lvl3pPr marL="135731" indent="-135731">
              <a:lnSpc>
                <a:spcPts val="1425"/>
              </a:lnSpc>
              <a:spcBef>
                <a:spcPts val="0"/>
              </a:spcBef>
              <a:buNone/>
              <a:defRPr sz="1200"/>
            </a:lvl3pPr>
            <a:lvl4pPr marL="135731" indent="-135731">
              <a:lnSpc>
                <a:spcPts val="1425"/>
              </a:lnSpc>
              <a:spcBef>
                <a:spcPts val="0"/>
              </a:spcBef>
              <a:defRPr sz="1200"/>
            </a:lvl4pPr>
            <a:lvl5pPr>
              <a:lnSpc>
                <a:spcPts val="1125"/>
              </a:lnSpc>
              <a:defRPr sz="12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1847850" y="1"/>
            <a:ext cx="1746913" cy="132586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9244938" y="1"/>
            <a:ext cx="1746913"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passend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knop ‘Bijsnijden’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Je kunt nu de afbeelding op twee manieren passend maken:</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940594" y="2743008"/>
            <a:ext cx="5400000" cy="1123949"/>
          </a:xfrm>
        </p:spPr>
        <p:txBody>
          <a:bodyPr anchor="b" anchorCtr="0">
            <a:noAutofit/>
          </a:bodyPr>
          <a:lstStyle>
            <a:lvl1pPr>
              <a:lnSpc>
                <a:spcPct val="100000"/>
              </a:lnSpc>
              <a:defRPr sz="3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32197" y="6059262"/>
            <a:ext cx="1917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940594" y="2743008"/>
            <a:ext cx="5400000" cy="1123949"/>
          </a:xfrm>
        </p:spPr>
        <p:txBody>
          <a:bodyPr anchor="b" anchorCtr="0">
            <a:noAutofit/>
          </a:bodyPr>
          <a:lstStyle>
            <a:lvl1pPr>
              <a:lnSpc>
                <a:spcPct val="100000"/>
              </a:lnSpc>
              <a:defRPr sz="3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197" y="6059262"/>
            <a:ext cx="1917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461129" y="0"/>
            <a:ext cx="868287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4" y="3979595"/>
            <a:ext cx="4614863" cy="1123949"/>
          </a:xfrm>
        </p:spPr>
        <p:txBody>
          <a:bodyPr anchor="b" anchorCtr="0">
            <a:noAutofit/>
          </a:bodyPr>
          <a:lstStyle>
            <a:lvl1pPr>
              <a:lnSpc>
                <a:spcPct val="80000"/>
              </a:lnSpc>
              <a:defRPr sz="3000" spc="-45"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3" y="6167573"/>
            <a:ext cx="4614863" cy="232858"/>
          </a:xfrm>
        </p:spPr>
        <p:txBody>
          <a:bodyPr>
            <a:noAutofit/>
          </a:bodyPr>
          <a:lstStyle>
            <a:lvl1pPr>
              <a:defRPr sz="135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4089797" y="5247914"/>
            <a:ext cx="828676"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4064795" y="5472971"/>
            <a:ext cx="4614300" cy="590400"/>
          </a:xfrm>
        </p:spPr>
        <p:txBody>
          <a:bodyPr/>
          <a:lstStyle>
            <a:lvl1pPr>
              <a:lnSpc>
                <a:spcPct val="80000"/>
              </a:lnSpc>
              <a:defRPr sz="3000" spc="-45"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1847850" y="1"/>
            <a:ext cx="1746913" cy="132586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9244938" y="1"/>
            <a:ext cx="1746913"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passend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knop ‘Bijsnijden’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Je kunt nu de afbeelding op twee manieren passend maken:</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6839" y="5840002"/>
            <a:ext cx="26379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98207" y="1476375"/>
            <a:ext cx="3998119" cy="4320000"/>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464344" y="1476375"/>
            <a:ext cx="3998119" cy="432000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9244938" y="0"/>
            <a:ext cx="1746913" cy="2047854"/>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1847850" y="1"/>
            <a:ext cx="1746913" cy="2378495"/>
            <a:chOff x="-2463800" y="0"/>
            <a:chExt cx="2329217" cy="2378495"/>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9244938" y="2942670"/>
            <a:ext cx="1746913" cy="149199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464344" y="1476375"/>
            <a:ext cx="8231981" cy="4320000"/>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9244938" y="0"/>
            <a:ext cx="1746913" cy="2047854"/>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Tabel invoegen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tabelvlak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9244938" y="2942670"/>
            <a:ext cx="1746913" cy="1491996"/>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Verticale lijnen toevoegen aan tabel</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Voeg een tabel in. De tabel wordt zonder verticale lijnen ingevoegd</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750" b="0" i="0" u="none" strike="noStrike" kern="1200" cap="none" spc="-8" normalizeH="0" baseline="0" noProof="0" dirty="0">
                <a:ln>
                  <a:noFill/>
                </a:ln>
                <a:solidFill>
                  <a:schemeClr val="tx1"/>
                </a:solidFill>
                <a:effectLst/>
                <a:uLnTx/>
                <a:uFillTx/>
                <a:latin typeface="Open Sans"/>
                <a:ea typeface="+mn-ea"/>
                <a:cs typeface="+mn-cs"/>
              </a:rPr>
            </a:b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98207" y="1476375"/>
            <a:ext cx="3998118" cy="4320000"/>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464344" y="1476374"/>
            <a:ext cx="3998119" cy="432000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4800115" y="5600929"/>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1847850" y="1"/>
            <a:ext cx="1746913" cy="2378495"/>
            <a:chOff x="-2463800" y="0"/>
            <a:chExt cx="2329217" cy="2378495"/>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4344" y="1476375"/>
            <a:ext cx="3998118" cy="4320000"/>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4698207" y="1476374"/>
            <a:ext cx="3998119" cy="432000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566737" y="5600929"/>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1847850" y="1"/>
            <a:ext cx="1746913" cy="2378495"/>
            <a:chOff x="-2463800" y="0"/>
            <a:chExt cx="2329217" cy="2378495"/>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4698207" y="1476375"/>
            <a:ext cx="3998118" cy="4320000"/>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464344" y="1476375"/>
            <a:ext cx="3998118" cy="4320000"/>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566737" y="5600929"/>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4800115" y="5600929"/>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4344" y="1476375"/>
            <a:ext cx="5512875" cy="4320000"/>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566737" y="5600929"/>
            <a:ext cx="2102504" cy="195447"/>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6104965" y="1476374"/>
            <a:ext cx="2591360" cy="4320000"/>
          </a:xfrm>
        </p:spPr>
        <p:txBody>
          <a:bodyPr tIns="36000">
            <a:noAutofit/>
          </a:bodyPr>
          <a:lstStyle>
            <a:lvl1pPr>
              <a:lnSpc>
                <a:spcPct val="90000"/>
              </a:lnSpc>
              <a:spcBef>
                <a:spcPts val="0"/>
              </a:spcBef>
              <a:spcAft>
                <a:spcPts val="0"/>
              </a:spcAft>
              <a:defRPr sz="1350" b="1">
                <a:solidFill>
                  <a:schemeClr val="tx2"/>
                </a:solidFill>
              </a:defRPr>
            </a:lvl1pPr>
            <a:lvl2pPr marL="0" indent="0">
              <a:lnSpc>
                <a:spcPct val="90000"/>
              </a:lnSpc>
              <a:spcBef>
                <a:spcPts val="0"/>
              </a:spcBef>
              <a:spcAft>
                <a:spcPts val="0"/>
              </a:spcAft>
              <a:buNone/>
              <a:defRPr sz="1350">
                <a:solidFill>
                  <a:schemeClr val="bg2"/>
                </a:solidFill>
              </a:defRPr>
            </a:lvl2pPr>
            <a:lvl3pPr marL="0" indent="0">
              <a:lnSpc>
                <a:spcPct val="90000"/>
              </a:lnSpc>
              <a:spcBef>
                <a:spcPts val="0"/>
              </a:spcBef>
              <a:spcAft>
                <a:spcPts val="0"/>
              </a:spcAft>
              <a:buNone/>
              <a:defRPr sz="1350">
                <a:solidFill>
                  <a:schemeClr val="tx1"/>
                </a:solidFill>
              </a:defRPr>
            </a:lvl3pPr>
            <a:lvl4pPr marL="135731" indent="-135731">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4pPr>
            <a:lvl5pPr marL="27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5pPr>
            <a:lvl6pPr marL="40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6pPr>
            <a:lvl7pPr marL="54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7pPr>
            <a:lvl8pPr marL="675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8pPr>
            <a:lvl9pPr marL="810000" indent="-135000">
              <a:lnSpc>
                <a:spcPct val="90000"/>
              </a:lnSpc>
              <a:spcBef>
                <a:spcPts val="0"/>
              </a:spcBef>
              <a:spcAft>
                <a:spcPts val="0"/>
              </a:spcAft>
              <a:buClr>
                <a:schemeClr val="tx1"/>
              </a:buClr>
              <a:buSzPct val="96000"/>
              <a:buFont typeface="Calibri" panose="020F0502020204030204" pitchFamily="34" charset="0"/>
              <a:buChar char="•"/>
              <a:defRPr sz="135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1847850" y="1"/>
            <a:ext cx="1746913" cy="2378495"/>
            <a:chOff x="-2463800" y="0"/>
            <a:chExt cx="2329217" cy="2378495"/>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464344" y="1476375"/>
            <a:ext cx="8231981" cy="4320000"/>
          </a:xfrm>
        </p:spPr>
        <p:txBody>
          <a:bodyPr tIns="0" anchor="ctr" anchorCtr="1"/>
          <a:lstStyle>
            <a:lvl1pPr algn="l">
              <a:spcBef>
                <a:spcPts val="0"/>
              </a:spcBef>
              <a:defRPr sz="9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7500938" y="5372657"/>
            <a:ext cx="1195387" cy="423718"/>
          </a:xfrm>
        </p:spPr>
        <p:txBody>
          <a:bodyPr lIns="0" rIns="0"/>
          <a:lstStyle>
            <a:lvl1pPr>
              <a:defRPr sz="600">
                <a:solidFill>
                  <a:schemeClr val="tx1"/>
                </a:solidFill>
              </a:defRPr>
            </a:lvl1pPr>
            <a:lvl2pPr>
              <a:defRPr sz="600"/>
            </a:lvl2pPr>
            <a:lvl3pPr>
              <a:defRPr sz="600"/>
            </a:lvl3pPr>
            <a:lvl4pPr>
              <a:defRPr sz="600"/>
            </a:lvl4pPr>
            <a:lvl5pPr>
              <a:defRPr sz="6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0888B-7383-4751-BE14-3DDBBF0271D5}"/>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66607A-9F99-4794-86D9-06F4BD6E951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06C93A7-D736-416F-867E-F706AD3FCDBE}"/>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5" name="Tijdelijke aanduiding voor voettekst 4">
            <a:extLst>
              <a:ext uri="{FF2B5EF4-FFF2-40B4-BE49-F238E27FC236}">
                <a16:creationId xmlns:a16="http://schemas.microsoft.com/office/drawing/2014/main" id="{B46BAEB9-5EA0-4E70-92C2-11AECA7A31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9D8A81-43B9-491A-B4A6-C770ADFAE0A9}"/>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4227024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E6EED-6C14-4926-9C1A-F655A8B6F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2DFB54-9E62-42D2-934E-0165326DAE1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F94A06-75CD-4F16-B681-B51C43D7B9B9}"/>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5" name="Tijdelijke aanduiding voor voettekst 4">
            <a:extLst>
              <a:ext uri="{FF2B5EF4-FFF2-40B4-BE49-F238E27FC236}">
                <a16:creationId xmlns:a16="http://schemas.microsoft.com/office/drawing/2014/main" id="{FF04D26D-137A-467A-9C03-EDBAA6F9B0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C0E118-177F-43BF-B786-AD88B20A3411}"/>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34357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6A863-C53A-4EAF-AB2A-2F6D37DB2EE3}"/>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B8CA5B4-093D-48C8-B09F-C0B2457CF1E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938D376-1A4D-43E9-970A-82E9C70359A7}"/>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5" name="Tijdelijke aanduiding voor voettekst 4">
            <a:extLst>
              <a:ext uri="{FF2B5EF4-FFF2-40B4-BE49-F238E27FC236}">
                <a16:creationId xmlns:a16="http://schemas.microsoft.com/office/drawing/2014/main" id="{3D6C5038-311A-4DAA-BC9D-F9EB410FD3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45D600-ED1C-4C5E-A759-AD683BAB50BA}"/>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258392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4" y="4674777"/>
            <a:ext cx="4614863" cy="1123949"/>
          </a:xfrm>
        </p:spPr>
        <p:txBody>
          <a:bodyPr anchor="b" anchorCtr="0">
            <a:noAutofit/>
          </a:bodyPr>
          <a:lstStyle>
            <a:lvl1pPr>
              <a:lnSpc>
                <a:spcPct val="80000"/>
              </a:lnSpc>
              <a:defRPr sz="3000" spc="-45"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4089797" y="5933095"/>
            <a:ext cx="828676"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3" y="6167573"/>
            <a:ext cx="4614863" cy="232858"/>
          </a:xfrm>
        </p:spPr>
        <p:txBody>
          <a:bodyPr>
            <a:noAutofit/>
          </a:bodyPr>
          <a:lstStyle>
            <a:lvl1pPr>
              <a:defRPr sz="135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461128" y="0"/>
            <a:ext cx="868287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1847850" y="1"/>
            <a:ext cx="1746913" cy="132586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9244938" y="1"/>
            <a:ext cx="1746913"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passend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knop ‘Bijsnijden’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Je kunt nu de afbeelding op twee manieren passend maken:</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6839" y="5840002"/>
            <a:ext cx="26379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B4005-B00F-48D0-8636-8580639F8BD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2A06C9-A8CB-48F8-B9EA-23D1331E0FEC}"/>
              </a:ext>
            </a:extLst>
          </p:cNvPr>
          <p:cNvSpPr>
            <a:spLocks noGrp="1"/>
          </p:cNvSpPr>
          <p:nvPr>
            <p:ph sz="half" idx="1"/>
          </p:nvPr>
        </p:nvSpPr>
        <p:spPr>
          <a:xfrm>
            <a:off x="628650" y="1825625"/>
            <a:ext cx="38671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7A1388-BAD6-406B-A006-7816C0CF3D76}"/>
              </a:ext>
            </a:extLst>
          </p:cNvPr>
          <p:cNvSpPr>
            <a:spLocks noGrp="1"/>
          </p:cNvSpPr>
          <p:nvPr>
            <p:ph sz="half" idx="2"/>
          </p:nvPr>
        </p:nvSpPr>
        <p:spPr>
          <a:xfrm>
            <a:off x="4648200" y="1825625"/>
            <a:ext cx="38671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7DAD57F-7B70-4049-BA31-93C0007ECE6C}"/>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6" name="Tijdelijke aanduiding voor voettekst 5">
            <a:extLst>
              <a:ext uri="{FF2B5EF4-FFF2-40B4-BE49-F238E27FC236}">
                <a16:creationId xmlns:a16="http://schemas.microsoft.com/office/drawing/2014/main" id="{667583CA-DF33-4453-87FB-D682D5FE1BB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779FBEE-68B0-4F9E-B44D-97E8824E5545}"/>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4080284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2B968-1C69-4E1D-B0EE-CB850173B757}"/>
              </a:ext>
            </a:extLst>
          </p:cNvPr>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DCBBCC1-1461-4060-BB6D-3176D06DFDF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2A93060-DC0B-48DE-A72A-8439E633B9C7}"/>
              </a:ext>
            </a:extLst>
          </p:cNvPr>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7C6B950-9E47-48E6-8CAD-3043827AAB0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B005BE5-3405-4822-957A-A4605C537943}"/>
              </a:ext>
            </a:extLst>
          </p:cNvPr>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D432B1E-83A4-46AC-A932-4656488CDA16}"/>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8" name="Tijdelijke aanduiding voor voettekst 7">
            <a:extLst>
              <a:ext uri="{FF2B5EF4-FFF2-40B4-BE49-F238E27FC236}">
                <a16:creationId xmlns:a16="http://schemas.microsoft.com/office/drawing/2014/main" id="{D2C07C0F-15CD-4DEA-A636-A05481B47E1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D7266C7-EB9C-4345-BA4A-B6320C3BA327}"/>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3536490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8FF55-1984-46A3-8268-2D3F80F7570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6F4D151-F4E1-46FB-89A6-2826B18D9E4A}"/>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4" name="Tijdelijke aanduiding voor voettekst 3">
            <a:extLst>
              <a:ext uri="{FF2B5EF4-FFF2-40B4-BE49-F238E27FC236}">
                <a16:creationId xmlns:a16="http://schemas.microsoft.com/office/drawing/2014/main" id="{CE619951-2C42-4C82-B5B7-C7DE934D7D3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A3AE2D3-E18F-4031-8920-FD905AAC9DE1}"/>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744420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870BE02-63A4-4D32-AA64-9DE508139EA1}"/>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3" name="Tijdelijke aanduiding voor voettekst 2">
            <a:extLst>
              <a:ext uri="{FF2B5EF4-FFF2-40B4-BE49-F238E27FC236}">
                <a16:creationId xmlns:a16="http://schemas.microsoft.com/office/drawing/2014/main" id="{FD96FEEC-E5EB-436C-8A84-A461A1A093D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4A8D1CF-38D8-4B3F-80BE-28203AC3C743}"/>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2849454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62C77-5ABC-4E24-B7C6-75FD6C90855E}"/>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786335F-B0A4-4DC5-81C4-07FBBECFE73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8265926-BF7B-4FD8-AE25-4FE3E409F5E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603D4D3-7E31-410F-AFC3-7B2552E38498}"/>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6" name="Tijdelijke aanduiding voor voettekst 5">
            <a:extLst>
              <a:ext uri="{FF2B5EF4-FFF2-40B4-BE49-F238E27FC236}">
                <a16:creationId xmlns:a16="http://schemas.microsoft.com/office/drawing/2014/main" id="{6EBB5E17-1225-4307-9072-3078C71D60C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E50A04-D7CE-4F80-8746-A0C0ADDF9FA2}"/>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4274234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8C7B7-44C0-4366-8EC3-A28336F3EE57}"/>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39FAAC0-10FD-426C-8C65-DB9ED3A3AC3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A4042D-875D-47F0-B6A7-5E8ECD3C9D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902C765-4B1D-49A9-A5D8-BE14E9F02B6E}"/>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6" name="Tijdelijke aanduiding voor voettekst 5">
            <a:extLst>
              <a:ext uri="{FF2B5EF4-FFF2-40B4-BE49-F238E27FC236}">
                <a16:creationId xmlns:a16="http://schemas.microsoft.com/office/drawing/2014/main" id="{CBD196CD-DAC0-4935-8877-65ECC6EC6B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52B1B1-9AD1-4868-AEF9-C45763FF4DBA}"/>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1322670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1CC17-BD00-4E4E-9D24-2074629172C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E431C3D-F2AA-4D01-8FE1-BC644B25FFD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E2AC21-FBC2-4035-A7EA-C6DDA9538A52}"/>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5" name="Tijdelijke aanduiding voor voettekst 4">
            <a:extLst>
              <a:ext uri="{FF2B5EF4-FFF2-40B4-BE49-F238E27FC236}">
                <a16:creationId xmlns:a16="http://schemas.microsoft.com/office/drawing/2014/main" id="{90001E3D-0A2A-4155-AC79-DCC6EEB9E0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2E83F0-94C2-4EA8-A602-BB05669145F7}"/>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2169140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9D9469-CCB6-46C6-BE0D-9930E2B1AF4D}"/>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D8B556C-1EE5-4EC6-80C0-59B9519ECA96}"/>
              </a:ext>
            </a:extLst>
          </p:cNvPr>
          <p:cNvSpPr>
            <a:spLocks noGrp="1"/>
          </p:cNvSpPr>
          <p:nvPr>
            <p:ph type="body" orient="vert" idx="1"/>
          </p:nvPr>
        </p:nvSpPr>
        <p:spPr>
          <a:xfrm>
            <a:off x="628650" y="365125"/>
            <a:ext cx="57626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0294B8-D981-4333-824B-53FE900AA8A6}"/>
              </a:ext>
            </a:extLst>
          </p:cNvPr>
          <p:cNvSpPr>
            <a:spLocks noGrp="1"/>
          </p:cNvSpPr>
          <p:nvPr>
            <p:ph type="dt" sz="half" idx="10"/>
          </p:nvPr>
        </p:nvSpPr>
        <p:spPr/>
        <p:txBody>
          <a:bodyPr/>
          <a:lstStyle/>
          <a:p>
            <a:fld id="{F535726E-52F4-410F-B376-E48FD2B33DEC}" type="datetimeFigureOut">
              <a:rPr lang="nl-NL" smtClean="0"/>
              <a:t>22-7-2025</a:t>
            </a:fld>
            <a:endParaRPr lang="nl-NL"/>
          </a:p>
        </p:txBody>
      </p:sp>
      <p:sp>
        <p:nvSpPr>
          <p:cNvPr id="5" name="Tijdelijke aanduiding voor voettekst 4">
            <a:extLst>
              <a:ext uri="{FF2B5EF4-FFF2-40B4-BE49-F238E27FC236}">
                <a16:creationId xmlns:a16="http://schemas.microsoft.com/office/drawing/2014/main" id="{F5B3E6EB-B0AD-4665-9656-E2DF2F4866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2F6ED7-7EC5-4746-A555-8692FA3380FB}"/>
              </a:ext>
            </a:extLst>
          </p:cNvPr>
          <p:cNvSpPr>
            <a:spLocks noGrp="1"/>
          </p:cNvSpPr>
          <p:nvPr>
            <p:ph type="sldNum" sz="quarter" idx="12"/>
          </p:nvPr>
        </p:nvSpPr>
        <p:spPr/>
        <p:txBody>
          <a:bodyPr/>
          <a:lstStyle/>
          <a:p>
            <a:fld id="{35CB3A11-28AE-41D3-951A-6174A1B617BA}" type="slidenum">
              <a:rPr lang="nl-NL" smtClean="0"/>
              <a:t>‹nr.›</a:t>
            </a:fld>
            <a:endParaRPr lang="nl-NL"/>
          </a:p>
        </p:txBody>
      </p:sp>
    </p:spTree>
    <p:extLst>
      <p:ext uri="{BB962C8B-B14F-4D97-AF65-F5344CB8AC3E}">
        <p14:creationId xmlns:p14="http://schemas.microsoft.com/office/powerpoint/2010/main" val="10056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461129" y="1"/>
            <a:ext cx="868287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4" y="4557165"/>
            <a:ext cx="4614863" cy="553998"/>
          </a:xfrm>
        </p:spPr>
        <p:txBody>
          <a:bodyPr anchor="b" anchorCtr="0">
            <a:noAutofit/>
          </a:bodyPr>
          <a:lstStyle>
            <a:lvl1pPr>
              <a:lnSpc>
                <a:spcPct val="80000"/>
              </a:lnSpc>
              <a:defRPr sz="3000" spc="-45"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4064793" y="6167573"/>
            <a:ext cx="4614863" cy="232858"/>
          </a:xfrm>
        </p:spPr>
        <p:txBody>
          <a:bodyPr>
            <a:noAutofit/>
          </a:bodyPr>
          <a:lstStyle>
            <a:lvl1pPr>
              <a:spcAft>
                <a:spcPts val="0"/>
              </a:spcAft>
              <a:defRPr sz="135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4089797" y="5247914"/>
            <a:ext cx="828676"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4064795" y="5465351"/>
            <a:ext cx="4614300" cy="590400"/>
          </a:xfrm>
        </p:spPr>
        <p:txBody>
          <a:bodyPr/>
          <a:lstStyle>
            <a:lvl1pPr>
              <a:spcAft>
                <a:spcPts val="0"/>
              </a:spcAft>
              <a:defRPr sz="3000" spc="-45"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1847850" y="1"/>
            <a:ext cx="1746913" cy="132586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9244938" y="1"/>
            <a:ext cx="1746913"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passend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knop ‘Bijsnijden’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Je kunt nu de afbeelding op twee manieren passend maken:</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6839" y="5840002"/>
            <a:ext cx="26379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4" y="5244727"/>
            <a:ext cx="4614863" cy="553998"/>
          </a:xfrm>
        </p:spPr>
        <p:txBody>
          <a:bodyPr anchor="b" anchorCtr="0">
            <a:noAutofit/>
          </a:bodyPr>
          <a:lstStyle>
            <a:lvl1pPr>
              <a:lnSpc>
                <a:spcPct val="100000"/>
              </a:lnSpc>
              <a:defRPr sz="3000" spc="-45"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4089797" y="5933095"/>
            <a:ext cx="828676"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4064793" y="6167573"/>
            <a:ext cx="4614863" cy="232858"/>
          </a:xfrm>
        </p:spPr>
        <p:txBody>
          <a:bodyPr>
            <a:noAutofit/>
          </a:bodyPr>
          <a:lstStyle>
            <a:lvl1pPr>
              <a:defRPr sz="135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461128" y="0"/>
            <a:ext cx="868287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9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1847850" y="1"/>
            <a:ext cx="1746913" cy="1325862"/>
          </a:xfrm>
          <a:prstGeom prst="rect">
            <a:avLst/>
          </a:prstGeom>
          <a:solidFill>
            <a:schemeClr val="bg1">
              <a:lumMod val="95000"/>
            </a:schemeClr>
          </a:solidFill>
          <a:ln>
            <a:noFill/>
          </a:ln>
          <a:effectLst/>
        </p:spPr>
        <p:txBody>
          <a:bodyPr wrap="square" lIns="108000" tIns="108000" rIns="108000" bIns="135000" anchor="t">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plaatsen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het icoon in het midden van het afbeeldingsvlak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9244938" y="1"/>
            <a:ext cx="1746913"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Afbeelding passend maken</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Klik op de knop ‘Bijsnijden’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Je kunt nu de afbeelding op twee manieren passend maken:</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216000" marR="0" lvl="1" indent="-108000" algn="l" defTabSz="685800" rtl="0" eaLnBrk="1" fontAlgn="auto" latinLnBrk="0" hangingPunct="1">
                <a:lnSpc>
                  <a:spcPct val="95000"/>
                </a:lnSpc>
                <a:spcBef>
                  <a:spcPts val="450"/>
                </a:spcBef>
                <a:spcAft>
                  <a:spcPts val="0"/>
                </a:spcAft>
                <a:buClrTx/>
                <a:buSzTx/>
                <a:buFont typeface="+mj-lt"/>
                <a:buAutoNum type="alphaL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6839" y="5840002"/>
            <a:ext cx="26379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9144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064795" y="3194918"/>
            <a:ext cx="4614300" cy="1123949"/>
          </a:xfrm>
        </p:spPr>
        <p:txBody>
          <a:bodyPr anchor="b" anchorCtr="0">
            <a:noAutofit/>
          </a:bodyPr>
          <a:lstStyle>
            <a:lvl1pPr>
              <a:lnSpc>
                <a:spcPct val="80000"/>
              </a:lnSpc>
              <a:defRPr sz="3000" spc="-45"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4064793" y="6167573"/>
            <a:ext cx="4614863" cy="232858"/>
          </a:xfrm>
        </p:spPr>
        <p:txBody>
          <a:bodyPr>
            <a:noAutofit/>
          </a:bodyPr>
          <a:lstStyle>
            <a:lvl1pPr>
              <a:defRPr sz="135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4064795" y="4768849"/>
            <a:ext cx="4614300" cy="590400"/>
          </a:xfrm>
        </p:spPr>
        <p:txBody>
          <a:bodyPr/>
          <a:lstStyle>
            <a:lvl1pPr>
              <a:defRPr sz="3000" spc="-45"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6839" y="5840002"/>
            <a:ext cx="26379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067070" y="2286198"/>
            <a:ext cx="6250486" cy="1123949"/>
          </a:xfrm>
        </p:spPr>
        <p:txBody>
          <a:bodyPr anchor="b" anchorCtr="0">
            <a:noAutofit/>
          </a:bodyPr>
          <a:lstStyle>
            <a:lvl1pPr>
              <a:lnSpc>
                <a:spcPct val="80000"/>
              </a:lnSpc>
              <a:defRPr sz="3600" spc="-45"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067070" y="4624705"/>
            <a:ext cx="6250485" cy="232858"/>
          </a:xfrm>
        </p:spPr>
        <p:txBody>
          <a:bodyPr>
            <a:noAutofit/>
          </a:bodyPr>
          <a:lstStyle>
            <a:lvl1pPr>
              <a:lnSpc>
                <a:spcPct val="80000"/>
              </a:lnSpc>
              <a:spcAft>
                <a:spcPts val="0"/>
              </a:spcAft>
              <a:defRPr sz="1725"/>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067071" y="3784712"/>
            <a:ext cx="6250485" cy="590400"/>
          </a:xfrm>
        </p:spPr>
        <p:txBody>
          <a:bodyPr/>
          <a:lstStyle>
            <a:lvl1pPr>
              <a:defRPr sz="3600" spc="-45"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839" y="5840002"/>
            <a:ext cx="26379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65596" y="0"/>
            <a:ext cx="9078404"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1847850" y="1"/>
            <a:ext cx="1746913" cy="2378495"/>
            <a:chOff x="-2463800" y="0"/>
            <a:chExt cx="2329217" cy="2378495"/>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464344" y="1529540"/>
            <a:ext cx="8224838"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270000" indent="-270000">
              <a:lnSpc>
                <a:spcPct val="80000"/>
              </a:lnSpc>
              <a:spcBef>
                <a:spcPts val="0"/>
              </a:spcBef>
              <a:buFont typeface="+mj-lt"/>
              <a:buAutoNum type="arabicPeriod"/>
              <a:defRPr/>
            </a:lvl3pPr>
            <a:lvl4pPr marL="472500">
              <a:lnSpc>
                <a:spcPct val="80000"/>
              </a:lnSpc>
              <a:spcBef>
                <a:spcPts val="0"/>
              </a:spcBef>
              <a:defRPr/>
            </a:lvl4pPr>
            <a:lvl5pPr>
              <a:lnSpc>
                <a:spcPts val="2100"/>
              </a:lnSpc>
              <a:spcBef>
                <a:spcPts val="9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464344" y="457495"/>
            <a:ext cx="8231981"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464344" y="1530000"/>
            <a:ext cx="8224838"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02500">
              <a:lnSpc>
                <a:spcPct val="80000"/>
              </a:lnSpc>
              <a:spcBef>
                <a:spcPts val="0"/>
              </a:spcBef>
              <a:spcAft>
                <a:spcPts val="0"/>
              </a:spcAft>
              <a:defRPr/>
            </a:lvl4pPr>
            <a:lvl5pPr marL="405000">
              <a:lnSpc>
                <a:spcPct val="80000"/>
              </a:lnSpc>
              <a:spcBef>
                <a:spcPts val="0"/>
              </a:spcBef>
              <a:spcAft>
                <a:spcPts val="0"/>
              </a:spcAft>
              <a:defRPr/>
            </a:lvl5pPr>
            <a:lvl6pPr marL="607500">
              <a:lnSpc>
                <a:spcPct val="80000"/>
              </a:lnSpc>
              <a:spcBef>
                <a:spcPts val="0"/>
              </a:spcBef>
              <a:spcAft>
                <a:spcPts val="0"/>
              </a:spcAft>
              <a:defRPr/>
            </a:lvl6pPr>
            <a:lvl7pPr marL="81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1847850" y="1"/>
            <a:ext cx="1746913" cy="2378495"/>
            <a:chOff x="-2463800" y="0"/>
            <a:chExt cx="2329217" cy="2378495"/>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378495"/>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450"/>
                </a:spcBef>
                <a:tabLst>
                  <a:tab pos="856060" algn="l"/>
                </a:tabLst>
              </a:pPr>
              <a:r>
                <a:rPr lang="nl-NL" altLang="en-US" sz="825" b="1" spc="-8" baseline="0" noProof="0" dirty="0">
                  <a:solidFill>
                    <a:schemeClr val="tx1"/>
                  </a:solidFill>
                  <a:latin typeface="+mn-lt"/>
                </a:rPr>
                <a:t>Kop, </a:t>
              </a:r>
              <a:r>
                <a:rPr lang="nl-NL" altLang="en-US" sz="825" b="1" spc="-8" baseline="0" noProof="0" dirty="0" err="1">
                  <a:solidFill>
                    <a:schemeClr val="tx1"/>
                  </a:solidFill>
                  <a:latin typeface="+mn-lt"/>
                </a:rPr>
                <a:t>subkop</a:t>
              </a:r>
              <a:r>
                <a:rPr lang="nl-NL" altLang="en-US" sz="825" b="1" spc="-8" baseline="0" noProof="0" dirty="0">
                  <a:solidFill>
                    <a:schemeClr val="tx1"/>
                  </a:solidFill>
                  <a:latin typeface="+mn-lt"/>
                </a:rPr>
                <a:t> of </a:t>
              </a:r>
              <a:br>
                <a:rPr lang="nl-NL" altLang="en-US" sz="825" b="1" spc="-8" baseline="0" noProof="0" dirty="0">
                  <a:solidFill>
                    <a:schemeClr val="tx1"/>
                  </a:solidFill>
                  <a:latin typeface="+mn-lt"/>
                </a:rPr>
              </a:br>
              <a:r>
                <a:rPr lang="nl-NL" altLang="en-US" sz="825" b="1" spc="-8" baseline="0" noProof="0" dirty="0" err="1">
                  <a:solidFill>
                    <a:schemeClr val="tx1"/>
                  </a:solidFill>
                  <a:latin typeface="+mn-lt"/>
                </a:rPr>
                <a:t>bullets</a:t>
              </a:r>
              <a:r>
                <a:rPr lang="nl-NL" altLang="en-US" sz="825" b="1" spc="-8" baseline="0" noProof="0" dirty="0">
                  <a:solidFill>
                    <a:schemeClr val="tx1"/>
                  </a:solidFill>
                  <a:latin typeface="+mn-lt"/>
                </a:rPr>
                <a:t> aanmaken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lang="nl-NL" altLang="en-US" sz="750" spc="-8" baseline="0" noProof="0" dirty="0">
                  <a:solidFill>
                    <a:schemeClr val="tx1"/>
                  </a:solidFill>
                  <a:latin typeface="+mn-lt"/>
                </a:rPr>
                <a:t>Via ‘</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Start’ &gt; ‘Alinea’ kun je van tekst een kop,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subkop</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of </a:t>
              </a:r>
              <a:r>
                <a:rPr kumimoji="0" lang="nl-NL" altLang="en-US" sz="750" b="0" i="0" u="none" strike="noStrike" kern="1200" cap="none" spc="-8" normalizeH="0" baseline="0" noProof="0" dirty="0" err="1">
                  <a:ln>
                    <a:noFill/>
                  </a:ln>
                  <a:solidFill>
                    <a:schemeClr val="tx1"/>
                  </a:solidFill>
                  <a:effectLst/>
                  <a:uLnTx/>
                  <a:uFillTx/>
                  <a:latin typeface="Open Sans"/>
                  <a:ea typeface="+mn-ea"/>
                  <a:cs typeface="+mn-cs"/>
                </a:rPr>
                <a:t>bullets</a:t>
              </a: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 maken in de juiste huisstijl</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Ga voor de tekst staan die je wilt aanpassen</a:t>
              </a:r>
            </a:p>
            <a:p>
              <a:pPr marL="108000" marR="0" lvl="0" indent="-108000" algn="l" defTabSz="685800" rtl="0" eaLnBrk="1" fontAlgn="auto" latinLnBrk="0" hangingPunct="1">
                <a:lnSpc>
                  <a:spcPct val="95000"/>
                </a:lnSpc>
                <a:spcBef>
                  <a:spcPts val="450"/>
                </a:spcBef>
                <a:spcAft>
                  <a:spcPts val="0"/>
                </a:spcAft>
                <a:buClrTx/>
                <a:buSzTx/>
                <a:buFont typeface="+mj-lt"/>
                <a:buAutoNum type="arabicPeriod"/>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750" spc="-8"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sz="1350"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sz="1350"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2574472" y="-2157046"/>
            <a:ext cx="14292944"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464344" y="460376"/>
            <a:ext cx="8231981" cy="659242"/>
          </a:xfrm>
          <a:prstGeom prst="rect">
            <a:avLst/>
          </a:prstGeom>
        </p:spPr>
        <p:txBody>
          <a:bodyPr vert="horz" lIns="0" tIns="0" rIns="0" bIns="0" rtlCol="0" anchor="t" anchorCtr="0">
            <a:noAutofit/>
          </a:bodyPr>
          <a:lstStyle/>
          <a:p>
            <a:r>
              <a:rPr lang="nl-NL" noProof="0" dirty="0"/>
              <a:t>Journal club 26 juni 2023</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464344" y="1528807"/>
            <a:ext cx="8231981" cy="4320000"/>
          </a:xfrm>
          <a:prstGeom prst="rect">
            <a:avLst/>
          </a:prstGeom>
        </p:spPr>
        <p:txBody>
          <a:bodyPr vert="horz" lIns="0" tIns="0" rIns="0" bIns="0" rtlCol="0" anchor="t" anchorCtr="0">
            <a:noAutofit/>
          </a:bodyPr>
          <a:lstStyle/>
          <a:p>
            <a:pPr lvl="0"/>
            <a:endParaRPr lang="nl-NL" noProof="0" dirty="0"/>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1847850" y="5550734"/>
            <a:ext cx="1746913" cy="1307267"/>
          </a:xfrm>
          <a:prstGeom prst="rect">
            <a:avLst/>
          </a:prstGeom>
          <a:solidFill>
            <a:schemeClr val="bg1">
              <a:lumMod val="95000"/>
            </a:schemeClr>
          </a:solidFill>
          <a:ln>
            <a:noFill/>
          </a:ln>
          <a:effectLst/>
        </p:spPr>
        <p:txBody>
          <a:bodyPr wrap="square" lIns="108000" tIns="108000" rIns="108000" bIns="135000" anchor="b" anchorCtr="0">
            <a:spAutoFit/>
          </a:bodyPr>
          <a:lstStyle/>
          <a:p>
            <a:pPr marL="0" marR="0" lvl="0" indent="0" algn="l" defTabSz="685800" rtl="0" eaLnBrk="1" fontAlgn="auto" latinLnBrk="0" hangingPunct="1">
              <a:lnSpc>
                <a:spcPct val="95000"/>
              </a:lnSpc>
              <a:spcBef>
                <a:spcPts val="450"/>
              </a:spcBef>
              <a:spcAft>
                <a:spcPts val="0"/>
              </a:spcAft>
              <a:buClrTx/>
              <a:buSzTx/>
              <a:buFontTx/>
              <a:buNone/>
              <a:tabLst>
                <a:tab pos="856060" algn="l"/>
              </a:tabLst>
              <a:defRPr/>
            </a:pPr>
            <a:r>
              <a:rPr kumimoji="0" lang="nl-NL" altLang="en-US" sz="825" b="1" i="0" u="none" strike="noStrike" kern="1200" cap="none" spc="-8" normalizeH="0" baseline="0" noProof="0" dirty="0">
                <a:ln>
                  <a:noFill/>
                </a:ln>
                <a:solidFill>
                  <a:schemeClr val="tx1"/>
                </a:solidFill>
                <a:effectLst/>
                <a:uLnTx/>
                <a:uFillTx/>
                <a:latin typeface="Open Sans"/>
                <a:ea typeface="+mn-ea"/>
                <a:cs typeface="+mn-cs"/>
              </a:rPr>
              <a:t>Dia opnieuw instellen (reset)</a:t>
            </a:r>
            <a:endParaRPr kumimoji="0" lang="nl-NL" altLang="en-US" sz="750" b="0" i="0" u="none" strike="noStrike" kern="1200" cap="none" spc="-8" normalizeH="0" baseline="0" noProof="0" dirty="0">
              <a:ln>
                <a:noFill/>
              </a:ln>
              <a:solidFill>
                <a:schemeClr val="tx1"/>
              </a:solidFill>
              <a:effectLst/>
              <a:uLnTx/>
              <a:uFillTx/>
              <a:latin typeface="Open Sans"/>
              <a:ea typeface="+mn-ea"/>
              <a:cs typeface="+mn-cs"/>
            </a:endParaRPr>
          </a:p>
          <a:p>
            <a:pPr marL="0" marR="0" lvl="0" indent="0" algn="l" defTabSz="685800" rtl="0" eaLnBrk="1" fontAlgn="auto" latinLnBrk="0" hangingPunct="1">
              <a:lnSpc>
                <a:spcPct val="95000"/>
              </a:lnSpc>
              <a:spcBef>
                <a:spcPts val="450"/>
              </a:spcBef>
              <a:spcAft>
                <a:spcPts val="0"/>
              </a:spcAft>
              <a:buClrTx/>
              <a:buSzTx/>
              <a:buFont typeface="+mj-lt"/>
              <a:buNone/>
              <a:tabLst>
                <a:tab pos="856060" algn="l"/>
              </a:tabLst>
              <a:defRPr/>
            </a:pPr>
            <a:r>
              <a:rPr kumimoji="0" lang="nl-NL" altLang="en-US" sz="750" b="0" i="0" u="none" strike="noStrike" kern="1200" cap="none" spc="-8"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471487" y="1125970"/>
            <a:ext cx="828676"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8422482" y="6191329"/>
            <a:ext cx="273844" cy="249385"/>
          </a:xfrm>
          <a:prstGeom prst="rect">
            <a:avLst/>
          </a:prstGeom>
        </p:spPr>
        <p:txBody>
          <a:bodyPr vert="horz" lIns="0" tIns="0" rIns="0" bIns="0" rtlCol="0" anchor="ctr"/>
          <a:lstStyle>
            <a:lvl1pPr algn="r">
              <a:defRPr sz="9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432197" y="6059262"/>
            <a:ext cx="1917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Lst>
  <p:hf hdr="0" ftr="0" dt="0"/>
  <p:txStyles>
    <p:titleStyle>
      <a:lvl1pPr algn="l" defTabSz="685800" rtl="0" eaLnBrk="1" latinLnBrk="0" hangingPunct="1">
        <a:lnSpc>
          <a:spcPct val="80000"/>
        </a:lnSpc>
        <a:spcBef>
          <a:spcPct val="0"/>
        </a:spcBef>
        <a:buNone/>
        <a:defRPr sz="3000" kern="1200" spc="-45" baseline="0">
          <a:solidFill>
            <a:schemeClr val="bg2"/>
          </a:solidFill>
          <a:latin typeface="+mj-lt"/>
          <a:ea typeface="+mj-ea"/>
          <a:cs typeface="+mj-cs"/>
        </a:defRPr>
      </a:lvl1pPr>
    </p:titleStyle>
    <p:bodyStyle>
      <a:lvl1pPr marL="0" indent="0" algn="l" defTabSz="6858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100" kern="1200" dirty="0">
          <a:solidFill>
            <a:schemeClr val="tx1"/>
          </a:solidFill>
          <a:latin typeface="+mn-lt"/>
          <a:ea typeface="+mn-ea"/>
          <a:cs typeface="+mn-cs"/>
        </a:defRPr>
      </a:lvl1pPr>
      <a:lvl2pPr marL="202406" indent="-202406" algn="l" defTabSz="685800"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2pPr>
      <a:lvl3pPr marL="404813" indent="-202406" algn="l" defTabSz="685800"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3pPr>
      <a:lvl4pPr marL="607219" indent="-202406" algn="l" defTabSz="685800"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4pPr>
      <a:lvl5pPr marL="809625" indent="-202406" algn="l" defTabSz="685800" rtl="0" eaLnBrk="1" latinLnBrk="0" hangingPunct="1">
        <a:lnSpc>
          <a:spcPct val="80000"/>
        </a:lnSpc>
        <a:spcBef>
          <a:spcPts val="0"/>
        </a:spcBef>
        <a:spcAft>
          <a:spcPts val="0"/>
        </a:spcAft>
        <a:buClr>
          <a:schemeClr val="tx1"/>
        </a:buClr>
        <a:buSzPct val="90000"/>
        <a:buFont typeface="Arial" panose="020B0604020202020204" pitchFamily="34" charset="0"/>
        <a:buChar char="•"/>
        <a:defRPr sz="2100" kern="1200">
          <a:solidFill>
            <a:schemeClr val="tx1"/>
          </a:solidFill>
          <a:latin typeface="+mn-lt"/>
          <a:ea typeface="+mn-ea"/>
          <a:cs typeface="+mn-cs"/>
        </a:defRPr>
      </a:lvl5pPr>
      <a:lvl6pPr marL="1012500" indent="-202500" algn="l" defTabSz="685800"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6pPr>
      <a:lvl7pPr marL="1215000" indent="-202500" algn="l" defTabSz="685800" rtl="0" eaLnBrk="1" latinLnBrk="0" hangingPunct="1">
        <a:lnSpc>
          <a:spcPct val="80000"/>
        </a:lnSpc>
        <a:spcBef>
          <a:spcPts val="0"/>
        </a:spcBef>
        <a:spcAft>
          <a:spcPts val="0"/>
        </a:spcAft>
        <a:buClr>
          <a:schemeClr val="tx1"/>
        </a:buClr>
        <a:buFont typeface="Arial" panose="020B0604020202020204" pitchFamily="34" charset="0"/>
        <a:buChar char="•"/>
        <a:defRPr sz="21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B640E5E-A3FC-498A-A028-027DDFAEBBD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087D239-1699-4A2C-B5AF-07BD387CC49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FB9CE7-02DE-42FE-8974-B7C54B6DB8F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726E-52F4-410F-B376-E48FD2B33DEC}" type="datetimeFigureOut">
              <a:rPr lang="nl-NL" smtClean="0"/>
              <a:t>22-7-2025</a:t>
            </a:fld>
            <a:endParaRPr lang="nl-NL"/>
          </a:p>
        </p:txBody>
      </p:sp>
      <p:sp>
        <p:nvSpPr>
          <p:cNvPr id="5" name="Tijdelijke aanduiding voor voettekst 4">
            <a:extLst>
              <a:ext uri="{FF2B5EF4-FFF2-40B4-BE49-F238E27FC236}">
                <a16:creationId xmlns:a16="http://schemas.microsoft.com/office/drawing/2014/main" id="{082C789C-7BB6-4092-BE2D-DC4FF70C91B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15AB212-C231-4F31-B628-7B1BE0D933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B3A11-28AE-41D3-951A-6174A1B617BA}" type="slidenum">
              <a:rPr lang="nl-NL" smtClean="0"/>
              <a:t>‹nr.›</a:t>
            </a:fld>
            <a:endParaRPr lang="nl-NL"/>
          </a:p>
        </p:txBody>
      </p:sp>
    </p:spTree>
    <p:extLst>
      <p:ext uri="{BB962C8B-B14F-4D97-AF65-F5344CB8AC3E}">
        <p14:creationId xmlns:p14="http://schemas.microsoft.com/office/powerpoint/2010/main" val="809888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link.springer.com/article/10.1007/s00134-023-07072-1#Fig2"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p:txBody>
          <a:bodyPr/>
          <a:lstStyle/>
          <a:p>
            <a:r>
              <a:rPr lang="en-US" dirty="0"/>
              <a:t>21-7-2025</a:t>
            </a:r>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3"/>
          </p:nvPr>
        </p:nvSpPr>
        <p:spPr/>
        <p:txBody>
          <a:bodyPr/>
          <a:lstStyle/>
          <a:p>
            <a:r>
              <a:rPr lang="en-US" dirty="0"/>
              <a:t>Marleen Azink</a:t>
            </a:r>
          </a:p>
        </p:txBody>
      </p:sp>
      <p:pic>
        <p:nvPicPr>
          <p:cNvPr id="11" name="Tijdelijke aanduiding voor afbeelding 10" descr="Afbeelding met tekst, elektronica, schermopname, software&#10;&#10;Door AI gegenereerde inhoud is mogelijk onjuist.">
            <a:extLst>
              <a:ext uri="{FF2B5EF4-FFF2-40B4-BE49-F238E27FC236}">
                <a16:creationId xmlns:a16="http://schemas.microsoft.com/office/drawing/2014/main" id="{EDAA8E8E-30D4-7165-DC1D-7DE262642CAB}"/>
              </a:ext>
            </a:extLst>
          </p:cNvPr>
          <p:cNvPicPr>
            <a:picLocks noGrp="1" noChangeAspect="1"/>
          </p:cNvPicPr>
          <p:nvPr>
            <p:ph type="pic" sz="quarter" idx="12"/>
          </p:nvPr>
        </p:nvPicPr>
        <p:blipFill>
          <a:blip r:embed="rId2"/>
          <a:srcRect t="2267" b="2267"/>
          <a:stretch>
            <a:fillRect/>
          </a:stretch>
        </p:blipFill>
        <p:spPr>
          <a:xfrm>
            <a:off x="230565" y="794629"/>
            <a:ext cx="8682870" cy="4144674"/>
          </a:xfrm>
        </p:spPr>
      </p:pic>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80380870-7981-69E6-3F47-9263A873184D}"/>
              </a:ext>
            </a:extLst>
          </p:cNvPr>
          <p:cNvSpPr>
            <a:spLocks noGrp="1"/>
          </p:cNvSpPr>
          <p:nvPr>
            <p:ph type="sldNum" sz="quarter" idx="12"/>
          </p:nvPr>
        </p:nvSpPr>
        <p:spPr/>
        <p:txBody>
          <a:bodyPr/>
          <a:lstStyle/>
          <a:p>
            <a:fld id="{5A195573-6125-40C3-AA0C-3AC6CFB9F86B}" type="slidenum">
              <a:rPr lang="en-US" smtClean="0"/>
              <a:pPr/>
              <a:t>10</a:t>
            </a:fld>
            <a:endParaRPr lang="en-US" dirty="0"/>
          </a:p>
        </p:txBody>
      </p:sp>
      <p:pic>
        <p:nvPicPr>
          <p:cNvPr id="12" name="Afbeelding 11">
            <a:extLst>
              <a:ext uri="{FF2B5EF4-FFF2-40B4-BE49-F238E27FC236}">
                <a16:creationId xmlns:a16="http://schemas.microsoft.com/office/drawing/2014/main" id="{29D2DD53-52A8-FA3E-6CC9-6CC92DC5C0C3}"/>
              </a:ext>
            </a:extLst>
          </p:cNvPr>
          <p:cNvPicPr>
            <a:picLocks noChangeAspect="1"/>
          </p:cNvPicPr>
          <p:nvPr/>
        </p:nvPicPr>
        <p:blipFill>
          <a:blip r:embed="rId2"/>
          <a:stretch>
            <a:fillRect/>
          </a:stretch>
        </p:blipFill>
        <p:spPr>
          <a:xfrm>
            <a:off x="1667968" y="0"/>
            <a:ext cx="5726784" cy="6858000"/>
          </a:xfrm>
          <a:prstGeom prst="rect">
            <a:avLst/>
          </a:prstGeom>
        </p:spPr>
      </p:pic>
      <p:sp>
        <p:nvSpPr>
          <p:cNvPr id="13" name="Ovaal 12">
            <a:extLst>
              <a:ext uri="{FF2B5EF4-FFF2-40B4-BE49-F238E27FC236}">
                <a16:creationId xmlns:a16="http://schemas.microsoft.com/office/drawing/2014/main" id="{63A64F7C-120F-07E3-FBF9-19591FCEE60B}"/>
              </a:ext>
            </a:extLst>
          </p:cNvPr>
          <p:cNvSpPr/>
          <p:nvPr/>
        </p:nvSpPr>
        <p:spPr>
          <a:xfrm>
            <a:off x="4013200" y="2042160"/>
            <a:ext cx="2174240" cy="4673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0970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0C226-A0A9-7D8D-AAC4-969F998C0053}"/>
              </a:ext>
            </a:extLst>
          </p:cNvPr>
          <p:cNvSpPr>
            <a:spLocks noGrp="1"/>
          </p:cNvSpPr>
          <p:nvPr>
            <p:ph type="title"/>
          </p:nvPr>
        </p:nvSpPr>
        <p:spPr/>
        <p:txBody>
          <a:bodyPr/>
          <a:lstStyle/>
          <a:p>
            <a:r>
              <a:rPr lang="nl-NL" dirty="0"/>
              <a:t>Resultaten</a:t>
            </a:r>
          </a:p>
        </p:txBody>
      </p:sp>
      <p:sp>
        <p:nvSpPr>
          <p:cNvPr id="3" name="Tijdelijke aanduiding voor tekst 2">
            <a:extLst>
              <a:ext uri="{FF2B5EF4-FFF2-40B4-BE49-F238E27FC236}">
                <a16:creationId xmlns:a16="http://schemas.microsoft.com/office/drawing/2014/main" id="{38E53908-79B6-B9D4-8778-C5D14D86994A}"/>
              </a:ext>
            </a:extLst>
          </p:cNvPr>
          <p:cNvSpPr>
            <a:spLocks noGrp="1"/>
          </p:cNvSpPr>
          <p:nvPr>
            <p:ph type="body" sz="quarter" idx="11"/>
          </p:nvPr>
        </p:nvSpPr>
        <p:spPr/>
        <p:txBody>
          <a:bodyPr/>
          <a:lstStyle/>
          <a:p>
            <a:r>
              <a:rPr lang="nl-NL" sz="1800" b="0" dirty="0">
                <a:solidFill>
                  <a:schemeClr val="tx1">
                    <a:lumMod val="50000"/>
                  </a:schemeClr>
                </a:solidFill>
                <a:effectLst/>
              </a:rPr>
              <a:t>De primaire analyse toonde aan dat het percentage patiënten dat 6 maanden na letsel weer bij bewustzijn was, 15,66% (95% betrouwbaarheidsinterval (BI) 5,46–25,87%) hoger was in de RMNS-groep dan in de controlegroep (</a:t>
            </a:r>
            <a:r>
              <a:rPr lang="nl-NL" sz="1800" b="0" i="1" dirty="0">
                <a:solidFill>
                  <a:schemeClr val="tx1">
                    <a:lumMod val="50000"/>
                  </a:schemeClr>
                </a:solidFill>
                <a:effectLst/>
              </a:rPr>
              <a:t>n </a:t>
            </a:r>
            <a:r>
              <a:rPr lang="nl-NL" sz="1800" b="0" dirty="0">
                <a:solidFill>
                  <a:schemeClr val="tx1">
                    <a:lumMod val="50000"/>
                  </a:schemeClr>
                </a:solidFill>
                <a:effectLst/>
              </a:rPr>
              <a:t>= 121, 72,46%, 95% BI 65,23–78,67% vs. </a:t>
            </a:r>
            <a:r>
              <a:rPr lang="nl-NL" sz="1800" b="0" i="1" dirty="0">
                <a:solidFill>
                  <a:schemeClr val="tx1">
                    <a:lumMod val="50000"/>
                  </a:schemeClr>
                </a:solidFill>
                <a:effectLst/>
              </a:rPr>
              <a:t>n </a:t>
            </a:r>
            <a:r>
              <a:rPr lang="nl-NL" sz="1800" b="0" dirty="0">
                <a:solidFill>
                  <a:schemeClr val="tx1">
                    <a:lumMod val="50000"/>
                  </a:schemeClr>
                </a:solidFill>
                <a:effectLst/>
              </a:rPr>
              <a:t>= 92, 56,79%, 95% BI 49,09–64,17%, </a:t>
            </a:r>
            <a:r>
              <a:rPr lang="nl-NL" sz="1800" b="0" i="1" dirty="0">
                <a:solidFill>
                  <a:schemeClr val="tx1">
                    <a:lumMod val="50000"/>
                  </a:schemeClr>
                </a:solidFill>
                <a:effectLst/>
              </a:rPr>
              <a:t>p </a:t>
            </a:r>
            <a:r>
              <a:rPr lang="nl-NL" sz="1800" b="0" dirty="0">
                <a:solidFill>
                  <a:schemeClr val="tx1">
                    <a:lumMod val="50000"/>
                  </a:schemeClr>
                </a:solidFill>
                <a:effectLst/>
              </a:rPr>
              <a:t>= 0,004</a:t>
            </a:r>
            <a:r>
              <a:rPr lang="nl-NL" sz="1800" b="0" u="sng" dirty="0">
                <a:solidFill>
                  <a:schemeClr val="tx1">
                    <a:lumMod val="50000"/>
                  </a:schemeClr>
                </a:solidFill>
                <a:effectLst/>
                <a:hlinkClick r:id="rId2">
                  <a:extLst>
                    <a:ext uri="{A12FA001-AC4F-418D-AE19-62706E023703}">
                      <ahyp:hlinkClr xmlns:ahyp="http://schemas.microsoft.com/office/drawing/2018/hyperlinkcolor" val="tx"/>
                    </a:ext>
                  </a:extLst>
                </a:hlinkClick>
              </a:rPr>
              <a:t>).</a:t>
            </a:r>
            <a:endParaRPr lang="nl-NL" sz="1800" b="0" dirty="0">
              <a:solidFill>
                <a:schemeClr val="tx1">
                  <a:lumMod val="50000"/>
                </a:schemeClr>
              </a:solidFill>
              <a:effectLst/>
            </a:endParaRPr>
          </a:p>
          <a:p>
            <a:br>
              <a:rPr lang="nl-NL" sz="1800" b="0" dirty="0">
                <a:solidFill>
                  <a:schemeClr val="tx1">
                    <a:lumMod val="50000"/>
                  </a:schemeClr>
                </a:solidFill>
                <a:effectLst/>
              </a:rPr>
            </a:br>
            <a:endParaRPr lang="nl-NL" sz="1800" b="0" dirty="0">
              <a:solidFill>
                <a:schemeClr val="tx1">
                  <a:lumMod val="50000"/>
                </a:schemeClr>
              </a:solidFill>
              <a:effectLst/>
            </a:endParaRPr>
          </a:p>
          <a:p>
            <a:endParaRPr lang="nl-NL" sz="1800" b="0" dirty="0">
              <a:solidFill>
                <a:schemeClr val="tx1">
                  <a:lumMod val="50000"/>
                </a:schemeClr>
              </a:solidFill>
            </a:endParaRPr>
          </a:p>
        </p:txBody>
      </p:sp>
      <p:sp>
        <p:nvSpPr>
          <p:cNvPr id="4" name="Tijdelijke aanduiding voor dianummer 3">
            <a:extLst>
              <a:ext uri="{FF2B5EF4-FFF2-40B4-BE49-F238E27FC236}">
                <a16:creationId xmlns:a16="http://schemas.microsoft.com/office/drawing/2014/main" id="{DBA716BE-0F68-D1E2-2FC1-84A16ACFEA6E}"/>
              </a:ext>
            </a:extLst>
          </p:cNvPr>
          <p:cNvSpPr>
            <a:spLocks noGrp="1"/>
          </p:cNvSpPr>
          <p:nvPr>
            <p:ph type="sldNum" sz="quarter" idx="12"/>
          </p:nvPr>
        </p:nvSpPr>
        <p:spPr/>
        <p:txBody>
          <a:bodyPr/>
          <a:lstStyle/>
          <a:p>
            <a:fld id="{5A195573-6125-40C3-AA0C-3AC6CFB9F86B}" type="slidenum">
              <a:rPr lang="en-US" smtClean="0"/>
              <a:pPr/>
              <a:t>11</a:t>
            </a:fld>
            <a:endParaRPr lang="en-US" dirty="0"/>
          </a:p>
        </p:txBody>
      </p:sp>
    </p:spTree>
    <p:extLst>
      <p:ext uri="{BB962C8B-B14F-4D97-AF65-F5344CB8AC3E}">
        <p14:creationId xmlns:p14="http://schemas.microsoft.com/office/powerpoint/2010/main" val="16378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2B07E-3617-4E1B-6542-22E6C9A06D98}"/>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1DD30370-B8F3-8C49-0CED-C479F57AE5F7}"/>
              </a:ext>
            </a:extLst>
          </p:cNvPr>
          <p:cNvSpPr>
            <a:spLocks noGrp="1"/>
          </p:cNvSpPr>
          <p:nvPr>
            <p:ph type="body"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B790F3A7-155E-6223-54CC-1DC97B146F63}"/>
              </a:ext>
            </a:extLst>
          </p:cNvPr>
          <p:cNvSpPr>
            <a:spLocks noGrp="1"/>
          </p:cNvSpPr>
          <p:nvPr>
            <p:ph type="sldNum" sz="quarter" idx="12"/>
          </p:nvPr>
        </p:nvSpPr>
        <p:spPr/>
        <p:txBody>
          <a:bodyPr/>
          <a:lstStyle/>
          <a:p>
            <a:fld id="{5A195573-6125-40C3-AA0C-3AC6CFB9F86B}" type="slidenum">
              <a:rPr lang="en-US" smtClean="0"/>
              <a:pPr/>
              <a:t>12</a:t>
            </a:fld>
            <a:endParaRPr lang="en-US" dirty="0"/>
          </a:p>
        </p:txBody>
      </p:sp>
      <p:pic>
        <p:nvPicPr>
          <p:cNvPr id="3074" name="Picture 2" descr="Figuur 2">
            <a:extLst>
              <a:ext uri="{FF2B5EF4-FFF2-40B4-BE49-F238E27FC236}">
                <a16:creationId xmlns:a16="http://schemas.microsoft.com/office/drawing/2014/main" id="{9201FB8B-A9E8-DF6F-4F1B-3C94D14AD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187450"/>
            <a:ext cx="8699500"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8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136E8-BCD4-A7A4-F75A-0A59B7B71869}"/>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7367AAC1-4E58-5157-4491-D526CA08B7AF}"/>
              </a:ext>
            </a:extLst>
          </p:cNvPr>
          <p:cNvSpPr>
            <a:spLocks noGrp="1"/>
          </p:cNvSpPr>
          <p:nvPr>
            <p:ph type="body" sz="quarter" idx="11"/>
          </p:nvPr>
        </p:nvSpPr>
        <p:spPr>
          <a:xfrm>
            <a:off x="1358424" y="2414812"/>
            <a:ext cx="6109402" cy="2768517"/>
          </a:xfrm>
        </p:spPr>
        <p:txBody>
          <a:bodyPr/>
          <a:lstStyle/>
          <a:p>
            <a:endParaRPr lang="nl-NL" dirty="0"/>
          </a:p>
        </p:txBody>
      </p:sp>
      <p:sp>
        <p:nvSpPr>
          <p:cNvPr id="4" name="Tijdelijke aanduiding voor dianummer 3">
            <a:extLst>
              <a:ext uri="{FF2B5EF4-FFF2-40B4-BE49-F238E27FC236}">
                <a16:creationId xmlns:a16="http://schemas.microsoft.com/office/drawing/2014/main" id="{A0EFB55B-5C8A-CBE7-FEA7-24062BAFAC2A}"/>
              </a:ext>
            </a:extLst>
          </p:cNvPr>
          <p:cNvSpPr>
            <a:spLocks noGrp="1"/>
          </p:cNvSpPr>
          <p:nvPr>
            <p:ph type="sldNum" sz="quarter" idx="12"/>
          </p:nvPr>
        </p:nvSpPr>
        <p:spPr/>
        <p:txBody>
          <a:bodyPr/>
          <a:lstStyle/>
          <a:p>
            <a:fld id="{5A195573-6125-40C3-AA0C-3AC6CFB9F86B}" type="slidenum">
              <a:rPr lang="en-US" smtClean="0"/>
              <a:pPr/>
              <a:t>13</a:t>
            </a:fld>
            <a:endParaRPr lang="en-US" dirty="0"/>
          </a:p>
        </p:txBody>
      </p:sp>
      <p:pic>
        <p:nvPicPr>
          <p:cNvPr id="4098" name="Picture 2" descr="figuur 3">
            <a:extLst>
              <a:ext uri="{FF2B5EF4-FFF2-40B4-BE49-F238E27FC236}">
                <a16:creationId xmlns:a16="http://schemas.microsoft.com/office/drawing/2014/main" id="{121A4603-0A04-67CF-105E-8E48280C0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019" y="1097213"/>
            <a:ext cx="6403021" cy="509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08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46E0C-4961-8C8A-E521-39B7C378AD4C}"/>
              </a:ext>
            </a:extLst>
          </p:cNvPr>
          <p:cNvSpPr>
            <a:spLocks noGrp="1"/>
          </p:cNvSpPr>
          <p:nvPr>
            <p:ph type="title"/>
          </p:nvPr>
        </p:nvSpPr>
        <p:spPr/>
        <p:txBody>
          <a:bodyPr/>
          <a:lstStyle/>
          <a:p>
            <a:r>
              <a:rPr lang="nl-NL" dirty="0"/>
              <a:t>Conclusie</a:t>
            </a:r>
          </a:p>
        </p:txBody>
      </p:sp>
      <p:sp>
        <p:nvSpPr>
          <p:cNvPr id="3" name="Tijdelijke aanduiding voor tekst 2">
            <a:extLst>
              <a:ext uri="{FF2B5EF4-FFF2-40B4-BE49-F238E27FC236}">
                <a16:creationId xmlns:a16="http://schemas.microsoft.com/office/drawing/2014/main" id="{AE1D2A92-A17F-E402-4CDA-3C01189344FD}"/>
              </a:ext>
            </a:extLst>
          </p:cNvPr>
          <p:cNvSpPr>
            <a:spLocks noGrp="1"/>
          </p:cNvSpPr>
          <p:nvPr>
            <p:ph type="body" sz="quarter" idx="11"/>
          </p:nvPr>
        </p:nvSpPr>
        <p:spPr/>
        <p:txBody>
          <a:bodyPr/>
          <a:lstStyle/>
          <a:p>
            <a:r>
              <a:rPr lang="nl-NL" sz="1800" b="0" dirty="0">
                <a:solidFill>
                  <a:schemeClr val="tx1">
                    <a:lumMod val="50000"/>
                  </a:schemeClr>
                </a:solidFill>
              </a:rPr>
              <a:t>S</a:t>
            </a:r>
            <a:r>
              <a:rPr lang="nl-NL" sz="1800" b="0" dirty="0">
                <a:solidFill>
                  <a:schemeClr val="tx1">
                    <a:lumMod val="50000"/>
                  </a:schemeClr>
                </a:solidFill>
                <a:effectLst/>
              </a:rPr>
              <a:t>timulatie van de rechter mediane zenuw resulteert in een grotere en sneller ontwaken uit coma na 6 maanden, in vergelijking met controlepersonen.</a:t>
            </a:r>
          </a:p>
          <a:p>
            <a:r>
              <a:rPr lang="nl-NL" sz="1800" b="0" dirty="0">
                <a:solidFill>
                  <a:schemeClr val="tx1">
                    <a:lumMod val="50000"/>
                  </a:schemeClr>
                </a:solidFill>
                <a:effectLst/>
              </a:rPr>
              <a:t> </a:t>
            </a:r>
          </a:p>
          <a:p>
            <a:r>
              <a:rPr lang="nl-NL" sz="1800" b="0" dirty="0">
                <a:solidFill>
                  <a:schemeClr val="tx1">
                    <a:lumMod val="50000"/>
                  </a:schemeClr>
                </a:solidFill>
                <a:effectLst/>
              </a:rPr>
              <a:t>Rechter mediane zenuwstimulatie is een mogelijke effectieve behandeling om verbetering te bereiken in een acuut coma na ernstig traumatisch hersenletsel. </a:t>
            </a:r>
          </a:p>
          <a:p>
            <a:endParaRPr lang="nl-NL" sz="1800" b="0" dirty="0">
              <a:solidFill>
                <a:schemeClr val="tx1">
                  <a:lumMod val="50000"/>
                </a:schemeClr>
              </a:solidFill>
            </a:endParaRPr>
          </a:p>
          <a:p>
            <a:r>
              <a:rPr lang="nl-NL" sz="1800" b="0" dirty="0">
                <a:solidFill>
                  <a:schemeClr val="tx1">
                    <a:lumMod val="50000"/>
                  </a:schemeClr>
                </a:solidFill>
                <a:effectLst/>
              </a:rPr>
              <a:t>Meer onderzoek is nodig.</a:t>
            </a:r>
          </a:p>
          <a:p>
            <a:br>
              <a:rPr lang="nl-NL" sz="1800" b="0" dirty="0">
                <a:solidFill>
                  <a:schemeClr val="tx1">
                    <a:lumMod val="50000"/>
                  </a:schemeClr>
                </a:solidFill>
              </a:rPr>
            </a:br>
            <a:endParaRPr lang="nl-NL" sz="1800" b="0" dirty="0">
              <a:solidFill>
                <a:schemeClr val="tx1">
                  <a:lumMod val="50000"/>
                </a:schemeClr>
              </a:solidFill>
            </a:endParaRPr>
          </a:p>
        </p:txBody>
      </p:sp>
      <p:sp>
        <p:nvSpPr>
          <p:cNvPr id="4" name="Tijdelijke aanduiding voor dianummer 3">
            <a:extLst>
              <a:ext uri="{FF2B5EF4-FFF2-40B4-BE49-F238E27FC236}">
                <a16:creationId xmlns:a16="http://schemas.microsoft.com/office/drawing/2014/main" id="{061F0051-70C4-64B6-E8EF-D4AB4D4C4A98}"/>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1616027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AED5C-0114-2E4C-AD7A-9EA918DCDE98}"/>
              </a:ext>
            </a:extLst>
          </p:cNvPr>
          <p:cNvSpPr>
            <a:spLocks noGrp="1"/>
          </p:cNvSpPr>
          <p:nvPr>
            <p:ph type="title"/>
          </p:nvPr>
        </p:nvSpPr>
        <p:spPr/>
        <p:txBody>
          <a:bodyPr/>
          <a:lstStyle/>
          <a:p>
            <a:r>
              <a:rPr lang="nl-NL" dirty="0"/>
              <a:t>Beperkingen</a:t>
            </a:r>
          </a:p>
        </p:txBody>
      </p:sp>
      <p:sp>
        <p:nvSpPr>
          <p:cNvPr id="3" name="Tijdelijke aanduiding voor tekst 2">
            <a:extLst>
              <a:ext uri="{FF2B5EF4-FFF2-40B4-BE49-F238E27FC236}">
                <a16:creationId xmlns:a16="http://schemas.microsoft.com/office/drawing/2014/main" id="{41A1EB6F-C91A-906F-1332-B711801E56C0}"/>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b="0" dirty="0">
                <a:solidFill>
                  <a:schemeClr val="tx1">
                    <a:lumMod val="50000"/>
                  </a:schemeClr>
                </a:solidFill>
              </a:rPr>
              <a:t>COVID-19 bemoeilijkte inclusie</a:t>
            </a:r>
          </a:p>
          <a:p>
            <a:pPr marL="285750" indent="-285750">
              <a:buFont typeface="Arial" panose="020B0604020202020204" pitchFamily="34" charset="0"/>
              <a:buChar char="•"/>
            </a:pPr>
            <a:r>
              <a:rPr lang="nl-NL" sz="1800" b="0" dirty="0">
                <a:solidFill>
                  <a:schemeClr val="tx1">
                    <a:lumMod val="50000"/>
                  </a:schemeClr>
                </a:solidFill>
              </a:rPr>
              <a:t>Beoordeling van coma en geven van elektrische stimulatie is nooit volledig objectief</a:t>
            </a:r>
          </a:p>
          <a:p>
            <a:pPr marL="285750" indent="-285750">
              <a:buFont typeface="Arial" panose="020B0604020202020204" pitchFamily="34" charset="0"/>
              <a:buChar char="•"/>
            </a:pPr>
            <a:r>
              <a:rPr lang="nl-NL" sz="1800" b="0" dirty="0">
                <a:solidFill>
                  <a:schemeClr val="tx1">
                    <a:lumMod val="50000"/>
                  </a:schemeClr>
                </a:solidFill>
              </a:rPr>
              <a:t>RMNS gaf soms contracties van spieren dus wist men welke studiegroep de patiënt zat</a:t>
            </a:r>
          </a:p>
          <a:p>
            <a:pPr marL="285750" indent="-285750">
              <a:buFont typeface="Arial" panose="020B0604020202020204" pitchFamily="34" charset="0"/>
              <a:buChar char="•"/>
            </a:pPr>
            <a:r>
              <a:rPr lang="nl-NL" sz="1800" b="0" dirty="0">
                <a:solidFill>
                  <a:schemeClr val="tx1">
                    <a:lumMod val="50000"/>
                  </a:schemeClr>
                </a:solidFill>
              </a:rPr>
              <a:t>De primaire uitkomstmaatstaf was niet gevalideerd. </a:t>
            </a:r>
          </a:p>
          <a:p>
            <a:pPr marL="285750" indent="-285750">
              <a:buFont typeface="Arial" panose="020B0604020202020204" pitchFamily="34" charset="0"/>
              <a:buChar char="•"/>
            </a:pPr>
            <a:r>
              <a:rPr lang="nl-NL" sz="1800" b="0" dirty="0">
                <a:solidFill>
                  <a:schemeClr val="tx1">
                    <a:lumMod val="50000"/>
                  </a:schemeClr>
                </a:solidFill>
              </a:rPr>
              <a:t>Sedatie kan de primaire uitkomstmaat beïnvloeden, die werd geprobeerd te minimaliseren door sedatie te stoppen vóór de beoordeling.</a:t>
            </a:r>
          </a:p>
          <a:p>
            <a:pPr marL="285750" indent="-285750">
              <a:buFont typeface="Arial" panose="020B0604020202020204" pitchFamily="34" charset="0"/>
              <a:buChar char="•"/>
            </a:pPr>
            <a:r>
              <a:rPr lang="nl-NL" sz="1800" b="0" dirty="0">
                <a:solidFill>
                  <a:schemeClr val="tx1">
                    <a:lumMod val="50000"/>
                  </a:schemeClr>
                </a:solidFill>
              </a:rPr>
              <a:t>Dit onderzoek is gedaan bij patiënten &gt;18 jaar </a:t>
            </a:r>
          </a:p>
          <a:p>
            <a:pPr marL="285750" indent="-285750">
              <a:buFont typeface="Arial" panose="020B0604020202020204" pitchFamily="34" charset="0"/>
              <a:buChar char="•"/>
            </a:pPr>
            <a:endParaRPr lang="nl-NL" sz="1800" b="0" dirty="0">
              <a:solidFill>
                <a:schemeClr val="tx1">
                  <a:lumMod val="50000"/>
                </a:schemeClr>
              </a:solidFill>
            </a:endParaRPr>
          </a:p>
          <a:p>
            <a:pPr marL="285750" indent="-285750">
              <a:buFont typeface="Arial" panose="020B0604020202020204" pitchFamily="34" charset="0"/>
              <a:buChar char="•"/>
            </a:pPr>
            <a:endParaRPr lang="nl-NL" sz="1800" b="0" dirty="0">
              <a:solidFill>
                <a:schemeClr val="tx1">
                  <a:lumMod val="50000"/>
                </a:schemeClr>
              </a:solidFill>
            </a:endParaRPr>
          </a:p>
          <a:p>
            <a:pPr marL="285750" indent="-285750">
              <a:buFont typeface="Arial" panose="020B0604020202020204" pitchFamily="34" charset="0"/>
              <a:buChar char="•"/>
            </a:pPr>
            <a:endParaRPr lang="nl-NL" sz="1800" b="0" dirty="0">
              <a:solidFill>
                <a:schemeClr val="tx1">
                  <a:lumMod val="50000"/>
                </a:schemeClr>
              </a:solidFill>
            </a:endParaRPr>
          </a:p>
          <a:p>
            <a:pPr marL="285750" indent="-285750">
              <a:buFont typeface="Arial" panose="020B0604020202020204" pitchFamily="34" charset="0"/>
              <a:buChar char="•"/>
            </a:pPr>
            <a:endParaRPr lang="nl-NL" sz="1800" b="0" dirty="0">
              <a:solidFill>
                <a:schemeClr val="tx1">
                  <a:lumMod val="50000"/>
                </a:schemeClr>
              </a:solidFill>
            </a:endParaRPr>
          </a:p>
        </p:txBody>
      </p:sp>
      <p:sp>
        <p:nvSpPr>
          <p:cNvPr id="4" name="Tijdelijke aanduiding voor dianummer 3">
            <a:extLst>
              <a:ext uri="{FF2B5EF4-FFF2-40B4-BE49-F238E27FC236}">
                <a16:creationId xmlns:a16="http://schemas.microsoft.com/office/drawing/2014/main" id="{D6A2A521-4F6A-E51C-BA78-CD3391A86135}"/>
              </a:ext>
            </a:extLst>
          </p:cNvPr>
          <p:cNvSpPr>
            <a:spLocks noGrp="1"/>
          </p:cNvSpPr>
          <p:nvPr>
            <p:ph type="sldNum" sz="quarter" idx="12"/>
          </p:nvPr>
        </p:nvSpPr>
        <p:spPr/>
        <p:txBody>
          <a:bodyPr/>
          <a:lstStyle/>
          <a:p>
            <a:fld id="{5A195573-6125-40C3-AA0C-3AC6CFB9F86B}" type="slidenum">
              <a:rPr lang="en-US" smtClean="0"/>
              <a:pPr/>
              <a:t>15</a:t>
            </a:fld>
            <a:endParaRPr lang="en-US" dirty="0"/>
          </a:p>
        </p:txBody>
      </p:sp>
    </p:spTree>
    <p:extLst>
      <p:ext uri="{BB962C8B-B14F-4D97-AF65-F5344CB8AC3E}">
        <p14:creationId xmlns:p14="http://schemas.microsoft.com/office/powerpoint/2010/main" val="300692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8869E-857E-540C-08C6-6CDCE44FF056}"/>
              </a:ext>
            </a:extLst>
          </p:cNvPr>
          <p:cNvSpPr>
            <a:spLocks noGrp="1"/>
          </p:cNvSpPr>
          <p:nvPr>
            <p:ph type="title"/>
          </p:nvPr>
        </p:nvSpPr>
        <p:spPr/>
        <p:txBody>
          <a:bodyPr/>
          <a:lstStyle/>
          <a:p>
            <a:r>
              <a:rPr lang="nl-NL" dirty="0"/>
              <a:t>Discussie </a:t>
            </a:r>
          </a:p>
        </p:txBody>
      </p:sp>
      <p:sp>
        <p:nvSpPr>
          <p:cNvPr id="3" name="Tijdelijke aanduiding voor tekst 2">
            <a:extLst>
              <a:ext uri="{FF2B5EF4-FFF2-40B4-BE49-F238E27FC236}">
                <a16:creationId xmlns:a16="http://schemas.microsoft.com/office/drawing/2014/main" id="{FEF6A9C4-44E6-E752-5F04-E67A10A0314E}"/>
              </a:ext>
            </a:extLst>
          </p:cNvPr>
          <p:cNvSpPr>
            <a:spLocks noGrp="1"/>
          </p:cNvSpPr>
          <p:nvPr>
            <p:ph type="body" sz="quarter" idx="11"/>
          </p:nvPr>
        </p:nvSpPr>
        <p:spPr/>
        <p:txBody>
          <a:bodyPr/>
          <a:lstStyle/>
          <a:p>
            <a:pPr marL="285750" indent="-285750" algn="l">
              <a:buFont typeface="Arial" panose="020B0604020202020204" pitchFamily="34" charset="0"/>
              <a:buChar char="•"/>
            </a:pPr>
            <a:r>
              <a:rPr lang="nl-NL" sz="1800" b="0" i="0" u="none" strike="noStrike" dirty="0">
                <a:solidFill>
                  <a:srgbClr val="000000"/>
                </a:solidFill>
                <a:effectLst/>
              </a:rPr>
              <a:t>De studie was </a:t>
            </a:r>
            <a:r>
              <a:rPr lang="nl-NL" sz="1800" b="0" i="0" u="none" strike="noStrike" dirty="0" err="1">
                <a:solidFill>
                  <a:srgbClr val="000000"/>
                </a:solidFill>
                <a:effectLst/>
              </a:rPr>
              <a:t>underpowered</a:t>
            </a:r>
            <a:r>
              <a:rPr lang="nl-NL" sz="1800" b="0" i="0" u="none" strike="noStrike" dirty="0">
                <a:solidFill>
                  <a:srgbClr val="000000"/>
                </a:solidFill>
                <a:effectLst/>
              </a:rPr>
              <a:t> (aantal van 190 patiënten per groep niet gehaald)</a:t>
            </a:r>
          </a:p>
          <a:p>
            <a:pPr marL="285750" indent="-285750" algn="l">
              <a:buFont typeface="Arial" panose="020B0604020202020204" pitchFamily="34" charset="0"/>
              <a:buChar char="•"/>
            </a:pPr>
            <a:r>
              <a:rPr lang="nl-NL" sz="1800" b="0" i="0" u="none" strike="noStrike" dirty="0">
                <a:solidFill>
                  <a:srgbClr val="000000"/>
                </a:solidFill>
                <a:effectLst/>
              </a:rPr>
              <a:t>niet volledige blindering</a:t>
            </a:r>
          </a:p>
          <a:p>
            <a:pPr marL="285750" indent="-285750" algn="l">
              <a:buFont typeface="Arial" panose="020B0604020202020204" pitchFamily="34" charset="0"/>
              <a:buChar char="•"/>
            </a:pPr>
            <a:r>
              <a:rPr lang="nl-NL" sz="1800" b="0" i="0" u="none" strike="noStrike" dirty="0">
                <a:solidFill>
                  <a:srgbClr val="000000"/>
                </a:solidFill>
                <a:effectLst/>
              </a:rPr>
              <a:t>subjectiviteit van de primaire uitkomstmaat</a:t>
            </a:r>
          </a:p>
          <a:p>
            <a:br>
              <a:rPr lang="nl-NL" sz="1800" dirty="0"/>
            </a:br>
            <a:endParaRPr lang="nl-NL" sz="1800" dirty="0"/>
          </a:p>
        </p:txBody>
      </p:sp>
      <p:sp>
        <p:nvSpPr>
          <p:cNvPr id="4" name="Tijdelijke aanduiding voor dianummer 3">
            <a:extLst>
              <a:ext uri="{FF2B5EF4-FFF2-40B4-BE49-F238E27FC236}">
                <a16:creationId xmlns:a16="http://schemas.microsoft.com/office/drawing/2014/main" id="{4EC13A81-F011-97F0-E4C2-B61B1E5F3214}"/>
              </a:ext>
            </a:extLst>
          </p:cNvPr>
          <p:cNvSpPr>
            <a:spLocks noGrp="1"/>
          </p:cNvSpPr>
          <p:nvPr>
            <p:ph type="sldNum" sz="quarter" idx="12"/>
          </p:nvPr>
        </p:nvSpPr>
        <p:spPr/>
        <p:txBody>
          <a:bodyPr/>
          <a:lstStyle/>
          <a:p>
            <a:fld id="{5A195573-6125-40C3-AA0C-3AC6CFB9F86B}" type="slidenum">
              <a:rPr lang="en-US" smtClean="0"/>
              <a:pPr/>
              <a:t>16</a:t>
            </a:fld>
            <a:endParaRPr lang="en-US" dirty="0"/>
          </a:p>
        </p:txBody>
      </p:sp>
    </p:spTree>
    <p:extLst>
      <p:ext uri="{BB962C8B-B14F-4D97-AF65-F5344CB8AC3E}">
        <p14:creationId xmlns:p14="http://schemas.microsoft.com/office/powerpoint/2010/main" val="255385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48A6D-1B74-CEF7-A95E-D873A492263D}"/>
              </a:ext>
            </a:extLst>
          </p:cNvPr>
          <p:cNvSpPr>
            <a:spLocks noGrp="1"/>
          </p:cNvSpPr>
          <p:nvPr>
            <p:ph type="title"/>
          </p:nvPr>
        </p:nvSpPr>
        <p:spPr/>
        <p:txBody>
          <a:bodyPr/>
          <a:lstStyle/>
          <a:p>
            <a:r>
              <a:rPr lang="en-US" dirty="0" err="1"/>
              <a:t>Implicaties</a:t>
            </a:r>
            <a:r>
              <a:rPr lang="en-US" dirty="0"/>
              <a:t> </a:t>
            </a:r>
            <a:r>
              <a:rPr lang="en-US" dirty="0" err="1"/>
              <a:t>voor</a:t>
            </a:r>
            <a:r>
              <a:rPr lang="en-US" dirty="0"/>
              <a:t> de PICU WKZ</a:t>
            </a:r>
            <a:endParaRPr lang="nl-NL" dirty="0"/>
          </a:p>
        </p:txBody>
      </p:sp>
      <p:sp>
        <p:nvSpPr>
          <p:cNvPr id="3" name="Tijdelijke aanduiding voor tekst 2">
            <a:extLst>
              <a:ext uri="{FF2B5EF4-FFF2-40B4-BE49-F238E27FC236}">
                <a16:creationId xmlns:a16="http://schemas.microsoft.com/office/drawing/2014/main" id="{DCD0CF55-E718-E4F4-98BC-D1245F27D8D4}"/>
              </a:ext>
            </a:extLst>
          </p:cNvPr>
          <p:cNvSpPr>
            <a:spLocks noGrp="1"/>
          </p:cNvSpPr>
          <p:nvPr>
            <p:ph type="body" sz="quarter" idx="11"/>
          </p:nvPr>
        </p:nvSpPr>
        <p:spPr/>
        <p:txBody>
          <a:bodyPr/>
          <a:lstStyle/>
          <a:p>
            <a:r>
              <a:rPr lang="nl-NL" sz="1800" b="0" dirty="0">
                <a:solidFill>
                  <a:schemeClr val="tx1">
                    <a:lumMod val="50000"/>
                  </a:schemeClr>
                </a:solidFill>
              </a:rPr>
              <a:t>Gezien de resultaten en het feit dat kinderen sneller/beter herstellen zou het een mooi onderzoek zijn ;) </a:t>
            </a:r>
          </a:p>
          <a:p>
            <a:endParaRPr lang="nl-NL" sz="1800" b="0" dirty="0">
              <a:solidFill>
                <a:schemeClr val="tx1">
                  <a:lumMod val="50000"/>
                </a:schemeClr>
              </a:solidFill>
            </a:endParaRPr>
          </a:p>
          <a:p>
            <a:endParaRPr lang="nl-NL" sz="1800" b="0" dirty="0">
              <a:solidFill>
                <a:schemeClr val="tx1">
                  <a:lumMod val="50000"/>
                </a:schemeClr>
              </a:solidFill>
            </a:endParaRPr>
          </a:p>
        </p:txBody>
      </p:sp>
      <p:sp>
        <p:nvSpPr>
          <p:cNvPr id="4" name="Tijdelijke aanduiding voor dianummer 3">
            <a:extLst>
              <a:ext uri="{FF2B5EF4-FFF2-40B4-BE49-F238E27FC236}">
                <a16:creationId xmlns:a16="http://schemas.microsoft.com/office/drawing/2014/main" id="{53AB39FB-A736-39B8-83C8-577109A14AF5}"/>
              </a:ext>
            </a:extLst>
          </p:cNvPr>
          <p:cNvSpPr>
            <a:spLocks noGrp="1"/>
          </p:cNvSpPr>
          <p:nvPr>
            <p:ph type="sldNum" sz="quarter" idx="12"/>
          </p:nvPr>
        </p:nvSpPr>
        <p:spPr/>
        <p:txBody>
          <a:bodyPr/>
          <a:lstStyle/>
          <a:p>
            <a:fld id="{5A195573-6125-40C3-AA0C-3AC6CFB9F86B}" type="slidenum">
              <a:rPr lang="en-US" smtClean="0"/>
              <a:pPr/>
              <a:t>17</a:t>
            </a:fld>
            <a:endParaRPr lang="en-US" dirty="0"/>
          </a:p>
        </p:txBody>
      </p:sp>
      <p:pic>
        <p:nvPicPr>
          <p:cNvPr id="5122" name="Picture 2" descr="Oranje vraagteken – Kraamzorgloket">
            <a:extLst>
              <a:ext uri="{FF2B5EF4-FFF2-40B4-BE49-F238E27FC236}">
                <a16:creationId xmlns:a16="http://schemas.microsoft.com/office/drawing/2014/main" id="{E78FF922-CD0E-3764-FC00-FF2272DEA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2609850"/>
            <a:ext cx="2844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4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Belang</a:t>
            </a:r>
            <a:endParaRPr lang="en-US" dirty="0"/>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r>
              <a:rPr lang="en-US" sz="1800" b="0" dirty="0">
                <a:solidFill>
                  <a:schemeClr val="tx1">
                    <a:lumMod val="50000"/>
                  </a:schemeClr>
                </a:solidFill>
              </a:rPr>
              <a:t>De </a:t>
            </a:r>
            <a:r>
              <a:rPr lang="en-US" sz="1800" b="0" dirty="0" err="1">
                <a:solidFill>
                  <a:schemeClr val="tx1">
                    <a:lumMod val="50000"/>
                  </a:schemeClr>
                </a:solidFill>
              </a:rPr>
              <a:t>laatste</a:t>
            </a:r>
            <a:r>
              <a:rPr lang="en-US" sz="1800" b="0" dirty="0">
                <a:solidFill>
                  <a:schemeClr val="tx1">
                    <a:lumMod val="50000"/>
                  </a:schemeClr>
                </a:solidFill>
              </a:rPr>
              <a:t> </a:t>
            </a:r>
            <a:r>
              <a:rPr lang="en-US" sz="1800" b="0" dirty="0" err="1">
                <a:solidFill>
                  <a:schemeClr val="tx1">
                    <a:lumMod val="50000"/>
                  </a:schemeClr>
                </a:solidFill>
              </a:rPr>
              <a:t>tijd</a:t>
            </a:r>
            <a:r>
              <a:rPr lang="en-US" sz="1800" b="0" dirty="0">
                <a:solidFill>
                  <a:schemeClr val="tx1">
                    <a:lumMod val="50000"/>
                  </a:schemeClr>
                </a:solidFill>
              </a:rPr>
              <a:t> </a:t>
            </a:r>
            <a:r>
              <a:rPr lang="en-US" sz="1800" b="0" dirty="0" err="1">
                <a:solidFill>
                  <a:schemeClr val="tx1">
                    <a:lumMod val="50000"/>
                  </a:schemeClr>
                </a:solidFill>
              </a:rPr>
              <a:t>hebben</a:t>
            </a:r>
            <a:r>
              <a:rPr lang="en-US" sz="1800" b="0" dirty="0">
                <a:solidFill>
                  <a:schemeClr val="tx1">
                    <a:lumMod val="50000"/>
                  </a:schemeClr>
                </a:solidFill>
              </a:rPr>
              <a:t> </a:t>
            </a:r>
            <a:r>
              <a:rPr lang="en-US" sz="1800" b="0" dirty="0" err="1">
                <a:solidFill>
                  <a:schemeClr val="tx1">
                    <a:lumMod val="50000"/>
                  </a:schemeClr>
                </a:solidFill>
              </a:rPr>
              <a:t>een</a:t>
            </a:r>
            <a:r>
              <a:rPr lang="en-US" sz="1800" b="0" dirty="0">
                <a:solidFill>
                  <a:schemeClr val="tx1">
                    <a:lumMod val="50000"/>
                  </a:schemeClr>
                </a:solidFill>
              </a:rPr>
              <a:t> </a:t>
            </a:r>
            <a:r>
              <a:rPr lang="en-US" sz="1800" b="0" dirty="0" err="1">
                <a:solidFill>
                  <a:schemeClr val="tx1">
                    <a:lumMod val="50000"/>
                  </a:schemeClr>
                </a:solidFill>
              </a:rPr>
              <a:t>aantal</a:t>
            </a:r>
            <a:r>
              <a:rPr lang="en-US" sz="1800" b="0" dirty="0">
                <a:solidFill>
                  <a:schemeClr val="tx1">
                    <a:lumMod val="50000"/>
                  </a:schemeClr>
                </a:solidFill>
              </a:rPr>
              <a:t> </a:t>
            </a:r>
            <a:r>
              <a:rPr lang="en-US" sz="1800" b="0" dirty="0" err="1">
                <a:solidFill>
                  <a:schemeClr val="tx1">
                    <a:lumMod val="50000"/>
                  </a:schemeClr>
                </a:solidFill>
              </a:rPr>
              <a:t>kinderen</a:t>
            </a:r>
            <a:r>
              <a:rPr lang="en-US" sz="1800" b="0" dirty="0">
                <a:solidFill>
                  <a:schemeClr val="tx1">
                    <a:lumMod val="50000"/>
                  </a:schemeClr>
                </a:solidFill>
              </a:rPr>
              <a:t> </a:t>
            </a:r>
            <a:r>
              <a:rPr lang="en-US" sz="1800" b="0" dirty="0" err="1">
                <a:solidFill>
                  <a:schemeClr val="tx1">
                    <a:lumMod val="50000"/>
                  </a:schemeClr>
                </a:solidFill>
              </a:rPr>
              <a:t>opgenomen</a:t>
            </a:r>
            <a:r>
              <a:rPr lang="en-US" sz="1800" b="0" dirty="0">
                <a:solidFill>
                  <a:schemeClr val="tx1">
                    <a:lumMod val="50000"/>
                  </a:schemeClr>
                </a:solidFill>
              </a:rPr>
              <a:t> </a:t>
            </a:r>
            <a:r>
              <a:rPr lang="en-US" sz="1800" b="0" dirty="0" err="1">
                <a:solidFill>
                  <a:schemeClr val="tx1">
                    <a:lumMod val="50000"/>
                  </a:schemeClr>
                </a:solidFill>
              </a:rPr>
              <a:t>gelegen</a:t>
            </a:r>
            <a:r>
              <a:rPr lang="en-US" sz="1800" b="0" dirty="0">
                <a:solidFill>
                  <a:schemeClr val="tx1">
                    <a:lumMod val="50000"/>
                  </a:schemeClr>
                </a:solidFill>
              </a:rPr>
              <a:t> </a:t>
            </a:r>
            <a:r>
              <a:rPr lang="en-US" sz="1800" b="0" dirty="0" err="1">
                <a:solidFill>
                  <a:schemeClr val="tx1">
                    <a:lumMod val="50000"/>
                  </a:schemeClr>
                </a:solidFill>
              </a:rPr>
              <a:t>na</a:t>
            </a:r>
            <a:r>
              <a:rPr lang="en-US" sz="1800" b="0" dirty="0">
                <a:solidFill>
                  <a:schemeClr val="tx1">
                    <a:lumMod val="50000"/>
                  </a:schemeClr>
                </a:solidFill>
              </a:rPr>
              <a:t> neurotrauma die met </a:t>
            </a:r>
            <a:r>
              <a:rPr lang="en-US" sz="1800" b="0" dirty="0" err="1">
                <a:solidFill>
                  <a:schemeClr val="tx1">
                    <a:lumMod val="50000"/>
                  </a:schemeClr>
                </a:solidFill>
              </a:rPr>
              <a:t>een</a:t>
            </a:r>
            <a:r>
              <a:rPr lang="en-US" sz="1800" b="0" dirty="0">
                <a:solidFill>
                  <a:schemeClr val="tx1">
                    <a:lumMod val="50000"/>
                  </a:schemeClr>
                </a:solidFill>
              </a:rPr>
              <a:t>  met </a:t>
            </a:r>
            <a:r>
              <a:rPr lang="en-US" sz="1800" b="0" dirty="0" err="1">
                <a:solidFill>
                  <a:schemeClr val="tx1">
                    <a:lumMod val="50000"/>
                  </a:schemeClr>
                </a:solidFill>
              </a:rPr>
              <a:t>verlaagd</a:t>
            </a:r>
            <a:r>
              <a:rPr lang="en-US" sz="1800" b="0" dirty="0">
                <a:solidFill>
                  <a:schemeClr val="tx1">
                    <a:lumMod val="50000"/>
                  </a:schemeClr>
                </a:solidFill>
              </a:rPr>
              <a:t> </a:t>
            </a:r>
            <a:r>
              <a:rPr lang="en-US" sz="1800" b="0" dirty="0" err="1">
                <a:solidFill>
                  <a:schemeClr val="tx1">
                    <a:lumMod val="50000"/>
                  </a:schemeClr>
                </a:solidFill>
              </a:rPr>
              <a:t>bewustzijn</a:t>
            </a:r>
            <a:r>
              <a:rPr lang="en-US" sz="1800" b="0" dirty="0">
                <a:solidFill>
                  <a:schemeClr val="tx1">
                    <a:lumMod val="50000"/>
                  </a:schemeClr>
                </a:solidFill>
              </a:rPr>
              <a:t> op de PICU </a:t>
            </a:r>
            <a:r>
              <a:rPr lang="en-US" sz="1800" b="0" dirty="0" err="1">
                <a:solidFill>
                  <a:schemeClr val="tx1">
                    <a:lumMod val="50000"/>
                  </a:schemeClr>
                </a:solidFill>
              </a:rPr>
              <a:t>lagen</a:t>
            </a:r>
            <a:r>
              <a:rPr lang="en-US" sz="1800" b="0" dirty="0">
                <a:solidFill>
                  <a:schemeClr val="tx1">
                    <a:lumMod val="50000"/>
                  </a:schemeClr>
                </a:solidFill>
              </a:rPr>
              <a:t> en met </a:t>
            </a:r>
            <a:r>
              <a:rPr lang="en-US" sz="1800" b="0" dirty="0" err="1">
                <a:solidFill>
                  <a:schemeClr val="tx1">
                    <a:lumMod val="50000"/>
                  </a:schemeClr>
                </a:solidFill>
              </a:rPr>
              <a:t>laag</a:t>
            </a:r>
            <a:r>
              <a:rPr lang="en-US" sz="1800" b="0" dirty="0">
                <a:solidFill>
                  <a:schemeClr val="tx1">
                    <a:lumMod val="50000"/>
                  </a:schemeClr>
                </a:solidFill>
              </a:rPr>
              <a:t> </a:t>
            </a:r>
            <a:r>
              <a:rPr lang="en-US" sz="1800" b="0" dirty="0" err="1">
                <a:solidFill>
                  <a:schemeClr val="tx1">
                    <a:lumMod val="50000"/>
                  </a:schemeClr>
                </a:solidFill>
              </a:rPr>
              <a:t>bewustzijn</a:t>
            </a:r>
            <a:r>
              <a:rPr lang="en-US" sz="1800" b="0" dirty="0">
                <a:solidFill>
                  <a:schemeClr val="tx1">
                    <a:lumMod val="50000"/>
                  </a:schemeClr>
                </a:solidFill>
              </a:rPr>
              <a:t> </a:t>
            </a:r>
            <a:r>
              <a:rPr lang="en-US" sz="1800" b="0" dirty="0" err="1">
                <a:solidFill>
                  <a:schemeClr val="tx1">
                    <a:lumMod val="50000"/>
                  </a:schemeClr>
                </a:solidFill>
              </a:rPr>
              <a:t>overgeplaatst</a:t>
            </a:r>
            <a:r>
              <a:rPr lang="en-US" sz="1800" b="0" dirty="0">
                <a:solidFill>
                  <a:schemeClr val="tx1">
                    <a:lumMod val="50000"/>
                  </a:schemeClr>
                </a:solidFill>
              </a:rPr>
              <a:t> </a:t>
            </a:r>
            <a:r>
              <a:rPr lang="en-US" sz="1800" b="0" dirty="0" err="1">
                <a:solidFill>
                  <a:schemeClr val="tx1">
                    <a:lumMod val="50000"/>
                  </a:schemeClr>
                </a:solidFill>
              </a:rPr>
              <a:t>zijn</a:t>
            </a:r>
            <a:r>
              <a:rPr lang="en-US" sz="1800" b="0" dirty="0">
                <a:solidFill>
                  <a:schemeClr val="tx1">
                    <a:lumMod val="50000"/>
                  </a:schemeClr>
                </a:solidFill>
              </a:rPr>
              <a:t>. </a:t>
            </a:r>
          </a:p>
          <a:p>
            <a:endParaRPr lang="en-US" sz="1800" b="0" dirty="0">
              <a:solidFill>
                <a:schemeClr val="tx1">
                  <a:lumMod val="50000"/>
                </a:schemeClr>
              </a:solidFill>
            </a:endParaRPr>
          </a:p>
          <a:p>
            <a:r>
              <a:rPr lang="en-US" sz="1800" b="0" dirty="0">
                <a:solidFill>
                  <a:schemeClr val="tx1">
                    <a:lumMod val="50000"/>
                  </a:schemeClr>
                </a:solidFill>
              </a:rPr>
              <a:t>Is nerve electrical stimulation </a:t>
            </a:r>
            <a:r>
              <a:rPr lang="en-US" sz="1800" b="0" dirty="0" err="1">
                <a:solidFill>
                  <a:schemeClr val="tx1">
                    <a:lumMod val="50000"/>
                  </a:schemeClr>
                </a:solidFill>
              </a:rPr>
              <a:t>iets</a:t>
            </a:r>
            <a:r>
              <a:rPr lang="en-US" sz="1800" b="0" dirty="0">
                <a:solidFill>
                  <a:schemeClr val="tx1">
                    <a:lumMod val="50000"/>
                  </a:schemeClr>
                </a:solidFill>
              </a:rPr>
              <a:t> om </a:t>
            </a:r>
            <a:r>
              <a:rPr lang="en-US" sz="1800" b="0" dirty="0" err="1">
                <a:solidFill>
                  <a:schemeClr val="tx1">
                    <a:lumMod val="50000"/>
                  </a:schemeClr>
                </a:solidFill>
              </a:rPr>
              <a:t>te</a:t>
            </a:r>
            <a:r>
              <a:rPr lang="en-US" sz="1800" b="0" dirty="0">
                <a:solidFill>
                  <a:schemeClr val="tx1">
                    <a:lumMod val="50000"/>
                  </a:schemeClr>
                </a:solidFill>
              </a:rPr>
              <a:t> </a:t>
            </a:r>
            <a:r>
              <a:rPr lang="en-US" sz="1800" b="0" dirty="0" err="1">
                <a:solidFill>
                  <a:schemeClr val="tx1">
                    <a:lumMod val="50000"/>
                  </a:schemeClr>
                </a:solidFill>
              </a:rPr>
              <a:t>gaan</a:t>
            </a:r>
            <a:r>
              <a:rPr lang="en-US" sz="1800" b="0" dirty="0">
                <a:solidFill>
                  <a:schemeClr val="tx1">
                    <a:lumMod val="50000"/>
                  </a:schemeClr>
                </a:solidFill>
              </a:rPr>
              <a:t> </a:t>
            </a:r>
            <a:r>
              <a:rPr lang="en-US" sz="1800" b="0" dirty="0" err="1">
                <a:solidFill>
                  <a:schemeClr val="tx1">
                    <a:lumMod val="50000"/>
                  </a:schemeClr>
                </a:solidFill>
              </a:rPr>
              <a:t>onderzoeken</a:t>
            </a:r>
            <a:r>
              <a:rPr lang="en-US" sz="1800" b="0" dirty="0">
                <a:solidFill>
                  <a:schemeClr val="tx1">
                    <a:lumMod val="50000"/>
                  </a:schemeClr>
                </a:solidFill>
              </a:rPr>
              <a:t>?</a:t>
            </a:r>
          </a:p>
          <a:p>
            <a:endParaRPr lang="en-US" sz="1800" b="0" dirty="0">
              <a:solidFill>
                <a:schemeClr val="tx1">
                  <a:lumMod val="50000"/>
                </a:schemeClr>
              </a:solidFill>
            </a:endParaRPr>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2</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6E9FA-87A7-0950-223F-148EE0775D00}"/>
              </a:ext>
            </a:extLst>
          </p:cNvPr>
          <p:cNvSpPr>
            <a:spLocks noGrp="1"/>
          </p:cNvSpPr>
          <p:nvPr>
            <p:ph type="title"/>
          </p:nvPr>
        </p:nvSpPr>
        <p:spPr/>
        <p:txBody>
          <a:bodyPr/>
          <a:lstStyle/>
          <a:p>
            <a:r>
              <a:rPr lang="nl-NL" dirty="0"/>
              <a:t>PICO</a:t>
            </a:r>
          </a:p>
        </p:txBody>
      </p:sp>
      <p:sp>
        <p:nvSpPr>
          <p:cNvPr id="3" name="Tijdelijke aanduiding voor tekst 2">
            <a:extLst>
              <a:ext uri="{FF2B5EF4-FFF2-40B4-BE49-F238E27FC236}">
                <a16:creationId xmlns:a16="http://schemas.microsoft.com/office/drawing/2014/main" id="{6FB4A38D-E99E-0EE9-4DC2-91B6B4F6F81A}"/>
              </a:ext>
            </a:extLst>
          </p:cNvPr>
          <p:cNvSpPr>
            <a:spLocks noGrp="1"/>
          </p:cNvSpPr>
          <p:nvPr>
            <p:ph type="body" sz="quarter" idx="11"/>
          </p:nvPr>
        </p:nvSpPr>
        <p:spPr/>
        <p:txBody>
          <a:bodyPr/>
          <a:lstStyle/>
          <a:p>
            <a:endParaRPr lang="nl-NL" sz="2000" b="0" dirty="0">
              <a:solidFill>
                <a:schemeClr val="tx1">
                  <a:lumMod val="50000"/>
                </a:schemeClr>
              </a:solidFill>
            </a:endParaRPr>
          </a:p>
          <a:p>
            <a:r>
              <a:rPr lang="nl-NL" sz="2000" b="0" dirty="0">
                <a:solidFill>
                  <a:schemeClr val="tx1">
                    <a:lumMod val="50000"/>
                  </a:schemeClr>
                </a:solidFill>
              </a:rPr>
              <a:t>P	Patiënten in coma met een GCS &lt; 8 na TBI</a:t>
            </a:r>
          </a:p>
          <a:p>
            <a:r>
              <a:rPr lang="nl-NL" sz="2000" b="0" dirty="0">
                <a:solidFill>
                  <a:schemeClr val="tx1">
                    <a:lumMod val="50000"/>
                  </a:schemeClr>
                </a:solidFill>
              </a:rPr>
              <a:t>I	Onderzoeksgroep ontving transcutane elektrische stimulatie: 20 mA, 	300 </a:t>
            </a:r>
            <a:r>
              <a:rPr lang="el-GR" sz="2000" b="0" dirty="0">
                <a:solidFill>
                  <a:schemeClr val="tx1">
                    <a:lumMod val="50000"/>
                  </a:schemeClr>
                </a:solidFill>
              </a:rPr>
              <a:t>μ</a:t>
            </a:r>
            <a:r>
              <a:rPr lang="nl-NL" sz="2000" b="0" dirty="0">
                <a:solidFill>
                  <a:schemeClr val="tx1">
                    <a:lumMod val="50000"/>
                  </a:schemeClr>
                </a:solidFill>
              </a:rPr>
              <a:t>s pulsen, op 40 Hz, gedurende 20 s per minuut, 8 uur per dag, 	gedurende 2 	weken. </a:t>
            </a:r>
          </a:p>
          <a:p>
            <a:r>
              <a:rPr lang="nl-NL" sz="2000" b="0" dirty="0">
                <a:solidFill>
                  <a:schemeClr val="tx1">
                    <a:lumMod val="50000"/>
                  </a:schemeClr>
                </a:solidFill>
              </a:rPr>
              <a:t>C	Controle groep kreeg standaardzorg zonder stimulatie.</a:t>
            </a:r>
          </a:p>
          <a:p>
            <a:r>
              <a:rPr lang="nl-NL" sz="2000" b="0" dirty="0">
                <a:solidFill>
                  <a:schemeClr val="tx1">
                    <a:lumMod val="50000"/>
                  </a:schemeClr>
                </a:solidFill>
              </a:rPr>
              <a:t>O	Het percentage patiënten dat 6 maanden na het trauma het bewustzijn was.</a:t>
            </a:r>
          </a:p>
          <a:p>
            <a:endParaRPr lang="nl-NL" sz="2000" b="0" dirty="0">
              <a:solidFill>
                <a:schemeClr val="tx1">
                  <a:lumMod val="50000"/>
                </a:schemeClr>
              </a:solidFill>
            </a:endParaRPr>
          </a:p>
        </p:txBody>
      </p:sp>
      <p:sp>
        <p:nvSpPr>
          <p:cNvPr id="4" name="Tijdelijke aanduiding voor dianummer 3">
            <a:extLst>
              <a:ext uri="{FF2B5EF4-FFF2-40B4-BE49-F238E27FC236}">
                <a16:creationId xmlns:a16="http://schemas.microsoft.com/office/drawing/2014/main" id="{5369F859-F322-7415-95B1-20DEEC486D8C}"/>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9031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9CC85-1902-0EB1-FE54-C4C7AB96EFA9}"/>
              </a:ext>
            </a:extLst>
          </p:cNvPr>
          <p:cNvSpPr>
            <a:spLocks noGrp="1"/>
          </p:cNvSpPr>
          <p:nvPr>
            <p:ph type="title"/>
          </p:nvPr>
        </p:nvSpPr>
        <p:spPr/>
        <p:txBody>
          <a:bodyPr/>
          <a:lstStyle/>
          <a:p>
            <a:r>
              <a:rPr lang="nl-NL" dirty="0"/>
              <a:t>Methode</a:t>
            </a:r>
          </a:p>
        </p:txBody>
      </p:sp>
      <p:sp>
        <p:nvSpPr>
          <p:cNvPr id="3" name="Tijdelijke aanduiding voor tekst 2">
            <a:extLst>
              <a:ext uri="{FF2B5EF4-FFF2-40B4-BE49-F238E27FC236}">
                <a16:creationId xmlns:a16="http://schemas.microsoft.com/office/drawing/2014/main" id="{B444BFB8-6A6A-3A8B-70E6-1D2FCDC87D8A}"/>
              </a:ext>
            </a:extLst>
          </p:cNvPr>
          <p:cNvSpPr>
            <a:spLocks noGrp="1"/>
          </p:cNvSpPr>
          <p:nvPr>
            <p:ph type="body" sz="quarter" idx="11"/>
          </p:nvPr>
        </p:nvSpPr>
        <p:spPr>
          <a:xfrm>
            <a:off x="464344" y="1529999"/>
            <a:ext cx="8224838" cy="4870506"/>
          </a:xfrm>
        </p:spPr>
        <p:txBody>
          <a:bodyPr/>
          <a:lstStyle/>
          <a:p>
            <a:r>
              <a:rPr lang="nl-NL" sz="1800" b="0" dirty="0">
                <a:solidFill>
                  <a:schemeClr val="tx1">
                    <a:lumMod val="50000"/>
                  </a:schemeClr>
                </a:solidFill>
              </a:rPr>
              <a:t>Een prospectieve, multicenter, gerandomiseerde gecontroleerde studie, in 22 gespecialiseerde neurochirurgische centra China. </a:t>
            </a:r>
          </a:p>
          <a:p>
            <a:endParaRPr lang="nl-NL" sz="1800" b="0" dirty="0">
              <a:solidFill>
                <a:schemeClr val="tx1">
                  <a:lumMod val="50000"/>
                </a:schemeClr>
              </a:solidFill>
            </a:endParaRPr>
          </a:p>
          <a:p>
            <a:r>
              <a:rPr lang="nl-NL" sz="1800" b="0" dirty="0">
                <a:solidFill>
                  <a:schemeClr val="tx1">
                    <a:lumMod val="50000"/>
                  </a:schemeClr>
                </a:solidFill>
              </a:rPr>
              <a:t>Patiënten met een acuut coma op 7-14 dagen na TBI werden willekeurig toegewezen (1:1) aan ofwel routinetherapie of elektrische stimulatie van de </a:t>
            </a:r>
            <a:r>
              <a:rPr lang="nl-NL" sz="1800" b="0" dirty="0" err="1">
                <a:solidFill>
                  <a:schemeClr val="tx1">
                    <a:lumMod val="50000"/>
                  </a:schemeClr>
                </a:solidFill>
              </a:rPr>
              <a:t>rechtermediane</a:t>
            </a:r>
            <a:r>
              <a:rPr lang="nl-NL" sz="1800" b="0" dirty="0">
                <a:solidFill>
                  <a:schemeClr val="tx1">
                    <a:lumMod val="50000"/>
                  </a:schemeClr>
                </a:solidFill>
              </a:rPr>
              <a:t> zenuw (RMNS-groep)</a:t>
            </a:r>
          </a:p>
          <a:p>
            <a:endParaRPr lang="nl-NL" sz="1800" b="0" dirty="0">
              <a:solidFill>
                <a:schemeClr val="tx1">
                  <a:lumMod val="50000"/>
                </a:schemeClr>
              </a:solidFill>
            </a:endParaRPr>
          </a:p>
          <a:p>
            <a:r>
              <a:rPr lang="nl-NL" sz="1800" b="0" dirty="0">
                <a:solidFill>
                  <a:schemeClr val="tx1">
                    <a:lumMod val="50000"/>
                  </a:schemeClr>
                </a:solidFill>
              </a:rPr>
              <a:t>De RMNS-groep ontving 20 mA, 300 </a:t>
            </a:r>
            <a:r>
              <a:rPr lang="nl-NL" sz="1800" b="0" dirty="0" err="1">
                <a:solidFill>
                  <a:schemeClr val="tx1">
                    <a:lumMod val="50000"/>
                  </a:schemeClr>
                </a:solidFill>
              </a:rPr>
              <a:t>μs</a:t>
            </a:r>
            <a:r>
              <a:rPr lang="nl-NL" sz="1800" b="0" dirty="0">
                <a:solidFill>
                  <a:schemeClr val="tx1">
                    <a:lumMod val="50000"/>
                  </a:schemeClr>
                </a:solidFill>
              </a:rPr>
              <a:t>, 40 Hz stimulatiepulsen, die 20 s per minuut, 8 uur per dag, gedurende 2 weken.</a:t>
            </a:r>
          </a:p>
          <a:p>
            <a:endParaRPr lang="nl-NL" sz="1800" b="0" dirty="0">
              <a:solidFill>
                <a:schemeClr val="tx1">
                  <a:lumMod val="50000"/>
                </a:schemeClr>
              </a:solidFill>
            </a:endParaRPr>
          </a:p>
          <a:p>
            <a:r>
              <a:rPr lang="nl-NL" sz="1800" b="0" dirty="0">
                <a:solidFill>
                  <a:schemeClr val="tx1">
                    <a:lumMod val="50000"/>
                  </a:schemeClr>
                </a:solidFill>
              </a:rPr>
              <a:t>De </a:t>
            </a:r>
            <a:r>
              <a:rPr lang="nl-NL" sz="1800" dirty="0">
                <a:solidFill>
                  <a:schemeClr val="tx1">
                    <a:lumMod val="50000"/>
                  </a:schemeClr>
                </a:solidFill>
              </a:rPr>
              <a:t>primaire</a:t>
            </a:r>
            <a:r>
              <a:rPr lang="nl-NL" sz="1800" b="0" dirty="0">
                <a:solidFill>
                  <a:schemeClr val="tx1">
                    <a:lumMod val="50000"/>
                  </a:schemeClr>
                </a:solidFill>
              </a:rPr>
              <a:t> uitkomst was het aantal patiënten dat 6 maanden na het trauma weer bij bewustzijn kwam/was. </a:t>
            </a:r>
          </a:p>
          <a:p>
            <a:r>
              <a:rPr lang="nl-NL" sz="1800" b="0" dirty="0">
                <a:solidFill>
                  <a:schemeClr val="tx1">
                    <a:lumMod val="50000"/>
                  </a:schemeClr>
                </a:solidFill>
              </a:rPr>
              <a:t>De </a:t>
            </a:r>
            <a:r>
              <a:rPr lang="nl-NL" sz="1800" dirty="0">
                <a:solidFill>
                  <a:schemeClr val="tx1">
                    <a:lumMod val="50000"/>
                  </a:schemeClr>
                </a:solidFill>
              </a:rPr>
              <a:t>secundaire</a:t>
            </a:r>
            <a:r>
              <a:rPr lang="nl-NL" sz="1800" b="0" dirty="0">
                <a:solidFill>
                  <a:schemeClr val="tx1">
                    <a:lumMod val="50000"/>
                  </a:schemeClr>
                </a:solidFill>
              </a:rPr>
              <a:t> uitkomstmaten waren </a:t>
            </a:r>
          </a:p>
          <a:p>
            <a:pPr marL="285750" indent="-285750">
              <a:buFont typeface="Arial" panose="020B0604020202020204" pitchFamily="34" charset="0"/>
              <a:buChar char="•"/>
            </a:pPr>
            <a:r>
              <a:rPr lang="nl-NL" sz="1800" b="0" dirty="0">
                <a:solidFill>
                  <a:schemeClr val="tx1">
                    <a:lumMod val="50000"/>
                  </a:schemeClr>
                </a:solidFill>
              </a:rPr>
              <a:t>Glasgow Coma </a:t>
            </a:r>
            <a:r>
              <a:rPr lang="nl-NL" sz="1800" b="0" dirty="0" err="1">
                <a:solidFill>
                  <a:schemeClr val="tx1">
                    <a:lumMod val="50000"/>
                  </a:schemeClr>
                </a:solidFill>
              </a:rPr>
              <a:t>Scale</a:t>
            </a:r>
            <a:r>
              <a:rPr lang="nl-NL" sz="1800" b="0" dirty="0">
                <a:solidFill>
                  <a:schemeClr val="tx1">
                    <a:lumMod val="50000"/>
                  </a:schemeClr>
                </a:solidFill>
              </a:rPr>
              <a:t> (GCS), </a:t>
            </a:r>
          </a:p>
          <a:p>
            <a:pPr marL="285750" indent="-285750">
              <a:buFont typeface="Arial" panose="020B0604020202020204" pitchFamily="34" charset="0"/>
              <a:buChar char="•"/>
            </a:pPr>
            <a:r>
              <a:rPr lang="nl-NL" sz="1800" b="0" dirty="0">
                <a:solidFill>
                  <a:schemeClr val="tx1">
                    <a:lumMod val="50000"/>
                  </a:schemeClr>
                </a:solidFill>
              </a:rPr>
              <a:t>Full </a:t>
            </a:r>
            <a:r>
              <a:rPr lang="nl-NL" sz="1800" b="0" dirty="0" err="1">
                <a:solidFill>
                  <a:schemeClr val="tx1">
                    <a:lumMod val="50000"/>
                  </a:schemeClr>
                </a:solidFill>
              </a:rPr>
              <a:t>Outline</a:t>
            </a:r>
            <a:r>
              <a:rPr lang="nl-NL" sz="1800" b="0" dirty="0">
                <a:solidFill>
                  <a:schemeClr val="tx1">
                    <a:lumMod val="50000"/>
                  </a:schemeClr>
                </a:solidFill>
              </a:rPr>
              <a:t> of </a:t>
            </a:r>
            <a:r>
              <a:rPr lang="nl-NL" sz="1800" b="0" dirty="0" err="1">
                <a:solidFill>
                  <a:schemeClr val="tx1">
                    <a:lumMod val="50000"/>
                  </a:schemeClr>
                </a:solidFill>
              </a:rPr>
              <a:t>Unresponsiveness</a:t>
            </a:r>
            <a:r>
              <a:rPr lang="nl-NL" sz="1800" b="0" dirty="0">
                <a:solidFill>
                  <a:schemeClr val="tx1">
                    <a:lumMod val="50000"/>
                  </a:schemeClr>
                </a:solidFill>
              </a:rPr>
              <a:t> </a:t>
            </a:r>
            <a:r>
              <a:rPr lang="nl-NL" sz="1800" b="0" dirty="0" err="1">
                <a:solidFill>
                  <a:schemeClr val="tx1">
                    <a:lumMod val="50000"/>
                  </a:schemeClr>
                </a:solidFill>
              </a:rPr>
              <a:t>scale</a:t>
            </a:r>
            <a:r>
              <a:rPr lang="nl-NL" sz="1800" b="0" dirty="0">
                <a:solidFill>
                  <a:schemeClr val="tx1">
                    <a:lumMod val="50000"/>
                  </a:schemeClr>
                </a:solidFill>
              </a:rPr>
              <a:t> (FOUR), </a:t>
            </a:r>
          </a:p>
          <a:p>
            <a:pPr marL="285750" indent="-285750">
              <a:buFont typeface="Arial" panose="020B0604020202020204" pitchFamily="34" charset="0"/>
              <a:buChar char="•"/>
            </a:pPr>
            <a:r>
              <a:rPr lang="nl-NL" sz="1800" b="0" dirty="0">
                <a:solidFill>
                  <a:schemeClr val="tx1">
                    <a:lumMod val="50000"/>
                  </a:schemeClr>
                </a:solidFill>
              </a:rPr>
              <a:t>Coma Recovery </a:t>
            </a:r>
            <a:r>
              <a:rPr lang="nl-NL" sz="1800" b="0" dirty="0" err="1">
                <a:solidFill>
                  <a:schemeClr val="tx1">
                    <a:lumMod val="50000"/>
                  </a:schemeClr>
                </a:solidFill>
              </a:rPr>
              <a:t>Scale-Revised</a:t>
            </a:r>
            <a:r>
              <a:rPr lang="nl-NL" sz="1800" b="0" dirty="0">
                <a:solidFill>
                  <a:schemeClr val="tx1">
                    <a:lumMod val="50000"/>
                  </a:schemeClr>
                </a:solidFill>
              </a:rPr>
              <a:t> (CRS-R),</a:t>
            </a:r>
          </a:p>
          <a:p>
            <a:pPr marL="285750" indent="-285750">
              <a:buFont typeface="Arial" panose="020B0604020202020204" pitchFamily="34" charset="0"/>
              <a:buChar char="•"/>
            </a:pPr>
            <a:r>
              <a:rPr lang="nl-NL" sz="1800" b="0" dirty="0" err="1">
                <a:solidFill>
                  <a:schemeClr val="tx1">
                    <a:lumMod val="50000"/>
                  </a:schemeClr>
                </a:solidFill>
              </a:rPr>
              <a:t>Disability</a:t>
            </a:r>
            <a:r>
              <a:rPr lang="nl-NL" sz="1800" b="0" dirty="0">
                <a:solidFill>
                  <a:schemeClr val="tx1">
                    <a:lumMod val="50000"/>
                  </a:schemeClr>
                </a:solidFill>
              </a:rPr>
              <a:t> Rating </a:t>
            </a:r>
            <a:r>
              <a:rPr lang="nl-NL" sz="1800" b="0" dirty="0" err="1">
                <a:solidFill>
                  <a:schemeClr val="tx1">
                    <a:lumMod val="50000"/>
                  </a:schemeClr>
                </a:solidFill>
              </a:rPr>
              <a:t>Scale</a:t>
            </a:r>
            <a:r>
              <a:rPr lang="nl-NL" sz="1800" b="0" dirty="0">
                <a:solidFill>
                  <a:schemeClr val="tx1">
                    <a:lumMod val="50000"/>
                  </a:schemeClr>
                </a:solidFill>
              </a:rPr>
              <a:t> (DRS) </a:t>
            </a:r>
          </a:p>
          <a:p>
            <a:pPr marL="285750" indent="-285750">
              <a:buFont typeface="Arial" panose="020B0604020202020204" pitchFamily="34" charset="0"/>
              <a:buChar char="•"/>
            </a:pPr>
            <a:r>
              <a:rPr lang="nl-NL" sz="1800" b="0" dirty="0">
                <a:solidFill>
                  <a:schemeClr val="tx1">
                    <a:lumMod val="50000"/>
                  </a:schemeClr>
                </a:solidFill>
              </a:rPr>
              <a:t>Glasgow </a:t>
            </a:r>
            <a:r>
              <a:rPr lang="nl-NL" sz="1800" b="0" dirty="0" err="1">
                <a:solidFill>
                  <a:schemeClr val="tx1">
                    <a:lumMod val="50000"/>
                  </a:schemeClr>
                </a:solidFill>
              </a:rPr>
              <a:t>Outcome</a:t>
            </a:r>
            <a:r>
              <a:rPr lang="nl-NL" sz="1800" b="0" dirty="0">
                <a:solidFill>
                  <a:schemeClr val="tx1">
                    <a:lumMod val="50000"/>
                  </a:schemeClr>
                </a:solidFill>
              </a:rPr>
              <a:t> </a:t>
            </a:r>
            <a:r>
              <a:rPr lang="nl-NL" sz="1800" b="0" dirty="0" err="1">
                <a:solidFill>
                  <a:schemeClr val="tx1">
                    <a:lumMod val="50000"/>
                  </a:schemeClr>
                </a:solidFill>
              </a:rPr>
              <a:t>Scale</a:t>
            </a:r>
            <a:r>
              <a:rPr lang="nl-NL" sz="1800" b="0" dirty="0">
                <a:solidFill>
                  <a:schemeClr val="tx1">
                    <a:lumMod val="50000"/>
                  </a:schemeClr>
                </a:solidFill>
              </a:rPr>
              <a:t> Extended (GOSE) </a:t>
            </a:r>
          </a:p>
          <a:p>
            <a:endParaRPr lang="nl-NL" sz="1800" b="0" dirty="0">
              <a:solidFill>
                <a:schemeClr val="tx1">
                  <a:lumMod val="50000"/>
                </a:schemeClr>
              </a:solidFill>
            </a:endParaRPr>
          </a:p>
          <a:p>
            <a:r>
              <a:rPr lang="nl-NL" sz="1800" b="0" dirty="0">
                <a:solidFill>
                  <a:schemeClr val="tx1">
                    <a:lumMod val="50000"/>
                  </a:schemeClr>
                </a:solidFill>
              </a:rPr>
              <a:t>Scores op dag 28, 3 maanden en 6 maanden na letsel, en GCS en VIER scores op dag 1 en dag 7 tijdens stimulatie. Primaire analyses waren gebaseerd op de </a:t>
            </a:r>
            <a:r>
              <a:rPr lang="nl-NL" sz="1800" b="0" dirty="0" err="1">
                <a:solidFill>
                  <a:schemeClr val="tx1">
                    <a:lumMod val="50000"/>
                  </a:schemeClr>
                </a:solidFill>
              </a:rPr>
              <a:t>intention</a:t>
            </a:r>
            <a:r>
              <a:rPr lang="nl-NL" sz="1800" b="0" dirty="0">
                <a:solidFill>
                  <a:schemeClr val="tx1">
                    <a:lumMod val="50000"/>
                  </a:schemeClr>
                </a:solidFill>
              </a:rPr>
              <a:t>-</a:t>
            </a:r>
            <a:r>
              <a:rPr lang="nl-NL" sz="1800" b="0" dirty="0" err="1">
                <a:solidFill>
                  <a:schemeClr val="tx1">
                    <a:lumMod val="50000"/>
                  </a:schemeClr>
                </a:solidFill>
              </a:rPr>
              <a:t>to</a:t>
            </a:r>
            <a:r>
              <a:rPr lang="nl-NL" sz="1800" b="0" dirty="0">
                <a:solidFill>
                  <a:schemeClr val="tx1">
                    <a:lumMod val="50000"/>
                  </a:schemeClr>
                </a:solidFill>
              </a:rPr>
              <a:t>-</a:t>
            </a:r>
            <a:r>
              <a:rPr lang="nl-NL" sz="1800" b="0" dirty="0" err="1">
                <a:solidFill>
                  <a:schemeClr val="tx1">
                    <a:lumMod val="50000"/>
                  </a:schemeClr>
                </a:solidFill>
              </a:rPr>
              <a:t>treat</a:t>
            </a:r>
            <a:r>
              <a:rPr lang="nl-NL" sz="1800" b="0" dirty="0">
                <a:solidFill>
                  <a:schemeClr val="tx1">
                    <a:lumMod val="50000"/>
                  </a:schemeClr>
                </a:solidFill>
              </a:rPr>
              <a:t>-set.</a:t>
            </a:r>
          </a:p>
        </p:txBody>
      </p:sp>
      <p:sp>
        <p:nvSpPr>
          <p:cNvPr id="4" name="Tijdelijke aanduiding voor dianummer 3">
            <a:extLst>
              <a:ext uri="{FF2B5EF4-FFF2-40B4-BE49-F238E27FC236}">
                <a16:creationId xmlns:a16="http://schemas.microsoft.com/office/drawing/2014/main" id="{D0882850-032E-6FF2-2FB5-B2F60BDDA5A5}"/>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Tree>
    <p:extLst>
      <p:ext uri="{BB962C8B-B14F-4D97-AF65-F5344CB8AC3E}">
        <p14:creationId xmlns:p14="http://schemas.microsoft.com/office/powerpoint/2010/main" val="171115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25D43-7866-52F5-03DF-BD174424BC7C}"/>
              </a:ext>
            </a:extLst>
          </p:cNvPr>
          <p:cNvSpPr>
            <a:spLocks noGrp="1"/>
          </p:cNvSpPr>
          <p:nvPr>
            <p:ph type="title"/>
          </p:nvPr>
        </p:nvSpPr>
        <p:spPr/>
        <p:txBody>
          <a:bodyPr/>
          <a:lstStyle/>
          <a:p>
            <a:r>
              <a:rPr lang="nl-NL" b="0" i="0" u="none" strike="noStrike" dirty="0">
                <a:solidFill>
                  <a:srgbClr val="FC6039"/>
                </a:solidFill>
                <a:effectLst/>
              </a:rPr>
              <a:t>Rechter mediane zenuwstimulatie (</a:t>
            </a:r>
            <a:r>
              <a:rPr lang="nl-NL" sz="2800" b="0" dirty="0">
                <a:solidFill>
                  <a:srgbClr val="FC6039"/>
                </a:solidFill>
              </a:rPr>
              <a:t>RMNS)</a:t>
            </a:r>
            <a:endParaRPr lang="nl-NL" dirty="0">
              <a:solidFill>
                <a:srgbClr val="FC6039"/>
              </a:solidFill>
            </a:endParaRPr>
          </a:p>
        </p:txBody>
      </p:sp>
      <p:sp>
        <p:nvSpPr>
          <p:cNvPr id="3" name="Tijdelijke aanduiding voor tekst 2">
            <a:extLst>
              <a:ext uri="{FF2B5EF4-FFF2-40B4-BE49-F238E27FC236}">
                <a16:creationId xmlns:a16="http://schemas.microsoft.com/office/drawing/2014/main" id="{46C5C689-937F-E322-0087-034A2250584C}"/>
              </a:ext>
            </a:extLst>
          </p:cNvPr>
          <p:cNvSpPr>
            <a:spLocks noGrp="1"/>
          </p:cNvSpPr>
          <p:nvPr>
            <p:ph type="body" sz="quarter" idx="11"/>
          </p:nvPr>
        </p:nvSpPr>
        <p:spPr/>
        <p:txBody>
          <a:bodyPr/>
          <a:lstStyle/>
          <a:p>
            <a:r>
              <a:rPr lang="nl-NL" sz="1800" b="0" i="0" u="none" strike="noStrike" dirty="0">
                <a:solidFill>
                  <a:schemeClr val="tx1">
                    <a:lumMod val="50000"/>
                  </a:schemeClr>
                </a:solidFill>
                <a:effectLst/>
              </a:rPr>
              <a:t>De elektrische behandeling werd geleverd via twee elektroden die werden aangebracht op het </a:t>
            </a:r>
            <a:r>
              <a:rPr lang="nl-NL" sz="1800" b="0" i="0" u="none" strike="noStrike" dirty="0" err="1">
                <a:solidFill>
                  <a:schemeClr val="tx1">
                    <a:lumMod val="50000"/>
                  </a:schemeClr>
                </a:solidFill>
                <a:effectLst/>
              </a:rPr>
              <a:t>volare</a:t>
            </a:r>
            <a:r>
              <a:rPr lang="nl-NL" sz="1800" b="0" i="0" u="none" strike="noStrike" dirty="0">
                <a:solidFill>
                  <a:schemeClr val="tx1">
                    <a:lumMod val="50000"/>
                  </a:schemeClr>
                </a:solidFill>
                <a:effectLst/>
              </a:rPr>
              <a:t> oppervlak van de rechter onderarm. </a:t>
            </a:r>
          </a:p>
          <a:p>
            <a:endParaRPr lang="nl-NL" sz="1800" b="0" dirty="0">
              <a:solidFill>
                <a:schemeClr val="tx1">
                  <a:lumMod val="50000"/>
                </a:schemeClr>
              </a:solidFill>
            </a:endParaRPr>
          </a:p>
          <a:p>
            <a:r>
              <a:rPr lang="nl-NL" sz="1800" b="0" i="0" u="none" strike="noStrike" dirty="0">
                <a:solidFill>
                  <a:schemeClr val="tx1">
                    <a:lumMod val="50000"/>
                  </a:schemeClr>
                </a:solidFill>
                <a:effectLst/>
              </a:rPr>
              <a:t>Een elektrische neuromusculaire stimulator (</a:t>
            </a:r>
            <a:r>
              <a:rPr lang="nl-NL" sz="1800" b="0" i="0" u="none" strike="noStrike" dirty="0" err="1">
                <a:solidFill>
                  <a:schemeClr val="tx1">
                    <a:lumMod val="50000"/>
                  </a:schemeClr>
                </a:solidFill>
                <a:effectLst/>
              </a:rPr>
              <a:t>Nuohe</a:t>
            </a:r>
            <a:r>
              <a:rPr lang="nl-NL" sz="1800" b="0" i="0" u="none" strike="noStrike" dirty="0">
                <a:solidFill>
                  <a:schemeClr val="tx1">
                    <a:lumMod val="50000"/>
                  </a:schemeClr>
                </a:solidFill>
                <a:effectLst/>
              </a:rPr>
              <a:t>, Shanghai) leverde reeksen van asymmetrische bifasische pulsen met een amplitude van 15-20 mA (zoals getolereerd zonder duidelijke verandering van vitale signalen, waaronder hartslag, ademhalingsfrequentie en bloeddruk) met een </a:t>
            </a:r>
            <a:r>
              <a:rPr lang="nl-NL" sz="1800" b="0" i="0" u="none" strike="noStrike" dirty="0" err="1">
                <a:solidFill>
                  <a:schemeClr val="tx1">
                    <a:lumMod val="50000"/>
                  </a:schemeClr>
                </a:solidFill>
                <a:effectLst/>
              </a:rPr>
              <a:t>pulsbreedte</a:t>
            </a:r>
            <a:r>
              <a:rPr lang="nl-NL" sz="1800" b="0" i="0" u="none" strike="noStrike" dirty="0">
                <a:solidFill>
                  <a:schemeClr val="tx1">
                    <a:lumMod val="50000"/>
                  </a:schemeClr>
                </a:solidFill>
                <a:effectLst/>
              </a:rPr>
              <a:t> van 300 </a:t>
            </a:r>
            <a:r>
              <a:rPr lang="el-GR" sz="1800" b="0" i="0" u="none" strike="noStrike" dirty="0">
                <a:solidFill>
                  <a:schemeClr val="tx1">
                    <a:lumMod val="50000"/>
                  </a:schemeClr>
                </a:solidFill>
                <a:effectLst/>
              </a:rPr>
              <a:t>μ</a:t>
            </a:r>
            <a:r>
              <a:rPr lang="nl-NL" sz="1800" b="0" i="0" u="none" strike="noStrike" dirty="0">
                <a:solidFill>
                  <a:schemeClr val="tx1">
                    <a:lumMod val="50000"/>
                  </a:schemeClr>
                </a:solidFill>
                <a:effectLst/>
              </a:rPr>
              <a:t>s bij 40 Hz AAN voor 20 s en UIT voor 40 s. </a:t>
            </a:r>
          </a:p>
          <a:p>
            <a:endParaRPr lang="nl-NL" sz="1800" b="0" i="0" u="none" strike="noStrike" dirty="0">
              <a:solidFill>
                <a:schemeClr val="tx1">
                  <a:lumMod val="50000"/>
                </a:schemeClr>
              </a:solidFill>
              <a:effectLst/>
            </a:endParaRPr>
          </a:p>
          <a:p>
            <a:r>
              <a:rPr lang="nl-NL" sz="1800" b="0" i="0" u="none" strike="noStrike" dirty="0">
                <a:solidFill>
                  <a:schemeClr val="tx1">
                    <a:lumMod val="50000"/>
                  </a:schemeClr>
                </a:solidFill>
                <a:effectLst/>
              </a:rPr>
              <a:t>De elektrische stimulatiebehandeling duurde </a:t>
            </a:r>
            <a:r>
              <a:rPr lang="nl-NL" sz="1800" i="0" u="none" strike="noStrike" dirty="0">
                <a:solidFill>
                  <a:schemeClr val="tx1">
                    <a:lumMod val="50000"/>
                  </a:schemeClr>
                </a:solidFill>
                <a:effectLst/>
              </a:rPr>
              <a:t>2 weken lang 8 </a:t>
            </a:r>
            <a:r>
              <a:rPr lang="nl-NL" sz="1800" b="0" i="0" u="none" strike="noStrike" dirty="0">
                <a:solidFill>
                  <a:schemeClr val="tx1">
                    <a:lumMod val="50000"/>
                  </a:schemeClr>
                </a:solidFill>
                <a:effectLst/>
              </a:rPr>
              <a:t>uur per dag.</a:t>
            </a:r>
          </a:p>
          <a:p>
            <a:endParaRPr lang="nl-NL" sz="1800" b="0" dirty="0">
              <a:solidFill>
                <a:schemeClr val="tx1">
                  <a:lumMod val="50000"/>
                </a:schemeClr>
              </a:solidFill>
            </a:endParaRPr>
          </a:p>
          <a:p>
            <a:r>
              <a:rPr lang="nl-NL" sz="1800" b="0" dirty="0">
                <a:solidFill>
                  <a:schemeClr val="tx1">
                    <a:lumMod val="50000"/>
                  </a:schemeClr>
                </a:solidFill>
              </a:rPr>
              <a:t>Doel</a:t>
            </a:r>
          </a:p>
          <a:p>
            <a:pPr marL="285750" indent="-285750">
              <a:buFont typeface="Arial" panose="020B0604020202020204" pitchFamily="34" charset="0"/>
              <a:buChar char="•"/>
            </a:pPr>
            <a:r>
              <a:rPr lang="nl-NL" sz="1800" b="0" dirty="0">
                <a:solidFill>
                  <a:schemeClr val="tx1">
                    <a:lumMod val="50000"/>
                  </a:schemeClr>
                </a:solidFill>
              </a:rPr>
              <a:t>Versterken van synapsen van mediane zenuwbaan </a:t>
            </a:r>
          </a:p>
          <a:p>
            <a:pPr marL="285750" indent="-285750">
              <a:buFont typeface="Arial" panose="020B0604020202020204" pitchFamily="34" charset="0"/>
              <a:buChar char="•"/>
            </a:pPr>
            <a:r>
              <a:rPr lang="nl-NL" sz="1800" b="0" dirty="0">
                <a:solidFill>
                  <a:schemeClr val="tx1">
                    <a:lumMod val="50000"/>
                  </a:schemeClr>
                </a:solidFill>
              </a:rPr>
              <a:t>Toename perfusie</a:t>
            </a:r>
          </a:p>
          <a:p>
            <a:pPr marL="285750" indent="-285750">
              <a:buFont typeface="Arial" panose="020B0604020202020204" pitchFamily="34" charset="0"/>
              <a:buChar char="•"/>
            </a:pPr>
            <a:r>
              <a:rPr lang="nl-NL" sz="1800" b="0" dirty="0">
                <a:solidFill>
                  <a:schemeClr val="tx1">
                    <a:lumMod val="50000"/>
                  </a:schemeClr>
                </a:solidFill>
              </a:rPr>
              <a:t>Verhogen endogene </a:t>
            </a:r>
            <a:r>
              <a:rPr lang="nl-NL" sz="1800" b="0" dirty="0" err="1">
                <a:solidFill>
                  <a:schemeClr val="tx1">
                    <a:lumMod val="50000"/>
                  </a:schemeClr>
                </a:solidFill>
              </a:rPr>
              <a:t>neurotrofe</a:t>
            </a:r>
            <a:r>
              <a:rPr lang="nl-NL" sz="1800" b="0" dirty="0">
                <a:solidFill>
                  <a:schemeClr val="tx1">
                    <a:lumMod val="50000"/>
                  </a:schemeClr>
                </a:solidFill>
              </a:rPr>
              <a:t> factoren (zorgt voor overleving neuronen)</a:t>
            </a:r>
          </a:p>
          <a:p>
            <a:r>
              <a:rPr lang="nl-NL" sz="1400" b="0" i="0" u="none" strike="noStrike" dirty="0">
                <a:solidFill>
                  <a:srgbClr val="222222"/>
                </a:solidFill>
                <a:effectLst/>
                <a:latin typeface="Merriweather" pitchFamily="2" charset="77"/>
              </a:rPr>
              <a:t> </a:t>
            </a:r>
            <a:endParaRPr lang="nl-NL" sz="1800" dirty="0">
              <a:solidFill>
                <a:schemeClr val="tx1">
                  <a:lumMod val="50000"/>
                </a:schemeClr>
              </a:solidFill>
            </a:endParaRPr>
          </a:p>
        </p:txBody>
      </p:sp>
      <p:sp>
        <p:nvSpPr>
          <p:cNvPr id="4" name="Tijdelijke aanduiding voor dianummer 3">
            <a:extLst>
              <a:ext uri="{FF2B5EF4-FFF2-40B4-BE49-F238E27FC236}">
                <a16:creationId xmlns:a16="http://schemas.microsoft.com/office/drawing/2014/main" id="{26B72864-138D-BD3C-272E-94981140AAC8}"/>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Tree>
    <p:extLst>
      <p:ext uri="{BB962C8B-B14F-4D97-AF65-F5344CB8AC3E}">
        <p14:creationId xmlns:p14="http://schemas.microsoft.com/office/powerpoint/2010/main" val="84495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5E8A1-5007-4CE7-B38E-B37DB9BA354A}"/>
              </a:ext>
            </a:extLst>
          </p:cNvPr>
          <p:cNvSpPr>
            <a:spLocks noGrp="1"/>
          </p:cNvSpPr>
          <p:nvPr>
            <p:ph type="title"/>
          </p:nvPr>
        </p:nvSpPr>
        <p:spPr/>
        <p:txBody>
          <a:bodyPr/>
          <a:lstStyle/>
          <a:p>
            <a:r>
              <a:rPr lang="nl-NL" dirty="0"/>
              <a:t>Randomisatie</a:t>
            </a:r>
          </a:p>
        </p:txBody>
      </p:sp>
      <p:sp>
        <p:nvSpPr>
          <p:cNvPr id="4" name="Tijdelijke aanduiding voor dianummer 3">
            <a:extLst>
              <a:ext uri="{FF2B5EF4-FFF2-40B4-BE49-F238E27FC236}">
                <a16:creationId xmlns:a16="http://schemas.microsoft.com/office/drawing/2014/main" id="{3A802C29-09DA-02B6-4DE2-37E4774BA3A0}"/>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
        <p:nvSpPr>
          <p:cNvPr id="6" name="Tijdelijke aanduiding voor tekst 5">
            <a:extLst>
              <a:ext uri="{FF2B5EF4-FFF2-40B4-BE49-F238E27FC236}">
                <a16:creationId xmlns:a16="http://schemas.microsoft.com/office/drawing/2014/main" id="{F9F03538-7F8C-CAA4-4894-6820E5EE9B88}"/>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b="0" dirty="0">
                <a:solidFill>
                  <a:schemeClr val="tx1">
                    <a:lumMod val="50000"/>
                  </a:schemeClr>
                </a:solidFill>
              </a:rPr>
              <a:t>2 Gelijke groepen gestratificeerd door studiecentrum middels blok </a:t>
            </a:r>
            <a:r>
              <a:rPr lang="nl-NL" sz="1800" b="0" dirty="0" err="1">
                <a:solidFill>
                  <a:schemeClr val="tx1">
                    <a:lumMod val="50000"/>
                  </a:schemeClr>
                </a:solidFill>
              </a:rPr>
              <a:t>randomisdatie</a:t>
            </a:r>
            <a:r>
              <a:rPr lang="nl-NL" sz="1800" b="0" dirty="0">
                <a:solidFill>
                  <a:schemeClr val="tx1">
                    <a:lumMod val="50000"/>
                  </a:schemeClr>
                </a:solidFill>
              </a:rPr>
              <a:t> door onafhankelijk statisticus</a:t>
            </a:r>
          </a:p>
          <a:p>
            <a:pPr marL="285750" indent="-285750">
              <a:buFont typeface="Arial" panose="020B0604020202020204" pitchFamily="34" charset="0"/>
              <a:buChar char="•"/>
            </a:pPr>
            <a:endParaRPr lang="nl-NL" sz="1800" b="0" dirty="0">
              <a:solidFill>
                <a:schemeClr val="tx1">
                  <a:lumMod val="50000"/>
                </a:schemeClr>
              </a:solidFill>
            </a:endParaRPr>
          </a:p>
          <a:p>
            <a:pPr marL="285750" indent="-285750">
              <a:buFont typeface="Arial" panose="020B0604020202020204" pitchFamily="34" charset="0"/>
              <a:buChar char="•"/>
            </a:pPr>
            <a:r>
              <a:rPr lang="nl-NL" sz="1800" b="0" dirty="0">
                <a:solidFill>
                  <a:schemeClr val="tx1">
                    <a:lumMod val="50000"/>
                  </a:schemeClr>
                </a:solidFill>
              </a:rPr>
              <a:t>Centra kregen een enveloppe met benodigde stimulatie beschrijving en werkwijze</a:t>
            </a:r>
          </a:p>
          <a:p>
            <a:pPr marL="285750" indent="-285750">
              <a:buFont typeface="Arial" panose="020B0604020202020204" pitchFamily="34" charset="0"/>
              <a:buChar char="•"/>
            </a:pPr>
            <a:endParaRPr lang="nl-NL" sz="1800" b="0" dirty="0">
              <a:solidFill>
                <a:schemeClr val="tx1">
                  <a:lumMod val="50000"/>
                </a:schemeClr>
              </a:solidFill>
            </a:endParaRPr>
          </a:p>
          <a:p>
            <a:pPr marL="285750" indent="-285750">
              <a:buFont typeface="Arial" panose="020B0604020202020204" pitchFamily="34" charset="0"/>
              <a:buChar char="•"/>
            </a:pPr>
            <a:r>
              <a:rPr lang="nl-NL" sz="1800" b="0" dirty="0">
                <a:solidFill>
                  <a:schemeClr val="tx1">
                    <a:lumMod val="50000"/>
                  </a:schemeClr>
                </a:solidFill>
              </a:rPr>
              <a:t>Alle patiënten kregen zelfde protocollaire neuro protectieve zorg</a:t>
            </a:r>
          </a:p>
          <a:p>
            <a:pPr marL="285750" indent="-285750">
              <a:buFont typeface="Arial" panose="020B0604020202020204" pitchFamily="34" charset="0"/>
              <a:buChar char="•"/>
            </a:pPr>
            <a:endParaRPr lang="nl-NL" sz="1800" b="0" dirty="0">
              <a:solidFill>
                <a:schemeClr val="tx1">
                  <a:lumMod val="50000"/>
                </a:schemeClr>
              </a:solidFill>
            </a:endParaRPr>
          </a:p>
          <a:p>
            <a:pPr marL="285750" indent="-285750">
              <a:buFont typeface="Arial" panose="020B0604020202020204" pitchFamily="34" charset="0"/>
              <a:buChar char="•"/>
            </a:pPr>
            <a:r>
              <a:rPr lang="nl-NL" sz="1800" b="0" dirty="0">
                <a:solidFill>
                  <a:schemeClr val="tx1">
                    <a:lumMod val="50000"/>
                  </a:schemeClr>
                </a:solidFill>
              </a:rPr>
              <a:t>Beide groepen kregen elektrodes, bij de controle groep geen elektrische stroomstootjes</a:t>
            </a:r>
          </a:p>
          <a:p>
            <a:pPr marL="285750" indent="-285750">
              <a:buFont typeface="Arial" panose="020B0604020202020204" pitchFamily="34" charset="0"/>
              <a:buChar char="•"/>
            </a:pPr>
            <a:endParaRPr lang="nl-NL" sz="1800" b="0" dirty="0">
              <a:solidFill>
                <a:schemeClr val="tx1">
                  <a:lumMod val="50000"/>
                </a:schemeClr>
              </a:solidFill>
            </a:endParaRPr>
          </a:p>
          <a:p>
            <a:pPr marL="285750" indent="-285750">
              <a:buFont typeface="Arial" panose="020B0604020202020204" pitchFamily="34" charset="0"/>
              <a:buChar char="•"/>
            </a:pPr>
            <a:endParaRPr lang="nl-NL" sz="1800" b="0" dirty="0">
              <a:solidFill>
                <a:schemeClr val="tx1">
                  <a:lumMod val="50000"/>
                </a:schemeClr>
              </a:solidFill>
            </a:endParaRPr>
          </a:p>
        </p:txBody>
      </p:sp>
    </p:spTree>
    <p:extLst>
      <p:ext uri="{BB962C8B-B14F-4D97-AF65-F5344CB8AC3E}">
        <p14:creationId xmlns:p14="http://schemas.microsoft.com/office/powerpoint/2010/main" val="379692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1CA01-6E76-E4E5-1C8B-EB84DAF2BE3F}"/>
              </a:ext>
            </a:extLst>
          </p:cNvPr>
          <p:cNvSpPr>
            <a:spLocks noGrp="1"/>
          </p:cNvSpPr>
          <p:nvPr>
            <p:ph type="title"/>
          </p:nvPr>
        </p:nvSpPr>
        <p:spPr/>
        <p:txBody>
          <a:bodyPr/>
          <a:lstStyle/>
          <a:p>
            <a:r>
              <a:rPr lang="nl-NL" dirty="0"/>
              <a:t>Inclusie-exclusie</a:t>
            </a:r>
          </a:p>
        </p:txBody>
      </p:sp>
      <p:sp>
        <p:nvSpPr>
          <p:cNvPr id="3" name="Tijdelijke aanduiding voor tekst 2">
            <a:extLst>
              <a:ext uri="{FF2B5EF4-FFF2-40B4-BE49-F238E27FC236}">
                <a16:creationId xmlns:a16="http://schemas.microsoft.com/office/drawing/2014/main" id="{3F3474D5-E965-A829-8101-F718691DF02D}"/>
              </a:ext>
            </a:extLst>
          </p:cNvPr>
          <p:cNvSpPr>
            <a:spLocks noGrp="1"/>
          </p:cNvSpPr>
          <p:nvPr>
            <p:ph type="body" sz="quarter" idx="11"/>
          </p:nvPr>
        </p:nvSpPr>
        <p:spPr/>
        <p:txBody>
          <a:bodyPr/>
          <a:lstStyle/>
          <a:p>
            <a:r>
              <a:rPr lang="nl-NL" sz="1800" b="0" dirty="0">
                <a:solidFill>
                  <a:srgbClr val="222222"/>
                </a:solidFill>
              </a:rPr>
              <a:t>INCLUSIE</a:t>
            </a:r>
          </a:p>
          <a:p>
            <a:r>
              <a:rPr lang="nl-NL" sz="1800" b="0" dirty="0">
                <a:solidFill>
                  <a:srgbClr val="222222"/>
                </a:solidFill>
              </a:rPr>
              <a:t>P</a:t>
            </a:r>
            <a:r>
              <a:rPr lang="nl-NL" sz="1800" b="0" i="0" u="none" strike="noStrike" dirty="0">
                <a:solidFill>
                  <a:srgbClr val="222222"/>
                </a:solidFill>
                <a:effectLst/>
              </a:rPr>
              <a:t>atiënten tussen 18 en 65 jaar, die 7-14 dagen voor inclusie voldeden  aan TBI criteria, met GCS 4-8 en een GCS-motorische score &lt; 5 beoordeeld bij opname</a:t>
            </a:r>
          </a:p>
          <a:p>
            <a:endParaRPr lang="nl-NL" sz="1800" b="0" dirty="0">
              <a:solidFill>
                <a:srgbClr val="222222"/>
              </a:solidFill>
            </a:endParaRPr>
          </a:p>
          <a:p>
            <a:endParaRPr lang="nl-NL" sz="1800" b="0" dirty="0">
              <a:solidFill>
                <a:srgbClr val="222222"/>
              </a:solidFill>
            </a:endParaRPr>
          </a:p>
          <a:p>
            <a:r>
              <a:rPr lang="nl-NL" sz="1800" b="0" dirty="0">
                <a:solidFill>
                  <a:srgbClr val="222222"/>
                </a:solidFill>
              </a:rPr>
              <a:t>EXCLUSIE</a:t>
            </a:r>
          </a:p>
          <a:p>
            <a:r>
              <a:rPr lang="nl-NL" sz="1800" b="0" dirty="0">
                <a:solidFill>
                  <a:schemeClr val="tx1">
                    <a:lumMod val="50000"/>
                  </a:schemeClr>
                </a:solidFill>
              </a:rPr>
              <a:t>Patiënten met instabiele vitale functies, voorgeschiedenis van epilepsie, ernstige hartritmestoornissen of na pacemakerimplantatie</a:t>
            </a:r>
          </a:p>
        </p:txBody>
      </p:sp>
      <p:sp>
        <p:nvSpPr>
          <p:cNvPr id="4" name="Tijdelijke aanduiding voor dianummer 3">
            <a:extLst>
              <a:ext uri="{FF2B5EF4-FFF2-40B4-BE49-F238E27FC236}">
                <a16:creationId xmlns:a16="http://schemas.microsoft.com/office/drawing/2014/main" id="{1C555C53-9C52-17E5-F5F5-965166DF4138}"/>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311906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1DE9E-0A98-3824-826C-F11A765C6D46}"/>
              </a:ext>
            </a:extLst>
          </p:cNvPr>
          <p:cNvSpPr>
            <a:spLocks noGrp="1"/>
          </p:cNvSpPr>
          <p:nvPr>
            <p:ph type="title"/>
          </p:nvPr>
        </p:nvSpPr>
        <p:spPr/>
        <p:txBody>
          <a:bodyPr/>
          <a:lstStyle/>
          <a:p>
            <a:r>
              <a:rPr lang="nl-NL" dirty="0"/>
              <a:t>Analyse</a:t>
            </a:r>
          </a:p>
        </p:txBody>
      </p:sp>
      <p:sp>
        <p:nvSpPr>
          <p:cNvPr id="3" name="Tijdelijke aanduiding voor tekst 2">
            <a:extLst>
              <a:ext uri="{FF2B5EF4-FFF2-40B4-BE49-F238E27FC236}">
                <a16:creationId xmlns:a16="http://schemas.microsoft.com/office/drawing/2014/main" id="{C072540B-8DC6-5F1A-25C3-187536F3EE59}"/>
              </a:ext>
            </a:extLst>
          </p:cNvPr>
          <p:cNvSpPr>
            <a:spLocks noGrp="1"/>
          </p:cNvSpPr>
          <p:nvPr>
            <p:ph type="body" sz="quarter" idx="11"/>
          </p:nvPr>
        </p:nvSpPr>
        <p:spPr/>
        <p:txBody>
          <a:bodyPr/>
          <a:lstStyle/>
          <a:p>
            <a:r>
              <a:rPr lang="nl-NL" sz="1800" b="0" dirty="0">
                <a:solidFill>
                  <a:schemeClr val="tx1">
                    <a:lumMod val="50000"/>
                  </a:schemeClr>
                </a:solidFill>
              </a:rPr>
              <a:t>Statistische power -&gt; 334 patiënten</a:t>
            </a:r>
          </a:p>
          <a:p>
            <a:endParaRPr lang="nl-NL" sz="1800" b="0" dirty="0">
              <a:solidFill>
                <a:schemeClr val="tx1">
                  <a:lumMod val="50000"/>
                </a:schemeClr>
              </a:solidFill>
            </a:endParaRPr>
          </a:p>
          <a:p>
            <a:r>
              <a:rPr lang="nl-NL" sz="1800" b="0" dirty="0">
                <a:solidFill>
                  <a:schemeClr val="tx1">
                    <a:lumMod val="50000"/>
                  </a:schemeClr>
                </a:solidFill>
              </a:rPr>
              <a:t>Tussen 26 maart 2016 en 18 oktober 2020 werden 576 deelnemers gescreend op geschiktheid (Fig. 1). </a:t>
            </a:r>
          </a:p>
          <a:p>
            <a:endParaRPr lang="nl-NL" sz="1800" b="0" dirty="0">
              <a:solidFill>
                <a:schemeClr val="tx1">
                  <a:lumMod val="50000"/>
                </a:schemeClr>
              </a:solidFill>
            </a:endParaRPr>
          </a:p>
          <a:p>
            <a:r>
              <a:rPr lang="nl-NL" sz="1800" b="0" dirty="0">
                <a:solidFill>
                  <a:schemeClr val="tx1">
                    <a:lumMod val="50000"/>
                  </a:schemeClr>
                </a:solidFill>
              </a:rPr>
              <a:t>In totaal voldeden 184 patiënten niet aan de criteria, wettelijke vertegenwoordigers van 62 potentiële deelnemers weigerden toestemming en 1 trok toestemming onmiddellijk na randomisatie in voordat de interventie werd gestart.</a:t>
            </a:r>
          </a:p>
          <a:p>
            <a:endParaRPr lang="nl-NL" sz="1800" b="0" dirty="0">
              <a:solidFill>
                <a:schemeClr val="tx1">
                  <a:lumMod val="50000"/>
                </a:schemeClr>
              </a:solidFill>
            </a:endParaRPr>
          </a:p>
          <a:p>
            <a:r>
              <a:rPr lang="nl-NL" sz="1800" b="0" dirty="0">
                <a:solidFill>
                  <a:schemeClr val="tx1">
                    <a:lumMod val="50000"/>
                  </a:schemeClr>
                </a:solidFill>
              </a:rPr>
              <a:t>164 in de RMNS-groep en 159 patiënten in de controlegroep</a:t>
            </a:r>
          </a:p>
        </p:txBody>
      </p:sp>
      <p:sp>
        <p:nvSpPr>
          <p:cNvPr id="4" name="Tijdelijke aanduiding voor dianummer 3">
            <a:extLst>
              <a:ext uri="{FF2B5EF4-FFF2-40B4-BE49-F238E27FC236}">
                <a16:creationId xmlns:a16="http://schemas.microsoft.com/office/drawing/2014/main" id="{05552CB9-B51D-0B4F-05BD-D083357D435D}"/>
              </a:ext>
            </a:extLst>
          </p:cNvPr>
          <p:cNvSpPr>
            <a:spLocks noGrp="1"/>
          </p:cNvSpPr>
          <p:nvPr>
            <p:ph type="sldNum" sz="quarter" idx="12"/>
          </p:nvPr>
        </p:nvSpPr>
        <p:spPr/>
        <p:txBody>
          <a:bodyPr/>
          <a:lstStyle/>
          <a:p>
            <a:fld id="{5A195573-6125-40C3-AA0C-3AC6CFB9F86B}" type="slidenum">
              <a:rPr lang="en-US" smtClean="0"/>
              <a:pPr/>
              <a:t>8</a:t>
            </a:fld>
            <a:endParaRPr lang="en-US" dirty="0"/>
          </a:p>
        </p:txBody>
      </p:sp>
    </p:spTree>
    <p:extLst>
      <p:ext uri="{BB962C8B-B14F-4D97-AF65-F5344CB8AC3E}">
        <p14:creationId xmlns:p14="http://schemas.microsoft.com/office/powerpoint/2010/main" val="313496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259C0-CB99-C9A1-6D1B-5FE33E4B8E3B}"/>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A6CB51D0-662D-A673-8E84-7BA0DC11A81A}"/>
              </a:ext>
            </a:extLst>
          </p:cNvPr>
          <p:cNvSpPr>
            <a:spLocks noGrp="1"/>
          </p:cNvSpPr>
          <p:nvPr>
            <p:ph type="body" sz="quarter" idx="11"/>
          </p:nvPr>
        </p:nvSpPr>
        <p:spPr>
          <a:xfrm>
            <a:off x="1510824" y="2174560"/>
            <a:ext cx="5657654" cy="2293410"/>
          </a:xfrm>
        </p:spPr>
        <p:txBody>
          <a:bodyPr/>
          <a:lstStyle/>
          <a:p>
            <a:endParaRPr lang="nl-NL" dirty="0"/>
          </a:p>
        </p:txBody>
      </p:sp>
      <p:sp>
        <p:nvSpPr>
          <p:cNvPr id="4" name="Tijdelijke aanduiding voor dianummer 3">
            <a:extLst>
              <a:ext uri="{FF2B5EF4-FFF2-40B4-BE49-F238E27FC236}">
                <a16:creationId xmlns:a16="http://schemas.microsoft.com/office/drawing/2014/main" id="{E71A7B55-8208-89C5-C7DA-02F41FC245FF}"/>
              </a:ext>
            </a:extLst>
          </p:cNvPr>
          <p:cNvSpPr>
            <a:spLocks noGrp="1"/>
          </p:cNvSpPr>
          <p:nvPr>
            <p:ph type="sldNum" sz="quarter" idx="12"/>
          </p:nvPr>
        </p:nvSpPr>
        <p:spPr/>
        <p:txBody>
          <a:bodyPr/>
          <a:lstStyle/>
          <a:p>
            <a:fld id="{5A195573-6125-40C3-AA0C-3AC6CFB9F86B}" type="slidenum">
              <a:rPr lang="en-US" smtClean="0"/>
              <a:pPr/>
              <a:t>9</a:t>
            </a:fld>
            <a:endParaRPr lang="en-US" dirty="0"/>
          </a:p>
        </p:txBody>
      </p:sp>
      <p:pic>
        <p:nvPicPr>
          <p:cNvPr id="1026" name="Picture 2" descr="Fig. 1">
            <a:extLst>
              <a:ext uri="{FF2B5EF4-FFF2-40B4-BE49-F238E27FC236}">
                <a16:creationId xmlns:a16="http://schemas.microsoft.com/office/drawing/2014/main" id="{10A9FBE6-128B-3D49-A00F-BD5C6089E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55" y="1198267"/>
            <a:ext cx="5691505" cy="471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43843"/>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4" ma:contentTypeDescription="Een nieuw document maken." ma:contentTypeScope="" ma:versionID="a0104d8a38ac9282e999b8a54a06d102">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70f6cad64e580b191c9a8f05ba8294ad"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F0FC7-6737-401F-991F-941E2666EBEC}">
  <ds:schemaRefs>
    <ds:schemaRef ds:uri="http://schemas.microsoft.com/sharepoint/events"/>
  </ds:schemaRefs>
</ds:datastoreItem>
</file>

<file path=customXml/itemProps2.xml><?xml version="1.0" encoding="utf-8"?>
<ds:datastoreItem xmlns:ds="http://schemas.openxmlformats.org/officeDocument/2006/customXml" ds:itemID="{D4E18C10-BF6D-4ABC-89BA-6B53816C8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77B70A-F375-400E-A6ED-D31A5FB408A3}">
  <ds:schemaRefs>
    <ds:schemaRef ds:uri="http://schemas.microsoft.com/office/2006/metadata/properties"/>
    <ds:schemaRef ds:uri="http://schemas.openxmlformats.org/package/2006/metadata/core-properties"/>
    <ds:schemaRef ds:uri="http://purl.org/dc/dcmitype/"/>
    <ds:schemaRef ds:uri="f74d2d8a-6185-4c45-bf89-6548405645ca"/>
    <ds:schemaRef ds:uri="http://purl.org/dc/elements/1.1/"/>
    <ds:schemaRef ds:uri="http://schemas.microsoft.com/office/2006/documentManagement/types"/>
    <ds:schemaRef ds:uri="http://www.w3.org/XML/1998/namespace"/>
    <ds:schemaRef ds:uri="http://schemas.microsoft.com/office/infopath/2007/PartnerControls"/>
    <ds:schemaRef ds:uri="1cac7a26-3555-4d14-a631-389530f52705"/>
    <ds:schemaRef ds:uri="http://purl.org/dc/terms/"/>
  </ds:schemaRefs>
</ds:datastoreItem>
</file>

<file path=customXml/itemProps4.xml><?xml version="1.0" encoding="utf-8"?>
<ds:datastoreItem xmlns:ds="http://schemas.openxmlformats.org/officeDocument/2006/customXml" ds:itemID="{22C1B0DE-6F5B-4099-A914-2C9338C6CC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1725</TotalTime>
  <Words>805</Words>
  <Application>Microsoft Office PowerPoint</Application>
  <PresentationFormat>Diavoorstelling (4:3)</PresentationFormat>
  <Paragraphs>105</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Arial</vt:lpstr>
      <vt:lpstr>Calibri</vt:lpstr>
      <vt:lpstr>Calibri Light</vt:lpstr>
      <vt:lpstr>Merriweather</vt:lpstr>
      <vt:lpstr>Open Sans</vt:lpstr>
      <vt:lpstr>WKZ PowerPoint NL</vt:lpstr>
      <vt:lpstr>Aangepast ontwerp</vt:lpstr>
      <vt:lpstr>PowerPoint-presentatie</vt:lpstr>
      <vt:lpstr>Belang</vt:lpstr>
      <vt:lpstr>PICO</vt:lpstr>
      <vt:lpstr>Methode</vt:lpstr>
      <vt:lpstr>Rechter mediane zenuwstimulatie (RMNS)</vt:lpstr>
      <vt:lpstr>Randomisatie</vt:lpstr>
      <vt:lpstr>Inclusie-exclusie</vt:lpstr>
      <vt:lpstr>Analyse</vt:lpstr>
      <vt:lpstr>PowerPoint-presentatie</vt:lpstr>
      <vt:lpstr>PowerPoint-presentatie</vt:lpstr>
      <vt:lpstr>Resultaten</vt:lpstr>
      <vt:lpstr>PowerPoint-presentatie</vt:lpstr>
      <vt:lpstr>PowerPoint-presentatie</vt:lpstr>
      <vt:lpstr>Conclusie</vt:lpstr>
      <vt:lpstr>Beperkingen</vt:lpstr>
      <vt:lpstr>Discussie </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Azink, M.H. (Marleen)</dc:creator>
  <cp:lastModifiedBy>Wilde, J. de (Joke)</cp:lastModifiedBy>
  <cp:revision>16</cp:revision>
  <dcterms:created xsi:type="dcterms:W3CDTF">2023-06-20T07:25:02Z</dcterms:created>
  <dcterms:modified xsi:type="dcterms:W3CDTF">2025-07-22T11:41:45Z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