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73" r:id="rId6"/>
    <p:sldId id="260" r:id="rId7"/>
    <p:sldId id="261" r:id="rId8"/>
    <p:sldId id="262" r:id="rId9"/>
    <p:sldId id="263" r:id="rId10"/>
    <p:sldId id="265" r:id="rId11"/>
    <p:sldId id="266" r:id="rId12"/>
    <p:sldId id="267" r:id="rId13"/>
    <p:sldId id="264" r:id="rId14"/>
    <p:sldId id="269" r:id="rId15"/>
    <p:sldId id="270" r:id="rId16"/>
    <p:sldId id="271" r:id="rId17"/>
    <p:sldId id="272"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3730A3-65DE-4F72-B2EE-39A1643DA498}" v="18" dt="2025-08-11T13:01:44.9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686" autoAdjust="0"/>
  </p:normalViewPr>
  <p:slideViewPr>
    <p:cSldViewPr snapToGrid="0">
      <p:cViewPr varScale="1">
        <p:scale>
          <a:sx n="100" d="100"/>
          <a:sy n="100" d="100"/>
        </p:scale>
        <p:origin x="9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CFCDA-0A80-49CB-862F-8EF0B8C64DD4}" type="datetimeFigureOut">
              <a:rPr lang="nl-NL" smtClean="0"/>
              <a:t>27-8-2025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94B73-D4BC-439D-B709-B029020F74FA}" type="slidenum">
              <a:rPr lang="nl-NL" smtClean="0"/>
              <a:t>‹nr.›</a:t>
            </a:fld>
            <a:endParaRPr lang="nl-NL"/>
          </a:p>
        </p:txBody>
      </p:sp>
    </p:spTree>
    <p:extLst>
      <p:ext uri="{BB962C8B-B14F-4D97-AF65-F5344CB8AC3E}">
        <p14:creationId xmlns:p14="http://schemas.microsoft.com/office/powerpoint/2010/main" val="336227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B694B73-D4BC-439D-B709-B029020F74FA}" type="slidenum">
              <a:rPr lang="nl-NL" smtClean="0"/>
              <a:t>16</a:t>
            </a:fld>
            <a:endParaRPr lang="nl-NL"/>
          </a:p>
        </p:txBody>
      </p:sp>
    </p:spTree>
    <p:extLst>
      <p:ext uri="{BB962C8B-B14F-4D97-AF65-F5344CB8AC3E}">
        <p14:creationId xmlns:p14="http://schemas.microsoft.com/office/powerpoint/2010/main" val="396825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en-US" dirty="0"/>
              <a:t>These considerations illustrate concerns for the use of granulocyte transfusions despite anecdotal reports of success: </a:t>
            </a:r>
            <a:r>
              <a:rPr lang="en-US" b="1" dirty="0"/>
              <a:t>Dose</a:t>
            </a:r>
            <a:r>
              <a:rPr lang="en-US" dirty="0"/>
              <a:t>: Normal daily granulocyte production is 5–10 × 10E + 10 but can increase 4-fold during an infection. Doses achieved in normal donors given G-CSF are 5.5 × 10E + 10 substantially lower than the normal physiologic response to infection</a:t>
            </a:r>
            <a:r>
              <a:rPr lang="en-US" b="1" dirty="0"/>
              <a:t>; (2) Lifespan</a:t>
            </a:r>
            <a:r>
              <a:rPr lang="en-US" dirty="0"/>
              <a:t>: The brief lifespan of granulocytes is such that transfusions have to be given daily or more frequently until bone marrow recovery. The lifespan of granulocytes in </a:t>
            </a:r>
            <a:r>
              <a:rPr lang="en-US" dirty="0" err="1"/>
              <a:t>normals</a:t>
            </a:r>
            <a:r>
              <a:rPr lang="en-US" dirty="0"/>
              <a:t> is controversial [19]. It is thought to be a few days but decreases to hours or minutes in infected person necessitating frequent transfusions to be effective; </a:t>
            </a:r>
            <a:r>
              <a:rPr lang="en-US" b="1" dirty="0"/>
              <a:t>(3) Distribution</a:t>
            </a:r>
            <a:r>
              <a:rPr lang="en-US" dirty="0"/>
              <a:t>: About one-half of granulocytes in a normal person are in a marginal pool [20]. In infected persons granulocytes accumulate at sites of infection rather than in the blood [21]; and </a:t>
            </a:r>
            <a:r>
              <a:rPr lang="en-US" b="1" dirty="0"/>
              <a:t>(4) </a:t>
            </a:r>
            <a:r>
              <a:rPr lang="en-US" b="1" dirty="0" err="1"/>
              <a:t>Allo</a:t>
            </a:r>
            <a:r>
              <a:rPr lang="en-US" b="1" dirty="0"/>
              <a:t>-immunization</a:t>
            </a:r>
            <a:r>
              <a:rPr lang="en-US" dirty="0"/>
              <a:t>: It is likely most subjects in the randomized controlled trials we cite were </a:t>
            </a:r>
            <a:r>
              <a:rPr lang="en-US" dirty="0" err="1"/>
              <a:t>allo</a:t>
            </a:r>
            <a:r>
              <a:rPr lang="en-US" dirty="0"/>
              <a:t>-immunized (histocompatibility testing was not routinely done in most studies). Studies using 111indium-labelled granulocytes indicate impaired migration of transfused granulocytes to sites of infection in </a:t>
            </a:r>
            <a:r>
              <a:rPr lang="en-US" dirty="0" err="1"/>
              <a:t>allo</a:t>
            </a:r>
            <a:r>
              <a:rPr lang="en-US" dirty="0"/>
              <a:t>-immunized persons suggesting transfusions are likely to be ineffective this setting [22]; and </a:t>
            </a:r>
            <a:r>
              <a:rPr lang="en-US" b="1" dirty="0"/>
              <a:t>(5) Logistics: </a:t>
            </a:r>
            <a:r>
              <a:rPr lang="en-US" dirty="0"/>
              <a:t>There are logistic issues for donors, apheresis personnel, clinicians and recipients all of whom must be mobilized on short notice. </a:t>
            </a:r>
          </a:p>
          <a:p>
            <a:pPr marL="0" indent="0">
              <a:buNone/>
            </a:pPr>
            <a:endParaRPr lang="en-US" dirty="0"/>
          </a:p>
          <a:p>
            <a:pPr marL="0" indent="0">
              <a:buNone/>
            </a:pPr>
            <a:endParaRPr lang="en-US" dirty="0"/>
          </a:p>
          <a:p>
            <a:pPr marL="0" indent="0">
              <a:buNone/>
            </a:pPr>
            <a:endParaRPr lang="nl-NL" dirty="0"/>
          </a:p>
        </p:txBody>
      </p:sp>
      <p:sp>
        <p:nvSpPr>
          <p:cNvPr id="4" name="Tijdelijke aanduiding voor dianummer 3"/>
          <p:cNvSpPr>
            <a:spLocks noGrp="1"/>
          </p:cNvSpPr>
          <p:nvPr>
            <p:ph type="sldNum" sz="quarter" idx="5"/>
          </p:nvPr>
        </p:nvSpPr>
        <p:spPr/>
        <p:txBody>
          <a:bodyPr/>
          <a:lstStyle/>
          <a:p>
            <a:fld id="{BB694B73-D4BC-439D-B709-B029020F74FA}" type="slidenum">
              <a:rPr lang="nl-NL" smtClean="0"/>
              <a:t>17</a:t>
            </a:fld>
            <a:endParaRPr lang="nl-NL"/>
          </a:p>
        </p:txBody>
      </p:sp>
    </p:spTree>
    <p:extLst>
      <p:ext uri="{BB962C8B-B14F-4D97-AF65-F5344CB8AC3E}">
        <p14:creationId xmlns:p14="http://schemas.microsoft.com/office/powerpoint/2010/main" val="1414262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4306A5-5EA3-1165-007F-1067BE19677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E2B8780-876A-F86D-1D75-697A4B0F4E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6111A41-ECBE-1702-9785-E1835C8E70EF}"/>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EF934F53-9123-D839-0238-52E5F9DCCD3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54FA69B-F126-8486-EAAC-24971A53C47C}"/>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307772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40560B-3AA4-13EF-4FEF-2D387CBAFE2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A42E46B-154E-AA1E-0164-44043BC9A8E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0FEB63F-0D08-A12B-72FB-D3C36D7BDFBE}"/>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6AE06DAB-D5D6-EDFE-C719-59B839616E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90439DC-5E48-1843-C30B-8F0BCB8D4A4C}"/>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355770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59A8E91-F0DE-7EF8-39D1-7788C96B7FE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547614B-48B8-C224-79E2-9BE403050B3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ABEFE11-078B-6001-20F0-5AA5229B4C9C}"/>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B413E1B3-5423-B359-71CC-F6A84E8E197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11091E-5C80-7B8C-E355-A122C377C1C2}"/>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110291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3061D6-9012-DAEF-7895-E69C90E4DF3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1193687-CB07-0EC7-FFD8-C63489CE395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27769F-6DF6-F81F-8282-376833B818ED}"/>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AF7E1B32-C313-D912-571A-D8EE964E22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20DD7C1-64E0-2768-CFA3-D729390FD907}"/>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542201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3F597-4CE7-460A-6822-27A59703941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47FAC0B-8CFB-5549-2A8F-9D9633BDDB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F58E25C-7A38-EDBC-2FBB-780C7E6FF8BF}"/>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6461A239-B0FD-A86F-E569-1E62F1A8AF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E54DBE-EE58-F27A-1403-FAC448508C6D}"/>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1743605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6034CC-E90E-5910-8DAB-720A4738201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3DAD8AB-DD63-9364-BBF5-D8910DE3E76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B293B12-3AC1-7591-0C17-1BE9EED61A2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A169712-C30C-04F0-0351-B7BDFE467223}"/>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6" name="Tijdelijke aanduiding voor voettekst 5">
            <a:extLst>
              <a:ext uri="{FF2B5EF4-FFF2-40B4-BE49-F238E27FC236}">
                <a16:creationId xmlns:a16="http://schemas.microsoft.com/office/drawing/2014/main" id="{E2DDD5B7-0A0E-D02C-7EC3-8B573D05D72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8F49BC5-1E13-EA12-425D-028FC0B60AFD}"/>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4048570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9B52D7-2176-E002-AF69-D1CF4B7722B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A8976EE-5F59-9A2E-3FD8-41EF02BC8B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014CB3E-2EE1-F3FD-DA88-9DFBEAE5AD2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E7F1EDA-F71D-1820-DCCC-535A35C5AE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18750DE-AD2A-75B5-0A02-883BD80949A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6F50E67-1F3F-0A14-4ADB-C0A7BAEA065B}"/>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8" name="Tijdelijke aanduiding voor voettekst 7">
            <a:extLst>
              <a:ext uri="{FF2B5EF4-FFF2-40B4-BE49-F238E27FC236}">
                <a16:creationId xmlns:a16="http://schemas.microsoft.com/office/drawing/2014/main" id="{6717C333-C649-7453-AF11-0341D98C1CE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703B687-08C6-1E42-A66E-4C8EB7A21726}"/>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88391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000758-80EB-715B-E73C-E46186E6E35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4A5DE8F-9260-2077-28C8-04D6FFB508A1}"/>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4" name="Tijdelijke aanduiding voor voettekst 3">
            <a:extLst>
              <a:ext uri="{FF2B5EF4-FFF2-40B4-BE49-F238E27FC236}">
                <a16:creationId xmlns:a16="http://schemas.microsoft.com/office/drawing/2014/main" id="{3E358CD6-F9B7-4471-B4A9-B75A0537CD6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821A790-D21C-724C-0869-9DC5ED411627}"/>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95097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2D676BE-F543-72A7-E729-AE1DDE9590E3}"/>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3" name="Tijdelijke aanduiding voor voettekst 2">
            <a:extLst>
              <a:ext uri="{FF2B5EF4-FFF2-40B4-BE49-F238E27FC236}">
                <a16:creationId xmlns:a16="http://schemas.microsoft.com/office/drawing/2014/main" id="{85D8662D-E334-DD53-B456-1D886F40B94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B87D25-F625-EFE3-FB01-8835C947ED25}"/>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129960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D2DC8-914B-7E78-3B35-893BA62A982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DC5328C-2A51-7AE5-A41C-F73413F533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762DD7E-D439-A1DB-2744-951EC859E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3C46AF3-8F63-9072-A1E3-473F6F65A818}"/>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6" name="Tijdelijke aanduiding voor voettekst 5">
            <a:extLst>
              <a:ext uri="{FF2B5EF4-FFF2-40B4-BE49-F238E27FC236}">
                <a16:creationId xmlns:a16="http://schemas.microsoft.com/office/drawing/2014/main" id="{D6D5F8DB-9A39-4721-6D22-E95A9C15003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67D4D0-81EC-8F82-4F67-155DB246EE26}"/>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249895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1CEA6A-AAF9-56DC-F7F4-FA4375482A9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0DAA398-0CF5-FBEB-651D-2C36AB202E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15F3E88-AD8A-4050-9A6E-48A37CB10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367F64A-3173-C880-B79B-E27BB3C56828}"/>
              </a:ext>
            </a:extLst>
          </p:cNvPr>
          <p:cNvSpPr>
            <a:spLocks noGrp="1"/>
          </p:cNvSpPr>
          <p:nvPr>
            <p:ph type="dt" sz="half" idx="10"/>
          </p:nvPr>
        </p:nvSpPr>
        <p:spPr/>
        <p:txBody>
          <a:bodyPr/>
          <a:lstStyle/>
          <a:p>
            <a:fld id="{C5463D61-DFB4-4AE0-B588-9EBE1533F5A8}" type="datetimeFigureOut">
              <a:rPr lang="nl-NL" smtClean="0"/>
              <a:t>27-8-2025</a:t>
            </a:fld>
            <a:endParaRPr lang="nl-NL"/>
          </a:p>
        </p:txBody>
      </p:sp>
      <p:sp>
        <p:nvSpPr>
          <p:cNvPr id="6" name="Tijdelijke aanduiding voor voettekst 5">
            <a:extLst>
              <a:ext uri="{FF2B5EF4-FFF2-40B4-BE49-F238E27FC236}">
                <a16:creationId xmlns:a16="http://schemas.microsoft.com/office/drawing/2014/main" id="{1A038B4D-F230-A8C8-2047-A183A0BEFB0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B92AFEB-54E0-F560-E911-0760448F3677}"/>
              </a:ext>
            </a:extLst>
          </p:cNvPr>
          <p:cNvSpPr>
            <a:spLocks noGrp="1"/>
          </p:cNvSpPr>
          <p:nvPr>
            <p:ph type="sldNum" sz="quarter" idx="12"/>
          </p:nvPr>
        </p:nvSpPr>
        <p:spPr/>
        <p:txBody>
          <a:bodyPr/>
          <a:lstStyle/>
          <a:p>
            <a:fld id="{AF829FAF-7FA7-44F2-96F9-7F399C1745F2}" type="slidenum">
              <a:rPr lang="nl-NL" smtClean="0"/>
              <a:t>‹nr.›</a:t>
            </a:fld>
            <a:endParaRPr lang="nl-NL"/>
          </a:p>
        </p:txBody>
      </p:sp>
    </p:spTree>
    <p:extLst>
      <p:ext uri="{BB962C8B-B14F-4D97-AF65-F5344CB8AC3E}">
        <p14:creationId xmlns:p14="http://schemas.microsoft.com/office/powerpoint/2010/main" val="60508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1BAE236-8EA2-1071-B814-E0B091A31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839FB02-3402-86C9-271D-9E2DFDEF0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7E58258-80FE-1CDE-4E0E-D5FEED4E68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63D61-DFB4-4AE0-B588-9EBE1533F5A8}" type="datetimeFigureOut">
              <a:rPr lang="nl-NL" smtClean="0"/>
              <a:t>27-8-2025</a:t>
            </a:fld>
            <a:endParaRPr lang="nl-NL"/>
          </a:p>
        </p:txBody>
      </p:sp>
      <p:sp>
        <p:nvSpPr>
          <p:cNvPr id="5" name="Tijdelijke aanduiding voor voettekst 4">
            <a:extLst>
              <a:ext uri="{FF2B5EF4-FFF2-40B4-BE49-F238E27FC236}">
                <a16:creationId xmlns:a16="http://schemas.microsoft.com/office/drawing/2014/main" id="{725B03B1-FDCB-41E1-F376-4C5E847599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6F8F19F-F253-CAD0-C384-B9A321F3EF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829FAF-7FA7-44F2-96F9-7F399C1745F2}" type="slidenum">
              <a:rPr lang="nl-NL" smtClean="0"/>
              <a:t>‹nr.›</a:t>
            </a:fld>
            <a:endParaRPr lang="nl-NL"/>
          </a:p>
        </p:txBody>
      </p:sp>
    </p:spTree>
    <p:extLst>
      <p:ext uri="{BB962C8B-B14F-4D97-AF65-F5344CB8AC3E}">
        <p14:creationId xmlns:p14="http://schemas.microsoft.com/office/powerpoint/2010/main" val="3688829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D5699B-8230-711C-809B-7EE0984BABCF}"/>
              </a:ext>
            </a:extLst>
          </p:cNvPr>
          <p:cNvSpPr>
            <a:spLocks noGrp="1"/>
          </p:cNvSpPr>
          <p:nvPr>
            <p:ph type="ctrTitle"/>
          </p:nvPr>
        </p:nvSpPr>
        <p:spPr/>
        <p:txBody>
          <a:bodyPr>
            <a:normAutofit/>
          </a:bodyPr>
          <a:lstStyle/>
          <a:p>
            <a:r>
              <a:rPr lang="nl-NL" sz="4400" dirty="0"/>
              <a:t>Granulocytentransfusies voor ernstig zieke oncologiepatiënten op de PICU </a:t>
            </a:r>
          </a:p>
        </p:txBody>
      </p:sp>
      <p:sp>
        <p:nvSpPr>
          <p:cNvPr id="3" name="Ondertitel 2">
            <a:extLst>
              <a:ext uri="{FF2B5EF4-FFF2-40B4-BE49-F238E27FC236}">
                <a16:creationId xmlns:a16="http://schemas.microsoft.com/office/drawing/2014/main" id="{2295BAA4-4CFD-6F96-0C82-F543F4E15516}"/>
              </a:ext>
            </a:extLst>
          </p:cNvPr>
          <p:cNvSpPr>
            <a:spLocks noGrp="1"/>
          </p:cNvSpPr>
          <p:nvPr>
            <p:ph type="subTitle" idx="1"/>
          </p:nvPr>
        </p:nvSpPr>
        <p:spPr/>
        <p:txBody>
          <a:bodyPr/>
          <a:lstStyle/>
          <a:p>
            <a:r>
              <a:rPr lang="nl-NL" dirty="0"/>
              <a:t>Journal club 11-8-2025</a:t>
            </a:r>
          </a:p>
          <a:p>
            <a:endParaRPr lang="nl-NL" dirty="0"/>
          </a:p>
          <a:p>
            <a:r>
              <a:rPr lang="nl-NL" dirty="0"/>
              <a:t>Niki Rensen </a:t>
            </a:r>
          </a:p>
        </p:txBody>
      </p:sp>
    </p:spTree>
    <p:extLst>
      <p:ext uri="{BB962C8B-B14F-4D97-AF65-F5344CB8AC3E}">
        <p14:creationId xmlns:p14="http://schemas.microsoft.com/office/powerpoint/2010/main" val="716974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69071A-751E-CFC3-F3B4-8174EA02BEA5}"/>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1DD085A1-C4E4-5565-0825-ACFFF91BCCC2}"/>
              </a:ext>
            </a:extLst>
          </p:cNvPr>
          <p:cNvSpPr>
            <a:spLocks noGrp="1"/>
          </p:cNvSpPr>
          <p:nvPr>
            <p:ph idx="1"/>
          </p:nvPr>
        </p:nvSpPr>
        <p:spPr/>
        <p:txBody>
          <a:bodyPr/>
          <a:lstStyle/>
          <a:p>
            <a:endParaRPr lang="nl-NL" dirty="0"/>
          </a:p>
          <a:p>
            <a:r>
              <a:rPr lang="nl-NL" dirty="0"/>
              <a:t>Retrospectieve </a:t>
            </a:r>
            <a:r>
              <a:rPr lang="nl-NL" dirty="0" err="1"/>
              <a:t>chart</a:t>
            </a:r>
            <a:r>
              <a:rPr lang="nl-NL" dirty="0"/>
              <a:t> review (2020-2022)</a:t>
            </a:r>
          </a:p>
          <a:p>
            <a:r>
              <a:rPr lang="nl-NL" dirty="0"/>
              <a:t>60 patiënten kregen 313 transfusies </a:t>
            </a:r>
          </a:p>
          <a:p>
            <a:r>
              <a:rPr lang="nl-NL" dirty="0"/>
              <a:t>Indicatie voor transfusie:</a:t>
            </a:r>
          </a:p>
          <a:p>
            <a:pPr lvl="1"/>
            <a:r>
              <a:rPr lang="nl-NL" dirty="0"/>
              <a:t>(Ernstige) neutropenie; EN</a:t>
            </a:r>
          </a:p>
          <a:p>
            <a:pPr lvl="1"/>
            <a:r>
              <a:rPr lang="nl-NL" dirty="0"/>
              <a:t>“Ernstige infectie met slechte prognose”</a:t>
            </a:r>
          </a:p>
          <a:p>
            <a:r>
              <a:rPr lang="nl-NL" dirty="0"/>
              <a:t>Vergelijkbare (streef)dosering granulocyten als in Máximaprotocol</a:t>
            </a:r>
          </a:p>
          <a:p>
            <a:r>
              <a:rPr lang="nl-NL" dirty="0"/>
              <a:t>Primaire uitkomsten: hematologische respons (N &gt; 0.5 na 24u) en “klinische verbetering” </a:t>
            </a:r>
          </a:p>
        </p:txBody>
      </p:sp>
      <p:pic>
        <p:nvPicPr>
          <p:cNvPr id="4" name="Afbeelding 3">
            <a:extLst>
              <a:ext uri="{FF2B5EF4-FFF2-40B4-BE49-F238E27FC236}">
                <a16:creationId xmlns:a16="http://schemas.microsoft.com/office/drawing/2014/main" id="{B931148A-C997-4ED6-D6BC-5FB8E11482EA}"/>
              </a:ext>
            </a:extLst>
          </p:cNvPr>
          <p:cNvPicPr>
            <a:picLocks noChangeAspect="1"/>
          </p:cNvPicPr>
          <p:nvPr/>
        </p:nvPicPr>
        <p:blipFill>
          <a:blip r:embed="rId2"/>
          <a:stretch>
            <a:fillRect/>
          </a:stretch>
        </p:blipFill>
        <p:spPr>
          <a:xfrm>
            <a:off x="2714153" y="-115254"/>
            <a:ext cx="6763694" cy="2286319"/>
          </a:xfrm>
          <a:prstGeom prst="rect">
            <a:avLst/>
          </a:prstGeom>
        </p:spPr>
      </p:pic>
    </p:spTree>
    <p:extLst>
      <p:ext uri="{BB962C8B-B14F-4D97-AF65-F5344CB8AC3E}">
        <p14:creationId xmlns:p14="http://schemas.microsoft.com/office/powerpoint/2010/main" val="2327541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2F76EB-DADD-48B5-6538-DEB3A4DD0F72}"/>
              </a:ext>
            </a:extLst>
          </p:cNvPr>
          <p:cNvSpPr>
            <a:spLocks noGrp="1"/>
          </p:cNvSpPr>
          <p:nvPr>
            <p:ph type="title"/>
          </p:nvPr>
        </p:nvSpPr>
        <p:spPr/>
        <p:txBody>
          <a:bodyPr/>
          <a:lstStyle/>
          <a:p>
            <a:r>
              <a:rPr lang="nl-NL" dirty="0"/>
              <a:t>Belangrijkste resultaten </a:t>
            </a:r>
          </a:p>
        </p:txBody>
      </p:sp>
      <p:sp>
        <p:nvSpPr>
          <p:cNvPr id="3" name="Tijdelijke aanduiding voor inhoud 2">
            <a:extLst>
              <a:ext uri="{FF2B5EF4-FFF2-40B4-BE49-F238E27FC236}">
                <a16:creationId xmlns:a16="http://schemas.microsoft.com/office/drawing/2014/main" id="{6D8279E9-504B-C71D-93AE-FC8356B8B48B}"/>
              </a:ext>
            </a:extLst>
          </p:cNvPr>
          <p:cNvSpPr>
            <a:spLocks noGrp="1"/>
          </p:cNvSpPr>
          <p:nvPr>
            <p:ph idx="1"/>
          </p:nvPr>
        </p:nvSpPr>
        <p:spPr/>
        <p:txBody>
          <a:bodyPr/>
          <a:lstStyle/>
          <a:p>
            <a:r>
              <a:rPr lang="nl-NL" dirty="0"/>
              <a:t>Geen serieuze adverse events bij donoren en patiënten</a:t>
            </a:r>
          </a:p>
          <a:p>
            <a:r>
              <a:rPr lang="nl-NL" dirty="0"/>
              <a:t>Hematologische respons 32%, klinische respons 85%</a:t>
            </a:r>
          </a:p>
          <a:p>
            <a:r>
              <a:rPr lang="nl-NL" dirty="0"/>
              <a:t> </a:t>
            </a:r>
            <a:r>
              <a:rPr lang="nl-NL" dirty="0" err="1"/>
              <a:t>Infection-related</a:t>
            </a:r>
            <a:r>
              <a:rPr lang="nl-NL" dirty="0"/>
              <a:t> survival 85% </a:t>
            </a:r>
          </a:p>
          <a:p>
            <a:endParaRPr lang="nl-NL" dirty="0"/>
          </a:p>
        </p:txBody>
      </p:sp>
      <p:pic>
        <p:nvPicPr>
          <p:cNvPr id="5" name="Afbeelding 4">
            <a:extLst>
              <a:ext uri="{FF2B5EF4-FFF2-40B4-BE49-F238E27FC236}">
                <a16:creationId xmlns:a16="http://schemas.microsoft.com/office/drawing/2014/main" id="{07B8AB19-B218-ACAC-3FE5-98EAE12DE421}"/>
              </a:ext>
            </a:extLst>
          </p:cNvPr>
          <p:cNvPicPr>
            <a:picLocks noChangeAspect="1"/>
          </p:cNvPicPr>
          <p:nvPr/>
        </p:nvPicPr>
        <p:blipFill>
          <a:blip r:embed="rId2"/>
          <a:stretch>
            <a:fillRect/>
          </a:stretch>
        </p:blipFill>
        <p:spPr>
          <a:xfrm>
            <a:off x="1402976" y="3678146"/>
            <a:ext cx="4124901" cy="2248214"/>
          </a:xfrm>
          <a:prstGeom prst="rect">
            <a:avLst/>
          </a:prstGeom>
        </p:spPr>
      </p:pic>
      <p:pic>
        <p:nvPicPr>
          <p:cNvPr id="7" name="Afbeelding 6">
            <a:extLst>
              <a:ext uri="{FF2B5EF4-FFF2-40B4-BE49-F238E27FC236}">
                <a16:creationId xmlns:a16="http://schemas.microsoft.com/office/drawing/2014/main" id="{3AB8991B-024B-D12C-0E4A-8CE429AC18F7}"/>
              </a:ext>
            </a:extLst>
          </p:cNvPr>
          <p:cNvPicPr>
            <a:picLocks noChangeAspect="1"/>
          </p:cNvPicPr>
          <p:nvPr/>
        </p:nvPicPr>
        <p:blipFill>
          <a:blip r:embed="rId3"/>
          <a:stretch>
            <a:fillRect/>
          </a:stretch>
        </p:blipFill>
        <p:spPr>
          <a:xfrm>
            <a:off x="6878520" y="3488924"/>
            <a:ext cx="3124636" cy="2657846"/>
          </a:xfrm>
          <a:prstGeom prst="rect">
            <a:avLst/>
          </a:prstGeom>
        </p:spPr>
      </p:pic>
    </p:spTree>
    <p:extLst>
      <p:ext uri="{BB962C8B-B14F-4D97-AF65-F5344CB8AC3E}">
        <p14:creationId xmlns:p14="http://schemas.microsoft.com/office/powerpoint/2010/main" val="355459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246AF9-AAF1-9E3E-E51E-EB69CCC61FD4}"/>
              </a:ext>
            </a:extLst>
          </p:cNvPr>
          <p:cNvSpPr>
            <a:spLocks noGrp="1"/>
          </p:cNvSpPr>
          <p:nvPr>
            <p:ph type="title"/>
          </p:nvPr>
        </p:nvSpPr>
        <p:spPr/>
        <p:txBody>
          <a:bodyPr/>
          <a:lstStyle/>
          <a:p>
            <a:r>
              <a:rPr lang="nl-NL" dirty="0"/>
              <a:t>Relevantie voor de PICU-populatie </a:t>
            </a:r>
          </a:p>
        </p:txBody>
      </p:sp>
      <p:sp>
        <p:nvSpPr>
          <p:cNvPr id="3" name="Tijdelijke aanduiding voor inhoud 2">
            <a:extLst>
              <a:ext uri="{FF2B5EF4-FFF2-40B4-BE49-F238E27FC236}">
                <a16:creationId xmlns:a16="http://schemas.microsoft.com/office/drawing/2014/main" id="{9818B3D4-7297-D3F3-155C-3BE348BD3CFE}"/>
              </a:ext>
            </a:extLst>
          </p:cNvPr>
          <p:cNvSpPr>
            <a:spLocks noGrp="1"/>
          </p:cNvSpPr>
          <p:nvPr>
            <p:ph idx="1"/>
          </p:nvPr>
        </p:nvSpPr>
        <p:spPr/>
        <p:txBody>
          <a:bodyPr/>
          <a:lstStyle/>
          <a:p>
            <a:r>
              <a:rPr lang="nl-NL" dirty="0"/>
              <a:t>Geen PICU-data (betrof allemaal patiënten op de </a:t>
            </a:r>
            <a:r>
              <a:rPr lang="nl-NL" dirty="0" err="1"/>
              <a:t>hemato</a:t>
            </a:r>
            <a:r>
              <a:rPr lang="nl-NL" dirty="0"/>
              <a:t>-oncologieafdeling)</a:t>
            </a:r>
          </a:p>
          <a:p>
            <a:endParaRPr lang="nl-NL" dirty="0"/>
          </a:p>
        </p:txBody>
      </p:sp>
      <p:pic>
        <p:nvPicPr>
          <p:cNvPr id="5" name="Afbeelding 4">
            <a:extLst>
              <a:ext uri="{FF2B5EF4-FFF2-40B4-BE49-F238E27FC236}">
                <a16:creationId xmlns:a16="http://schemas.microsoft.com/office/drawing/2014/main" id="{A63AC422-4118-7FD6-7F29-5BBE149260C7}"/>
              </a:ext>
            </a:extLst>
          </p:cNvPr>
          <p:cNvPicPr>
            <a:picLocks noChangeAspect="1"/>
          </p:cNvPicPr>
          <p:nvPr/>
        </p:nvPicPr>
        <p:blipFill>
          <a:blip r:embed="rId2"/>
          <a:stretch>
            <a:fillRect/>
          </a:stretch>
        </p:blipFill>
        <p:spPr>
          <a:xfrm>
            <a:off x="4028786" y="2669449"/>
            <a:ext cx="4134427" cy="3877216"/>
          </a:xfrm>
          <a:prstGeom prst="rect">
            <a:avLst/>
          </a:prstGeom>
        </p:spPr>
      </p:pic>
    </p:spTree>
    <p:extLst>
      <p:ext uri="{BB962C8B-B14F-4D97-AF65-F5344CB8AC3E}">
        <p14:creationId xmlns:p14="http://schemas.microsoft.com/office/powerpoint/2010/main" val="286598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701E2C-E851-A223-BA58-691DD86BB09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75A6E437-59C7-C7C0-A443-91FEDBAE3FD5}"/>
              </a:ext>
            </a:extLst>
          </p:cNvPr>
          <p:cNvSpPr>
            <a:spLocks noGrp="1"/>
          </p:cNvSpPr>
          <p:nvPr>
            <p:ph idx="1"/>
          </p:nvPr>
        </p:nvSpPr>
        <p:spPr/>
        <p:txBody>
          <a:bodyPr/>
          <a:lstStyle/>
          <a:p>
            <a:endParaRPr lang="nl-NL" dirty="0"/>
          </a:p>
          <a:p>
            <a:endParaRPr lang="nl-NL" dirty="0"/>
          </a:p>
        </p:txBody>
      </p:sp>
      <p:pic>
        <p:nvPicPr>
          <p:cNvPr id="4" name="Afbeelding 3">
            <a:extLst>
              <a:ext uri="{FF2B5EF4-FFF2-40B4-BE49-F238E27FC236}">
                <a16:creationId xmlns:a16="http://schemas.microsoft.com/office/drawing/2014/main" id="{93787822-EF21-5527-1F1E-31B88467599B}"/>
              </a:ext>
            </a:extLst>
          </p:cNvPr>
          <p:cNvPicPr>
            <a:picLocks noChangeAspect="1"/>
          </p:cNvPicPr>
          <p:nvPr/>
        </p:nvPicPr>
        <p:blipFill>
          <a:blip r:embed="rId2"/>
          <a:stretch>
            <a:fillRect/>
          </a:stretch>
        </p:blipFill>
        <p:spPr>
          <a:xfrm>
            <a:off x="2580784" y="-151947"/>
            <a:ext cx="7030431" cy="2162477"/>
          </a:xfrm>
          <a:prstGeom prst="rect">
            <a:avLst/>
          </a:prstGeom>
        </p:spPr>
      </p:pic>
      <p:sp>
        <p:nvSpPr>
          <p:cNvPr id="5" name="Tijdelijke aanduiding voor inhoud 2">
            <a:extLst>
              <a:ext uri="{FF2B5EF4-FFF2-40B4-BE49-F238E27FC236}">
                <a16:creationId xmlns:a16="http://schemas.microsoft.com/office/drawing/2014/main" id="{5FAD844C-D1D2-9D9A-C65C-02B342E180AD}"/>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nl-NL" dirty="0"/>
          </a:p>
          <a:p>
            <a:r>
              <a:rPr lang="nl-NL" dirty="0"/>
              <a:t>Retrospectieve </a:t>
            </a:r>
            <a:r>
              <a:rPr lang="nl-NL" dirty="0" err="1"/>
              <a:t>chart</a:t>
            </a:r>
            <a:r>
              <a:rPr lang="nl-NL" dirty="0"/>
              <a:t> review (2010-2023)</a:t>
            </a:r>
          </a:p>
          <a:p>
            <a:r>
              <a:rPr lang="nl-NL" dirty="0"/>
              <a:t>60 patiënten kregen ieder 1 tot 29 transfusies </a:t>
            </a:r>
          </a:p>
          <a:p>
            <a:r>
              <a:rPr lang="nl-NL" dirty="0"/>
              <a:t>Indicatie voor transfusie:</a:t>
            </a:r>
          </a:p>
          <a:p>
            <a:pPr lvl="1"/>
            <a:r>
              <a:rPr lang="nl-NL" dirty="0"/>
              <a:t>(Ernstige) neutropenie; EN</a:t>
            </a:r>
          </a:p>
          <a:p>
            <a:pPr lvl="1"/>
            <a:r>
              <a:rPr lang="nl-NL" dirty="0"/>
              <a:t>Klinische of biochemische tekenen van infectie (koorts / infectieparameters)</a:t>
            </a:r>
          </a:p>
          <a:p>
            <a:r>
              <a:rPr lang="nl-NL" dirty="0"/>
              <a:t>Iets lagere (streef)dosering granulocyten dan in Máximaprotocol</a:t>
            </a:r>
          </a:p>
          <a:p>
            <a:r>
              <a:rPr lang="nl-NL" dirty="0"/>
              <a:t>Uitkomsten: o.a. </a:t>
            </a:r>
            <a:r>
              <a:rPr lang="nl-NL" dirty="0" err="1"/>
              <a:t>infection-related</a:t>
            </a:r>
            <a:r>
              <a:rPr lang="nl-NL" dirty="0"/>
              <a:t> survival </a:t>
            </a:r>
          </a:p>
        </p:txBody>
      </p:sp>
    </p:spTree>
    <p:extLst>
      <p:ext uri="{BB962C8B-B14F-4D97-AF65-F5344CB8AC3E}">
        <p14:creationId xmlns:p14="http://schemas.microsoft.com/office/powerpoint/2010/main" val="3499680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45C78-69E3-07EE-232D-712DE8EC8E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6374A18-AB80-46C7-FE55-C112B5D20009}"/>
              </a:ext>
            </a:extLst>
          </p:cNvPr>
          <p:cNvSpPr>
            <a:spLocks noGrp="1"/>
          </p:cNvSpPr>
          <p:nvPr>
            <p:ph type="title"/>
          </p:nvPr>
        </p:nvSpPr>
        <p:spPr/>
        <p:txBody>
          <a:bodyPr/>
          <a:lstStyle/>
          <a:p>
            <a:r>
              <a:rPr lang="nl-NL" dirty="0"/>
              <a:t>Belangrijkste resultaten </a:t>
            </a:r>
          </a:p>
        </p:txBody>
      </p:sp>
      <p:sp>
        <p:nvSpPr>
          <p:cNvPr id="3" name="Tijdelijke aanduiding voor inhoud 2">
            <a:extLst>
              <a:ext uri="{FF2B5EF4-FFF2-40B4-BE49-F238E27FC236}">
                <a16:creationId xmlns:a16="http://schemas.microsoft.com/office/drawing/2014/main" id="{0F6D6BED-283E-01A2-6E6A-5AEA5F09BE31}"/>
              </a:ext>
            </a:extLst>
          </p:cNvPr>
          <p:cNvSpPr>
            <a:spLocks noGrp="1"/>
          </p:cNvSpPr>
          <p:nvPr>
            <p:ph idx="1"/>
          </p:nvPr>
        </p:nvSpPr>
        <p:spPr/>
        <p:txBody>
          <a:bodyPr/>
          <a:lstStyle/>
          <a:p>
            <a:r>
              <a:rPr lang="nl-NL" dirty="0"/>
              <a:t>Adverse events: 1x anafylaxie, 1x TRALI, 1x allo-immunisatie, 7x CMV (onduidelijke causaliteit)</a:t>
            </a:r>
          </a:p>
          <a:p>
            <a:r>
              <a:rPr lang="nl-NL" dirty="0" err="1"/>
              <a:t>Infection-related</a:t>
            </a:r>
            <a:r>
              <a:rPr lang="nl-NL" dirty="0"/>
              <a:t> survival 78%</a:t>
            </a:r>
          </a:p>
        </p:txBody>
      </p:sp>
      <p:pic>
        <p:nvPicPr>
          <p:cNvPr id="5" name="Afbeelding 4">
            <a:extLst>
              <a:ext uri="{FF2B5EF4-FFF2-40B4-BE49-F238E27FC236}">
                <a16:creationId xmlns:a16="http://schemas.microsoft.com/office/drawing/2014/main" id="{A9A7D427-746B-4BB6-3F5C-FE5788ADF3FB}"/>
              </a:ext>
            </a:extLst>
          </p:cNvPr>
          <p:cNvPicPr>
            <a:picLocks noChangeAspect="1"/>
          </p:cNvPicPr>
          <p:nvPr/>
        </p:nvPicPr>
        <p:blipFill>
          <a:blip r:embed="rId2"/>
          <a:stretch>
            <a:fillRect/>
          </a:stretch>
        </p:blipFill>
        <p:spPr>
          <a:xfrm>
            <a:off x="584366" y="3614057"/>
            <a:ext cx="11023267" cy="1534886"/>
          </a:xfrm>
          <a:prstGeom prst="rect">
            <a:avLst/>
          </a:prstGeom>
        </p:spPr>
      </p:pic>
    </p:spTree>
    <p:extLst>
      <p:ext uri="{BB962C8B-B14F-4D97-AF65-F5344CB8AC3E}">
        <p14:creationId xmlns:p14="http://schemas.microsoft.com/office/powerpoint/2010/main" val="372497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E30DE-3FCB-C3A6-53AC-EFD72FC83B2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4F39C69-B386-8CDC-D789-C0C06110ECFB}"/>
              </a:ext>
            </a:extLst>
          </p:cNvPr>
          <p:cNvSpPr>
            <a:spLocks noGrp="1"/>
          </p:cNvSpPr>
          <p:nvPr>
            <p:ph type="title"/>
          </p:nvPr>
        </p:nvSpPr>
        <p:spPr/>
        <p:txBody>
          <a:bodyPr/>
          <a:lstStyle/>
          <a:p>
            <a:r>
              <a:rPr lang="nl-NL" dirty="0"/>
              <a:t>Relevantie voor de PICU-populatie </a:t>
            </a:r>
          </a:p>
        </p:txBody>
      </p:sp>
      <p:sp>
        <p:nvSpPr>
          <p:cNvPr id="3" name="Tijdelijke aanduiding voor inhoud 2">
            <a:extLst>
              <a:ext uri="{FF2B5EF4-FFF2-40B4-BE49-F238E27FC236}">
                <a16:creationId xmlns:a16="http://schemas.microsoft.com/office/drawing/2014/main" id="{D87A4FD1-586D-7D46-CFEE-CB3B173B4FE5}"/>
              </a:ext>
            </a:extLst>
          </p:cNvPr>
          <p:cNvSpPr>
            <a:spLocks noGrp="1"/>
          </p:cNvSpPr>
          <p:nvPr>
            <p:ph idx="1"/>
          </p:nvPr>
        </p:nvSpPr>
        <p:spPr/>
        <p:txBody>
          <a:bodyPr/>
          <a:lstStyle/>
          <a:p>
            <a:r>
              <a:rPr lang="nl-NL" dirty="0"/>
              <a:t>35% (21/60) van de patiënten lag op de PICU  </a:t>
            </a:r>
          </a:p>
          <a:p>
            <a:r>
              <a:rPr lang="nl-NL" dirty="0"/>
              <a:t>TRALI-patiënt lag ook reeds op PICU, na transfusie respiratoir en </a:t>
            </a:r>
            <a:r>
              <a:rPr lang="nl-NL" dirty="0" err="1"/>
              <a:t>circulatoir</a:t>
            </a:r>
            <a:r>
              <a:rPr lang="nl-NL" dirty="0"/>
              <a:t> bedreigd </a:t>
            </a:r>
          </a:p>
          <a:p>
            <a:r>
              <a:rPr lang="nl-NL" dirty="0"/>
              <a:t>PICU-data verder niet gespecificeerd </a:t>
            </a:r>
          </a:p>
        </p:txBody>
      </p:sp>
      <p:pic>
        <p:nvPicPr>
          <p:cNvPr id="5" name="Afbeelding 4">
            <a:extLst>
              <a:ext uri="{FF2B5EF4-FFF2-40B4-BE49-F238E27FC236}">
                <a16:creationId xmlns:a16="http://schemas.microsoft.com/office/drawing/2014/main" id="{78BB9542-6F84-8396-B560-F1AF2E491FCC}"/>
              </a:ext>
            </a:extLst>
          </p:cNvPr>
          <p:cNvPicPr>
            <a:picLocks noChangeAspect="1"/>
          </p:cNvPicPr>
          <p:nvPr/>
        </p:nvPicPr>
        <p:blipFill>
          <a:blip r:embed="rId2"/>
          <a:stretch>
            <a:fillRect/>
          </a:stretch>
        </p:blipFill>
        <p:spPr>
          <a:xfrm>
            <a:off x="7347315" y="3042052"/>
            <a:ext cx="3886742" cy="3620005"/>
          </a:xfrm>
          <a:prstGeom prst="rect">
            <a:avLst/>
          </a:prstGeom>
        </p:spPr>
      </p:pic>
    </p:spTree>
    <p:extLst>
      <p:ext uri="{BB962C8B-B14F-4D97-AF65-F5344CB8AC3E}">
        <p14:creationId xmlns:p14="http://schemas.microsoft.com/office/powerpoint/2010/main" val="3097203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A910BC-39D8-F593-B8DB-B0C214449ABF}"/>
              </a:ext>
            </a:extLst>
          </p:cNvPr>
          <p:cNvSpPr>
            <a:spLocks noGrp="1"/>
          </p:cNvSpPr>
          <p:nvPr>
            <p:ph type="title"/>
          </p:nvPr>
        </p:nvSpPr>
        <p:spPr/>
        <p:txBody>
          <a:bodyPr/>
          <a:lstStyle/>
          <a:p>
            <a:r>
              <a:rPr lang="nl-NL" dirty="0"/>
              <a:t>Conclusie</a:t>
            </a:r>
          </a:p>
        </p:txBody>
      </p:sp>
      <p:sp>
        <p:nvSpPr>
          <p:cNvPr id="3" name="Tijdelijke aanduiding voor inhoud 2">
            <a:extLst>
              <a:ext uri="{FF2B5EF4-FFF2-40B4-BE49-F238E27FC236}">
                <a16:creationId xmlns:a16="http://schemas.microsoft.com/office/drawing/2014/main" id="{8600DB45-BD0D-DC13-6406-000E52A5731B}"/>
              </a:ext>
            </a:extLst>
          </p:cNvPr>
          <p:cNvSpPr>
            <a:spLocks noGrp="1"/>
          </p:cNvSpPr>
          <p:nvPr>
            <p:ph idx="1"/>
          </p:nvPr>
        </p:nvSpPr>
        <p:spPr/>
        <p:txBody>
          <a:bodyPr>
            <a:normAutofit/>
          </a:bodyPr>
          <a:lstStyle/>
          <a:p>
            <a:r>
              <a:rPr lang="nl-NL" dirty="0"/>
              <a:t>Weinig goede studies en derhalve weinig bewijs, zeker voor PICU populatie</a:t>
            </a:r>
          </a:p>
          <a:p>
            <a:r>
              <a:rPr lang="nl-NL" dirty="0"/>
              <a:t>Weinig adverse </a:t>
            </a:r>
            <a:r>
              <a:rPr lang="nl-NL" dirty="0" err="1"/>
              <a:t>effects</a:t>
            </a:r>
            <a:r>
              <a:rPr lang="nl-NL" dirty="0"/>
              <a:t> in kinderen (maar meer in PICU patiënten?)</a:t>
            </a:r>
          </a:p>
          <a:p>
            <a:r>
              <a:rPr lang="nl-NL" dirty="0"/>
              <a:t>Mogelijk meer effect te verwachten bij meer granulocyten/kg (herhaaldelijke transfusies), in een eerdere fase van neutropenie/infectie – maar dan is de vraag wat de noodzaak is </a:t>
            </a:r>
          </a:p>
          <a:p>
            <a:r>
              <a:rPr lang="nl-NL" dirty="0"/>
              <a:t>RCT met mortaliteit als uitkomst lijkt onmogelijk om uit te voeren</a:t>
            </a:r>
          </a:p>
          <a:p>
            <a:pPr marL="0" indent="0">
              <a:buNone/>
            </a:pPr>
            <a:r>
              <a:rPr lang="nl-NL" dirty="0"/>
              <a:t>  </a:t>
            </a:r>
          </a:p>
        </p:txBody>
      </p:sp>
    </p:spTree>
    <p:extLst>
      <p:ext uri="{BB962C8B-B14F-4D97-AF65-F5344CB8AC3E}">
        <p14:creationId xmlns:p14="http://schemas.microsoft.com/office/powerpoint/2010/main" val="20989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EC8401E7-361B-C1DF-F3D4-49B4A0039878}"/>
              </a:ext>
            </a:extLst>
          </p:cNvPr>
          <p:cNvPicPr>
            <a:picLocks noChangeAspect="1"/>
          </p:cNvPicPr>
          <p:nvPr/>
        </p:nvPicPr>
        <p:blipFill>
          <a:blip r:embed="rId3"/>
          <a:stretch>
            <a:fillRect/>
          </a:stretch>
        </p:blipFill>
        <p:spPr>
          <a:xfrm>
            <a:off x="838200" y="1226181"/>
            <a:ext cx="8178687" cy="2775113"/>
          </a:xfrm>
          <a:prstGeom prst="rect">
            <a:avLst/>
          </a:prstGeom>
        </p:spPr>
      </p:pic>
      <p:sp>
        <p:nvSpPr>
          <p:cNvPr id="2" name="Titel 1">
            <a:extLst>
              <a:ext uri="{FF2B5EF4-FFF2-40B4-BE49-F238E27FC236}">
                <a16:creationId xmlns:a16="http://schemas.microsoft.com/office/drawing/2014/main" id="{ED4129A0-335B-7CFC-97BE-36513C21F263}"/>
              </a:ext>
            </a:extLst>
          </p:cNvPr>
          <p:cNvSpPr>
            <a:spLocks noGrp="1"/>
          </p:cNvSpPr>
          <p:nvPr>
            <p:ph type="title"/>
          </p:nvPr>
        </p:nvSpPr>
        <p:spPr/>
        <p:txBody>
          <a:bodyPr/>
          <a:lstStyle/>
          <a:p>
            <a:r>
              <a:rPr lang="nl-NL" dirty="0"/>
              <a:t>Discussie </a:t>
            </a:r>
          </a:p>
        </p:txBody>
      </p:sp>
      <p:sp>
        <p:nvSpPr>
          <p:cNvPr id="3" name="Tijdelijke aanduiding voor inhoud 2">
            <a:extLst>
              <a:ext uri="{FF2B5EF4-FFF2-40B4-BE49-F238E27FC236}">
                <a16:creationId xmlns:a16="http://schemas.microsoft.com/office/drawing/2014/main" id="{8574EA72-55F9-1349-FA81-C2A5D5CE4B1D}"/>
              </a:ext>
            </a:extLst>
          </p:cNvPr>
          <p:cNvSpPr>
            <a:spLocks noGrp="1"/>
          </p:cNvSpPr>
          <p:nvPr>
            <p:ph idx="1"/>
          </p:nvPr>
        </p:nvSpPr>
        <p:spPr/>
        <p:txBody>
          <a:bodyPr>
            <a:normAutofit/>
          </a:bodyPr>
          <a:lstStyle/>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lgn="just">
              <a:buNone/>
            </a:pPr>
            <a:r>
              <a:rPr lang="en-US" sz="2000" i="1" dirty="0">
                <a:solidFill>
                  <a:srgbClr val="002060"/>
                </a:solidFill>
              </a:rPr>
              <a:t>“Are we experiencing a triumph of hope over reason? Although there are no convincing data of safety or efficacy of granulocyte transfusions we concede the absence of evidence is not evidence of absence. Granulocyte transfusions remain a seemingly logical therapy of resistant infections in persons with granulocytopenia. People want to believe they are safe and effective despite no convincing data and some data suggesting they are neither. So much for evidence-based medicine.”</a:t>
            </a:r>
            <a:endParaRPr lang="nl-NL" sz="2000" i="1" dirty="0">
              <a:solidFill>
                <a:srgbClr val="002060"/>
              </a:solidFill>
            </a:endParaRPr>
          </a:p>
        </p:txBody>
      </p:sp>
    </p:spTree>
    <p:extLst>
      <p:ext uri="{BB962C8B-B14F-4D97-AF65-F5344CB8AC3E}">
        <p14:creationId xmlns:p14="http://schemas.microsoft.com/office/powerpoint/2010/main" val="264554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6B258-09A8-D5D8-A66E-D74AC22E99DB}"/>
              </a:ext>
            </a:extLst>
          </p:cNvPr>
          <p:cNvSpPr>
            <a:spLocks noGrp="1"/>
          </p:cNvSpPr>
          <p:nvPr>
            <p:ph type="title"/>
          </p:nvPr>
        </p:nvSpPr>
        <p:spPr/>
        <p:txBody>
          <a:bodyPr/>
          <a:lstStyle/>
          <a:p>
            <a:r>
              <a:rPr lang="nl-NL" dirty="0"/>
              <a:t>Aanleiding </a:t>
            </a:r>
          </a:p>
        </p:txBody>
      </p:sp>
      <p:sp>
        <p:nvSpPr>
          <p:cNvPr id="3" name="Tijdelijke aanduiding voor inhoud 2">
            <a:extLst>
              <a:ext uri="{FF2B5EF4-FFF2-40B4-BE49-F238E27FC236}">
                <a16:creationId xmlns:a16="http://schemas.microsoft.com/office/drawing/2014/main" id="{8FD110E0-11DA-9CA3-D179-C7FE03D62DC8}"/>
              </a:ext>
            </a:extLst>
          </p:cNvPr>
          <p:cNvSpPr>
            <a:spLocks noGrp="1"/>
          </p:cNvSpPr>
          <p:nvPr>
            <p:ph idx="1"/>
          </p:nvPr>
        </p:nvSpPr>
        <p:spPr/>
        <p:txBody>
          <a:bodyPr/>
          <a:lstStyle/>
          <a:p>
            <a:pPr marL="0" indent="0">
              <a:buNone/>
            </a:pPr>
            <a:r>
              <a:rPr lang="nl-NL" dirty="0"/>
              <a:t>Casus: </a:t>
            </a:r>
          </a:p>
          <a:p>
            <a:pPr lvl="1"/>
            <a:r>
              <a:rPr lang="nl-NL" dirty="0"/>
              <a:t>7-jarige jongen, Burkitt lymfoom, aanhoudende neutropenie na 1</a:t>
            </a:r>
            <a:r>
              <a:rPr lang="nl-NL" baseline="30000" dirty="0"/>
              <a:t>e</a:t>
            </a:r>
            <a:r>
              <a:rPr lang="nl-NL" dirty="0"/>
              <a:t> chemokuur</a:t>
            </a:r>
          </a:p>
          <a:p>
            <a:pPr lvl="1"/>
            <a:r>
              <a:rPr lang="nl-NL" dirty="0"/>
              <a:t>Op PICU vanwege aspiratie na BAL, hierna </a:t>
            </a:r>
            <a:r>
              <a:rPr lang="nl-NL" dirty="0" err="1"/>
              <a:t>multiproblematiek</a:t>
            </a:r>
            <a:endParaRPr lang="nl-NL" dirty="0"/>
          </a:p>
          <a:p>
            <a:pPr lvl="1"/>
            <a:r>
              <a:rPr lang="nl-NL" dirty="0" err="1"/>
              <a:t>Ongoing</a:t>
            </a:r>
            <a:r>
              <a:rPr lang="nl-NL" dirty="0"/>
              <a:t> sepsis (S. </a:t>
            </a:r>
            <a:r>
              <a:rPr lang="nl-NL" dirty="0" err="1"/>
              <a:t>hemolyticus</a:t>
            </a:r>
            <a:r>
              <a:rPr lang="nl-NL" dirty="0"/>
              <a:t>, </a:t>
            </a:r>
            <a:r>
              <a:rPr lang="nl-NL" dirty="0" err="1"/>
              <a:t>acinetobacter</a:t>
            </a:r>
            <a:r>
              <a:rPr lang="nl-NL" dirty="0"/>
              <a:t>, </a:t>
            </a:r>
            <a:r>
              <a:rPr lang="nl-NL" dirty="0" err="1"/>
              <a:t>aspergillose</a:t>
            </a:r>
            <a:r>
              <a:rPr lang="nl-NL" dirty="0"/>
              <a:t>) bij max. therapie</a:t>
            </a:r>
          </a:p>
          <a:p>
            <a:pPr lvl="1"/>
            <a:r>
              <a:rPr lang="nl-NL" dirty="0"/>
              <a:t>Hoge dosis G-CSF zonder effect, beenmerg leeg </a:t>
            </a:r>
          </a:p>
          <a:p>
            <a:pPr lvl="1"/>
            <a:r>
              <a:rPr lang="nl-NL" b="1" dirty="0"/>
              <a:t>Granulocytentransfusie nog bijdragend (?)</a:t>
            </a:r>
          </a:p>
        </p:txBody>
      </p:sp>
    </p:spTree>
    <p:extLst>
      <p:ext uri="{BB962C8B-B14F-4D97-AF65-F5344CB8AC3E}">
        <p14:creationId xmlns:p14="http://schemas.microsoft.com/office/powerpoint/2010/main" val="261175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E8DEE3-7260-0403-4DFD-582C1B3721C8}"/>
              </a:ext>
            </a:extLst>
          </p:cNvPr>
          <p:cNvSpPr>
            <a:spLocks noGrp="1"/>
          </p:cNvSpPr>
          <p:nvPr>
            <p:ph type="title"/>
          </p:nvPr>
        </p:nvSpPr>
        <p:spPr/>
        <p:txBody>
          <a:bodyPr/>
          <a:lstStyle/>
          <a:p>
            <a:r>
              <a:rPr lang="nl-NL" dirty="0"/>
              <a:t>Granulocytentransfusies</a:t>
            </a:r>
          </a:p>
        </p:txBody>
      </p:sp>
      <p:sp>
        <p:nvSpPr>
          <p:cNvPr id="3" name="Tijdelijke aanduiding voor inhoud 2">
            <a:extLst>
              <a:ext uri="{FF2B5EF4-FFF2-40B4-BE49-F238E27FC236}">
                <a16:creationId xmlns:a16="http://schemas.microsoft.com/office/drawing/2014/main" id="{9716449A-9A03-627C-E5FF-AA9E3537E58D}"/>
              </a:ext>
            </a:extLst>
          </p:cNvPr>
          <p:cNvSpPr>
            <a:spLocks noGrp="1"/>
          </p:cNvSpPr>
          <p:nvPr>
            <p:ph idx="1"/>
          </p:nvPr>
        </p:nvSpPr>
        <p:spPr/>
        <p:txBody>
          <a:bodyPr/>
          <a:lstStyle/>
          <a:p>
            <a:r>
              <a:rPr lang="nl-NL" dirty="0"/>
              <a:t>AB0 en </a:t>
            </a:r>
            <a:r>
              <a:rPr lang="nl-NL" dirty="0" err="1"/>
              <a:t>rhesus</a:t>
            </a:r>
            <a:r>
              <a:rPr lang="nl-NL" dirty="0"/>
              <a:t> D compatibele donor, door ouders aangedragen</a:t>
            </a:r>
          </a:p>
          <a:p>
            <a:r>
              <a:rPr lang="nl-NL" dirty="0" err="1"/>
              <a:t>Sanquin</a:t>
            </a:r>
            <a:r>
              <a:rPr lang="nl-NL" dirty="0"/>
              <a:t> keurt de donor en doet de aferese </a:t>
            </a:r>
          </a:p>
          <a:p>
            <a:r>
              <a:rPr lang="nl-NL" dirty="0"/>
              <a:t>Donor krijgt G-CSF + dexamethason 12u vooraf</a:t>
            </a:r>
          </a:p>
          <a:p>
            <a:r>
              <a:rPr lang="nl-NL" dirty="0"/>
              <a:t>Patiënt krijgt 3x per week transfusie, max. 6x van 1 donor (met pauze)</a:t>
            </a:r>
          </a:p>
          <a:p>
            <a:r>
              <a:rPr lang="nl-NL" dirty="0"/>
              <a:t>Streven naar 2-5 x10^10 / m2 donorgranulocyten per keer</a:t>
            </a:r>
          </a:p>
          <a:p>
            <a:r>
              <a:rPr lang="nl-NL" dirty="0"/>
              <a:t>Initieel te werven donoren 4-8 per patiënt (</a:t>
            </a:r>
            <a:r>
              <a:rPr lang="nl-NL" dirty="0" err="1"/>
              <a:t>afh</a:t>
            </a:r>
            <a:r>
              <a:rPr lang="nl-NL" dirty="0"/>
              <a:t>. van CMV-status)</a:t>
            </a:r>
          </a:p>
          <a:p>
            <a:r>
              <a:rPr lang="nl-NL" dirty="0"/>
              <a:t>Proces van indicatiestelling tot eerste transfusie: ca 48 uur </a:t>
            </a:r>
          </a:p>
        </p:txBody>
      </p:sp>
    </p:spTree>
    <p:extLst>
      <p:ext uri="{BB962C8B-B14F-4D97-AF65-F5344CB8AC3E}">
        <p14:creationId xmlns:p14="http://schemas.microsoft.com/office/powerpoint/2010/main" val="3515006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65D6C-9A8B-D31E-860C-5097F752A093}"/>
              </a:ext>
            </a:extLst>
          </p:cNvPr>
          <p:cNvSpPr>
            <a:spLocks noGrp="1"/>
          </p:cNvSpPr>
          <p:nvPr>
            <p:ph type="title"/>
          </p:nvPr>
        </p:nvSpPr>
        <p:spPr/>
        <p:txBody>
          <a:bodyPr/>
          <a:lstStyle/>
          <a:p>
            <a:r>
              <a:rPr lang="nl-NL" dirty="0"/>
              <a:t>Indicaties voor granulocytentransfusies</a:t>
            </a:r>
          </a:p>
        </p:txBody>
      </p:sp>
      <p:sp>
        <p:nvSpPr>
          <p:cNvPr id="3" name="Tijdelijke aanduiding voor inhoud 2">
            <a:extLst>
              <a:ext uri="{FF2B5EF4-FFF2-40B4-BE49-F238E27FC236}">
                <a16:creationId xmlns:a16="http://schemas.microsoft.com/office/drawing/2014/main" id="{70C6C2B7-8648-57C5-85B8-7ABAA58D895F}"/>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F47879F7-0A29-C4C0-0EC6-5700E650B1A1}"/>
              </a:ext>
            </a:extLst>
          </p:cNvPr>
          <p:cNvPicPr>
            <a:picLocks noChangeAspect="1"/>
          </p:cNvPicPr>
          <p:nvPr/>
        </p:nvPicPr>
        <p:blipFill>
          <a:blip r:embed="rId2"/>
          <a:stretch>
            <a:fillRect/>
          </a:stretch>
        </p:blipFill>
        <p:spPr>
          <a:xfrm>
            <a:off x="2197266" y="2064759"/>
            <a:ext cx="7797468" cy="3305100"/>
          </a:xfrm>
          <a:prstGeom prst="rect">
            <a:avLst/>
          </a:prstGeom>
        </p:spPr>
      </p:pic>
      <p:sp>
        <p:nvSpPr>
          <p:cNvPr id="6" name="Rechthoek 5">
            <a:extLst>
              <a:ext uri="{FF2B5EF4-FFF2-40B4-BE49-F238E27FC236}">
                <a16:creationId xmlns:a16="http://schemas.microsoft.com/office/drawing/2014/main" id="{CE337BF4-F6D6-F4D0-E0B8-70E0184065CF}"/>
              </a:ext>
            </a:extLst>
          </p:cNvPr>
          <p:cNvSpPr/>
          <p:nvPr/>
        </p:nvSpPr>
        <p:spPr>
          <a:xfrm>
            <a:off x="2752164" y="4249271"/>
            <a:ext cx="6840071" cy="65442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FF0000"/>
              </a:solidFill>
            </a:endParaRPr>
          </a:p>
        </p:txBody>
      </p:sp>
    </p:spTree>
    <p:extLst>
      <p:ext uri="{BB962C8B-B14F-4D97-AF65-F5344CB8AC3E}">
        <p14:creationId xmlns:p14="http://schemas.microsoft.com/office/powerpoint/2010/main" val="7797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25EB2A-A976-511E-03F5-FE583B9A99B8}"/>
              </a:ext>
            </a:extLst>
          </p:cNvPr>
          <p:cNvSpPr>
            <a:spLocks noGrp="1"/>
          </p:cNvSpPr>
          <p:nvPr>
            <p:ph type="title"/>
          </p:nvPr>
        </p:nvSpPr>
        <p:spPr/>
        <p:txBody>
          <a:bodyPr/>
          <a:lstStyle/>
          <a:p>
            <a:endParaRPr lang="nl-NL"/>
          </a:p>
        </p:txBody>
      </p:sp>
      <p:pic>
        <p:nvPicPr>
          <p:cNvPr id="5" name="Afbeelding 4">
            <a:extLst>
              <a:ext uri="{FF2B5EF4-FFF2-40B4-BE49-F238E27FC236}">
                <a16:creationId xmlns:a16="http://schemas.microsoft.com/office/drawing/2014/main" id="{8870DD57-8A3A-A276-3571-3114A22BDFBC}"/>
              </a:ext>
            </a:extLst>
          </p:cNvPr>
          <p:cNvPicPr>
            <a:picLocks noChangeAspect="1"/>
          </p:cNvPicPr>
          <p:nvPr/>
        </p:nvPicPr>
        <p:blipFill>
          <a:blip r:embed="rId2"/>
          <a:stretch>
            <a:fillRect/>
          </a:stretch>
        </p:blipFill>
        <p:spPr>
          <a:xfrm>
            <a:off x="147183" y="280791"/>
            <a:ext cx="6506483" cy="2819794"/>
          </a:xfrm>
          <a:prstGeom prst="rect">
            <a:avLst/>
          </a:prstGeom>
        </p:spPr>
      </p:pic>
      <p:sp>
        <p:nvSpPr>
          <p:cNvPr id="6" name="Tekstvak 5">
            <a:extLst>
              <a:ext uri="{FF2B5EF4-FFF2-40B4-BE49-F238E27FC236}">
                <a16:creationId xmlns:a16="http://schemas.microsoft.com/office/drawing/2014/main" id="{0B547631-A5FF-5869-3396-99088AAF6972}"/>
              </a:ext>
            </a:extLst>
          </p:cNvPr>
          <p:cNvSpPr txBox="1"/>
          <p:nvPr/>
        </p:nvSpPr>
        <p:spPr>
          <a:xfrm>
            <a:off x="147183" y="3164780"/>
            <a:ext cx="6105525" cy="646331"/>
          </a:xfrm>
          <a:prstGeom prst="rect">
            <a:avLst/>
          </a:prstGeom>
          <a:noFill/>
        </p:spPr>
        <p:txBody>
          <a:bodyPr wrap="square" rtlCol="0">
            <a:spAutoFit/>
          </a:bodyPr>
          <a:lstStyle/>
          <a:p>
            <a:r>
              <a:rPr lang="en-US" b="0" i="1" dirty="0">
                <a:solidFill>
                  <a:srgbClr val="002060"/>
                </a:solidFill>
                <a:effectLst/>
                <a:latin typeface="ElsevierGulliver"/>
              </a:rPr>
              <a:t>“We recommend that GTX should not be given outside the realm of a well-designed clinical trial.”</a:t>
            </a:r>
            <a:endParaRPr lang="nl-NL" i="1" dirty="0">
              <a:solidFill>
                <a:srgbClr val="002060"/>
              </a:solidFill>
            </a:endParaRPr>
          </a:p>
        </p:txBody>
      </p:sp>
      <p:pic>
        <p:nvPicPr>
          <p:cNvPr id="8" name="Afbeelding 7">
            <a:extLst>
              <a:ext uri="{FF2B5EF4-FFF2-40B4-BE49-F238E27FC236}">
                <a16:creationId xmlns:a16="http://schemas.microsoft.com/office/drawing/2014/main" id="{E0A2FA2E-88AC-AB8A-DBE4-EA7F51873C00}"/>
              </a:ext>
            </a:extLst>
          </p:cNvPr>
          <p:cNvPicPr>
            <a:picLocks noChangeAspect="1"/>
          </p:cNvPicPr>
          <p:nvPr/>
        </p:nvPicPr>
        <p:blipFill>
          <a:blip r:embed="rId3"/>
          <a:stretch>
            <a:fillRect/>
          </a:stretch>
        </p:blipFill>
        <p:spPr>
          <a:xfrm>
            <a:off x="2609850" y="3875306"/>
            <a:ext cx="7448550" cy="2009775"/>
          </a:xfrm>
          <a:prstGeom prst="rect">
            <a:avLst/>
          </a:prstGeom>
        </p:spPr>
      </p:pic>
      <p:sp>
        <p:nvSpPr>
          <p:cNvPr id="9" name="Tekstvak 8">
            <a:extLst>
              <a:ext uri="{FF2B5EF4-FFF2-40B4-BE49-F238E27FC236}">
                <a16:creationId xmlns:a16="http://schemas.microsoft.com/office/drawing/2014/main" id="{0575A2EE-5F53-9AF1-ADDB-4C3D061A6CE0}"/>
              </a:ext>
            </a:extLst>
          </p:cNvPr>
          <p:cNvSpPr txBox="1"/>
          <p:nvPr/>
        </p:nvSpPr>
        <p:spPr>
          <a:xfrm>
            <a:off x="347661" y="5965072"/>
            <a:ext cx="5462589" cy="923330"/>
          </a:xfrm>
          <a:prstGeom prst="rect">
            <a:avLst/>
          </a:prstGeom>
          <a:noFill/>
        </p:spPr>
        <p:txBody>
          <a:bodyPr wrap="square" rtlCol="0">
            <a:spAutoFit/>
          </a:bodyPr>
          <a:lstStyle/>
          <a:p>
            <a:r>
              <a:rPr lang="en-US" i="1" dirty="0">
                <a:solidFill>
                  <a:srgbClr val="002060"/>
                </a:solidFill>
              </a:rPr>
              <a:t>“No difference in clinical reversal of concurrent infections between participants receiving therapeutic granulocyte transfusions and those that did not.” </a:t>
            </a:r>
            <a:endParaRPr lang="nl-NL" i="1" dirty="0">
              <a:solidFill>
                <a:srgbClr val="002060"/>
              </a:solidFill>
            </a:endParaRPr>
          </a:p>
        </p:txBody>
      </p:sp>
      <p:sp>
        <p:nvSpPr>
          <p:cNvPr id="10" name="Tekstvak 9">
            <a:extLst>
              <a:ext uri="{FF2B5EF4-FFF2-40B4-BE49-F238E27FC236}">
                <a16:creationId xmlns:a16="http://schemas.microsoft.com/office/drawing/2014/main" id="{C356FC06-21F3-767A-958D-A7F2E56C4C45}"/>
              </a:ext>
            </a:extLst>
          </p:cNvPr>
          <p:cNvSpPr txBox="1"/>
          <p:nvPr/>
        </p:nvSpPr>
        <p:spPr>
          <a:xfrm>
            <a:off x="6381750" y="5965072"/>
            <a:ext cx="5462589" cy="923330"/>
          </a:xfrm>
          <a:prstGeom prst="rect">
            <a:avLst/>
          </a:prstGeom>
          <a:noFill/>
        </p:spPr>
        <p:txBody>
          <a:bodyPr wrap="square" rtlCol="0">
            <a:spAutoFit/>
          </a:bodyPr>
          <a:lstStyle/>
          <a:p>
            <a:r>
              <a:rPr lang="en-US" i="1" dirty="0">
                <a:solidFill>
                  <a:srgbClr val="002060"/>
                </a:solidFill>
              </a:rPr>
              <a:t>“Insufficient evidence to detect a difference in all‐cause mortality between participants receiving therapeutic granulocyte transfusions and those that did not.”</a:t>
            </a:r>
            <a:endParaRPr lang="nl-NL" i="1" dirty="0">
              <a:solidFill>
                <a:srgbClr val="002060"/>
              </a:solidFill>
            </a:endParaRPr>
          </a:p>
        </p:txBody>
      </p:sp>
    </p:spTree>
    <p:extLst>
      <p:ext uri="{BB962C8B-B14F-4D97-AF65-F5344CB8AC3E}">
        <p14:creationId xmlns:p14="http://schemas.microsoft.com/office/powerpoint/2010/main" val="397713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6A74C8D2-27AB-75BE-9D98-126183963CCF}"/>
              </a:ext>
            </a:extLst>
          </p:cNvPr>
          <p:cNvPicPr>
            <a:picLocks noChangeAspect="1"/>
          </p:cNvPicPr>
          <p:nvPr/>
        </p:nvPicPr>
        <p:blipFill>
          <a:blip r:embed="rId2"/>
          <a:stretch>
            <a:fillRect/>
          </a:stretch>
        </p:blipFill>
        <p:spPr>
          <a:xfrm>
            <a:off x="2024972" y="2409204"/>
            <a:ext cx="7030431" cy="2162477"/>
          </a:xfrm>
          <a:prstGeom prst="rect">
            <a:avLst/>
          </a:prstGeom>
        </p:spPr>
      </p:pic>
      <p:pic>
        <p:nvPicPr>
          <p:cNvPr id="11" name="Afbeelding 10">
            <a:extLst>
              <a:ext uri="{FF2B5EF4-FFF2-40B4-BE49-F238E27FC236}">
                <a16:creationId xmlns:a16="http://schemas.microsoft.com/office/drawing/2014/main" id="{06B0C019-27C8-6CEF-2097-166C5DFEC738}"/>
              </a:ext>
            </a:extLst>
          </p:cNvPr>
          <p:cNvPicPr>
            <a:picLocks noChangeAspect="1"/>
          </p:cNvPicPr>
          <p:nvPr/>
        </p:nvPicPr>
        <p:blipFill>
          <a:blip r:embed="rId3"/>
          <a:stretch>
            <a:fillRect/>
          </a:stretch>
        </p:blipFill>
        <p:spPr>
          <a:xfrm>
            <a:off x="5322882" y="4508926"/>
            <a:ext cx="6763694" cy="2286319"/>
          </a:xfrm>
          <a:prstGeom prst="rect">
            <a:avLst/>
          </a:prstGeom>
        </p:spPr>
      </p:pic>
      <p:sp>
        <p:nvSpPr>
          <p:cNvPr id="2" name="Titel 1">
            <a:extLst>
              <a:ext uri="{FF2B5EF4-FFF2-40B4-BE49-F238E27FC236}">
                <a16:creationId xmlns:a16="http://schemas.microsoft.com/office/drawing/2014/main" id="{B679B1E2-AC21-5DA2-DFCA-0DA3713707B7}"/>
              </a:ext>
            </a:extLst>
          </p:cNvPr>
          <p:cNvSpPr>
            <a:spLocks noGrp="1"/>
          </p:cNvSpPr>
          <p:nvPr>
            <p:ph type="title"/>
          </p:nvPr>
        </p:nvSpPr>
        <p:spPr/>
        <p:txBody>
          <a:bodyPr/>
          <a:lstStyle/>
          <a:p>
            <a:endParaRPr lang="nl-NL" dirty="0"/>
          </a:p>
        </p:txBody>
      </p:sp>
      <p:pic>
        <p:nvPicPr>
          <p:cNvPr id="5" name="Afbeelding 4">
            <a:extLst>
              <a:ext uri="{FF2B5EF4-FFF2-40B4-BE49-F238E27FC236}">
                <a16:creationId xmlns:a16="http://schemas.microsoft.com/office/drawing/2014/main" id="{C0C52005-452D-812D-2F83-E892ABAADAC2}"/>
              </a:ext>
            </a:extLst>
          </p:cNvPr>
          <p:cNvPicPr>
            <a:picLocks noChangeAspect="1"/>
          </p:cNvPicPr>
          <p:nvPr/>
        </p:nvPicPr>
        <p:blipFill>
          <a:blip r:embed="rId4"/>
          <a:stretch>
            <a:fillRect/>
          </a:stretch>
        </p:blipFill>
        <p:spPr>
          <a:xfrm>
            <a:off x="214955" y="181921"/>
            <a:ext cx="6849431" cy="2495898"/>
          </a:xfrm>
          <a:prstGeom prst="rect">
            <a:avLst/>
          </a:prstGeom>
        </p:spPr>
      </p:pic>
    </p:spTree>
    <p:extLst>
      <p:ext uri="{BB962C8B-B14F-4D97-AF65-F5344CB8AC3E}">
        <p14:creationId xmlns:p14="http://schemas.microsoft.com/office/powerpoint/2010/main" val="1617272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948D995-43D9-D369-1BCC-A8DA3FBA40A5}"/>
              </a:ext>
            </a:extLst>
          </p:cNvPr>
          <p:cNvPicPr>
            <a:picLocks noChangeAspect="1"/>
          </p:cNvPicPr>
          <p:nvPr/>
        </p:nvPicPr>
        <p:blipFill>
          <a:blip r:embed="rId2"/>
          <a:stretch>
            <a:fillRect/>
          </a:stretch>
        </p:blipFill>
        <p:spPr>
          <a:xfrm>
            <a:off x="2671284" y="-220043"/>
            <a:ext cx="6849431" cy="2495898"/>
          </a:xfrm>
          <a:prstGeom prst="rect">
            <a:avLst/>
          </a:prstGeom>
        </p:spPr>
      </p:pic>
      <p:sp>
        <p:nvSpPr>
          <p:cNvPr id="3" name="Tijdelijke aanduiding voor inhoud 2">
            <a:extLst>
              <a:ext uri="{FF2B5EF4-FFF2-40B4-BE49-F238E27FC236}">
                <a16:creationId xmlns:a16="http://schemas.microsoft.com/office/drawing/2014/main" id="{CFB71AD1-B3AF-8C42-1EAE-AC78820C5740}"/>
              </a:ext>
            </a:extLst>
          </p:cNvPr>
          <p:cNvSpPr>
            <a:spLocks noGrp="1"/>
          </p:cNvSpPr>
          <p:nvPr>
            <p:ph idx="1"/>
          </p:nvPr>
        </p:nvSpPr>
        <p:spPr>
          <a:xfrm>
            <a:off x="838200" y="1825625"/>
            <a:ext cx="10515600" cy="4790328"/>
          </a:xfrm>
        </p:spPr>
        <p:txBody>
          <a:bodyPr/>
          <a:lstStyle/>
          <a:p>
            <a:pPr marL="0" indent="0">
              <a:buNone/>
            </a:pPr>
            <a:endParaRPr lang="nl-NL" dirty="0"/>
          </a:p>
          <a:p>
            <a:r>
              <a:rPr lang="nl-NL" dirty="0"/>
              <a:t>Retrospectieve </a:t>
            </a:r>
            <a:r>
              <a:rPr lang="nl-NL" dirty="0" err="1"/>
              <a:t>chart</a:t>
            </a:r>
            <a:r>
              <a:rPr lang="nl-NL" dirty="0"/>
              <a:t> review (2008-2015)</a:t>
            </a:r>
          </a:p>
          <a:p>
            <a:r>
              <a:rPr lang="nl-NL" dirty="0"/>
              <a:t>21 patiënten kregen 118 transfusies van 39 donoren</a:t>
            </a:r>
          </a:p>
          <a:p>
            <a:r>
              <a:rPr lang="nl-NL" dirty="0"/>
              <a:t>Indicatie voor transfusie: </a:t>
            </a:r>
          </a:p>
          <a:p>
            <a:pPr lvl="1"/>
            <a:r>
              <a:rPr lang="nl-NL" dirty="0"/>
              <a:t>Ernstige neutropenie, naar verwachting minimaal 2 weken; EN</a:t>
            </a:r>
          </a:p>
          <a:p>
            <a:pPr lvl="1"/>
            <a:r>
              <a:rPr lang="nl-NL" dirty="0"/>
              <a:t>Bacteriële sepsis, systemische </a:t>
            </a:r>
            <a:r>
              <a:rPr lang="nl-NL" dirty="0" err="1"/>
              <a:t>fungale</a:t>
            </a:r>
            <a:r>
              <a:rPr lang="nl-NL" dirty="0"/>
              <a:t> infectie, pulmonale schimmel, of klinische verdenking op sepsis  </a:t>
            </a:r>
          </a:p>
          <a:p>
            <a:r>
              <a:rPr lang="nl-NL" dirty="0"/>
              <a:t>Vergelijkbare (streef)dosering granulocyten als in Máximaprotocol</a:t>
            </a:r>
          </a:p>
          <a:p>
            <a:r>
              <a:rPr lang="nl-NL" dirty="0"/>
              <a:t>Primaire uitkomst: survival op dag 100   </a:t>
            </a:r>
          </a:p>
        </p:txBody>
      </p:sp>
    </p:spTree>
    <p:extLst>
      <p:ext uri="{BB962C8B-B14F-4D97-AF65-F5344CB8AC3E}">
        <p14:creationId xmlns:p14="http://schemas.microsoft.com/office/powerpoint/2010/main" val="3502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FADA70-AAE6-2B5B-8D74-B5CBFDD3E7E8}"/>
              </a:ext>
            </a:extLst>
          </p:cNvPr>
          <p:cNvSpPr>
            <a:spLocks noGrp="1"/>
          </p:cNvSpPr>
          <p:nvPr>
            <p:ph type="title"/>
          </p:nvPr>
        </p:nvSpPr>
        <p:spPr/>
        <p:txBody>
          <a:bodyPr/>
          <a:lstStyle/>
          <a:p>
            <a:r>
              <a:rPr lang="nl-NL" dirty="0"/>
              <a:t>Belangrijkste resultaten </a:t>
            </a:r>
          </a:p>
        </p:txBody>
      </p:sp>
      <p:sp>
        <p:nvSpPr>
          <p:cNvPr id="3" name="Tijdelijke aanduiding voor inhoud 2">
            <a:extLst>
              <a:ext uri="{FF2B5EF4-FFF2-40B4-BE49-F238E27FC236}">
                <a16:creationId xmlns:a16="http://schemas.microsoft.com/office/drawing/2014/main" id="{FCE22C92-7664-0AB3-814F-D8CFEB7E8885}"/>
              </a:ext>
            </a:extLst>
          </p:cNvPr>
          <p:cNvSpPr>
            <a:spLocks noGrp="1"/>
          </p:cNvSpPr>
          <p:nvPr>
            <p:ph idx="1"/>
          </p:nvPr>
        </p:nvSpPr>
        <p:spPr>
          <a:xfrm>
            <a:off x="838200" y="1825625"/>
            <a:ext cx="10515600" cy="4667250"/>
          </a:xfrm>
        </p:spPr>
        <p:txBody>
          <a:bodyPr>
            <a:normAutofit/>
          </a:bodyPr>
          <a:lstStyle/>
          <a:p>
            <a:r>
              <a:rPr lang="nl-NL" dirty="0"/>
              <a:t>Donoren rapporteerden alleen discomfort/</a:t>
            </a:r>
            <a:r>
              <a:rPr lang="nl-NL" dirty="0" err="1"/>
              <a:t>botpijn</a:t>
            </a:r>
            <a:r>
              <a:rPr lang="nl-NL" dirty="0"/>
              <a:t> (ca 10%)</a:t>
            </a:r>
          </a:p>
          <a:p>
            <a:r>
              <a:rPr lang="nl-NL" dirty="0"/>
              <a:t>Patiënten hadden met name CTCAE graad 1 bijwerkingen</a:t>
            </a:r>
          </a:p>
          <a:p>
            <a:pPr lvl="1"/>
            <a:r>
              <a:rPr lang="nl-NL" dirty="0"/>
              <a:t>Dyspnoe, hypotensie, tachycardie, braken</a:t>
            </a:r>
          </a:p>
          <a:p>
            <a:r>
              <a:rPr lang="nl-NL" dirty="0"/>
              <a:t>Eén patiënt (aan beademing) kreeg levensbedreigende dyspnoe </a:t>
            </a:r>
          </a:p>
          <a:p>
            <a:r>
              <a:rPr lang="nl-NL" dirty="0"/>
              <a:t>Survival op dag 100: ca 60% (13/21) -- mediaan 9 dagen (1-50) </a:t>
            </a:r>
          </a:p>
          <a:p>
            <a:endParaRPr lang="nl-NL" dirty="0"/>
          </a:p>
          <a:p>
            <a:endParaRPr lang="nl-NL" dirty="0"/>
          </a:p>
        </p:txBody>
      </p:sp>
      <p:pic>
        <p:nvPicPr>
          <p:cNvPr id="5" name="Afbeelding 4">
            <a:extLst>
              <a:ext uri="{FF2B5EF4-FFF2-40B4-BE49-F238E27FC236}">
                <a16:creationId xmlns:a16="http://schemas.microsoft.com/office/drawing/2014/main" id="{251B6468-E715-F6D4-AEB7-EA6BBE066436}"/>
              </a:ext>
            </a:extLst>
          </p:cNvPr>
          <p:cNvPicPr>
            <a:picLocks noChangeAspect="1"/>
          </p:cNvPicPr>
          <p:nvPr/>
        </p:nvPicPr>
        <p:blipFill>
          <a:blip r:embed="rId2"/>
          <a:stretch>
            <a:fillRect/>
          </a:stretch>
        </p:blipFill>
        <p:spPr>
          <a:xfrm>
            <a:off x="2518863" y="4228745"/>
            <a:ext cx="7154273" cy="2553056"/>
          </a:xfrm>
          <a:prstGeom prst="rect">
            <a:avLst/>
          </a:prstGeom>
        </p:spPr>
      </p:pic>
    </p:spTree>
    <p:extLst>
      <p:ext uri="{BB962C8B-B14F-4D97-AF65-F5344CB8AC3E}">
        <p14:creationId xmlns:p14="http://schemas.microsoft.com/office/powerpoint/2010/main" val="329129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CD9EC-FBDE-311C-978E-D618CE2AAD45}"/>
              </a:ext>
            </a:extLst>
          </p:cNvPr>
          <p:cNvSpPr>
            <a:spLocks noGrp="1"/>
          </p:cNvSpPr>
          <p:nvPr>
            <p:ph type="title"/>
          </p:nvPr>
        </p:nvSpPr>
        <p:spPr/>
        <p:txBody>
          <a:bodyPr/>
          <a:lstStyle/>
          <a:p>
            <a:r>
              <a:rPr lang="nl-NL" dirty="0"/>
              <a:t>Relevantie voor de PICU-populatie</a:t>
            </a:r>
          </a:p>
        </p:txBody>
      </p:sp>
      <p:sp>
        <p:nvSpPr>
          <p:cNvPr id="3" name="Tijdelijke aanduiding voor inhoud 2">
            <a:extLst>
              <a:ext uri="{FF2B5EF4-FFF2-40B4-BE49-F238E27FC236}">
                <a16:creationId xmlns:a16="http://schemas.microsoft.com/office/drawing/2014/main" id="{F986987F-7B5F-EF07-1AFC-AFCB389D52D3}"/>
              </a:ext>
            </a:extLst>
          </p:cNvPr>
          <p:cNvSpPr>
            <a:spLocks noGrp="1"/>
          </p:cNvSpPr>
          <p:nvPr>
            <p:ph idx="1"/>
          </p:nvPr>
        </p:nvSpPr>
        <p:spPr/>
        <p:txBody>
          <a:bodyPr/>
          <a:lstStyle/>
          <a:p>
            <a:r>
              <a:rPr lang="nl-NL" dirty="0"/>
              <a:t>De helft (11/21) van de patiënten lag aan de beademing op de PICU </a:t>
            </a:r>
          </a:p>
          <a:p>
            <a:r>
              <a:rPr lang="nl-NL" dirty="0"/>
              <a:t>Ongeveer 25% van de transfusies werd toegediend op de PICU </a:t>
            </a:r>
            <a:r>
              <a:rPr lang="nl-NL" i="1" dirty="0">
                <a:sym typeface="Wingdings" panose="05000000000000000000" pitchFamily="2" charset="2"/>
              </a:rPr>
              <a:t> dus gemiddeld minder transfusies per patiënt dan op andere afdelingen</a:t>
            </a:r>
            <a:endParaRPr lang="nl-NL" i="1" dirty="0"/>
          </a:p>
          <a:p>
            <a:endParaRPr lang="nl-NL" dirty="0"/>
          </a:p>
          <a:p>
            <a:r>
              <a:rPr lang="nl-NL" dirty="0"/>
              <a:t>Vier patiënten kwamen van beademing af, 7 overleden (van 8 totaal)</a:t>
            </a:r>
          </a:p>
          <a:p>
            <a:pPr lvl="1"/>
            <a:r>
              <a:rPr lang="nl-NL" dirty="0"/>
              <a:t>Drie patiënten die van de beademing af kwamen, kregen een granulocytentransfusie op het moment dat ook de beademing werd gestart</a:t>
            </a:r>
          </a:p>
        </p:txBody>
      </p:sp>
    </p:spTree>
    <p:extLst>
      <p:ext uri="{BB962C8B-B14F-4D97-AF65-F5344CB8AC3E}">
        <p14:creationId xmlns:p14="http://schemas.microsoft.com/office/powerpoint/2010/main" val="227779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992</Words>
  <Application>Microsoft Office PowerPoint</Application>
  <PresentationFormat>Breedbeeld</PresentationFormat>
  <Paragraphs>89</Paragraphs>
  <Slides>17</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Calibri Light</vt:lpstr>
      <vt:lpstr>ElsevierGulliver</vt:lpstr>
      <vt:lpstr>Wingdings</vt:lpstr>
      <vt:lpstr>Kantoorthema</vt:lpstr>
      <vt:lpstr>Granulocytentransfusies voor ernstig zieke oncologiepatiënten op de PICU </vt:lpstr>
      <vt:lpstr>Aanleiding </vt:lpstr>
      <vt:lpstr>Granulocytentransfusies</vt:lpstr>
      <vt:lpstr>Indicaties voor granulocytentransfusies</vt:lpstr>
      <vt:lpstr>PowerPoint-presentatie</vt:lpstr>
      <vt:lpstr>PowerPoint-presentatie</vt:lpstr>
      <vt:lpstr>PowerPoint-presentatie</vt:lpstr>
      <vt:lpstr>Belangrijkste resultaten </vt:lpstr>
      <vt:lpstr>Relevantie voor de PICU-populatie</vt:lpstr>
      <vt:lpstr>PowerPoint-presentatie</vt:lpstr>
      <vt:lpstr>Belangrijkste resultaten </vt:lpstr>
      <vt:lpstr>Relevantie voor de PICU-populatie </vt:lpstr>
      <vt:lpstr>PowerPoint-presentatie</vt:lpstr>
      <vt:lpstr>Belangrijkste resultaten </vt:lpstr>
      <vt:lpstr>Relevantie voor de PICU-populatie </vt:lpstr>
      <vt:lpstr>Conclusie</vt:lpstr>
      <vt:lpstr>Discussie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Granulocytentransfusies voor ernstig zieke oncologiepatiënten op de PICU</dc:title>
  <dc:creator>m Rensen</dc:creator>
  <cp:lastModifiedBy>Wilde, J. de (Joke)</cp:lastModifiedBy>
  <cp:revision>35</cp:revision>
  <dcterms:created xsi:type="dcterms:W3CDTF">2025-08-08T06:11:32Z</dcterms:created>
  <dcterms:modified xsi:type="dcterms:W3CDTF">2025-08-27T07:08:04Z</dcterms:modified>
</cp:coreProperties>
</file>