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handoutMasterIdLst>
    <p:handoutMasterId r:id="rId18"/>
  </p:handoutMasterIdLst>
  <p:sldIdLst>
    <p:sldId id="256" r:id="rId6"/>
    <p:sldId id="257" r:id="rId7"/>
    <p:sldId id="267" r:id="rId8"/>
    <p:sldId id="259" r:id="rId9"/>
    <p:sldId id="260" r:id="rId10"/>
    <p:sldId id="261"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1A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83868" autoAdjust="0"/>
  </p:normalViewPr>
  <p:slideViewPr>
    <p:cSldViewPr snapToGrid="0">
      <p:cViewPr varScale="1">
        <p:scale>
          <a:sx n="106" d="100"/>
          <a:sy n="106" d="100"/>
        </p:scale>
        <p:origin x="1746" y="108"/>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27-8-2025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27-8-2025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800" b="0" i="0" u="none" strike="noStrike" baseline="0" dirty="0">
                <a:solidFill>
                  <a:srgbClr val="221E1F"/>
                </a:solidFill>
                <a:latin typeface="Minion Pro"/>
              </a:rPr>
              <a:t>Theoretically targeting MBP greater than 5th centile should be acceptable if the end-organ perfusion parameters, such as acidosis, urine output, mentation, and capillary refill time are improving. Also, the use of higher doses of vasopressors in an attempt to achieve higher blood pressure (BP) may have unwarranted consequences, such as tissue ischemia, myocardial dysfunction, arrhythmias, etc. Central venous catheters used for administering vasoactive agents carry a risk of infection, thrombosis, and other complications.</a:t>
            </a: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a:t>
            </a:fld>
            <a:endParaRPr lang="nl-NL"/>
          </a:p>
        </p:txBody>
      </p:sp>
    </p:spTree>
    <p:extLst>
      <p:ext uri="{BB962C8B-B14F-4D97-AF65-F5344CB8AC3E}">
        <p14:creationId xmlns:p14="http://schemas.microsoft.com/office/powerpoint/2010/main" val="424294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221E1F"/>
                </a:solidFill>
                <a:latin typeface="Minion Pro"/>
              </a:rPr>
              <a:t>tertiary care PICU of an academic hospital in India from April 15, 2021, to March 31,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221E1F"/>
              </a:solidFill>
              <a:latin typeface="Minion Pro"/>
            </a:endParaRPr>
          </a:p>
          <a:p>
            <a:pPr algn="just"/>
            <a:r>
              <a:rPr lang="en-US" sz="1800" b="1" i="1" u="none" strike="noStrike" baseline="0" dirty="0">
                <a:solidFill>
                  <a:srgbClr val="221E1F"/>
                </a:solidFill>
                <a:latin typeface="Minion Pro"/>
              </a:rPr>
              <a:t>Inclusion Criteria. </a:t>
            </a:r>
            <a:r>
              <a:rPr lang="en-US" sz="1800" b="0" i="0" u="none" strike="noStrike" baseline="0" dirty="0">
                <a:solidFill>
                  <a:srgbClr val="221E1F"/>
                </a:solidFill>
                <a:latin typeface="Minion Pro"/>
              </a:rPr>
              <a:t>All patients presenting to the PICU in the age group of 1 month to 16 years with septic shock refractory to fluid boluses and needing vasopressors were eligible for enrollment.</a:t>
            </a:r>
          </a:p>
          <a:p>
            <a:pPr algn="just"/>
            <a:r>
              <a:rPr lang="en-US" sz="1800" b="1" i="1" u="none" strike="noStrike" baseline="0" dirty="0">
                <a:solidFill>
                  <a:srgbClr val="221E1F"/>
                </a:solidFill>
                <a:latin typeface="Minion Pro"/>
              </a:rPr>
              <a:t>Exclusion Criteria. </a:t>
            </a:r>
            <a:r>
              <a:rPr lang="en-US" sz="1800" b="0" i="0" u="none" strike="noStrike" baseline="0" dirty="0">
                <a:solidFill>
                  <a:srgbClr val="221E1F"/>
                </a:solidFill>
                <a:latin typeface="Minion Pro"/>
              </a:rPr>
              <a:t>We excluded children who received vasopressors for more than 24 hours before admission to our PICU. Children were also not eligible if the consultant felt that the cause of shock was overt neurogenic, cardiogenic, or hemorrhagic in origin.</a:t>
            </a:r>
          </a:p>
          <a:p>
            <a:pPr algn="just"/>
            <a:endParaRPr lang="en-US" sz="1800" b="0" i="0" u="none" strike="noStrike" baseline="0" dirty="0">
              <a:solidFill>
                <a:srgbClr val="221E1F"/>
              </a:solidFill>
              <a:latin typeface="Minion Pro"/>
            </a:endParaRPr>
          </a:p>
          <a:p>
            <a:pPr algn="just"/>
            <a:r>
              <a:rPr lang="en-US" sz="1800" b="0" i="0" u="none" strike="noStrike" baseline="0" dirty="0">
                <a:solidFill>
                  <a:srgbClr val="221E1F"/>
                </a:solidFill>
                <a:latin typeface="Minion Pro"/>
              </a:rPr>
              <a:t>After enrollment of patients, vasopressor treatment was adjusted to maintain the target BP. Low normal MBP greater than or equal to 5th centile for age was defined as MBP (mm Hg) of 40 + 1.5 × age (</a:t>
            </a:r>
            <a:r>
              <a:rPr lang="en-US" sz="1800" b="0" i="0" u="none" strike="noStrike" baseline="0" dirty="0" err="1">
                <a:solidFill>
                  <a:srgbClr val="221E1F"/>
                </a:solidFill>
                <a:latin typeface="Minion Pro"/>
              </a:rPr>
              <a:t>yr</a:t>
            </a:r>
            <a:r>
              <a:rPr lang="en-US" sz="1800" b="0" i="0" u="none" strike="noStrike" baseline="0" dirty="0">
                <a:solidFill>
                  <a:srgbClr val="221E1F"/>
                </a:solidFill>
                <a:latin typeface="Minion Pro"/>
              </a:rPr>
              <a:t>), while high normal MBP greater than or equal to than the 50th centile for age was defined as MBP (mm Hg) of 55 + 1.5 × age (</a:t>
            </a:r>
            <a:r>
              <a:rPr lang="en-US" sz="1800" b="0" i="0" u="none" strike="noStrike" baseline="0" dirty="0" err="1">
                <a:solidFill>
                  <a:srgbClr val="221E1F"/>
                </a:solidFill>
                <a:latin typeface="Minion Pro"/>
              </a:rPr>
              <a:t>yr</a:t>
            </a:r>
            <a:r>
              <a:rPr lang="en-US" sz="1800" b="0" i="0" u="none" strike="noStrike" baseline="0" dirty="0">
                <a:solidFill>
                  <a:srgbClr val="221E1F"/>
                </a:solidFill>
                <a:latin typeface="Minion Pro"/>
              </a:rPr>
              <a:t>). The target MBP range in the low normal group was 5th centile to 5th centile + 5 mm Hg and in high normal group was 50th centile to 50th </a:t>
            </a:r>
          </a:p>
          <a:p>
            <a:pPr algn="just"/>
            <a:endParaRPr lang="en-US" sz="1800" b="0" i="0" u="none" strike="noStrike" baseline="0" dirty="0">
              <a:solidFill>
                <a:srgbClr val="221E1F"/>
              </a:solidFill>
              <a:latin typeface="Minion Pro"/>
            </a:endParaRPr>
          </a:p>
          <a:p>
            <a:pPr algn="just"/>
            <a:r>
              <a:rPr lang="en-US" sz="1800" b="1" i="1" u="none" strike="noStrike" baseline="0" dirty="0">
                <a:solidFill>
                  <a:srgbClr val="221E1F"/>
                </a:solidFill>
                <a:latin typeface="Minion Pro"/>
              </a:rPr>
              <a:t>Primary Outcome. </a:t>
            </a:r>
            <a:r>
              <a:rPr lang="en-US" sz="1800" b="0" i="0" u="none" strike="noStrike" baseline="0" dirty="0">
                <a:solidFill>
                  <a:srgbClr val="221E1F"/>
                </a:solidFill>
                <a:latin typeface="Minion Pro"/>
              </a:rPr>
              <a:t>The primary outcome was death from any cause by 28 days of inclusion.</a:t>
            </a:r>
          </a:p>
          <a:p>
            <a:pPr algn="just"/>
            <a:r>
              <a:rPr lang="nl-NL" sz="1800" b="1" i="1" u="none" strike="noStrike" baseline="0" dirty="0" err="1">
                <a:solidFill>
                  <a:srgbClr val="221E1F"/>
                </a:solidFill>
                <a:latin typeface="Minion Pro"/>
              </a:rPr>
              <a:t>Secondary</a:t>
            </a:r>
            <a:r>
              <a:rPr lang="nl-NL" sz="1800" b="1" i="1" u="none" strike="noStrike" baseline="0" dirty="0">
                <a:solidFill>
                  <a:srgbClr val="221E1F"/>
                </a:solidFill>
                <a:latin typeface="Minion Pro"/>
              </a:rPr>
              <a:t> </a:t>
            </a:r>
            <a:r>
              <a:rPr lang="nl-NL" sz="1800" b="1" i="1" u="none" strike="noStrike" baseline="0" dirty="0" err="1">
                <a:solidFill>
                  <a:srgbClr val="221E1F"/>
                </a:solidFill>
                <a:latin typeface="Minion Pro"/>
              </a:rPr>
              <a:t>Outcomes</a:t>
            </a:r>
            <a:r>
              <a:rPr lang="nl-NL" sz="1800" b="1" i="1" u="none" strike="noStrike" baseline="0" dirty="0">
                <a:solidFill>
                  <a:srgbClr val="221E1F"/>
                </a:solidFill>
                <a:latin typeface="Minion Pro"/>
              </a:rPr>
              <a:t>. </a:t>
            </a:r>
            <a:endParaRPr lang="nl-NL" sz="1800" b="0" i="0" u="none" strike="noStrike" baseline="0" dirty="0">
              <a:solidFill>
                <a:srgbClr val="221E1F"/>
              </a:solidFill>
              <a:latin typeface="Minion Pro"/>
            </a:endParaRPr>
          </a:p>
          <a:p>
            <a:pPr algn="just"/>
            <a:r>
              <a:rPr lang="en-US" sz="1800" b="0" i="0" u="none" strike="noStrike" baseline="0" dirty="0">
                <a:solidFill>
                  <a:srgbClr val="221E1F"/>
                </a:solidFill>
                <a:latin typeface="Minion Pro"/>
              </a:rPr>
              <a:t>1) Length of stay in the PICU. </a:t>
            </a:r>
          </a:p>
          <a:p>
            <a:pPr algn="just"/>
            <a:r>
              <a:rPr lang="en-US" sz="1800" b="0" i="0" u="none" strike="noStrike" baseline="0" dirty="0">
                <a:solidFill>
                  <a:srgbClr val="221E1F"/>
                </a:solidFill>
                <a:latin typeface="Minion Pro"/>
              </a:rPr>
              <a:t>2) Length of stay in the hospital. </a:t>
            </a:r>
          </a:p>
          <a:p>
            <a:pPr algn="just"/>
            <a:r>
              <a:rPr lang="en-US" sz="1800" b="0" i="0" u="none" strike="noStrike" baseline="0" dirty="0">
                <a:solidFill>
                  <a:srgbClr val="221E1F"/>
                </a:solidFill>
                <a:latin typeface="Minion Pro"/>
              </a:rPr>
              <a:t>3) Duration of vasoactive drugs and maximum Vasoactive-Inotropic Score (VIS). </a:t>
            </a:r>
          </a:p>
          <a:p>
            <a:pPr algn="just"/>
            <a:r>
              <a:rPr lang="nl-NL" sz="1800" b="0" i="0" u="none" strike="noStrike" baseline="0" dirty="0">
                <a:solidFill>
                  <a:srgbClr val="221E1F"/>
                </a:solidFill>
                <a:latin typeface="Minion Pro"/>
              </a:rPr>
              <a:t>4) </a:t>
            </a:r>
            <a:r>
              <a:rPr lang="nl-NL" sz="1800" b="0" i="0" u="none" strike="noStrike" baseline="0" dirty="0" err="1">
                <a:solidFill>
                  <a:srgbClr val="221E1F"/>
                </a:solidFill>
                <a:latin typeface="Minion Pro"/>
              </a:rPr>
              <a:t>Occurrence</a:t>
            </a:r>
            <a:r>
              <a:rPr lang="nl-NL" sz="1800" b="0" i="0" u="none" strike="noStrike" baseline="0" dirty="0">
                <a:solidFill>
                  <a:srgbClr val="221E1F"/>
                </a:solidFill>
                <a:latin typeface="Minion Pro"/>
              </a:rPr>
              <a:t> of vasopressor-</a:t>
            </a:r>
            <a:r>
              <a:rPr lang="nl-NL" sz="1800" b="0" i="0" u="none" strike="noStrike" baseline="0" dirty="0" err="1">
                <a:solidFill>
                  <a:srgbClr val="221E1F"/>
                </a:solidFill>
                <a:latin typeface="Minion Pro"/>
              </a:rPr>
              <a:t>induced</a:t>
            </a:r>
            <a:r>
              <a:rPr lang="nl-NL" sz="1800" b="0" i="0" u="none" strike="noStrike" baseline="0" dirty="0">
                <a:solidFill>
                  <a:srgbClr val="221E1F"/>
                </a:solidFill>
                <a:latin typeface="Minion Pro"/>
              </a:rPr>
              <a:t> adverse events </a:t>
            </a:r>
            <a:r>
              <a:rPr lang="nl-NL" sz="1800" b="0" i="0" u="none" strike="noStrike" baseline="0" dirty="0" err="1">
                <a:solidFill>
                  <a:srgbClr val="221E1F"/>
                </a:solidFill>
                <a:latin typeface="Minion Pro"/>
              </a:rPr>
              <a:t>namely</a:t>
            </a:r>
            <a:r>
              <a:rPr lang="nl-NL" sz="1800" b="0" i="0" u="none" strike="noStrike" baseline="0" dirty="0">
                <a:solidFill>
                  <a:srgbClr val="221E1F"/>
                </a:solidFill>
                <a:latin typeface="Minion Pro"/>
              </a:rPr>
              <a:t> </a:t>
            </a:r>
            <a:r>
              <a:rPr lang="nl-NL" sz="1800" b="0" i="0" u="none" strike="noStrike" baseline="0" dirty="0" err="1">
                <a:solidFill>
                  <a:srgbClr val="221E1F"/>
                </a:solidFill>
                <a:latin typeface="Minion Pro"/>
              </a:rPr>
              <a:t>extravasation</a:t>
            </a:r>
            <a:r>
              <a:rPr lang="nl-NL" sz="1800" b="0" i="0" u="none" strike="noStrike" baseline="0" dirty="0">
                <a:solidFill>
                  <a:srgbClr val="221E1F"/>
                </a:solidFill>
                <a:latin typeface="Minion Pro"/>
              </a:rPr>
              <a:t>, </a:t>
            </a:r>
            <a:r>
              <a:rPr lang="nl-NL" sz="1800" b="0" i="0" u="none" strike="noStrike" baseline="0" dirty="0" err="1">
                <a:solidFill>
                  <a:srgbClr val="221E1F"/>
                </a:solidFill>
                <a:latin typeface="Minion Pro"/>
              </a:rPr>
              <a:t>limb</a:t>
            </a:r>
            <a:r>
              <a:rPr lang="nl-NL" sz="1800" b="0" i="0" u="none" strike="noStrike" baseline="0" dirty="0">
                <a:solidFill>
                  <a:srgbClr val="221E1F"/>
                </a:solidFill>
                <a:latin typeface="Minion Pro"/>
              </a:rPr>
              <a:t>/digit </a:t>
            </a:r>
            <a:r>
              <a:rPr lang="nl-NL" sz="1800" b="0" i="0" u="none" strike="noStrike" baseline="0" dirty="0" err="1">
                <a:solidFill>
                  <a:srgbClr val="221E1F"/>
                </a:solidFill>
                <a:latin typeface="Minion Pro"/>
              </a:rPr>
              <a:t>necrosis</a:t>
            </a:r>
            <a:r>
              <a:rPr lang="nl-NL" sz="1800" b="0" i="0" u="none" strike="noStrike" baseline="0" dirty="0">
                <a:solidFill>
                  <a:srgbClr val="221E1F"/>
                </a:solidFill>
                <a:latin typeface="Minion Pro"/>
              </a:rPr>
              <a:t>, </a:t>
            </a:r>
            <a:r>
              <a:rPr lang="nl-NL" sz="1800" b="0" i="0" u="none" strike="noStrike" baseline="0" dirty="0" err="1">
                <a:solidFill>
                  <a:srgbClr val="221E1F"/>
                </a:solidFill>
                <a:latin typeface="Minion Pro"/>
              </a:rPr>
              <a:t>arrhythmias</a:t>
            </a:r>
            <a:r>
              <a:rPr lang="nl-NL" sz="1800" b="0" i="0" u="none" strike="noStrike" baseline="0" dirty="0">
                <a:solidFill>
                  <a:srgbClr val="221E1F"/>
                </a:solidFill>
                <a:latin typeface="Minion Pro"/>
              </a:rPr>
              <a:t>, </a:t>
            </a:r>
            <a:r>
              <a:rPr lang="nl-NL" sz="1800" b="0" i="0" u="none" strike="noStrike" baseline="0" dirty="0" err="1">
                <a:solidFill>
                  <a:srgbClr val="221E1F"/>
                </a:solidFill>
                <a:latin typeface="Minion Pro"/>
              </a:rPr>
              <a:t>bowel</a:t>
            </a:r>
            <a:r>
              <a:rPr lang="nl-NL" sz="1800" b="0" i="0" u="none" strike="noStrike" baseline="0" dirty="0">
                <a:solidFill>
                  <a:srgbClr val="221E1F"/>
                </a:solidFill>
                <a:latin typeface="Minion Pro"/>
              </a:rPr>
              <a:t> </a:t>
            </a:r>
            <a:r>
              <a:rPr lang="nl-NL" sz="1800" b="0" i="0" u="none" strike="noStrike" baseline="0" dirty="0" err="1">
                <a:solidFill>
                  <a:srgbClr val="221E1F"/>
                </a:solidFill>
                <a:latin typeface="Minion Pro"/>
              </a:rPr>
              <a:t>ischemia</a:t>
            </a:r>
            <a:r>
              <a:rPr lang="nl-NL" sz="1800" b="0" i="0" u="none" strike="noStrike" baseline="0" dirty="0">
                <a:solidFill>
                  <a:srgbClr val="221E1F"/>
                </a:solidFill>
                <a:latin typeface="Minion Pro"/>
              </a:rPr>
              <a:t>, feed </a:t>
            </a:r>
            <a:r>
              <a:rPr lang="nl-NL" sz="1800" b="0" i="0" u="none" strike="noStrike" baseline="0" dirty="0" err="1">
                <a:solidFill>
                  <a:srgbClr val="221E1F"/>
                </a:solidFill>
                <a:latin typeface="Minion Pro"/>
              </a:rPr>
              <a:t>intolerance</a:t>
            </a:r>
            <a:r>
              <a:rPr lang="nl-NL" sz="1800" b="0" i="0" u="none" strike="noStrike" baseline="0" dirty="0">
                <a:solidFill>
                  <a:srgbClr val="221E1F"/>
                </a:solidFill>
                <a:latin typeface="Minion Pro"/>
              </a:rPr>
              <a:t>, </a:t>
            </a:r>
            <a:r>
              <a:rPr lang="nl-NL" sz="1800" b="0" i="0" u="none" strike="noStrike" baseline="0" dirty="0" err="1">
                <a:solidFill>
                  <a:srgbClr val="221E1F"/>
                </a:solidFill>
                <a:latin typeface="Minion Pro"/>
              </a:rPr>
              <a:t>and</a:t>
            </a:r>
            <a:r>
              <a:rPr lang="nl-NL" sz="1800" b="0" i="0" u="none" strike="noStrike" baseline="0" dirty="0">
                <a:solidFill>
                  <a:srgbClr val="221E1F"/>
                </a:solidFill>
                <a:latin typeface="Minion Pro"/>
              </a:rPr>
              <a:t> </a:t>
            </a:r>
            <a:r>
              <a:rPr lang="nl-NL" sz="1800" b="0" i="0" u="none" strike="noStrike" baseline="0" dirty="0" err="1">
                <a:solidFill>
                  <a:srgbClr val="221E1F"/>
                </a:solidFill>
                <a:latin typeface="Minion Pro"/>
              </a:rPr>
              <a:t>venous</a:t>
            </a:r>
            <a:r>
              <a:rPr lang="nl-NL" sz="1800" b="0" i="0" u="none" strike="noStrike" baseline="0" dirty="0">
                <a:solidFill>
                  <a:srgbClr val="221E1F"/>
                </a:solidFill>
                <a:latin typeface="Minion Pro"/>
              </a:rPr>
              <a:t> </a:t>
            </a:r>
            <a:r>
              <a:rPr lang="nl-NL" sz="1800" b="0" i="0" u="none" strike="noStrike" baseline="0" dirty="0" err="1">
                <a:solidFill>
                  <a:srgbClr val="221E1F"/>
                </a:solidFill>
                <a:latin typeface="Minion Pro"/>
              </a:rPr>
              <a:t>thromboembolic</a:t>
            </a:r>
            <a:r>
              <a:rPr lang="nl-NL" sz="1800" b="0" i="0" u="none" strike="noStrike" baseline="0" dirty="0">
                <a:solidFill>
                  <a:srgbClr val="221E1F"/>
                </a:solidFill>
                <a:latin typeface="Minion Pro"/>
              </a:rPr>
              <a:t> events. </a:t>
            </a:r>
          </a:p>
          <a:p>
            <a:pPr algn="just"/>
            <a:r>
              <a:rPr lang="en-US" sz="1800" b="0" i="0" u="none" strike="noStrike" baseline="0" dirty="0">
                <a:solidFill>
                  <a:srgbClr val="221E1F"/>
                </a:solidFill>
                <a:latin typeface="Minion Pro"/>
              </a:rPr>
              <a:t>5) Need for continuous renal replacement therapy, invasive ventilation, and prevalence of acute respiratory distress syndrome (ARDS).</a:t>
            </a: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a:t>
            </a:fld>
            <a:endParaRPr lang="nl-NL"/>
          </a:p>
        </p:txBody>
      </p:sp>
    </p:spTree>
    <p:extLst>
      <p:ext uri="{BB962C8B-B14F-4D97-AF65-F5344CB8AC3E}">
        <p14:creationId xmlns:p14="http://schemas.microsoft.com/office/powerpoint/2010/main" val="63724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en-US" sz="1800" b="0" i="0" u="none" strike="noStrike" baseline="0" dirty="0">
                <a:solidFill>
                  <a:srgbClr val="221E1F"/>
                </a:solidFill>
                <a:latin typeface="Minion Pro"/>
              </a:rPr>
              <a:t>patients with hypotension were started on epinephrine in a starting dose of 0.05 </a:t>
            </a:r>
            <a:r>
              <a:rPr lang="en-US" sz="1800" b="0" i="0" u="none" strike="noStrike" baseline="0" dirty="0" err="1">
                <a:solidFill>
                  <a:srgbClr val="221E1F"/>
                </a:solidFill>
                <a:latin typeface="Minion Pro"/>
              </a:rPr>
              <a:t>μg</a:t>
            </a:r>
            <a:r>
              <a:rPr lang="en-US" sz="1800" b="0" i="0" u="none" strike="noStrike" baseline="0" dirty="0">
                <a:solidFill>
                  <a:srgbClr val="221E1F"/>
                </a:solidFill>
                <a:latin typeface="Minion Pro"/>
              </a:rPr>
              <a:t>/kg/min, and the dose was escalated every 15 minutes, if the target BP was not reached. If a patient presented in a pulseless state then the starting dose of epinephrine was 0.1 </a:t>
            </a:r>
            <a:r>
              <a:rPr lang="en-US" sz="1800" b="0" i="0" u="none" strike="noStrike" baseline="0" dirty="0" err="1">
                <a:solidFill>
                  <a:srgbClr val="221E1F"/>
                </a:solidFill>
                <a:latin typeface="Minion Pro"/>
              </a:rPr>
              <a:t>μg</a:t>
            </a:r>
            <a:r>
              <a:rPr lang="en-US" sz="1800" b="0" i="0" u="none" strike="noStrike" baseline="0" dirty="0">
                <a:solidFill>
                  <a:srgbClr val="221E1F"/>
                </a:solidFill>
                <a:latin typeface="Minion Pro"/>
              </a:rPr>
              <a:t>/kg/min. Each time the dose was escalated, the BP was recorded by the treating nurse. All patients were initially started on vasopressors through external jugular venous cannulation or a wide-bore peripheral cannula. Within an hour of starting vasopressor central venous line (CVL) was inserted and vasopressors were administered through the CVL. If the target BP was not achieved after reaching an epinephrine dose of 0.3 </a:t>
            </a:r>
            <a:r>
              <a:rPr lang="en-US" sz="1800" b="0" i="0" u="none" strike="noStrike" baseline="0" dirty="0" err="1">
                <a:solidFill>
                  <a:srgbClr val="221E1F"/>
                </a:solidFill>
                <a:latin typeface="Minion Pro"/>
              </a:rPr>
              <a:t>μg</a:t>
            </a:r>
            <a:r>
              <a:rPr lang="en-US" sz="1800" b="0" i="0" u="none" strike="noStrike" baseline="0" dirty="0">
                <a:solidFill>
                  <a:srgbClr val="221E1F"/>
                </a:solidFill>
                <a:latin typeface="Minion Pro"/>
              </a:rPr>
              <a:t>/kg/min, norepinephrine was added. The starting dose of norepinephrine was 0.05 </a:t>
            </a:r>
            <a:r>
              <a:rPr lang="en-US" sz="1800" b="0" i="0" u="none" strike="noStrike" baseline="0" dirty="0" err="1">
                <a:solidFill>
                  <a:srgbClr val="221E1F"/>
                </a:solidFill>
                <a:latin typeface="Minion Pro"/>
              </a:rPr>
              <a:t>μg</a:t>
            </a:r>
            <a:r>
              <a:rPr lang="en-US" sz="1800" b="0" i="0" u="none" strike="noStrike" baseline="0" dirty="0">
                <a:solidFill>
                  <a:srgbClr val="221E1F"/>
                </a:solidFill>
                <a:latin typeface="Minion Pro"/>
              </a:rPr>
              <a:t>/kg/min and titration was similar to epinephrine. Vasopressin was added if the norepinephrine requirement was more than 0.3 </a:t>
            </a:r>
            <a:r>
              <a:rPr lang="en-US" sz="1800" b="0" i="0" u="none" strike="noStrike" baseline="0" dirty="0" err="1">
                <a:solidFill>
                  <a:srgbClr val="221E1F"/>
                </a:solidFill>
                <a:latin typeface="Minion Pro"/>
              </a:rPr>
              <a:t>μg</a:t>
            </a:r>
            <a:r>
              <a:rPr lang="en-US" sz="1800" b="0" i="0" u="none" strike="noStrike" baseline="0" dirty="0">
                <a:solidFill>
                  <a:srgbClr val="221E1F"/>
                </a:solidFill>
                <a:latin typeface="Minion Pro"/>
              </a:rPr>
              <a:t>/kg/min.</a:t>
            </a:r>
          </a:p>
          <a:p>
            <a:pPr algn="just"/>
            <a:r>
              <a:rPr lang="en-US" sz="1800" b="0" i="0" u="none" strike="noStrike" baseline="0" dirty="0">
                <a:solidFill>
                  <a:srgbClr val="221E1F"/>
                </a:solidFill>
                <a:latin typeface="Minion Pro"/>
              </a:rPr>
              <a:t>Vasopressin was initiated at a dose of 0.0002 international units/kg/min and then titrated every 15 minutes to a maximum of 0.0012 U/kg/min. Hydrocortisone was added when the norepinephrine and epinephrine were at a dose of greater than or equal to 0.3 </a:t>
            </a:r>
            <a:r>
              <a:rPr lang="en-US" sz="1800" b="0" i="0" u="none" strike="noStrike" baseline="0" dirty="0" err="1">
                <a:solidFill>
                  <a:srgbClr val="221E1F"/>
                </a:solidFill>
                <a:latin typeface="Minion Pro"/>
              </a:rPr>
              <a:t>μg</a:t>
            </a:r>
            <a:r>
              <a:rPr lang="en-US" sz="1800" b="0" i="0" u="none" strike="noStrike" baseline="0" dirty="0">
                <a:solidFill>
                  <a:srgbClr val="221E1F"/>
                </a:solidFill>
                <a:latin typeface="Minion Pro"/>
              </a:rPr>
              <a:t>/kg/min.</a:t>
            </a:r>
          </a:p>
          <a:p>
            <a:pPr algn="just"/>
            <a:r>
              <a:rPr lang="en-US" sz="1800" b="0" i="0" u="none" strike="noStrike" baseline="0" dirty="0">
                <a:solidFill>
                  <a:srgbClr val="221E1F"/>
                </a:solidFill>
                <a:latin typeface="Minion Pro"/>
              </a:rPr>
              <a:t>Milrinone was started in patients who achieved normal BP after initial vasopressors but still had low mixed venous saturation or abnormal perfusion (CFT &gt; 2 s). The starting dose being 0.33 </a:t>
            </a:r>
            <a:r>
              <a:rPr lang="en-US" sz="1800" b="0" i="0" u="none" strike="noStrike" baseline="0" dirty="0" err="1">
                <a:solidFill>
                  <a:srgbClr val="221E1F"/>
                </a:solidFill>
                <a:latin typeface="Minion Pro"/>
              </a:rPr>
              <a:t>μg</a:t>
            </a:r>
            <a:r>
              <a:rPr lang="en-US" sz="1800" b="0" i="0" u="none" strike="noStrike" baseline="0" dirty="0">
                <a:solidFill>
                  <a:srgbClr val="221E1F"/>
                </a:solidFill>
                <a:latin typeface="Minion Pro"/>
              </a:rPr>
              <a:t>/kg/min to a maximum dose of 0.99 </a:t>
            </a:r>
            <a:r>
              <a:rPr lang="en-US" sz="1800" b="0" i="0" u="none" strike="noStrike" baseline="0" dirty="0" err="1">
                <a:solidFill>
                  <a:srgbClr val="221E1F"/>
                </a:solidFill>
                <a:latin typeface="Minion Pro"/>
              </a:rPr>
              <a:t>μg</a:t>
            </a:r>
            <a:r>
              <a:rPr lang="en-US" sz="1800" b="0" i="0" u="none" strike="noStrike" baseline="0" dirty="0">
                <a:solidFill>
                  <a:srgbClr val="221E1F"/>
                </a:solidFill>
                <a:latin typeface="Minion Pro"/>
              </a:rPr>
              <a:t>/kg/min. Clinicians could modify the protocol depending on clinical findings and bedside functional echocardiography. Adequacy of intravascular volume status was performed on ongoing basis using indices, such as inferior vena cava distensibility and collapsibility index.</a:t>
            </a: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5</a:t>
            </a:fld>
            <a:endParaRPr lang="nl-NL"/>
          </a:p>
        </p:txBody>
      </p:sp>
    </p:spTree>
    <p:extLst>
      <p:ext uri="{BB962C8B-B14F-4D97-AF65-F5344CB8AC3E}">
        <p14:creationId xmlns:p14="http://schemas.microsoft.com/office/powerpoint/2010/main" val="71974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800" b="0" i="0" u="none" strike="noStrike" baseline="0" dirty="0">
                <a:solidFill>
                  <a:srgbClr val="221E1F"/>
                </a:solidFill>
                <a:latin typeface="Minion Pro"/>
              </a:rPr>
              <a:t>There were two criteria for rescue treatment, either a mean BP value greater than 5 mm Hg below threshold or a combination of two or more signs reflecting poor perfusion, namely a mean BP value 3 mm Hg below threshold, lactate greater than 4 mmol/L or a capillary refill time greater than 4 seconds </a:t>
            </a:r>
          </a:p>
          <a:p>
            <a:endParaRPr lang="en-US" sz="1800" b="0" i="0" u="none" strike="noStrike" baseline="0" dirty="0">
              <a:solidFill>
                <a:srgbClr val="221E1F"/>
              </a:solidFill>
              <a:latin typeface="Minion Pro"/>
            </a:endParaRPr>
          </a:p>
          <a:p>
            <a:r>
              <a:rPr lang="en-US" sz="1800" b="0" i="0" u="none" strike="noStrike" baseline="0" dirty="0">
                <a:solidFill>
                  <a:srgbClr val="221E1F"/>
                </a:solidFill>
                <a:latin typeface="Minion Pro"/>
              </a:rPr>
              <a:t>0.01–0.02 </a:t>
            </a:r>
            <a:r>
              <a:rPr lang="en-US" sz="1800" b="0" i="0" u="none" strike="noStrike" baseline="0" dirty="0" err="1">
                <a:solidFill>
                  <a:srgbClr val="221E1F"/>
                </a:solidFill>
                <a:latin typeface="Minion Pro"/>
              </a:rPr>
              <a:t>μg</a:t>
            </a:r>
            <a:r>
              <a:rPr lang="en-US" sz="1800" b="0" i="0" u="none" strike="noStrike" baseline="0" dirty="0">
                <a:solidFill>
                  <a:srgbClr val="221E1F"/>
                </a:solidFill>
                <a:latin typeface="Minion Pro"/>
              </a:rPr>
              <a:t>/kg/min every hour </a:t>
            </a: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6</a:t>
            </a:fld>
            <a:endParaRPr lang="nl-NL"/>
          </a:p>
        </p:txBody>
      </p:sp>
    </p:spTree>
    <p:extLst>
      <p:ext uri="{BB962C8B-B14F-4D97-AF65-F5344CB8AC3E}">
        <p14:creationId xmlns:p14="http://schemas.microsoft.com/office/powerpoint/2010/main" val="936792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D54AC79-F772-47FF-AA55-BC45DF1FE0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196" y="6252903"/>
            <a:ext cx="1944000" cy="370039"/>
          </a:xfrm>
          <a:prstGeom prst="rect">
            <a:avLst/>
          </a:prstGeom>
        </p:spPr>
      </p:pic>
      <p:sp>
        <p:nvSpPr>
          <p:cNvPr id="6" name="Rectangle 3">
            <a:extLst>
              <a:ext uri="{FF2B5EF4-FFF2-40B4-BE49-F238E27FC236}">
                <a16:creationId xmlns:a16="http://schemas.microsoft.com/office/drawing/2014/main" id="{20B8CDF4-463C-49A4-AB31-5818F8BEE00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69"/>
            <a:ext cx="8258650"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799"/>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4699346" y="1427801"/>
            <a:ext cx="3999362" cy="335375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
            <a:extLst>
              <a:ext uri="{FF2B5EF4-FFF2-40B4-BE49-F238E27FC236}">
                <a16:creationId xmlns:a16="http://schemas.microsoft.com/office/drawing/2014/main" id="{677A2057-76B4-433D-B327-9A85D2E33A07}"/>
              </a:ext>
            </a:extLst>
          </p:cNvPr>
          <p:cNvGrpSpPr/>
          <p:nvPr userDrawn="1"/>
        </p:nvGrpSpPr>
        <p:grpSpPr>
          <a:xfrm>
            <a:off x="-2430152" y="0"/>
            <a:ext cx="2329217" cy="2718588"/>
            <a:chOff x="-2463800" y="0"/>
            <a:chExt cx="2329217" cy="2718588"/>
          </a:xfrm>
        </p:grpSpPr>
        <p:sp>
          <p:nvSpPr>
            <p:cNvPr id="36" name="Rectangle 106">
              <a:extLst>
                <a:ext uri="{FF2B5EF4-FFF2-40B4-BE49-F238E27FC236}">
                  <a16:creationId xmlns:a16="http://schemas.microsoft.com/office/drawing/2014/main" id="{A1921EE9-BB0A-4116-88B3-1071379BF72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7" name="Group 22">
              <a:extLst>
                <a:ext uri="{FF2B5EF4-FFF2-40B4-BE49-F238E27FC236}">
                  <a16:creationId xmlns:a16="http://schemas.microsoft.com/office/drawing/2014/main" id="{DD3EB9A6-5DD3-42C4-B2C4-9F5A56748118}"/>
                </a:ext>
              </a:extLst>
            </p:cNvPr>
            <p:cNvGrpSpPr/>
            <p:nvPr userDrawn="1"/>
          </p:nvGrpSpPr>
          <p:grpSpPr>
            <a:xfrm>
              <a:off x="-2318863" y="1050055"/>
              <a:ext cx="2044800" cy="534731"/>
              <a:chOff x="-2108199" y="3333735"/>
              <a:chExt cx="2314576" cy="605280"/>
            </a:xfrm>
          </p:grpSpPr>
          <p:grpSp>
            <p:nvGrpSpPr>
              <p:cNvPr id="38" name="Group 9">
                <a:extLst>
                  <a:ext uri="{FF2B5EF4-FFF2-40B4-BE49-F238E27FC236}">
                    <a16:creationId xmlns:a16="http://schemas.microsoft.com/office/drawing/2014/main" id="{F532AE17-E47B-4B4E-8120-2BFB086F4F1E}"/>
                  </a:ext>
                </a:extLst>
              </p:cNvPr>
              <p:cNvGrpSpPr/>
              <p:nvPr userDrawn="1"/>
            </p:nvGrpSpPr>
            <p:grpSpPr>
              <a:xfrm>
                <a:off x="-2108199" y="3333735"/>
                <a:ext cx="2314576" cy="605280"/>
                <a:chOff x="-1062434" y="2679700"/>
                <a:chExt cx="2314576" cy="605280"/>
              </a:xfrm>
            </p:grpSpPr>
            <p:pic>
              <p:nvPicPr>
                <p:cNvPr id="40" name="Picture 5">
                  <a:extLst>
                    <a:ext uri="{FF2B5EF4-FFF2-40B4-BE49-F238E27FC236}">
                      <a16:creationId xmlns:a16="http://schemas.microsoft.com/office/drawing/2014/main" id="{1287488D-1525-4125-B615-50B674A00DAE}"/>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1" name="Rectangle 21">
                  <a:extLst>
                    <a:ext uri="{FF2B5EF4-FFF2-40B4-BE49-F238E27FC236}">
                      <a16:creationId xmlns:a16="http://schemas.microsoft.com/office/drawing/2014/main" id="{A7045694-07FE-42DE-B25D-7B32A36BEC1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9" name="Graphic 19" descr="Close with solid fill">
                <a:extLst>
                  <a:ext uri="{FF2B5EF4-FFF2-40B4-BE49-F238E27FC236}">
                    <a16:creationId xmlns:a16="http://schemas.microsoft.com/office/drawing/2014/main" id="{F96867F3-EDE8-4652-AB8D-FA0575148E6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5241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437528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4699348" y="1427801"/>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78F27395-A98B-4276-B675-F00E68727DD2}"/>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541451EC-1EDE-4B09-9AE1-728D9E02CC3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3310BE4E-BBB9-4A43-8FC9-58B20FD8DDC0}"/>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E5890527-B2EB-4DA5-9088-1155D6D43E17}"/>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0577663E-8CC3-41A7-8C85-8E3155D4834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F7435BDE-E39C-4360-89C1-8D156E191B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2FD15ACB-F7E8-4188-B4A2-DF3BBA06A4E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95444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440057" y="1427799"/>
            <a:ext cx="4000092"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4699348" y="1427799"/>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1" name="Groep 2">
            <a:extLst>
              <a:ext uri="{FF2B5EF4-FFF2-40B4-BE49-F238E27FC236}">
                <a16:creationId xmlns:a16="http://schemas.microsoft.com/office/drawing/2014/main" id="{4BA8A93A-5F55-46FE-A5D6-155083768D42}"/>
              </a:ext>
            </a:extLst>
          </p:cNvPr>
          <p:cNvGrpSpPr/>
          <p:nvPr userDrawn="1"/>
        </p:nvGrpSpPr>
        <p:grpSpPr>
          <a:xfrm>
            <a:off x="-2430152" y="0"/>
            <a:ext cx="2329217" cy="2718588"/>
            <a:chOff x="-2463800" y="0"/>
            <a:chExt cx="2329217" cy="2718588"/>
          </a:xfrm>
        </p:grpSpPr>
        <p:sp>
          <p:nvSpPr>
            <p:cNvPr id="22" name="Rectangle 106">
              <a:extLst>
                <a:ext uri="{FF2B5EF4-FFF2-40B4-BE49-F238E27FC236}">
                  <a16:creationId xmlns:a16="http://schemas.microsoft.com/office/drawing/2014/main" id="{E1E35588-4313-4CFD-809F-BED5F68D66E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760326DB-2C41-4CF8-B458-490B9D734262}"/>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696E796-D4BF-4D4D-B61C-C4D64B37E8CF}"/>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7724A7A8-1DFE-4B0B-806D-E6D8100D8A41}"/>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50D0F76C-0E2F-4000-999F-B82AEEFE44A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718C6086-25FA-4183-B829-874EC7300B6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66047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4699348" y="1427800"/>
            <a:ext cx="3999360" cy="3355200"/>
          </a:xfrm>
          <a:blipFill>
            <a:blip r:embed="rId4">
              <a:extLst>
                <a:ext uri="{96DAC541-7B7A-43D3-8B79-37D633B846F1}">
                  <asvg:svgBlip xmlns:asvg="http://schemas.microsoft.com/office/drawing/2016/SVG/main" r:embed="rId5"/>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F6107713-5F01-4E6D-9E72-B0C44195686C}"/>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2EE6B1E9-4D2E-43E8-BEAB-78EC593DD2EE}"/>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D19951D5-8A3F-4077-A537-E4186D31CE2F}"/>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A3427D94-1E61-4038-B04A-AAB263E1EDA1}"/>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DA776DA9-B9DA-464C-B10A-81C973CD7908}"/>
                    </a:ext>
                  </a:extLst>
                </p:cNvPr>
                <p:cNvPicPr>
                  <a:picLocks noChangeAspect="1"/>
                </p:cNvPicPr>
                <p:nvPr userDrawn="1"/>
              </p:nvPicPr>
              <p:blipFill rotWithShape="1">
                <a:blip r:embed="rId6"/>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456C3A20-69A8-4665-8998-FC309E39B463}"/>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D1301B2B-6579-4D13-938B-4906FD7880A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48217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26FA0116-5605-4EAB-B17E-403A6B16BFFC}"/>
              </a:ext>
            </a:extLst>
          </p:cNvPr>
          <p:cNvSpPr>
            <a:spLocks noGrp="1"/>
          </p:cNvSpPr>
          <p:nvPr>
            <p:ph type="pic" sz="quarter" idx="12" hasCustomPrompt="1"/>
          </p:nvPr>
        </p:nvSpPr>
        <p:spPr>
          <a:xfrm>
            <a:off x="4694486" y="1427799"/>
            <a:ext cx="3999600" cy="4052559"/>
          </a:xfrm>
          <a:custGeom>
            <a:avLst/>
            <a:gdLst>
              <a:gd name="connsiteX0" fmla="*/ 0 w 3999600"/>
              <a:gd name="connsiteY0" fmla="*/ 0 h 4052559"/>
              <a:gd name="connsiteX1" fmla="*/ 3733027 w 3999600"/>
              <a:gd name="connsiteY1" fmla="*/ 0 h 4052559"/>
              <a:gd name="connsiteX2" fmla="*/ 3999600 w 3999600"/>
              <a:gd name="connsiteY2" fmla="*/ 266573 h 4052559"/>
              <a:gd name="connsiteX3" fmla="*/ 3999600 w 3999600"/>
              <a:gd name="connsiteY3" fmla="*/ 4052559 h 4052559"/>
              <a:gd name="connsiteX4" fmla="*/ 266573 w 3999600"/>
              <a:gd name="connsiteY4" fmla="*/ 4052559 h 4052559"/>
              <a:gd name="connsiteX5" fmla="*/ 0 w 3999600"/>
              <a:gd name="connsiteY5" fmla="*/ 3785986 h 405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9600" h="4052559">
                <a:moveTo>
                  <a:pt x="0" y="0"/>
                </a:moveTo>
                <a:lnTo>
                  <a:pt x="3733027" y="0"/>
                </a:lnTo>
                <a:cubicBezTo>
                  <a:pt x="3880251" y="0"/>
                  <a:pt x="3999600" y="119349"/>
                  <a:pt x="3999600" y="266573"/>
                </a:cubicBezTo>
                <a:lnTo>
                  <a:pt x="3999600" y="4052559"/>
                </a:lnTo>
                <a:lnTo>
                  <a:pt x="266573" y="4052559"/>
                </a:lnTo>
                <a:cubicBezTo>
                  <a:pt x="119349" y="4052559"/>
                  <a:pt x="0" y="3933210"/>
                  <a:pt x="0" y="3785986"/>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425242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A7C586DD-D6F1-4D22-AEBA-087989C14CA6}"/>
              </a:ext>
            </a:extLst>
          </p:cNvPr>
          <p:cNvSpPr>
            <a:spLocks noGrp="1"/>
          </p:cNvSpPr>
          <p:nvPr>
            <p:ph type="pic" sz="quarter" idx="14" hasCustomPrompt="1"/>
          </p:nvPr>
        </p:nvSpPr>
        <p:spPr>
          <a:xfrm>
            <a:off x="4694486" y="-10955"/>
            <a:ext cx="4449514" cy="5505323"/>
          </a:xfrm>
          <a:custGeom>
            <a:avLst/>
            <a:gdLst>
              <a:gd name="connsiteX0" fmla="*/ 0 w 4449514"/>
              <a:gd name="connsiteY0" fmla="*/ 0 h 5505323"/>
              <a:gd name="connsiteX1" fmla="*/ 4449514 w 4449514"/>
              <a:gd name="connsiteY1" fmla="*/ 0 h 5505323"/>
              <a:gd name="connsiteX2" fmla="*/ 4449514 w 4449514"/>
              <a:gd name="connsiteY2" fmla="*/ 5505323 h 5505323"/>
              <a:gd name="connsiteX3" fmla="*/ 413081 w 4449514"/>
              <a:gd name="connsiteY3" fmla="*/ 5505323 h 5505323"/>
              <a:gd name="connsiteX4" fmla="*/ 0 w 4449514"/>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514" h="5505323">
                <a:moveTo>
                  <a:pt x="0" y="0"/>
                </a:moveTo>
                <a:lnTo>
                  <a:pt x="4449514" y="0"/>
                </a:lnTo>
                <a:lnTo>
                  <a:pt x="4449514"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400009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86056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F1183-AB88-4675-82A9-EDDF231CF3F3}"/>
              </a:ext>
            </a:extLst>
          </p:cNvPr>
          <p:cNvSpPr/>
          <p:nvPr userDrawn="1"/>
        </p:nvSpPr>
        <p:spPr>
          <a:xfrm>
            <a:off x="0" y="0"/>
            <a:ext cx="9144000" cy="549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627E149-EDF5-4926-B5CB-9EC49651D605}"/>
              </a:ext>
            </a:extLst>
          </p:cNvPr>
          <p:cNvSpPr>
            <a:spLocks noGrp="1"/>
          </p:cNvSpPr>
          <p:nvPr>
            <p:ph type="pic" sz="quarter" idx="12" hasCustomPrompt="1"/>
          </p:nvPr>
        </p:nvSpPr>
        <p:spPr>
          <a:xfrm>
            <a:off x="447678" y="-10955"/>
            <a:ext cx="8696322" cy="5505323"/>
          </a:xfrm>
          <a:custGeom>
            <a:avLst/>
            <a:gdLst>
              <a:gd name="connsiteX0" fmla="*/ 0 w 8696322"/>
              <a:gd name="connsiteY0" fmla="*/ 0 h 5505323"/>
              <a:gd name="connsiteX1" fmla="*/ 8696322 w 8696322"/>
              <a:gd name="connsiteY1" fmla="*/ 0 h 5505323"/>
              <a:gd name="connsiteX2" fmla="*/ 8696322 w 8696322"/>
              <a:gd name="connsiteY2" fmla="*/ 5505323 h 5505323"/>
              <a:gd name="connsiteX3" fmla="*/ 413081 w 8696322"/>
              <a:gd name="connsiteY3" fmla="*/ 5505323 h 5505323"/>
              <a:gd name="connsiteX4" fmla="*/ 0 w 8696322"/>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322" h="5505323">
                <a:moveTo>
                  <a:pt x="0" y="0"/>
                </a:moveTo>
                <a:lnTo>
                  <a:pt x="8696322" y="0"/>
                </a:lnTo>
                <a:lnTo>
                  <a:pt x="8696322"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876566" y="5628506"/>
            <a:ext cx="7822142" cy="172219"/>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4">
            <a:extLst>
              <a:ext uri="{FF2B5EF4-FFF2-40B4-BE49-F238E27FC236}">
                <a16:creationId xmlns:a16="http://schemas.microsoft.com/office/drawing/2014/main" id="{8FEE16C0-0649-4E5C-94E5-51C29D83804D}"/>
              </a:ext>
            </a:extLst>
          </p:cNvPr>
          <p:cNvGrpSpPr/>
          <p:nvPr userDrawn="1"/>
        </p:nvGrpSpPr>
        <p:grpSpPr>
          <a:xfrm>
            <a:off x="9247577" y="1"/>
            <a:ext cx="2329217" cy="5718810"/>
            <a:chOff x="12326583" y="1"/>
            <a:chExt cx="2329217" cy="5718810"/>
          </a:xfrm>
        </p:grpSpPr>
        <p:sp>
          <p:nvSpPr>
            <p:cNvPr id="29" name="Rectangle 106">
              <a:extLst>
                <a:ext uri="{FF2B5EF4-FFF2-40B4-BE49-F238E27FC236}">
                  <a16:creationId xmlns:a16="http://schemas.microsoft.com/office/drawing/2014/main" id="{6BDDCAC2-4429-4C9E-9DD3-70521BAA034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0" name="Groep 26">
              <a:extLst>
                <a:ext uri="{FF2B5EF4-FFF2-40B4-BE49-F238E27FC236}">
                  <a16:creationId xmlns:a16="http://schemas.microsoft.com/office/drawing/2014/main" id="{ACC423B1-85E3-48D3-8E47-3FCBF3E2496A}"/>
                </a:ext>
              </a:extLst>
            </p:cNvPr>
            <p:cNvGrpSpPr>
              <a:grpSpLocks noChangeAspect="1"/>
            </p:cNvGrpSpPr>
            <p:nvPr userDrawn="1"/>
          </p:nvGrpSpPr>
          <p:grpSpPr>
            <a:xfrm>
              <a:off x="12616299" y="4739224"/>
              <a:ext cx="1766851" cy="793244"/>
              <a:chOff x="2766083" y="6357983"/>
              <a:chExt cx="1485890" cy="667104"/>
            </a:xfrm>
          </p:grpSpPr>
          <p:pic>
            <p:nvPicPr>
              <p:cNvPr id="35" name="Picture 15">
                <a:extLst>
                  <a:ext uri="{FF2B5EF4-FFF2-40B4-BE49-F238E27FC236}">
                    <a16:creationId xmlns:a16="http://schemas.microsoft.com/office/drawing/2014/main" id="{DF11A2C8-988E-4613-97F3-6FEC02DF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6" name="Picture 18">
                <a:extLst>
                  <a:ext uri="{FF2B5EF4-FFF2-40B4-BE49-F238E27FC236}">
                    <a16:creationId xmlns:a16="http://schemas.microsoft.com/office/drawing/2014/main" id="{37F3B6A6-3311-45E2-946B-87F1A1D3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582B097-2F58-4D5E-A5FE-27DBD06BF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752D6D15-70B3-40DC-8A4D-1479BC6FE21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C91A7AEC-8547-4331-90AB-B8166374A985}"/>
                  </a:ext>
                </a:extLst>
              </p:cNvPr>
              <p:cNvCxnSpPr>
                <a:stCxn id="35" idx="0"/>
                <a:endCxn id="3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6C16A41F-C5BE-45F7-BDA0-8950C6B1CED4}"/>
                  </a:ext>
                </a:extLst>
              </p:cNvPr>
              <p:cNvCxnSpPr>
                <a:stCxn id="35" idx="3"/>
                <a:endCxn id="3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BA187A1B-2842-4C6C-851A-43288717658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25EEAA2B-1CC7-4F1E-8224-2033F2EAA07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1" name="Groep 27">
              <a:extLst>
                <a:ext uri="{FF2B5EF4-FFF2-40B4-BE49-F238E27FC236}">
                  <a16:creationId xmlns:a16="http://schemas.microsoft.com/office/drawing/2014/main" id="{6C689CE5-2284-42FA-BC65-3E0179EAA21C}"/>
                </a:ext>
              </a:extLst>
            </p:cNvPr>
            <p:cNvGrpSpPr/>
            <p:nvPr userDrawn="1"/>
          </p:nvGrpSpPr>
          <p:grpSpPr>
            <a:xfrm>
              <a:off x="12610022" y="1108316"/>
              <a:ext cx="425380" cy="577954"/>
              <a:chOff x="-37364" y="4061531"/>
              <a:chExt cx="571037" cy="775855"/>
            </a:xfrm>
          </p:grpSpPr>
          <p:pic>
            <p:nvPicPr>
              <p:cNvPr id="33" name="Afbeelding 29">
                <a:extLst>
                  <a:ext uri="{FF2B5EF4-FFF2-40B4-BE49-F238E27FC236}">
                    <a16:creationId xmlns:a16="http://schemas.microsoft.com/office/drawing/2014/main" id="{87B3FE8D-4C1C-4D85-B734-E325A560A475}"/>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9A93CABC-03A3-48CE-AC39-5797775825A2}"/>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2" name="Afbeelding 28">
              <a:extLst>
                <a:ext uri="{FF2B5EF4-FFF2-40B4-BE49-F238E27FC236}">
                  <a16:creationId xmlns:a16="http://schemas.microsoft.com/office/drawing/2014/main" id="{812ADADA-9069-4467-859E-0D8F5906045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48519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548049-7150-4342-81A2-1924FDD1F1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487" y="-2701"/>
            <a:ext cx="8699354" cy="4331814"/>
          </a:xfrm>
          <a:prstGeom prst="rect">
            <a:avLst/>
          </a:prstGeom>
        </p:spPr>
      </p:pic>
      <p:sp>
        <p:nvSpPr>
          <p:cNvPr id="14" name="Rectangle 3">
            <a:extLst>
              <a:ext uri="{FF2B5EF4-FFF2-40B4-BE49-F238E27FC236}">
                <a16:creationId xmlns:a16="http://schemas.microsoft.com/office/drawing/2014/main" id="{A2303D10-7A22-4D77-961C-6FBC031E10F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940594" y="2755712"/>
            <a:ext cx="5400000" cy="1123949"/>
          </a:xfrm>
        </p:spPr>
        <p:txBody>
          <a:bodyPr anchor="b" anchorCtr="0">
            <a:noAutofit/>
          </a:bodyPr>
          <a:lstStyle>
            <a:lvl1pPr>
              <a:lnSpc>
                <a:spcPct val="100000"/>
              </a:lnSpc>
              <a:defRPr sz="3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10" name="Graphic 9">
            <a:extLst>
              <a:ext uri="{FF2B5EF4-FFF2-40B4-BE49-F238E27FC236}">
                <a16:creationId xmlns:a16="http://schemas.microsoft.com/office/drawing/2014/main" id="{E5A2EE9D-2CB0-408A-8872-222B588310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83DC8AA-1231-4885-BDF2-FD444450D1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487" y="-2701"/>
            <a:ext cx="8699354" cy="4331814"/>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940594" y="2755700"/>
            <a:ext cx="5400000" cy="1123949"/>
          </a:xfrm>
        </p:spPr>
        <p:txBody>
          <a:bodyPr anchor="b" anchorCtr="0">
            <a:noAutofit/>
          </a:bodyPr>
          <a:lstStyle>
            <a:lvl1pPr>
              <a:lnSpc>
                <a:spcPct val="100000"/>
              </a:lnSpc>
              <a:defRPr sz="3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4D57BEDD-75CC-4EFC-A44A-249E78F6BF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70"/>
            <a:ext cx="8258650" cy="581777"/>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699348" y="1427799"/>
            <a:ext cx="3999360" cy="437528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440057" y="1427799"/>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287B4CD8-CB75-4476-A112-B23A73074B69}"/>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grpSp>
        <p:nvGrpSpPr>
          <p:cNvPr id="34" name="Groep 2">
            <a:extLst>
              <a:ext uri="{FF2B5EF4-FFF2-40B4-BE49-F238E27FC236}">
                <a16:creationId xmlns:a16="http://schemas.microsoft.com/office/drawing/2014/main" id="{369E0E4E-5367-4EB9-9108-CED071F09452}"/>
              </a:ext>
            </a:extLst>
          </p:cNvPr>
          <p:cNvGrpSpPr/>
          <p:nvPr userDrawn="1"/>
        </p:nvGrpSpPr>
        <p:grpSpPr>
          <a:xfrm>
            <a:off x="-2430152" y="0"/>
            <a:ext cx="2329217" cy="2718588"/>
            <a:chOff x="-2463800" y="0"/>
            <a:chExt cx="2329217" cy="2718588"/>
          </a:xfrm>
        </p:grpSpPr>
        <p:sp>
          <p:nvSpPr>
            <p:cNvPr id="35" name="Rectangle 106">
              <a:extLst>
                <a:ext uri="{FF2B5EF4-FFF2-40B4-BE49-F238E27FC236}">
                  <a16:creationId xmlns:a16="http://schemas.microsoft.com/office/drawing/2014/main" id="{96D6E652-0EFE-4F95-91CA-BD65D4DF0BC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6" name="Group 22">
              <a:extLst>
                <a:ext uri="{FF2B5EF4-FFF2-40B4-BE49-F238E27FC236}">
                  <a16:creationId xmlns:a16="http://schemas.microsoft.com/office/drawing/2014/main" id="{21C21572-0E24-42C7-B924-F81EE0FFB911}"/>
                </a:ext>
              </a:extLst>
            </p:cNvPr>
            <p:cNvGrpSpPr/>
            <p:nvPr userDrawn="1"/>
          </p:nvGrpSpPr>
          <p:grpSpPr>
            <a:xfrm>
              <a:off x="-2318863" y="1050055"/>
              <a:ext cx="2044800" cy="534731"/>
              <a:chOff x="-2108199" y="3333735"/>
              <a:chExt cx="2314576" cy="605280"/>
            </a:xfrm>
          </p:grpSpPr>
          <p:grpSp>
            <p:nvGrpSpPr>
              <p:cNvPr id="37" name="Group 9">
                <a:extLst>
                  <a:ext uri="{FF2B5EF4-FFF2-40B4-BE49-F238E27FC236}">
                    <a16:creationId xmlns:a16="http://schemas.microsoft.com/office/drawing/2014/main" id="{DD8EC19D-D53D-470D-93A4-5A47DB592AB5}"/>
                  </a:ext>
                </a:extLst>
              </p:cNvPr>
              <p:cNvGrpSpPr/>
              <p:nvPr userDrawn="1"/>
            </p:nvGrpSpPr>
            <p:grpSpPr>
              <a:xfrm>
                <a:off x="-2108199" y="3333735"/>
                <a:ext cx="2314576" cy="605280"/>
                <a:chOff x="-1062434" y="2679700"/>
                <a:chExt cx="2314576" cy="605280"/>
              </a:xfrm>
            </p:grpSpPr>
            <p:pic>
              <p:nvPicPr>
                <p:cNvPr id="39" name="Picture 5">
                  <a:extLst>
                    <a:ext uri="{FF2B5EF4-FFF2-40B4-BE49-F238E27FC236}">
                      <a16:creationId xmlns:a16="http://schemas.microsoft.com/office/drawing/2014/main" id="{E2D0EAAE-F615-4C2C-A6EC-70DE4A3FADE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0" name="Rectangle 21">
                  <a:extLst>
                    <a:ext uri="{FF2B5EF4-FFF2-40B4-BE49-F238E27FC236}">
                      <a16:creationId xmlns:a16="http://schemas.microsoft.com/office/drawing/2014/main" id="{98D4802E-585F-4188-8516-55D8BE0185C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8" name="Graphic 19" descr="Close with solid fill">
                <a:extLst>
                  <a:ext uri="{FF2B5EF4-FFF2-40B4-BE49-F238E27FC236}">
                    <a16:creationId xmlns:a16="http://schemas.microsoft.com/office/drawing/2014/main" id="{B4505784-C89C-46E9-9339-A23F5267502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088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F623528C-8666-4911-B6CE-06B12DD3032E}"/>
              </a:ext>
            </a:extLst>
          </p:cNvPr>
          <p:cNvSpPr>
            <a:spLocks noGrp="1"/>
          </p:cNvSpPr>
          <p:nvPr>
            <p:ph type="pic" sz="quarter" idx="15" hasCustomPrompt="1"/>
          </p:nvPr>
        </p:nvSpPr>
        <p:spPr>
          <a:xfrm>
            <a:off x="449789" y="0"/>
            <a:ext cx="8694210" cy="4705350"/>
          </a:xfrm>
          <a:custGeom>
            <a:avLst/>
            <a:gdLst>
              <a:gd name="connsiteX0" fmla="*/ 0 w 8694210"/>
              <a:gd name="connsiteY0" fmla="*/ 0 h 4705350"/>
              <a:gd name="connsiteX1" fmla="*/ 8694210 w 8694210"/>
              <a:gd name="connsiteY1" fmla="*/ 0 h 4705350"/>
              <a:gd name="connsiteX2" fmla="*/ 8694210 w 8694210"/>
              <a:gd name="connsiteY2" fmla="*/ 4368785 h 4705350"/>
              <a:gd name="connsiteX3" fmla="*/ 3620076 w 8694210"/>
              <a:gd name="connsiteY3" fmla="*/ 4368785 h 4705350"/>
              <a:gd name="connsiteX4" fmla="*/ 3315289 w 8694210"/>
              <a:gd name="connsiteY4" fmla="*/ 4673572 h 4705350"/>
              <a:gd name="connsiteX5" fmla="*/ 3315289 w 8694210"/>
              <a:gd name="connsiteY5" fmla="*/ 4705350 h 4705350"/>
              <a:gd name="connsiteX6" fmla="*/ 457180 w 8694210"/>
              <a:gd name="connsiteY6" fmla="*/ 4705350 h 4705350"/>
              <a:gd name="connsiteX7" fmla="*/ 0 w 8694210"/>
              <a:gd name="connsiteY7" fmla="*/ 424817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210" h="4705350">
                <a:moveTo>
                  <a:pt x="0" y="0"/>
                </a:moveTo>
                <a:lnTo>
                  <a:pt x="8694210" y="0"/>
                </a:lnTo>
                <a:lnTo>
                  <a:pt x="8694210" y="4368785"/>
                </a:lnTo>
                <a:lnTo>
                  <a:pt x="3620076" y="4368785"/>
                </a:lnTo>
                <a:cubicBezTo>
                  <a:pt x="3451747" y="4368785"/>
                  <a:pt x="3315289" y="4505243"/>
                  <a:pt x="3315289" y="4673572"/>
                </a:cubicBezTo>
                <a:lnTo>
                  <a:pt x="3315289" y="4705350"/>
                </a:lnTo>
                <a:lnTo>
                  <a:pt x="457180" y="4705350"/>
                </a:lnTo>
                <a:cubicBezTo>
                  <a:pt x="204686" y="4705350"/>
                  <a:pt x="0" y="4500664"/>
                  <a:pt x="0" y="424817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705350"/>
            <a:ext cx="4454059" cy="707775"/>
          </a:xfrm>
        </p:spPr>
        <p:txBody>
          <a:bodyPr anchor="b" anchorCtr="0">
            <a:noAutofit/>
          </a:bodyPr>
          <a:lstStyle>
            <a:lvl1pPr>
              <a:lnSpc>
                <a:spcPct val="80000"/>
              </a:lnSpc>
              <a:defRPr sz="3000" spc="-45" baseline="0">
                <a:solidFill>
                  <a:srgbClr val="FC6039"/>
                </a:solidFill>
              </a:defRPr>
            </a:lvl1pPr>
          </a:lstStyle>
          <a:p>
            <a:r>
              <a:rPr lang="nl-NL" noProof="0" dirty="0"/>
              <a:t>Klik om titel toe </a:t>
            </a:r>
            <a:br>
              <a:rPr lang="nl-NL" noProof="0" dirty="0"/>
            </a:br>
            <a:r>
              <a:rPr lang="nl-NL" noProof="0" dirty="0"/>
              <a:t>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9" name="Graphic 38">
            <a:extLst>
              <a:ext uri="{FF2B5EF4-FFF2-40B4-BE49-F238E27FC236}">
                <a16:creationId xmlns:a16="http://schemas.microsoft.com/office/drawing/2014/main" id="{0D0A3AD6-AF95-44DD-A29C-3CBAAFAC73F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69"/>
            <a:ext cx="8258650" cy="581778"/>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40058" y="1427799"/>
            <a:ext cx="825865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8" name="Rectangle 106">
            <a:extLst>
              <a:ext uri="{FF2B5EF4-FFF2-40B4-BE49-F238E27FC236}">
                <a16:creationId xmlns:a16="http://schemas.microsoft.com/office/drawing/2014/main" id="{685EC5EE-63A9-4634-BAB8-3AD68CF10624}"/>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98207" y="1427799"/>
            <a:ext cx="4000090" cy="436857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440056" y="1427800"/>
            <a:ext cx="4000091" cy="4368574"/>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17" name="Groep 2">
            <a:extLst>
              <a:ext uri="{FF2B5EF4-FFF2-40B4-BE49-F238E27FC236}">
                <a16:creationId xmlns:a16="http://schemas.microsoft.com/office/drawing/2014/main" id="{AEDB5ED8-009C-4E89-90F7-624BF9566CF8}"/>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2F13AA54-39DA-4930-BF8F-6BE17B84C6A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654347BA-6FBE-404A-971F-B2A53D26E169}"/>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DE84565A-DAFF-4F0C-ADEF-31A4F99FB23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19B53E53-64F5-48A0-AE58-D1B5EA730569}"/>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05C88534-8998-4978-BDC5-91D74B186D9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1F16A0C-435A-46B2-92EC-78DAB7F23B9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364962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70"/>
            <a:ext cx="8258242"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8" y="1421088"/>
            <a:ext cx="400009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4698209" y="1421088"/>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440058"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grpSp>
        <p:nvGrpSpPr>
          <p:cNvPr id="22" name="Groep 2">
            <a:extLst>
              <a:ext uri="{FF2B5EF4-FFF2-40B4-BE49-F238E27FC236}">
                <a16:creationId xmlns:a16="http://schemas.microsoft.com/office/drawing/2014/main" id="{AD0B26BE-D338-4D3D-856D-EFD36714E7A5}"/>
              </a:ext>
            </a:extLst>
          </p:cNvPr>
          <p:cNvGrpSpPr/>
          <p:nvPr userDrawn="1"/>
        </p:nvGrpSpPr>
        <p:grpSpPr>
          <a:xfrm>
            <a:off x="-2430152" y="0"/>
            <a:ext cx="2329217" cy="2718588"/>
            <a:chOff x="-2463800" y="0"/>
            <a:chExt cx="2329217" cy="2718588"/>
          </a:xfrm>
        </p:grpSpPr>
        <p:sp>
          <p:nvSpPr>
            <p:cNvPr id="23" name="Rectangle 106">
              <a:extLst>
                <a:ext uri="{FF2B5EF4-FFF2-40B4-BE49-F238E27FC236}">
                  <a16:creationId xmlns:a16="http://schemas.microsoft.com/office/drawing/2014/main" id="{43EB1BF7-C572-40BD-9DB0-3601909423E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4" name="Group 22">
              <a:extLst>
                <a:ext uri="{FF2B5EF4-FFF2-40B4-BE49-F238E27FC236}">
                  <a16:creationId xmlns:a16="http://schemas.microsoft.com/office/drawing/2014/main" id="{8F86AA70-9A2C-4E81-B964-3C6C51512E2E}"/>
                </a:ext>
              </a:extLst>
            </p:cNvPr>
            <p:cNvGrpSpPr/>
            <p:nvPr userDrawn="1"/>
          </p:nvGrpSpPr>
          <p:grpSpPr>
            <a:xfrm>
              <a:off x="-2318863" y="1050055"/>
              <a:ext cx="2044800" cy="534731"/>
              <a:chOff x="-2108199" y="3333735"/>
              <a:chExt cx="2314576" cy="605280"/>
            </a:xfrm>
          </p:grpSpPr>
          <p:grpSp>
            <p:nvGrpSpPr>
              <p:cNvPr id="25" name="Group 9">
                <a:extLst>
                  <a:ext uri="{FF2B5EF4-FFF2-40B4-BE49-F238E27FC236}">
                    <a16:creationId xmlns:a16="http://schemas.microsoft.com/office/drawing/2014/main" id="{3E778800-AE25-412D-92B4-A56C49D695E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CDC05C7B-F342-4599-94C3-6952E1F4578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DF783BB0-BE9D-4AE7-AF8F-B04ED5CE5F8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244C8035-FD9C-4B2B-9623-7A181ED8F84D}"/>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6038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4698207"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439646"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39647" y="333665"/>
            <a:ext cx="8259062" cy="581777"/>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439646"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8"/>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7" y="1427799"/>
            <a:ext cx="5224730" cy="4368582"/>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44005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5923987" y="1427799"/>
            <a:ext cx="2774720" cy="4368581"/>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23" name="Groep 2">
            <a:extLst>
              <a:ext uri="{FF2B5EF4-FFF2-40B4-BE49-F238E27FC236}">
                <a16:creationId xmlns:a16="http://schemas.microsoft.com/office/drawing/2014/main" id="{EC4ACCE5-D300-4D80-AFC8-FA4B5DE16217}"/>
              </a:ext>
            </a:extLst>
          </p:cNvPr>
          <p:cNvGrpSpPr/>
          <p:nvPr userDrawn="1"/>
        </p:nvGrpSpPr>
        <p:grpSpPr>
          <a:xfrm>
            <a:off x="-2430152" y="0"/>
            <a:ext cx="2329217" cy="2718588"/>
            <a:chOff x="-2463800" y="0"/>
            <a:chExt cx="2329217" cy="2718588"/>
          </a:xfrm>
        </p:grpSpPr>
        <p:sp>
          <p:nvSpPr>
            <p:cNvPr id="24" name="Rectangle 106">
              <a:extLst>
                <a:ext uri="{FF2B5EF4-FFF2-40B4-BE49-F238E27FC236}">
                  <a16:creationId xmlns:a16="http://schemas.microsoft.com/office/drawing/2014/main" id="{7011BB61-FCBE-456B-8DB1-A95331F1FE80}"/>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6DAC9F13-3C4F-440A-94B9-88511104E4E9}"/>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346900FD-6306-4420-90EF-C496B3454CC9}"/>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F37D28F6-CB6E-4B3B-A88A-F6000369BA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720DD5D2-64E7-44E0-BB4D-21A7746D80B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A5845DE-E485-4478-9DC9-69C5B4CA2727}"/>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948920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6" y="1434510"/>
            <a:ext cx="8258651" cy="436186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7503320" y="5372657"/>
            <a:ext cx="1195387" cy="423718"/>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20143"/>
            <a:ext cx="4453515" cy="809130"/>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E6410E54-0AC3-47FD-87BF-94AAC2A08800}"/>
              </a:ext>
            </a:extLst>
          </p:cNvPr>
          <p:cNvSpPr>
            <a:spLocks noGrp="1"/>
          </p:cNvSpPr>
          <p:nvPr>
            <p:ph type="pic" sz="quarter" idx="16" hasCustomPrompt="1"/>
          </p:nvPr>
        </p:nvSpPr>
        <p:spPr>
          <a:xfrm>
            <a:off x="449789" y="0"/>
            <a:ext cx="8694211" cy="4929683"/>
          </a:xfrm>
          <a:custGeom>
            <a:avLst/>
            <a:gdLst>
              <a:gd name="connsiteX0" fmla="*/ 0 w 8694211"/>
              <a:gd name="connsiteY0" fmla="*/ 0 h 4929683"/>
              <a:gd name="connsiteX1" fmla="*/ 8694211 w 8694211"/>
              <a:gd name="connsiteY1" fmla="*/ 0 h 4929683"/>
              <a:gd name="connsiteX2" fmla="*/ 8694211 w 8694211"/>
              <a:gd name="connsiteY2" fmla="*/ 1905000 h 4929683"/>
              <a:gd name="connsiteX3" fmla="*/ 8694210 w 8694211"/>
              <a:gd name="connsiteY3" fmla="*/ 1905000 h 4929683"/>
              <a:gd name="connsiteX4" fmla="*/ 8694210 w 8694211"/>
              <a:gd name="connsiteY4" fmla="*/ 4593118 h 4929683"/>
              <a:gd name="connsiteX5" fmla="*/ 3620076 w 8694211"/>
              <a:gd name="connsiteY5" fmla="*/ 4593118 h 4929683"/>
              <a:gd name="connsiteX6" fmla="*/ 3315289 w 8694211"/>
              <a:gd name="connsiteY6" fmla="*/ 4897905 h 4929683"/>
              <a:gd name="connsiteX7" fmla="*/ 3315289 w 8694211"/>
              <a:gd name="connsiteY7" fmla="*/ 4929683 h 4929683"/>
              <a:gd name="connsiteX8" fmla="*/ 457180 w 8694211"/>
              <a:gd name="connsiteY8" fmla="*/ 4929683 h 4929683"/>
              <a:gd name="connsiteX9" fmla="*/ 0 w 8694211"/>
              <a:gd name="connsiteY9" fmla="*/ 4472503 h 4929683"/>
              <a:gd name="connsiteX10" fmla="*/ 0 w 8694211"/>
              <a:gd name="connsiteY10" fmla="*/ 1905000 h 4929683"/>
              <a:gd name="connsiteX11" fmla="*/ 0 w 8694211"/>
              <a:gd name="connsiteY11" fmla="*/ 224333 h 49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211" h="4929683">
                <a:moveTo>
                  <a:pt x="0" y="0"/>
                </a:moveTo>
                <a:lnTo>
                  <a:pt x="8694211" y="0"/>
                </a:lnTo>
                <a:lnTo>
                  <a:pt x="8694211" y="1905000"/>
                </a:lnTo>
                <a:lnTo>
                  <a:pt x="8694210" y="1905000"/>
                </a:lnTo>
                <a:lnTo>
                  <a:pt x="8694210" y="4593118"/>
                </a:lnTo>
                <a:lnTo>
                  <a:pt x="3620076" y="4593118"/>
                </a:lnTo>
                <a:cubicBezTo>
                  <a:pt x="3451747" y="4593118"/>
                  <a:pt x="3315289" y="4729576"/>
                  <a:pt x="3315289" y="4897905"/>
                </a:cubicBezTo>
                <a:lnTo>
                  <a:pt x="3315289" y="4929683"/>
                </a:lnTo>
                <a:lnTo>
                  <a:pt x="457180" y="4929683"/>
                </a:lnTo>
                <a:cubicBezTo>
                  <a:pt x="204686" y="4929683"/>
                  <a:pt x="0" y="4724997"/>
                  <a:pt x="0" y="4472503"/>
                </a:cubicBezTo>
                <a:lnTo>
                  <a:pt x="0" y="1905000"/>
                </a:lnTo>
                <a:lnTo>
                  <a:pt x="0" y="224333"/>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57C045E-B8CC-4B8F-8E20-D790E6DCF07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68491"/>
            <a:ext cx="4454059" cy="544634"/>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B76E9930-1122-41DB-AA92-EE6D0DF4D6F2}"/>
              </a:ext>
            </a:extLst>
          </p:cNvPr>
          <p:cNvSpPr>
            <a:spLocks noGrp="1"/>
          </p:cNvSpPr>
          <p:nvPr>
            <p:ph type="pic" sz="quarter" idx="16" hasCustomPrompt="1"/>
          </p:nvPr>
        </p:nvSpPr>
        <p:spPr>
          <a:xfrm>
            <a:off x="449787" y="0"/>
            <a:ext cx="8694212" cy="5086114"/>
          </a:xfrm>
          <a:custGeom>
            <a:avLst/>
            <a:gdLst>
              <a:gd name="connsiteX0" fmla="*/ 0 w 8694212"/>
              <a:gd name="connsiteY0" fmla="*/ 0 h 5086114"/>
              <a:gd name="connsiteX1" fmla="*/ 8694211 w 8694212"/>
              <a:gd name="connsiteY1" fmla="*/ 0 h 5086114"/>
              <a:gd name="connsiteX2" fmla="*/ 8694211 w 8694212"/>
              <a:gd name="connsiteY2" fmla="*/ 156431 h 5086114"/>
              <a:gd name="connsiteX3" fmla="*/ 8694212 w 8694212"/>
              <a:gd name="connsiteY3" fmla="*/ 156431 h 5086114"/>
              <a:gd name="connsiteX4" fmla="*/ 8694212 w 8694212"/>
              <a:gd name="connsiteY4" fmla="*/ 2061431 h 5086114"/>
              <a:gd name="connsiteX5" fmla="*/ 8694211 w 8694212"/>
              <a:gd name="connsiteY5" fmla="*/ 2061431 h 5086114"/>
              <a:gd name="connsiteX6" fmla="*/ 8694211 w 8694212"/>
              <a:gd name="connsiteY6" fmla="*/ 4749549 h 5086114"/>
              <a:gd name="connsiteX7" fmla="*/ 3620077 w 8694212"/>
              <a:gd name="connsiteY7" fmla="*/ 4749549 h 5086114"/>
              <a:gd name="connsiteX8" fmla="*/ 3315290 w 8694212"/>
              <a:gd name="connsiteY8" fmla="*/ 5054336 h 5086114"/>
              <a:gd name="connsiteX9" fmla="*/ 3315290 w 8694212"/>
              <a:gd name="connsiteY9" fmla="*/ 5086114 h 5086114"/>
              <a:gd name="connsiteX10" fmla="*/ 457181 w 8694212"/>
              <a:gd name="connsiteY10" fmla="*/ 5086114 h 5086114"/>
              <a:gd name="connsiteX11" fmla="*/ 1 w 8694212"/>
              <a:gd name="connsiteY11" fmla="*/ 4628934 h 5086114"/>
              <a:gd name="connsiteX12" fmla="*/ 1 w 8694212"/>
              <a:gd name="connsiteY12" fmla="*/ 2061431 h 5086114"/>
              <a:gd name="connsiteX13" fmla="*/ 1 w 8694212"/>
              <a:gd name="connsiteY13" fmla="*/ 400567 h 5086114"/>
              <a:gd name="connsiteX14" fmla="*/ 0 w 8694212"/>
              <a:gd name="connsiteY14" fmla="*/ 400567 h 50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086114">
                <a:moveTo>
                  <a:pt x="0" y="0"/>
                </a:moveTo>
                <a:lnTo>
                  <a:pt x="8694211" y="0"/>
                </a:lnTo>
                <a:lnTo>
                  <a:pt x="8694211" y="156431"/>
                </a:lnTo>
                <a:lnTo>
                  <a:pt x="8694212" y="156431"/>
                </a:lnTo>
                <a:lnTo>
                  <a:pt x="8694212" y="2061431"/>
                </a:lnTo>
                <a:lnTo>
                  <a:pt x="8694211" y="2061431"/>
                </a:lnTo>
                <a:lnTo>
                  <a:pt x="8694211" y="4749549"/>
                </a:lnTo>
                <a:lnTo>
                  <a:pt x="3620077" y="4749549"/>
                </a:lnTo>
                <a:cubicBezTo>
                  <a:pt x="3451748" y="4749549"/>
                  <a:pt x="3315290" y="4886007"/>
                  <a:pt x="3315290" y="5054336"/>
                </a:cubicBezTo>
                <a:lnTo>
                  <a:pt x="3315290" y="5086114"/>
                </a:lnTo>
                <a:lnTo>
                  <a:pt x="457181" y="5086114"/>
                </a:lnTo>
                <a:cubicBezTo>
                  <a:pt x="204687" y="5086114"/>
                  <a:pt x="1" y="4881428"/>
                  <a:pt x="1" y="4628934"/>
                </a:cubicBezTo>
                <a:lnTo>
                  <a:pt x="1" y="2061431"/>
                </a:lnTo>
                <a:lnTo>
                  <a:pt x="1" y="400567"/>
                </a:lnTo>
                <a:lnTo>
                  <a:pt x="0" y="400567"/>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pic>
        <p:nvPicPr>
          <p:cNvPr id="29" name="Graphic 28">
            <a:extLst>
              <a:ext uri="{FF2B5EF4-FFF2-40B4-BE49-F238E27FC236}">
                <a16:creationId xmlns:a16="http://schemas.microsoft.com/office/drawing/2014/main" id="{06EAC1E8-D52D-446B-8178-755719C7FD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24917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5089357"/>
            <a:ext cx="4453515" cy="539915"/>
          </a:xfrm>
        </p:spPr>
        <p:txBody>
          <a:bodyPr anchor="b" anchorCtr="0">
            <a:noAutofit/>
          </a:bodyPr>
          <a:lstStyle>
            <a:lvl1pPr>
              <a:lnSpc>
                <a:spcPct val="80000"/>
              </a:lnSpc>
              <a:defRPr sz="3000" spc="-45" baseline="0"/>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29" name="Picture Placeholder 28">
            <a:extLst>
              <a:ext uri="{FF2B5EF4-FFF2-40B4-BE49-F238E27FC236}">
                <a16:creationId xmlns:a16="http://schemas.microsoft.com/office/drawing/2014/main" id="{05167338-F7D4-4682-8101-0756B6D1B0A1}"/>
              </a:ext>
            </a:extLst>
          </p:cNvPr>
          <p:cNvSpPr>
            <a:spLocks noGrp="1"/>
          </p:cNvSpPr>
          <p:nvPr>
            <p:ph type="pic" sz="quarter" idx="16" hasCustomPrompt="1"/>
          </p:nvPr>
        </p:nvSpPr>
        <p:spPr>
          <a:xfrm>
            <a:off x="449787" y="0"/>
            <a:ext cx="8694212" cy="5300183"/>
          </a:xfrm>
          <a:custGeom>
            <a:avLst/>
            <a:gdLst>
              <a:gd name="connsiteX0" fmla="*/ 0 w 8694212"/>
              <a:gd name="connsiteY0" fmla="*/ 0 h 5300183"/>
              <a:gd name="connsiteX1" fmla="*/ 8694211 w 8694212"/>
              <a:gd name="connsiteY1" fmla="*/ 0 h 5300183"/>
              <a:gd name="connsiteX2" fmla="*/ 8694211 w 8694212"/>
              <a:gd name="connsiteY2" fmla="*/ 370500 h 5300183"/>
              <a:gd name="connsiteX3" fmla="*/ 8694212 w 8694212"/>
              <a:gd name="connsiteY3" fmla="*/ 370500 h 5300183"/>
              <a:gd name="connsiteX4" fmla="*/ 8694212 w 8694212"/>
              <a:gd name="connsiteY4" fmla="*/ 2275500 h 5300183"/>
              <a:gd name="connsiteX5" fmla="*/ 8694211 w 8694212"/>
              <a:gd name="connsiteY5" fmla="*/ 2275500 h 5300183"/>
              <a:gd name="connsiteX6" fmla="*/ 8694211 w 8694212"/>
              <a:gd name="connsiteY6" fmla="*/ 4963618 h 5300183"/>
              <a:gd name="connsiteX7" fmla="*/ 3620077 w 8694212"/>
              <a:gd name="connsiteY7" fmla="*/ 4963618 h 5300183"/>
              <a:gd name="connsiteX8" fmla="*/ 3315290 w 8694212"/>
              <a:gd name="connsiteY8" fmla="*/ 5268405 h 5300183"/>
              <a:gd name="connsiteX9" fmla="*/ 3315290 w 8694212"/>
              <a:gd name="connsiteY9" fmla="*/ 5300183 h 5300183"/>
              <a:gd name="connsiteX10" fmla="*/ 457181 w 8694212"/>
              <a:gd name="connsiteY10" fmla="*/ 5300183 h 5300183"/>
              <a:gd name="connsiteX11" fmla="*/ 1 w 8694212"/>
              <a:gd name="connsiteY11" fmla="*/ 4843003 h 5300183"/>
              <a:gd name="connsiteX12" fmla="*/ 1 w 8694212"/>
              <a:gd name="connsiteY12" fmla="*/ 2275500 h 5300183"/>
              <a:gd name="connsiteX13" fmla="*/ 1 w 8694212"/>
              <a:gd name="connsiteY13" fmla="*/ 614636 h 5300183"/>
              <a:gd name="connsiteX14" fmla="*/ 0 w 8694212"/>
              <a:gd name="connsiteY14" fmla="*/ 614636 h 53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300183">
                <a:moveTo>
                  <a:pt x="0" y="0"/>
                </a:moveTo>
                <a:lnTo>
                  <a:pt x="8694211" y="0"/>
                </a:lnTo>
                <a:lnTo>
                  <a:pt x="8694211" y="370500"/>
                </a:lnTo>
                <a:lnTo>
                  <a:pt x="8694212" y="370500"/>
                </a:lnTo>
                <a:lnTo>
                  <a:pt x="8694212" y="2275500"/>
                </a:lnTo>
                <a:lnTo>
                  <a:pt x="8694211" y="2275500"/>
                </a:lnTo>
                <a:lnTo>
                  <a:pt x="8694211" y="4963618"/>
                </a:lnTo>
                <a:lnTo>
                  <a:pt x="3620077" y="4963618"/>
                </a:lnTo>
                <a:cubicBezTo>
                  <a:pt x="3451748" y="4963618"/>
                  <a:pt x="3315290" y="5100076"/>
                  <a:pt x="3315290" y="5268405"/>
                </a:cubicBezTo>
                <a:lnTo>
                  <a:pt x="3315290" y="5300183"/>
                </a:lnTo>
                <a:lnTo>
                  <a:pt x="457181" y="5300183"/>
                </a:lnTo>
                <a:cubicBezTo>
                  <a:pt x="204687" y="5300183"/>
                  <a:pt x="1" y="5095497"/>
                  <a:pt x="1" y="4843003"/>
                </a:cubicBezTo>
                <a:lnTo>
                  <a:pt x="1" y="2275500"/>
                </a:lnTo>
                <a:lnTo>
                  <a:pt x="1" y="614636"/>
                </a:lnTo>
                <a:lnTo>
                  <a:pt x="0" y="614636"/>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AB7C59B-87B5-4D55-9137-8A15B998097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98690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B748C8F-814C-4B35-8379-587DC63E4D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t="1565" r="6966" b="26201"/>
          <a:stretch/>
        </p:blipFill>
        <p:spPr>
          <a:xfrm>
            <a:off x="1" y="0"/>
            <a:ext cx="9142930" cy="401381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038495" y="2324302"/>
            <a:ext cx="6250486" cy="1123949"/>
          </a:xfrm>
        </p:spPr>
        <p:txBody>
          <a:bodyPr anchor="b" anchorCtr="0">
            <a:noAutofit/>
          </a:bodyPr>
          <a:lstStyle>
            <a:lvl1pPr>
              <a:lnSpc>
                <a:spcPct val="80000"/>
              </a:lnSpc>
              <a:defRPr sz="3600" spc="-45" baseline="0">
                <a:solidFill>
                  <a:srgbClr val="FC6039"/>
                </a:solidFill>
              </a:defRPr>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038497" y="4348480"/>
            <a:ext cx="6250485" cy="232858"/>
          </a:xfrm>
        </p:spPr>
        <p:txBody>
          <a:bodyPr>
            <a:noAutofit/>
          </a:bodyPr>
          <a:lstStyle>
            <a:lvl1pPr>
              <a:lnSpc>
                <a:spcPct val="80000"/>
              </a:lnSpc>
              <a:spcAft>
                <a:spcPts val="0"/>
              </a:spcAft>
              <a:defRPr sz="1725"/>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038497" y="3737087"/>
            <a:ext cx="6250485" cy="590400"/>
          </a:xfrm>
        </p:spPr>
        <p:txBody>
          <a:bodyPr/>
          <a:lstStyle>
            <a:lvl1pPr>
              <a:defRPr sz="3600" spc="-45" baseline="0">
                <a:solidFill>
                  <a:srgbClr val="1191FA"/>
                </a:solidFill>
              </a:defRPr>
            </a:lvl1pPr>
          </a:lstStyle>
          <a:p>
            <a:pPr lvl="0"/>
            <a:r>
              <a:rPr lang="nl-NL" noProof="0" dirty="0"/>
              <a:t>Klik om subtitel toe te voegen</a:t>
            </a:r>
          </a:p>
        </p:txBody>
      </p:sp>
      <p:pic>
        <p:nvPicPr>
          <p:cNvPr id="12" name="Graphic 11">
            <a:extLst>
              <a:ext uri="{FF2B5EF4-FFF2-40B4-BE49-F238E27FC236}">
                <a16:creationId xmlns:a16="http://schemas.microsoft.com/office/drawing/2014/main" id="{FDFC239F-FE32-4DDC-9054-489A139396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1"/>
            <a:ext cx="8258651" cy="57413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440056" y="1427800"/>
            <a:ext cx="8258651" cy="4375286"/>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269993" indent="-269993">
              <a:lnSpc>
                <a:spcPct val="80000"/>
              </a:lnSpc>
              <a:spcBef>
                <a:spcPts val="0"/>
              </a:spcBef>
              <a:buFont typeface="+mj-lt"/>
              <a:buAutoNum type="arabicPeriod"/>
              <a:defRPr/>
            </a:lvl3pPr>
            <a:lvl4pPr marL="472488">
              <a:lnSpc>
                <a:spcPct val="80000"/>
              </a:lnSpc>
              <a:spcBef>
                <a:spcPts val="0"/>
              </a:spcBef>
              <a:defRPr/>
            </a:lvl4pPr>
            <a:lvl5pPr>
              <a:lnSpc>
                <a:spcPts val="2100"/>
              </a:lnSpc>
              <a:spcBef>
                <a:spcPts val="9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grpSp>
        <p:nvGrpSpPr>
          <p:cNvPr id="14" name="Groep 2">
            <a:extLst>
              <a:ext uri="{FF2B5EF4-FFF2-40B4-BE49-F238E27FC236}">
                <a16:creationId xmlns:a16="http://schemas.microsoft.com/office/drawing/2014/main" id="{95846A03-9BBC-41BC-B13A-41B233BD6C25}"/>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239C5155-E946-435E-89F4-76560198216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C091A889-D138-4DDD-B800-A82D514B110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E69CCF1-B6C2-4F9A-A505-1AD4B993D520}"/>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F1887209-3DD6-42AD-A4E7-D1DC0EBC14ED}"/>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C2BE1E2F-3EAC-47C8-974C-B2C3EC7EF86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A3AF0FAE-6ADF-46BE-9EDA-E731DDAFC6C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6" name="Slide Number Placeholder 5">
            <a:extLst>
              <a:ext uri="{FF2B5EF4-FFF2-40B4-BE49-F238E27FC236}">
                <a16:creationId xmlns:a16="http://schemas.microsoft.com/office/drawing/2014/main" id="{57354461-CD27-4C3C-9222-B5AB0B6E5DFC}"/>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440056" y="1427800"/>
            <a:ext cx="8258651" cy="4375286"/>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02495">
              <a:lnSpc>
                <a:spcPct val="80000"/>
              </a:lnSpc>
              <a:spcBef>
                <a:spcPts val="0"/>
              </a:spcBef>
              <a:spcAft>
                <a:spcPts val="0"/>
              </a:spcAft>
              <a:defRPr/>
            </a:lvl4pPr>
            <a:lvl5pPr marL="404990">
              <a:lnSpc>
                <a:spcPct val="80000"/>
              </a:lnSpc>
              <a:spcBef>
                <a:spcPts val="0"/>
              </a:spcBef>
              <a:spcAft>
                <a:spcPts val="0"/>
              </a:spcAft>
              <a:defRPr/>
            </a:lvl5pPr>
            <a:lvl6pPr marL="607485">
              <a:lnSpc>
                <a:spcPct val="80000"/>
              </a:lnSpc>
              <a:spcBef>
                <a:spcPts val="0"/>
              </a:spcBef>
              <a:spcAft>
                <a:spcPts val="0"/>
              </a:spcAft>
              <a:defRPr/>
            </a:lvl6pPr>
            <a:lvl7pPr marL="80998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14" name="Groep 2">
            <a:extLst>
              <a:ext uri="{FF2B5EF4-FFF2-40B4-BE49-F238E27FC236}">
                <a16:creationId xmlns:a16="http://schemas.microsoft.com/office/drawing/2014/main" id="{8B90D5C8-92B3-4545-9CF4-B9476247D5D3}"/>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98AC0BFB-9B15-4F90-9E50-57A9BA8F010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600E4A60-271C-4C6A-9F3E-FC3AAECBD8C8}"/>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F032DFA-7AEE-4F5D-A865-44303673264D}"/>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00CFDD33-0B48-4C4F-8AB0-96570E4C6EDF}"/>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26AE2888-630F-45C1-93CF-CA776B28D9D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FB6CDF47-1218-4ADB-A9D0-C9D04F6C20FE}"/>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4" name="Slide Number Placeholder 3">
            <a:extLst>
              <a:ext uri="{FF2B5EF4-FFF2-40B4-BE49-F238E27FC236}">
                <a16:creationId xmlns:a16="http://schemas.microsoft.com/office/drawing/2014/main" id="{A34B9825-EE04-4376-8567-80FB2BFB6C9C}"/>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440056" y="1427800"/>
            <a:ext cx="4000091"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4699347" y="1427799"/>
            <a:ext cx="3999360"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9" name="Groep 2">
            <a:extLst>
              <a:ext uri="{FF2B5EF4-FFF2-40B4-BE49-F238E27FC236}">
                <a16:creationId xmlns:a16="http://schemas.microsoft.com/office/drawing/2014/main" id="{61EC0152-3A5D-4239-AC62-6C8333202EEF}"/>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3E7D67C1-F50F-4F92-A64E-BDF4770BDD9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1828E078-1BBA-455B-991F-8963FE9DF605}"/>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673833E7-6996-459A-AA2F-4368463B4A07}"/>
                  </a:ext>
                </a:extLst>
              </p:cNvPr>
              <p:cNvGrpSpPr/>
              <p:nvPr userDrawn="1"/>
            </p:nvGrpSpPr>
            <p:grpSpPr>
              <a:xfrm>
                <a:off x="-2108199" y="3333735"/>
                <a:ext cx="2314576" cy="605280"/>
                <a:chOff x="-1062434" y="2679700"/>
                <a:chExt cx="2314576" cy="605280"/>
              </a:xfrm>
            </p:grpSpPr>
            <p:pic>
              <p:nvPicPr>
                <p:cNvPr id="24" name="Picture 5">
                  <a:extLst>
                    <a:ext uri="{FF2B5EF4-FFF2-40B4-BE49-F238E27FC236}">
                      <a16:creationId xmlns:a16="http://schemas.microsoft.com/office/drawing/2014/main" id="{B0D695A4-EBFF-4378-9883-EA353C20566A}"/>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5" name="Rectangle 21">
                  <a:extLst>
                    <a:ext uri="{FF2B5EF4-FFF2-40B4-BE49-F238E27FC236}">
                      <a16:creationId xmlns:a16="http://schemas.microsoft.com/office/drawing/2014/main" id="{8058FA50-D5A1-4B63-A2D0-F5F8C3EFECE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70D111B-7FD1-4CF6-A6F9-E66AAB6D21F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2914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440057" y="341314"/>
            <a:ext cx="8258650" cy="57413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440056" y="1432561"/>
            <a:ext cx="8258651" cy="4370526"/>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8424864" y="6315438"/>
            <a:ext cx="273844" cy="249385"/>
          </a:xfrm>
          <a:prstGeom prst="rect">
            <a:avLst/>
          </a:prstGeom>
        </p:spPr>
        <p:txBody>
          <a:bodyPr vert="horz" lIns="0" tIns="0" rIns="0" bIns="0" rtlCol="0" anchor="ctr"/>
          <a:lstStyle>
            <a:lvl1pPr algn="r">
              <a:defRPr sz="900">
                <a:solidFill>
                  <a:schemeClr val="tx1"/>
                </a:solidFill>
              </a:defRPr>
            </a:lvl1pPr>
          </a:lstStyle>
          <a:p>
            <a:fld id="{5A195573-6125-40C3-AA0C-3AC6CFB9F86B}" type="slidenum">
              <a:rPr lang="en-US" smtClean="0"/>
              <a:pPr/>
              <a:t>‹nr.›</a:t>
            </a:fld>
            <a:endParaRPr lang="en-US" dirty="0"/>
          </a:p>
        </p:txBody>
      </p:sp>
      <p:pic>
        <p:nvPicPr>
          <p:cNvPr id="11" name="Graphic 10">
            <a:extLst>
              <a:ext uri="{FF2B5EF4-FFF2-40B4-BE49-F238E27FC236}">
                <a16:creationId xmlns:a16="http://schemas.microsoft.com/office/drawing/2014/main" id="{4157E0E1-E84D-40F6-AF0A-8393F99EE9F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07196" y="6252903"/>
            <a:ext cx="1944000" cy="370039"/>
          </a:xfrm>
          <a:prstGeom prst="rect">
            <a:avLst/>
          </a:prstGeom>
        </p:spPr>
      </p:pic>
      <p:cxnSp>
        <p:nvCxnSpPr>
          <p:cNvPr id="9" name="Straight Connector 8">
            <a:extLst>
              <a:ext uri="{FF2B5EF4-FFF2-40B4-BE49-F238E27FC236}">
                <a16:creationId xmlns:a16="http://schemas.microsoft.com/office/drawing/2014/main" id="{7AF0B48A-CB9E-41F0-8C2F-BBFACEB128F6}"/>
              </a:ext>
            </a:extLst>
          </p:cNvPr>
          <p:cNvCxnSpPr>
            <a:cxnSpLocks/>
          </p:cNvCxnSpPr>
          <p:nvPr userDrawn="1"/>
        </p:nvCxnSpPr>
        <p:spPr>
          <a:xfrm>
            <a:off x="461962" y="829267"/>
            <a:ext cx="833438"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8" r:id="rId4"/>
    <p:sldLayoutId id="2147483679" r:id="rId5"/>
    <p:sldLayoutId id="2147483677" r:id="rId6"/>
    <p:sldLayoutId id="2147483675" r:id="rId7"/>
    <p:sldLayoutId id="2147483650" r:id="rId8"/>
    <p:sldLayoutId id="2147483655" r:id="rId9"/>
    <p:sldLayoutId id="2147483659" r:id="rId10"/>
    <p:sldLayoutId id="2147483676" r:id="rId11"/>
    <p:sldLayoutId id="2147483657" r:id="rId12"/>
    <p:sldLayoutId id="2147483658" r:id="rId13"/>
    <p:sldLayoutId id="2147483665" r:id="rId14"/>
    <p:sldLayoutId id="2147483680" r:id="rId15"/>
    <p:sldLayoutId id="2147483667" r:id="rId16"/>
    <p:sldLayoutId id="2147483656" r:id="rId17"/>
    <p:sldLayoutId id="2147483654" r:id="rId18"/>
    <p:sldLayoutId id="2147483668" r:id="rId19"/>
    <p:sldLayoutId id="2147483669" r:id="rId20"/>
    <p:sldLayoutId id="2147483660" r:id="rId21"/>
    <p:sldLayoutId id="2147483661" r:id="rId22"/>
    <p:sldLayoutId id="2147483662" r:id="rId23"/>
    <p:sldLayoutId id="2147483664" r:id="rId24"/>
    <p:sldLayoutId id="2147483663" r:id="rId25"/>
    <p:sldLayoutId id="2147483673" r:id="rId26"/>
  </p:sldLayoutIdLst>
  <p:hf hdr="0" ftr="0" dt="0"/>
  <p:txStyles>
    <p:titleStyle>
      <a:lvl1pPr algn="l" defTabSz="685783" rtl="0" eaLnBrk="1" latinLnBrk="0" hangingPunct="1">
        <a:lnSpc>
          <a:spcPct val="80000"/>
        </a:lnSpc>
        <a:spcBef>
          <a:spcPct val="0"/>
        </a:spcBef>
        <a:buNone/>
        <a:defRPr sz="3000" kern="1200" spc="-45" baseline="0">
          <a:solidFill>
            <a:srgbClr val="FC6039"/>
          </a:solidFill>
          <a:latin typeface="+mj-lt"/>
          <a:ea typeface="+mj-ea"/>
          <a:cs typeface="+mj-cs"/>
        </a:defRPr>
      </a:lvl1pPr>
    </p:titleStyle>
    <p:bodyStyle>
      <a:lvl1pPr marL="0" indent="0" algn="l" defTabSz="685783"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100" kern="1200" dirty="0">
          <a:solidFill>
            <a:schemeClr val="tx1"/>
          </a:solidFill>
          <a:latin typeface="+mn-lt"/>
          <a:ea typeface="+mn-ea"/>
          <a:cs typeface="+mn-cs"/>
        </a:defRPr>
      </a:lvl1pPr>
      <a:lvl2pPr marL="202401"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2pPr>
      <a:lvl3pPr marL="404803"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3pPr>
      <a:lvl4pPr marL="607204"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4pPr>
      <a:lvl5pPr marL="809605"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5pPr>
      <a:lvl6pPr marL="1012475"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6pPr>
      <a:lvl7pPr marL="1214970"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22DE94-836D-4A91-AF01-DBFC0B4949C4}"/>
              </a:ext>
            </a:extLst>
          </p:cNvPr>
          <p:cNvSpPr>
            <a:spLocks noGrp="1"/>
          </p:cNvSpPr>
          <p:nvPr>
            <p:ph type="title"/>
          </p:nvPr>
        </p:nvSpPr>
        <p:spPr/>
        <p:txBody>
          <a:bodyPr/>
          <a:lstStyle/>
          <a:p>
            <a:br>
              <a:rPr lang="nl-NL" sz="1800" b="0" i="0" u="none" strike="noStrike" baseline="0" dirty="0">
                <a:solidFill>
                  <a:srgbClr val="000000"/>
                </a:solidFill>
                <a:latin typeface="Akzidenz Grotesk BE"/>
              </a:rPr>
            </a:br>
            <a:r>
              <a:rPr lang="en-US" sz="1800" b="1" i="0" u="none" strike="noStrike" baseline="0" dirty="0">
                <a:solidFill>
                  <a:srgbClr val="221E1F"/>
                </a:solidFill>
                <a:latin typeface="Akzidenz Grotesk BE"/>
              </a:rPr>
              <a:t>Fifth Centile Versus 50th Centile Mean Blood Pressure Targets in Pediatric Septic Shock: A Randomized Controlled Trial </a:t>
            </a:r>
            <a:endParaRPr lang="en-US" dirty="0"/>
          </a:p>
        </p:txBody>
      </p:sp>
      <p:sp>
        <p:nvSpPr>
          <p:cNvPr id="4" name="Text Placeholder 3">
            <a:extLst>
              <a:ext uri="{FF2B5EF4-FFF2-40B4-BE49-F238E27FC236}">
                <a16:creationId xmlns:a16="http://schemas.microsoft.com/office/drawing/2014/main" id="{4685BC65-41BC-4E99-9B79-6D3E7986B6C2}"/>
              </a:ext>
            </a:extLst>
          </p:cNvPr>
          <p:cNvSpPr>
            <a:spLocks noGrp="1"/>
          </p:cNvSpPr>
          <p:nvPr>
            <p:ph type="body" sz="quarter" idx="11"/>
          </p:nvPr>
        </p:nvSpPr>
        <p:spPr/>
        <p:txBody>
          <a:bodyPr/>
          <a:lstStyle/>
          <a:p>
            <a:r>
              <a:rPr lang="en-US" dirty="0"/>
              <a:t>Hannah Kansen</a:t>
            </a:r>
          </a:p>
        </p:txBody>
      </p:sp>
      <p:sp>
        <p:nvSpPr>
          <p:cNvPr id="5" name="Text Placeholder 4">
            <a:extLst>
              <a:ext uri="{FF2B5EF4-FFF2-40B4-BE49-F238E27FC236}">
                <a16:creationId xmlns:a16="http://schemas.microsoft.com/office/drawing/2014/main" id="{062CA45F-AA0A-4702-BCB8-E16DFDBA5AB2}"/>
              </a:ext>
            </a:extLst>
          </p:cNvPr>
          <p:cNvSpPr>
            <a:spLocks noGrp="1"/>
          </p:cNvSpPr>
          <p:nvPr>
            <p:ph type="body" sz="quarter" idx="13"/>
          </p:nvPr>
        </p:nvSpPr>
        <p:spPr/>
        <p:txBody>
          <a:bodyPr/>
          <a:lstStyle/>
          <a:p>
            <a:r>
              <a:rPr lang="en-US" dirty="0"/>
              <a:t>Journal Club 4 </a:t>
            </a:r>
            <a:r>
              <a:rPr lang="en-US" dirty="0" err="1"/>
              <a:t>augustus</a:t>
            </a:r>
            <a:endParaRPr lang="en-US" dirty="0"/>
          </a:p>
        </p:txBody>
      </p:sp>
      <p:pic>
        <p:nvPicPr>
          <p:cNvPr id="1026" name="Picture 2" descr="850+ Cartoon Of Hypertension Stock Illustrations, Royalty-Free Vector  Graphics &amp; Clip Art - iStock">
            <a:extLst>
              <a:ext uri="{FF2B5EF4-FFF2-40B4-BE49-F238E27FC236}">
                <a16:creationId xmlns:a16="http://schemas.microsoft.com/office/drawing/2014/main" id="{FCD036B0-33AC-426D-7666-2215211F35EE}"/>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t="9412" b="941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6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6FF7A-1620-5ABD-280F-4CACBC426A35}"/>
              </a:ext>
            </a:extLst>
          </p:cNvPr>
          <p:cNvSpPr>
            <a:spLocks noGrp="1"/>
          </p:cNvSpPr>
          <p:nvPr>
            <p:ph type="title"/>
          </p:nvPr>
        </p:nvSpPr>
        <p:spPr>
          <a:xfrm>
            <a:off x="410212" y="473137"/>
            <a:ext cx="8258651" cy="581777"/>
          </a:xfrm>
        </p:spPr>
        <p:txBody>
          <a:bodyPr/>
          <a:lstStyle/>
          <a:p>
            <a:r>
              <a:rPr lang="nl-NL" dirty="0"/>
              <a:t>Adverse events </a:t>
            </a:r>
          </a:p>
        </p:txBody>
      </p:sp>
      <p:sp>
        <p:nvSpPr>
          <p:cNvPr id="3" name="Tijdelijke aanduiding voor tekst 2">
            <a:extLst>
              <a:ext uri="{FF2B5EF4-FFF2-40B4-BE49-F238E27FC236}">
                <a16:creationId xmlns:a16="http://schemas.microsoft.com/office/drawing/2014/main" id="{87AD2798-7036-9788-641D-2E19A1DEAF00}"/>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D5C596C0-86E6-B2EA-DDB2-1B7055808863}"/>
              </a:ext>
            </a:extLst>
          </p:cNvPr>
          <p:cNvSpPr>
            <a:spLocks noGrp="1"/>
          </p:cNvSpPr>
          <p:nvPr>
            <p:ph type="sldNum" sz="quarter" idx="12"/>
          </p:nvPr>
        </p:nvSpPr>
        <p:spPr/>
        <p:txBody>
          <a:bodyPr/>
          <a:lstStyle/>
          <a:p>
            <a:fld id="{5A195573-6125-40C3-AA0C-3AC6CFB9F86B}" type="slidenum">
              <a:rPr lang="en-US" smtClean="0"/>
              <a:pPr/>
              <a:t>10</a:t>
            </a:fld>
            <a:endParaRPr lang="en-US" dirty="0"/>
          </a:p>
        </p:txBody>
      </p:sp>
      <p:pic>
        <p:nvPicPr>
          <p:cNvPr id="6" name="Afbeelding 5">
            <a:extLst>
              <a:ext uri="{FF2B5EF4-FFF2-40B4-BE49-F238E27FC236}">
                <a16:creationId xmlns:a16="http://schemas.microsoft.com/office/drawing/2014/main" id="{1DFDE56E-F2BA-A94D-EADC-A37CC661206C}"/>
              </a:ext>
            </a:extLst>
          </p:cNvPr>
          <p:cNvPicPr>
            <a:picLocks noChangeAspect="1"/>
          </p:cNvPicPr>
          <p:nvPr/>
        </p:nvPicPr>
        <p:blipFill>
          <a:blip r:embed="rId2"/>
          <a:stretch>
            <a:fillRect/>
          </a:stretch>
        </p:blipFill>
        <p:spPr>
          <a:xfrm>
            <a:off x="440056" y="1427800"/>
            <a:ext cx="5169979" cy="2906202"/>
          </a:xfrm>
          <a:prstGeom prst="rect">
            <a:avLst/>
          </a:prstGeom>
        </p:spPr>
      </p:pic>
    </p:spTree>
    <p:extLst>
      <p:ext uri="{BB962C8B-B14F-4D97-AF65-F5344CB8AC3E}">
        <p14:creationId xmlns:p14="http://schemas.microsoft.com/office/powerpoint/2010/main" val="71511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D5865-F643-6391-29CF-C3EAD14B8BB4}"/>
              </a:ext>
            </a:extLst>
          </p:cNvPr>
          <p:cNvSpPr>
            <a:spLocks noGrp="1"/>
          </p:cNvSpPr>
          <p:nvPr>
            <p:ph type="title"/>
          </p:nvPr>
        </p:nvSpPr>
        <p:spPr/>
        <p:txBody>
          <a:bodyPr/>
          <a:lstStyle/>
          <a:p>
            <a:r>
              <a:rPr lang="nl-NL" dirty="0"/>
              <a:t>Discussie</a:t>
            </a:r>
          </a:p>
        </p:txBody>
      </p:sp>
      <p:sp>
        <p:nvSpPr>
          <p:cNvPr id="3" name="Tijdelijke aanduiding voor tekst 2">
            <a:extLst>
              <a:ext uri="{FF2B5EF4-FFF2-40B4-BE49-F238E27FC236}">
                <a16:creationId xmlns:a16="http://schemas.microsoft.com/office/drawing/2014/main" id="{4AF651D4-31F9-D168-AB06-811B26738854}"/>
              </a:ext>
            </a:extLst>
          </p:cNvPr>
          <p:cNvSpPr>
            <a:spLocks noGrp="1"/>
          </p:cNvSpPr>
          <p:nvPr>
            <p:ph type="body" sz="quarter" idx="11"/>
          </p:nvPr>
        </p:nvSpPr>
        <p:spPr/>
        <p:txBody>
          <a:bodyPr/>
          <a:lstStyle/>
          <a:p>
            <a:pPr marL="342900" indent="-342900">
              <a:buFontTx/>
              <a:buChar char="-"/>
            </a:pPr>
            <a:r>
              <a:rPr lang="nl-NL" b="0" dirty="0"/>
              <a:t>Relevante onderzoeksvraag </a:t>
            </a:r>
          </a:p>
          <a:p>
            <a:pPr marL="342900" indent="-342900">
              <a:buFontTx/>
              <a:buChar char="-"/>
            </a:pPr>
            <a:r>
              <a:rPr lang="nl-NL" b="0" dirty="0"/>
              <a:t>Pragmatische aanpak, reflectie van klinische praktijk</a:t>
            </a:r>
          </a:p>
          <a:p>
            <a:pPr marL="342900" indent="-342900">
              <a:buFontTx/>
              <a:buChar char="-"/>
            </a:pPr>
            <a:endParaRPr lang="nl-NL" b="0" dirty="0"/>
          </a:p>
          <a:p>
            <a:pPr marL="342900" indent="-342900">
              <a:buFontTx/>
              <a:buChar char="-"/>
            </a:pPr>
            <a:r>
              <a:rPr lang="nl-NL" b="0" dirty="0"/>
              <a:t>Domein: andere studie populatie? </a:t>
            </a:r>
          </a:p>
          <a:p>
            <a:pPr marL="342900" indent="-342900">
              <a:buFontTx/>
              <a:buChar char="-"/>
            </a:pPr>
            <a:endParaRPr lang="nl-NL" b="0" dirty="0"/>
          </a:p>
          <a:p>
            <a:pPr marL="342900" indent="-342900">
              <a:buFontTx/>
              <a:buChar char="-"/>
            </a:pPr>
            <a:r>
              <a:rPr lang="nl-NL" b="0" dirty="0"/>
              <a:t>Determinant: protocol afwijkingen (vaker bij p5), veel andere factoren die beslissing beïnvloeden </a:t>
            </a:r>
          </a:p>
          <a:p>
            <a:pPr marL="342900" indent="-342900">
              <a:buFontTx/>
              <a:buChar char="-"/>
            </a:pPr>
            <a:endParaRPr lang="nl-NL" b="0" dirty="0"/>
          </a:p>
          <a:p>
            <a:pPr marL="342900" indent="-342900">
              <a:buFontTx/>
              <a:buChar char="-"/>
            </a:pPr>
            <a:r>
              <a:rPr lang="nl-NL" b="0" dirty="0"/>
              <a:t>Uitkomst: 1-1 testen, geen model, geen correctie voor bias van andere factoren die van invloed zijn</a:t>
            </a:r>
          </a:p>
          <a:p>
            <a:pPr marL="342900" indent="-342900">
              <a:buFontTx/>
              <a:buChar char="-"/>
            </a:pPr>
            <a:endParaRPr lang="nl-NL" b="0" dirty="0"/>
          </a:p>
          <a:p>
            <a:pPr marL="342900" indent="-342900">
              <a:buFontTx/>
              <a:buChar char="-"/>
            </a:pPr>
            <a:r>
              <a:rPr lang="nl-NL" b="0" dirty="0"/>
              <a:t>Wat nu? Trial UK 18 </a:t>
            </a:r>
            <a:r>
              <a:rPr lang="nl-NL" b="0" dirty="0" err="1"/>
              <a:t>PICU’s</a:t>
            </a:r>
            <a:r>
              <a:rPr lang="nl-NL" b="0" dirty="0"/>
              <a:t> onderweg</a:t>
            </a:r>
          </a:p>
        </p:txBody>
      </p:sp>
      <p:sp>
        <p:nvSpPr>
          <p:cNvPr id="4" name="Tijdelijke aanduiding voor dianummer 3">
            <a:extLst>
              <a:ext uri="{FF2B5EF4-FFF2-40B4-BE49-F238E27FC236}">
                <a16:creationId xmlns:a16="http://schemas.microsoft.com/office/drawing/2014/main" id="{F666B126-6C34-132F-728F-D9B9F7323AE0}"/>
              </a:ext>
            </a:extLst>
          </p:cNvPr>
          <p:cNvSpPr>
            <a:spLocks noGrp="1"/>
          </p:cNvSpPr>
          <p:nvPr>
            <p:ph type="sldNum" sz="quarter" idx="12"/>
          </p:nvPr>
        </p:nvSpPr>
        <p:spPr/>
        <p:txBody>
          <a:bodyPr/>
          <a:lstStyle/>
          <a:p>
            <a:fld id="{5A195573-6125-40C3-AA0C-3AC6CFB9F86B}" type="slidenum">
              <a:rPr lang="en-US" smtClean="0"/>
              <a:pPr/>
              <a:t>11</a:t>
            </a:fld>
            <a:endParaRPr lang="en-US" dirty="0"/>
          </a:p>
        </p:txBody>
      </p:sp>
    </p:spTree>
    <p:extLst>
      <p:ext uri="{BB962C8B-B14F-4D97-AF65-F5344CB8AC3E}">
        <p14:creationId xmlns:p14="http://schemas.microsoft.com/office/powerpoint/2010/main" val="32469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err="1"/>
              <a:t>Introductie</a:t>
            </a:r>
            <a:endParaRPr lang="en-US" dirty="0"/>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r>
              <a:rPr lang="en-US" sz="1800" i="0" u="none" strike="noStrike" baseline="0" dirty="0">
                <a:solidFill>
                  <a:srgbClr val="221E1F"/>
                </a:solidFill>
                <a:latin typeface="HelveticaNeueLT Std Lt"/>
              </a:rPr>
              <a:t>What should be the target mean blood pressure in children presenting in septic shock needing vasoactive medications?</a:t>
            </a:r>
            <a:endParaRPr lang="en-US" dirty="0"/>
          </a:p>
          <a:p>
            <a:endParaRPr lang="en-US" b="0" dirty="0"/>
          </a:p>
          <a:p>
            <a:r>
              <a:rPr lang="en-US" b="0" dirty="0" err="1"/>
              <a:t>Hypotensie</a:t>
            </a:r>
            <a:r>
              <a:rPr lang="en-US" b="0" dirty="0"/>
              <a:t> </a:t>
            </a:r>
            <a:r>
              <a:rPr lang="en-US" b="0" dirty="0" err="1"/>
              <a:t>voorkomen</a:t>
            </a:r>
            <a:r>
              <a:rPr lang="en-US" b="0" dirty="0"/>
              <a:t> </a:t>
            </a:r>
            <a:r>
              <a:rPr lang="en-US" b="0" dirty="0" err="1"/>
              <a:t>vanwege</a:t>
            </a:r>
            <a:r>
              <a:rPr lang="en-US" b="0" dirty="0"/>
              <a:t> </a:t>
            </a:r>
            <a:r>
              <a:rPr lang="en-US" b="0" dirty="0" err="1"/>
              <a:t>risico</a:t>
            </a:r>
            <a:r>
              <a:rPr lang="en-US" b="0" dirty="0"/>
              <a:t> op </a:t>
            </a:r>
          </a:p>
          <a:p>
            <a:pPr marL="342900" indent="-342900">
              <a:buFontTx/>
              <a:buChar char="-"/>
            </a:pPr>
            <a:r>
              <a:rPr lang="en-US" b="0" dirty="0" err="1"/>
              <a:t>verminderde</a:t>
            </a:r>
            <a:r>
              <a:rPr lang="en-US" b="0" dirty="0"/>
              <a:t> </a:t>
            </a:r>
            <a:r>
              <a:rPr lang="en-US" b="0" dirty="0" err="1"/>
              <a:t>weefselperfusie</a:t>
            </a:r>
            <a:endParaRPr lang="en-US" b="0" dirty="0"/>
          </a:p>
          <a:p>
            <a:pPr marL="342900" indent="-342900">
              <a:buFontTx/>
              <a:buChar char="-"/>
            </a:pPr>
            <a:r>
              <a:rPr lang="en-US" b="0" dirty="0"/>
              <a:t>multi </a:t>
            </a:r>
            <a:r>
              <a:rPr lang="en-US" b="0" dirty="0" err="1"/>
              <a:t>orgaanfalen</a:t>
            </a:r>
            <a:endParaRPr lang="en-US" b="0" dirty="0"/>
          </a:p>
          <a:p>
            <a:pPr marL="342900" indent="-342900">
              <a:buFontTx/>
              <a:buChar char="-"/>
            </a:pPr>
            <a:endParaRPr lang="en-US" b="0" dirty="0"/>
          </a:p>
          <a:p>
            <a:r>
              <a:rPr lang="en-US" b="0" dirty="0"/>
              <a:t>Mean RR </a:t>
            </a:r>
            <a:r>
              <a:rPr lang="en-US" b="0" dirty="0" err="1"/>
              <a:t>wordt</a:t>
            </a:r>
            <a:r>
              <a:rPr lang="en-US" b="0" dirty="0"/>
              <a:t> </a:t>
            </a:r>
            <a:r>
              <a:rPr lang="en-US" b="0" dirty="0" err="1"/>
              <a:t>gebruikt</a:t>
            </a:r>
            <a:r>
              <a:rPr lang="en-US" b="0" dirty="0"/>
              <a:t> </a:t>
            </a:r>
            <a:r>
              <a:rPr lang="en-US" b="0" dirty="0" err="1"/>
              <a:t>voor</a:t>
            </a:r>
            <a:r>
              <a:rPr lang="en-US" b="0" dirty="0"/>
              <a:t> </a:t>
            </a:r>
            <a:r>
              <a:rPr lang="en-US" b="0" dirty="0" err="1"/>
              <a:t>titratie</a:t>
            </a:r>
            <a:r>
              <a:rPr lang="en-US" b="0" dirty="0"/>
              <a:t> van </a:t>
            </a:r>
            <a:r>
              <a:rPr lang="en-US" b="0" dirty="0" err="1"/>
              <a:t>vasopressie</a:t>
            </a:r>
            <a:r>
              <a:rPr lang="en-US" b="0" dirty="0"/>
              <a:t>.</a:t>
            </a:r>
          </a:p>
          <a:p>
            <a:endParaRPr lang="en-US" b="0" dirty="0"/>
          </a:p>
          <a:p>
            <a:r>
              <a:rPr lang="en-US" b="0" dirty="0" err="1"/>
              <a:t>Theoretische</a:t>
            </a:r>
            <a:r>
              <a:rPr lang="en-US" b="0" dirty="0"/>
              <a:t> </a:t>
            </a:r>
            <a:r>
              <a:rPr lang="en-US" b="0" dirty="0" err="1"/>
              <a:t>voordelen</a:t>
            </a:r>
            <a:r>
              <a:rPr lang="en-US" b="0" dirty="0"/>
              <a:t> van </a:t>
            </a:r>
            <a:r>
              <a:rPr lang="en-US" b="0" dirty="0" err="1"/>
              <a:t>lagere</a:t>
            </a:r>
            <a:r>
              <a:rPr lang="en-US" b="0" dirty="0"/>
              <a:t> MAP</a:t>
            </a:r>
          </a:p>
          <a:p>
            <a:pPr marL="342900" indent="-342900">
              <a:buFontTx/>
              <a:buChar char="-"/>
            </a:pPr>
            <a:r>
              <a:rPr lang="en-US" b="0" dirty="0"/>
              <a:t>minder (lang) </a:t>
            </a:r>
            <a:r>
              <a:rPr lang="en-US" b="0" dirty="0" err="1"/>
              <a:t>medicatie</a:t>
            </a:r>
            <a:r>
              <a:rPr lang="en-US" b="0" dirty="0"/>
              <a:t> </a:t>
            </a:r>
            <a:r>
              <a:rPr lang="en-US" b="0" dirty="0" err="1"/>
              <a:t>nodig</a:t>
            </a:r>
            <a:r>
              <a:rPr lang="en-US" b="0" dirty="0"/>
              <a:t> </a:t>
            </a:r>
          </a:p>
          <a:p>
            <a:pPr marL="342900" indent="-342900">
              <a:buFontTx/>
              <a:buChar char="-"/>
            </a:pPr>
            <a:r>
              <a:rPr lang="en-US" b="0" dirty="0"/>
              <a:t>minder CVL </a:t>
            </a:r>
            <a:r>
              <a:rPr lang="en-US" b="0" dirty="0" err="1"/>
              <a:t>gerelateerde</a:t>
            </a:r>
            <a:r>
              <a:rPr lang="en-US" b="0" dirty="0"/>
              <a:t> </a:t>
            </a:r>
            <a:r>
              <a:rPr lang="en-US" b="0" dirty="0" err="1"/>
              <a:t>risico’s</a:t>
            </a:r>
            <a:r>
              <a:rPr lang="en-US" b="0" dirty="0"/>
              <a:t> (</a:t>
            </a:r>
            <a:r>
              <a:rPr lang="en-US" b="0" dirty="0" err="1"/>
              <a:t>infectie</a:t>
            </a:r>
            <a:r>
              <a:rPr lang="en-US" b="0" dirty="0"/>
              <a:t>, </a:t>
            </a:r>
            <a:r>
              <a:rPr lang="en-US" b="0" dirty="0" err="1"/>
              <a:t>trombose</a:t>
            </a:r>
            <a:r>
              <a:rPr lang="en-US" b="0" dirty="0"/>
              <a:t>)</a:t>
            </a:r>
          </a:p>
          <a:p>
            <a:pPr marL="342900" indent="-342900">
              <a:buFontTx/>
              <a:buChar char="-"/>
            </a:pPr>
            <a:endParaRPr lang="en-US" b="0" dirty="0"/>
          </a:p>
          <a:p>
            <a:endParaRPr lang="en-US" b="0" dirty="0"/>
          </a:p>
          <a:p>
            <a:pPr marL="342900" indent="-342900">
              <a:buFontTx/>
              <a:buChar char="-"/>
            </a:pPr>
            <a:endParaRPr lang="en-US" b="0" dirty="0"/>
          </a:p>
          <a:p>
            <a:endParaRPr lang="en-US" b="0" dirty="0"/>
          </a:p>
          <a:p>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2</a:t>
            </a:fld>
            <a:endParaRPr lang="en-US" dirty="0"/>
          </a:p>
        </p:txBody>
      </p:sp>
    </p:spTree>
    <p:extLst>
      <p:ext uri="{BB962C8B-B14F-4D97-AF65-F5344CB8AC3E}">
        <p14:creationId xmlns:p14="http://schemas.microsoft.com/office/powerpoint/2010/main" val="283257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52F8D-CB92-0F15-D962-D1A7C518595A}"/>
              </a:ext>
            </a:extLst>
          </p:cNvPr>
          <p:cNvSpPr>
            <a:spLocks noGrp="1"/>
          </p:cNvSpPr>
          <p:nvPr>
            <p:ph type="title"/>
          </p:nvPr>
        </p:nvSpPr>
        <p:spPr/>
        <p:txBody>
          <a:bodyPr/>
          <a:lstStyle/>
          <a:p>
            <a:r>
              <a:rPr lang="nl-NL" dirty="0"/>
              <a:t>Wat doen jullie?</a:t>
            </a:r>
          </a:p>
        </p:txBody>
      </p:sp>
      <p:sp>
        <p:nvSpPr>
          <p:cNvPr id="4" name="Tijdelijke aanduiding voor dianummer 3">
            <a:extLst>
              <a:ext uri="{FF2B5EF4-FFF2-40B4-BE49-F238E27FC236}">
                <a16:creationId xmlns:a16="http://schemas.microsoft.com/office/drawing/2014/main" id="{C168AC9B-BA7C-D688-4051-F1D7CDFEC80E}"/>
              </a:ext>
            </a:extLst>
          </p:cNvPr>
          <p:cNvSpPr>
            <a:spLocks noGrp="1"/>
          </p:cNvSpPr>
          <p:nvPr>
            <p:ph type="sldNum" sz="quarter" idx="12"/>
          </p:nvPr>
        </p:nvSpPr>
        <p:spPr/>
        <p:txBody>
          <a:bodyPr/>
          <a:lstStyle/>
          <a:p>
            <a:fld id="{5A195573-6125-40C3-AA0C-3AC6CFB9F86B}" type="slidenum">
              <a:rPr lang="en-US" smtClean="0"/>
              <a:pPr/>
              <a:t>3</a:t>
            </a:fld>
            <a:endParaRPr lang="en-US" dirty="0"/>
          </a:p>
        </p:txBody>
      </p:sp>
      <p:pic>
        <p:nvPicPr>
          <p:cNvPr id="1026" name="Picture 2" descr="HOGE BLOEDDRUK | Hartwijzer | NVVC">
            <a:extLst>
              <a:ext uri="{FF2B5EF4-FFF2-40B4-BE49-F238E27FC236}">
                <a16:creationId xmlns:a16="http://schemas.microsoft.com/office/drawing/2014/main" id="{E0D22D26-28AB-56ED-1B0E-EB3F8ED59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914525"/>
            <a:ext cx="47625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4D4010-502A-BDC2-15E2-50D70015FD4B}"/>
              </a:ext>
            </a:extLst>
          </p:cNvPr>
          <p:cNvSpPr>
            <a:spLocks noGrp="1"/>
          </p:cNvSpPr>
          <p:nvPr>
            <p:ph type="title"/>
          </p:nvPr>
        </p:nvSpPr>
        <p:spPr/>
        <p:txBody>
          <a:bodyPr/>
          <a:lstStyle/>
          <a:p>
            <a:r>
              <a:rPr lang="nl-NL" dirty="0"/>
              <a:t>Methode </a:t>
            </a:r>
          </a:p>
        </p:txBody>
      </p:sp>
      <p:sp>
        <p:nvSpPr>
          <p:cNvPr id="3" name="Tijdelijke aanduiding voor tekst 2">
            <a:extLst>
              <a:ext uri="{FF2B5EF4-FFF2-40B4-BE49-F238E27FC236}">
                <a16:creationId xmlns:a16="http://schemas.microsoft.com/office/drawing/2014/main" id="{2148A488-85DC-596D-7E39-FA03084A1BAA}"/>
              </a:ext>
            </a:extLst>
          </p:cNvPr>
          <p:cNvSpPr>
            <a:spLocks noGrp="1"/>
          </p:cNvSpPr>
          <p:nvPr>
            <p:ph type="body" sz="quarter" idx="11"/>
          </p:nvPr>
        </p:nvSpPr>
        <p:spPr>
          <a:xfrm>
            <a:off x="440056" y="1427800"/>
            <a:ext cx="8258651" cy="4887638"/>
          </a:xfrm>
        </p:spPr>
        <p:txBody>
          <a:bodyPr/>
          <a:lstStyle/>
          <a:p>
            <a:r>
              <a:rPr lang="nl-NL" b="0" dirty="0"/>
              <a:t>Single-center open-label </a:t>
            </a:r>
            <a:r>
              <a:rPr lang="nl-NL" b="0" dirty="0" err="1"/>
              <a:t>randomized</a:t>
            </a:r>
            <a:r>
              <a:rPr lang="nl-NL" b="0" dirty="0"/>
              <a:t> </a:t>
            </a:r>
            <a:r>
              <a:rPr lang="nl-NL" b="0" dirty="0" err="1"/>
              <a:t>noninferiority</a:t>
            </a:r>
            <a:r>
              <a:rPr lang="nl-NL" b="0" dirty="0"/>
              <a:t> studie</a:t>
            </a:r>
          </a:p>
          <a:p>
            <a:endParaRPr lang="nl-NL" b="0" dirty="0"/>
          </a:p>
          <a:p>
            <a:r>
              <a:rPr lang="nl-NL" b="0" dirty="0"/>
              <a:t>Derdelijns PICU in India van 2021 tot 2024</a:t>
            </a:r>
          </a:p>
          <a:p>
            <a:endParaRPr lang="nl-NL" b="0" dirty="0"/>
          </a:p>
          <a:p>
            <a:r>
              <a:rPr lang="nl-NL" dirty="0"/>
              <a:t>Domein</a:t>
            </a:r>
          </a:p>
          <a:p>
            <a:pPr marL="342900" indent="-342900">
              <a:buFont typeface="Arial" panose="020B0604020202020204" pitchFamily="34" charset="0"/>
              <a:buChar char="•"/>
            </a:pPr>
            <a:r>
              <a:rPr lang="nl-NL" b="0" dirty="0"/>
              <a:t>1 maand tot 16 jaar</a:t>
            </a:r>
          </a:p>
          <a:p>
            <a:pPr marL="342900" indent="-342900">
              <a:buFont typeface="Arial" panose="020B0604020202020204" pitchFamily="34" charset="0"/>
              <a:buChar char="•"/>
            </a:pPr>
            <a:r>
              <a:rPr lang="nl-NL" b="0" dirty="0"/>
              <a:t>Septische shock met indicatie tot </a:t>
            </a:r>
            <a:r>
              <a:rPr lang="nl-NL" b="0" dirty="0" err="1"/>
              <a:t>vasopressie</a:t>
            </a:r>
            <a:endParaRPr lang="nl-NL" b="0" dirty="0"/>
          </a:p>
          <a:p>
            <a:pPr marL="342900" indent="-342900">
              <a:buFont typeface="Arial" panose="020B0604020202020204" pitchFamily="34" charset="0"/>
              <a:buChar char="•"/>
            </a:pPr>
            <a:r>
              <a:rPr lang="nl-NL" b="0" dirty="0"/>
              <a:t>Exclusie</a:t>
            </a:r>
          </a:p>
          <a:p>
            <a:pPr marL="342900" indent="-342900">
              <a:buFont typeface="Arial" panose="020B0604020202020204" pitchFamily="34" charset="0"/>
              <a:buChar char="•"/>
            </a:pPr>
            <a:endParaRPr lang="nl-NL" dirty="0"/>
          </a:p>
          <a:p>
            <a:r>
              <a:rPr lang="nl-NL" dirty="0"/>
              <a:t>Determinant</a:t>
            </a:r>
          </a:p>
          <a:p>
            <a:pPr marL="342900" indent="-342900">
              <a:buFont typeface="Arial" panose="020B0604020202020204" pitchFamily="34" charset="0"/>
              <a:buChar char="•"/>
            </a:pPr>
            <a:r>
              <a:rPr lang="nl-NL" b="0" dirty="0"/>
              <a:t>p5 vs. p50 voor leeftijd met range 5 </a:t>
            </a:r>
            <a:r>
              <a:rPr lang="nl-NL" b="0" dirty="0" err="1"/>
              <a:t>mmHg</a:t>
            </a:r>
            <a:endParaRPr lang="nl-NL" b="0" dirty="0"/>
          </a:p>
          <a:p>
            <a:endParaRPr lang="nl-NL" dirty="0"/>
          </a:p>
          <a:p>
            <a:endParaRPr lang="nl-NL" dirty="0"/>
          </a:p>
          <a:p>
            <a:r>
              <a:rPr lang="nl-NL" dirty="0"/>
              <a:t>Uitkomst </a:t>
            </a:r>
          </a:p>
          <a:p>
            <a:pPr marL="342900" indent="-342900">
              <a:buFont typeface="Arial" panose="020B0604020202020204" pitchFamily="34" charset="0"/>
              <a:buChar char="•"/>
            </a:pPr>
            <a:r>
              <a:rPr lang="nl-NL" b="0" dirty="0"/>
              <a:t>Primair: mortaliteit 28 dagen</a:t>
            </a:r>
          </a:p>
          <a:p>
            <a:pPr marL="342900" indent="-342900">
              <a:buFont typeface="Arial" panose="020B0604020202020204" pitchFamily="34" charset="0"/>
              <a:buChar char="•"/>
            </a:pPr>
            <a:r>
              <a:rPr lang="nl-NL" b="0" dirty="0"/>
              <a:t>Secundair: o.a. lengte opname, duur behandeling en adverse events  </a:t>
            </a:r>
          </a:p>
          <a:p>
            <a:endParaRPr lang="nl-NL" dirty="0"/>
          </a:p>
        </p:txBody>
      </p:sp>
      <p:sp>
        <p:nvSpPr>
          <p:cNvPr id="4" name="Tijdelijke aanduiding voor dianummer 3">
            <a:extLst>
              <a:ext uri="{FF2B5EF4-FFF2-40B4-BE49-F238E27FC236}">
                <a16:creationId xmlns:a16="http://schemas.microsoft.com/office/drawing/2014/main" id="{9720B425-B4F6-224B-A59E-7616D541AE7A}"/>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Tree>
    <p:extLst>
      <p:ext uri="{BB962C8B-B14F-4D97-AF65-F5344CB8AC3E}">
        <p14:creationId xmlns:p14="http://schemas.microsoft.com/office/powerpoint/2010/main" val="196151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D47BF-5D9E-5E1B-D71A-81503E273E0E}"/>
              </a:ext>
            </a:extLst>
          </p:cNvPr>
          <p:cNvSpPr>
            <a:spLocks noGrp="1"/>
          </p:cNvSpPr>
          <p:nvPr>
            <p:ph type="title"/>
          </p:nvPr>
        </p:nvSpPr>
        <p:spPr/>
        <p:txBody>
          <a:bodyPr/>
          <a:lstStyle/>
          <a:p>
            <a:r>
              <a:rPr lang="nl-NL" dirty="0"/>
              <a:t>Stappenplan </a:t>
            </a:r>
            <a:r>
              <a:rPr lang="nl-NL" dirty="0" err="1"/>
              <a:t>vasopressie</a:t>
            </a:r>
            <a:endParaRPr lang="nl-NL" dirty="0"/>
          </a:p>
        </p:txBody>
      </p:sp>
      <p:sp>
        <p:nvSpPr>
          <p:cNvPr id="3" name="Tijdelijke aanduiding voor tekst 2">
            <a:extLst>
              <a:ext uri="{FF2B5EF4-FFF2-40B4-BE49-F238E27FC236}">
                <a16:creationId xmlns:a16="http://schemas.microsoft.com/office/drawing/2014/main" id="{B2F55005-C819-848A-8D2B-52680C5A1F4A}"/>
              </a:ext>
            </a:extLst>
          </p:cNvPr>
          <p:cNvSpPr>
            <a:spLocks noGrp="1"/>
          </p:cNvSpPr>
          <p:nvPr>
            <p:ph type="body" sz="quarter" idx="11"/>
          </p:nvPr>
        </p:nvSpPr>
        <p:spPr/>
        <p:txBody>
          <a:bodyPr/>
          <a:lstStyle/>
          <a:p>
            <a:pPr marL="457200" indent="-457200">
              <a:buAutoNum type="arabicPeriod"/>
            </a:pPr>
            <a:r>
              <a:rPr lang="nl-NL" b="0" dirty="0"/>
              <a:t>Adrenaline</a:t>
            </a:r>
          </a:p>
          <a:p>
            <a:pPr marL="342900" lvl="1" indent="-342900">
              <a:buFontTx/>
              <a:buChar char="-"/>
            </a:pPr>
            <a:r>
              <a:rPr lang="nl-NL" dirty="0"/>
              <a:t>Start </a:t>
            </a:r>
            <a:r>
              <a:rPr lang="nl-NL" dirty="0">
                <a:latin typeface="+mj-lt"/>
              </a:rPr>
              <a:t>0.05 </a:t>
            </a:r>
            <a:r>
              <a:rPr lang="en-US" b="0" i="0" u="none" strike="noStrike" baseline="0" dirty="0" err="1">
                <a:latin typeface="+mj-lt"/>
              </a:rPr>
              <a:t>μg</a:t>
            </a:r>
            <a:r>
              <a:rPr lang="en-US" b="0" i="0" u="none" strike="noStrike" baseline="0" dirty="0">
                <a:latin typeface="+mj-lt"/>
              </a:rPr>
              <a:t>/kg/min</a:t>
            </a:r>
            <a:r>
              <a:rPr lang="nl-NL" dirty="0">
                <a:latin typeface="+mj-lt"/>
              </a:rPr>
              <a:t> </a:t>
            </a:r>
          </a:p>
          <a:p>
            <a:pPr marL="342900" lvl="1" indent="-342900">
              <a:buFontTx/>
              <a:buChar char="-"/>
            </a:pPr>
            <a:r>
              <a:rPr lang="nl-NL" b="0" dirty="0">
                <a:latin typeface="+mj-lt"/>
              </a:rPr>
              <a:t>Ophogen tot max. 0.3 </a:t>
            </a:r>
            <a:r>
              <a:rPr lang="en-US" b="0" i="0" u="none" strike="noStrike" baseline="0" dirty="0" err="1">
                <a:latin typeface="+mj-lt"/>
              </a:rPr>
              <a:t>μg</a:t>
            </a:r>
            <a:r>
              <a:rPr lang="en-US" b="0" i="0" u="none" strike="noStrike" baseline="0" dirty="0">
                <a:latin typeface="+mj-lt"/>
              </a:rPr>
              <a:t>/kg/min</a:t>
            </a:r>
            <a:r>
              <a:rPr lang="nl-NL" dirty="0">
                <a:latin typeface="+mj-lt"/>
              </a:rPr>
              <a:t> </a:t>
            </a:r>
            <a:endParaRPr lang="nl-NL" b="0" dirty="0">
              <a:latin typeface="+mj-lt"/>
            </a:endParaRPr>
          </a:p>
          <a:p>
            <a:pPr marL="342900" lvl="1" indent="-342900">
              <a:buFontTx/>
              <a:buChar char="-"/>
            </a:pPr>
            <a:endParaRPr lang="nl-NL" b="0" dirty="0">
              <a:latin typeface="+mj-lt"/>
            </a:endParaRPr>
          </a:p>
          <a:p>
            <a:pPr marL="457200" indent="-457200">
              <a:buAutoNum type="arabicPeriod"/>
            </a:pPr>
            <a:r>
              <a:rPr lang="nl-NL" b="0" dirty="0"/>
              <a:t>Noradrenaline </a:t>
            </a:r>
          </a:p>
          <a:p>
            <a:pPr marL="342900" lvl="1" indent="-342900">
              <a:buFontTx/>
              <a:buChar char="-"/>
            </a:pPr>
            <a:r>
              <a:rPr lang="nl-NL" dirty="0"/>
              <a:t>Start </a:t>
            </a:r>
            <a:r>
              <a:rPr lang="nl-NL" dirty="0">
                <a:latin typeface="+mj-lt"/>
              </a:rPr>
              <a:t>0.05 </a:t>
            </a:r>
            <a:r>
              <a:rPr lang="en-US" b="0" i="0" u="none" strike="noStrike" baseline="0" dirty="0" err="1">
                <a:latin typeface="+mj-lt"/>
              </a:rPr>
              <a:t>μg</a:t>
            </a:r>
            <a:r>
              <a:rPr lang="en-US" b="0" i="0" u="none" strike="noStrike" baseline="0" dirty="0">
                <a:latin typeface="+mj-lt"/>
              </a:rPr>
              <a:t>/kg/min</a:t>
            </a:r>
            <a:r>
              <a:rPr lang="nl-NL" dirty="0">
                <a:latin typeface="+mj-lt"/>
              </a:rPr>
              <a:t> </a:t>
            </a:r>
          </a:p>
          <a:p>
            <a:pPr marL="342900" lvl="1" indent="-342900">
              <a:buFontTx/>
              <a:buChar char="-"/>
            </a:pPr>
            <a:r>
              <a:rPr lang="nl-NL" b="0" dirty="0">
                <a:latin typeface="+mj-lt"/>
              </a:rPr>
              <a:t>Ophogen tot max. 0.3 </a:t>
            </a:r>
            <a:r>
              <a:rPr lang="en-US" b="0" i="0" u="none" strike="noStrike" baseline="0" dirty="0" err="1">
                <a:latin typeface="+mj-lt"/>
              </a:rPr>
              <a:t>μg</a:t>
            </a:r>
            <a:r>
              <a:rPr lang="en-US" b="0" i="0" u="none" strike="noStrike" baseline="0" dirty="0">
                <a:latin typeface="+mj-lt"/>
              </a:rPr>
              <a:t>/kg/min</a:t>
            </a:r>
            <a:r>
              <a:rPr lang="nl-NL" dirty="0">
                <a:latin typeface="+mj-lt"/>
              </a:rPr>
              <a:t> </a:t>
            </a:r>
          </a:p>
          <a:p>
            <a:pPr lvl="1"/>
            <a:endParaRPr lang="nl-NL" b="0" dirty="0">
              <a:latin typeface="+mj-lt"/>
            </a:endParaRPr>
          </a:p>
          <a:p>
            <a:pPr marL="457200" lvl="1" indent="-457200">
              <a:buFont typeface="+mj-lt"/>
              <a:buAutoNum type="arabicPeriod" startAt="3"/>
            </a:pPr>
            <a:r>
              <a:rPr lang="nl-NL" b="0" dirty="0">
                <a:solidFill>
                  <a:schemeClr val="tx2"/>
                </a:solidFill>
              </a:rPr>
              <a:t>Vasopressine</a:t>
            </a:r>
          </a:p>
          <a:p>
            <a:pPr marL="342900" lvl="1" indent="-342900">
              <a:buFontTx/>
              <a:buChar char="-"/>
            </a:pPr>
            <a:r>
              <a:rPr lang="nl-NL" dirty="0"/>
              <a:t>Start </a:t>
            </a:r>
            <a:r>
              <a:rPr lang="nl-NL" dirty="0">
                <a:latin typeface="+mj-lt"/>
              </a:rPr>
              <a:t>0.0002 IU</a:t>
            </a:r>
            <a:r>
              <a:rPr lang="en-US" b="0" i="0" u="none" strike="noStrike" baseline="0" dirty="0">
                <a:latin typeface="+mj-lt"/>
              </a:rPr>
              <a:t>/kg/min</a:t>
            </a:r>
            <a:r>
              <a:rPr lang="nl-NL" dirty="0">
                <a:latin typeface="+mj-lt"/>
              </a:rPr>
              <a:t> </a:t>
            </a:r>
          </a:p>
          <a:p>
            <a:pPr marL="342900" lvl="1" indent="-342900">
              <a:buFontTx/>
              <a:buChar char="-"/>
            </a:pPr>
            <a:r>
              <a:rPr lang="nl-NL" b="0" dirty="0">
                <a:latin typeface="+mj-lt"/>
              </a:rPr>
              <a:t>Ophogen tot max. 0.0012 IU/</a:t>
            </a:r>
            <a:r>
              <a:rPr lang="en-US" b="0" i="0" u="none" strike="noStrike" baseline="0" dirty="0">
                <a:latin typeface="+mj-lt"/>
              </a:rPr>
              <a:t>kg/min</a:t>
            </a:r>
            <a:r>
              <a:rPr lang="nl-NL" dirty="0">
                <a:latin typeface="+mj-lt"/>
              </a:rPr>
              <a:t> </a:t>
            </a:r>
          </a:p>
          <a:p>
            <a:pPr lvl="1"/>
            <a:endParaRPr lang="nl-NL" b="0" dirty="0">
              <a:solidFill>
                <a:schemeClr val="tx2"/>
              </a:solidFill>
            </a:endParaRPr>
          </a:p>
          <a:p>
            <a:pPr lvl="1"/>
            <a:endParaRPr lang="nl-NL" b="0" dirty="0">
              <a:solidFill>
                <a:schemeClr val="tx2"/>
              </a:solidFill>
            </a:endParaRPr>
          </a:p>
          <a:p>
            <a:pPr lvl="1"/>
            <a:r>
              <a:rPr lang="nl-NL" b="0" dirty="0">
                <a:solidFill>
                  <a:schemeClr val="tx2"/>
                </a:solidFill>
                <a:latin typeface="+mj-lt"/>
              </a:rPr>
              <a:t>Hydrocortison bij adrenaline en noradrenaline op hoogste stand.</a:t>
            </a:r>
          </a:p>
          <a:p>
            <a:pPr lvl="1"/>
            <a:r>
              <a:rPr lang="nl-NL" dirty="0" err="1">
                <a:solidFill>
                  <a:schemeClr val="tx2"/>
                </a:solidFill>
                <a:latin typeface="+mj-lt"/>
              </a:rPr>
              <a:t>Milrinone</a:t>
            </a:r>
            <a:r>
              <a:rPr lang="nl-NL" dirty="0">
                <a:solidFill>
                  <a:schemeClr val="tx2"/>
                </a:solidFill>
                <a:latin typeface="+mj-lt"/>
              </a:rPr>
              <a:t> bij lage veneuze saturatie of verlengde CR.</a:t>
            </a:r>
            <a:endParaRPr lang="nl-NL" b="0" dirty="0">
              <a:solidFill>
                <a:schemeClr val="tx2"/>
              </a:solidFill>
              <a:latin typeface="+mj-lt"/>
            </a:endParaRPr>
          </a:p>
          <a:p>
            <a:pPr lvl="1"/>
            <a:endParaRPr lang="nl-NL" b="0" dirty="0">
              <a:latin typeface="+mj-lt"/>
            </a:endParaRPr>
          </a:p>
          <a:p>
            <a:endParaRPr lang="nl-NL" b="0" dirty="0"/>
          </a:p>
        </p:txBody>
      </p:sp>
      <p:sp>
        <p:nvSpPr>
          <p:cNvPr id="4" name="Tijdelijke aanduiding voor dianummer 3">
            <a:extLst>
              <a:ext uri="{FF2B5EF4-FFF2-40B4-BE49-F238E27FC236}">
                <a16:creationId xmlns:a16="http://schemas.microsoft.com/office/drawing/2014/main" id="{95167999-A8B2-EF6C-5A6C-A9A7DC801051}"/>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Tree>
    <p:extLst>
      <p:ext uri="{BB962C8B-B14F-4D97-AF65-F5344CB8AC3E}">
        <p14:creationId xmlns:p14="http://schemas.microsoft.com/office/powerpoint/2010/main" val="87738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830CB-55EA-C5DF-AEA3-D02BFC4937E2}"/>
              </a:ext>
            </a:extLst>
          </p:cNvPr>
          <p:cNvSpPr>
            <a:spLocks noGrp="1"/>
          </p:cNvSpPr>
          <p:nvPr>
            <p:ph type="title"/>
          </p:nvPr>
        </p:nvSpPr>
        <p:spPr/>
        <p:txBody>
          <a:bodyPr/>
          <a:lstStyle/>
          <a:p>
            <a:r>
              <a:rPr lang="nl-NL" dirty="0"/>
              <a:t>Stappenplan </a:t>
            </a:r>
            <a:r>
              <a:rPr lang="nl-NL" dirty="0" err="1"/>
              <a:t>vasopressie</a:t>
            </a:r>
            <a:endParaRPr lang="nl-NL" dirty="0"/>
          </a:p>
        </p:txBody>
      </p:sp>
      <p:sp>
        <p:nvSpPr>
          <p:cNvPr id="3" name="Tijdelijke aanduiding voor tekst 2">
            <a:extLst>
              <a:ext uri="{FF2B5EF4-FFF2-40B4-BE49-F238E27FC236}">
                <a16:creationId xmlns:a16="http://schemas.microsoft.com/office/drawing/2014/main" id="{AEE43C1D-98A6-4AFC-61BD-70C74DFA0570}"/>
              </a:ext>
            </a:extLst>
          </p:cNvPr>
          <p:cNvSpPr>
            <a:spLocks noGrp="1"/>
          </p:cNvSpPr>
          <p:nvPr>
            <p:ph type="body" sz="quarter" idx="11"/>
          </p:nvPr>
        </p:nvSpPr>
        <p:spPr/>
        <p:txBody>
          <a:bodyPr/>
          <a:lstStyle/>
          <a:p>
            <a:r>
              <a:rPr lang="nl-NL" b="0" dirty="0"/>
              <a:t>Step up</a:t>
            </a:r>
          </a:p>
          <a:p>
            <a:pPr marL="342900" indent="-342900">
              <a:buFontTx/>
              <a:buChar char="-"/>
            </a:pPr>
            <a:r>
              <a:rPr lang="nl-NL" b="0" dirty="0"/>
              <a:t>RR &gt; 5 </a:t>
            </a:r>
            <a:r>
              <a:rPr lang="nl-NL" b="0" dirty="0" err="1"/>
              <a:t>mmHg</a:t>
            </a:r>
            <a:r>
              <a:rPr lang="nl-NL" b="0" dirty="0"/>
              <a:t> boven p5/p50</a:t>
            </a:r>
          </a:p>
          <a:p>
            <a:pPr marL="342900" indent="-342900">
              <a:buFontTx/>
              <a:buChar char="-"/>
            </a:pPr>
            <a:r>
              <a:rPr lang="nl-NL" b="0" dirty="0"/>
              <a:t>Combinatie van twee of meer tekenen van slechte perfusie, namelijk RR 3 </a:t>
            </a:r>
            <a:r>
              <a:rPr lang="nl-NL" b="0" dirty="0" err="1"/>
              <a:t>mmHg</a:t>
            </a:r>
            <a:r>
              <a:rPr lang="nl-NL" b="0" dirty="0"/>
              <a:t> boven p5/p50, lactaat &gt; 4 </a:t>
            </a:r>
            <a:r>
              <a:rPr lang="nl-NL" b="0" dirty="0" err="1"/>
              <a:t>mmol</a:t>
            </a:r>
            <a:r>
              <a:rPr lang="nl-NL" b="0" dirty="0"/>
              <a:t>/L of CR &gt; 4 sec </a:t>
            </a:r>
          </a:p>
          <a:p>
            <a:pPr marL="342900" indent="-342900">
              <a:buFontTx/>
              <a:buChar char="-"/>
            </a:pPr>
            <a:endParaRPr lang="nl-NL" b="0" dirty="0"/>
          </a:p>
          <a:p>
            <a:pPr marL="342900" indent="-342900">
              <a:buFontTx/>
              <a:buChar char="-"/>
            </a:pPr>
            <a:endParaRPr lang="nl-NL" b="0" dirty="0"/>
          </a:p>
          <a:p>
            <a:r>
              <a:rPr lang="nl-NL" b="0" dirty="0"/>
              <a:t>Step down</a:t>
            </a:r>
          </a:p>
          <a:p>
            <a:pPr marL="342900" indent="-342900">
              <a:buFontTx/>
              <a:buChar char="-"/>
            </a:pPr>
            <a:r>
              <a:rPr lang="nl-NL" b="0" dirty="0"/>
              <a:t>4 uur RR op of boven p5/p50</a:t>
            </a:r>
          </a:p>
          <a:p>
            <a:pPr marL="342900" indent="-342900">
              <a:buFontTx/>
              <a:buChar char="-"/>
            </a:pPr>
            <a:r>
              <a:rPr lang="nl-NL" b="0" dirty="0"/>
              <a:t>Afbouw (nor)adrenaline met 0.01-0.02 </a:t>
            </a:r>
            <a:r>
              <a:rPr lang="en-US" b="0" i="0" u="none" strike="noStrike" baseline="0" dirty="0" err="1">
                <a:latin typeface="+mj-lt"/>
              </a:rPr>
              <a:t>μg</a:t>
            </a:r>
            <a:r>
              <a:rPr lang="en-US" b="0" i="0" u="none" strike="noStrike" baseline="0" dirty="0">
                <a:latin typeface="+mj-lt"/>
              </a:rPr>
              <a:t>/kg/min</a:t>
            </a:r>
            <a:r>
              <a:rPr lang="nl-NL" dirty="0">
                <a:latin typeface="+mj-lt"/>
              </a:rPr>
              <a:t> </a:t>
            </a:r>
          </a:p>
          <a:p>
            <a:pPr marL="342900" indent="-342900">
              <a:buFontTx/>
              <a:buChar char="-"/>
            </a:pPr>
            <a:endParaRPr lang="nl-NL" b="0" dirty="0"/>
          </a:p>
          <a:p>
            <a:pPr marL="342900" indent="-342900">
              <a:buFontTx/>
              <a:buChar char="-"/>
            </a:pPr>
            <a:endParaRPr lang="nl-NL" b="0" dirty="0"/>
          </a:p>
        </p:txBody>
      </p:sp>
      <p:sp>
        <p:nvSpPr>
          <p:cNvPr id="4" name="Tijdelijke aanduiding voor dianummer 3">
            <a:extLst>
              <a:ext uri="{FF2B5EF4-FFF2-40B4-BE49-F238E27FC236}">
                <a16:creationId xmlns:a16="http://schemas.microsoft.com/office/drawing/2014/main" id="{796DA354-B568-9C74-4FD8-3BDCC6AD9BF4}"/>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Tree>
    <p:extLst>
      <p:ext uri="{BB962C8B-B14F-4D97-AF65-F5344CB8AC3E}">
        <p14:creationId xmlns:p14="http://schemas.microsoft.com/office/powerpoint/2010/main" val="117004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5C055-500C-D1D8-F006-49A582160B78}"/>
              </a:ext>
            </a:extLst>
          </p:cNvPr>
          <p:cNvSpPr>
            <a:spLocks noGrp="1"/>
          </p:cNvSpPr>
          <p:nvPr>
            <p:ph type="title"/>
          </p:nvPr>
        </p:nvSpPr>
        <p:spPr/>
        <p:txBody>
          <a:bodyPr/>
          <a:lstStyle/>
          <a:p>
            <a:r>
              <a:rPr lang="nl-NL" dirty="0"/>
              <a:t>Studie flowchart</a:t>
            </a:r>
          </a:p>
        </p:txBody>
      </p:sp>
      <p:sp>
        <p:nvSpPr>
          <p:cNvPr id="3" name="Tijdelijke aanduiding voor tekst 2">
            <a:extLst>
              <a:ext uri="{FF2B5EF4-FFF2-40B4-BE49-F238E27FC236}">
                <a16:creationId xmlns:a16="http://schemas.microsoft.com/office/drawing/2014/main" id="{003AC5C6-6879-85E4-7738-1EF4B13C0667}"/>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50CD12A-AFA9-9B90-BA10-DBB408A1581F}"/>
              </a:ext>
            </a:extLst>
          </p:cNvPr>
          <p:cNvSpPr>
            <a:spLocks noGrp="1"/>
          </p:cNvSpPr>
          <p:nvPr>
            <p:ph type="sldNum" sz="quarter" idx="12"/>
          </p:nvPr>
        </p:nvSpPr>
        <p:spPr/>
        <p:txBody>
          <a:bodyPr/>
          <a:lstStyle/>
          <a:p>
            <a:fld id="{5A195573-6125-40C3-AA0C-3AC6CFB9F86B}" type="slidenum">
              <a:rPr lang="en-US" smtClean="0"/>
              <a:pPr/>
              <a:t>7</a:t>
            </a:fld>
            <a:endParaRPr lang="en-US" dirty="0"/>
          </a:p>
        </p:txBody>
      </p:sp>
      <p:pic>
        <p:nvPicPr>
          <p:cNvPr id="6" name="Afbeelding 5">
            <a:extLst>
              <a:ext uri="{FF2B5EF4-FFF2-40B4-BE49-F238E27FC236}">
                <a16:creationId xmlns:a16="http://schemas.microsoft.com/office/drawing/2014/main" id="{464BD790-FEBE-454C-D8A4-02B21A085EDD}"/>
              </a:ext>
            </a:extLst>
          </p:cNvPr>
          <p:cNvPicPr>
            <a:picLocks noChangeAspect="1"/>
          </p:cNvPicPr>
          <p:nvPr/>
        </p:nvPicPr>
        <p:blipFill>
          <a:blip r:embed="rId2"/>
          <a:stretch>
            <a:fillRect/>
          </a:stretch>
        </p:blipFill>
        <p:spPr>
          <a:xfrm>
            <a:off x="1999891" y="799733"/>
            <a:ext cx="5144218" cy="5258534"/>
          </a:xfrm>
          <a:prstGeom prst="rect">
            <a:avLst/>
          </a:prstGeom>
        </p:spPr>
      </p:pic>
    </p:spTree>
    <p:extLst>
      <p:ext uri="{BB962C8B-B14F-4D97-AF65-F5344CB8AC3E}">
        <p14:creationId xmlns:p14="http://schemas.microsoft.com/office/powerpoint/2010/main" val="196672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99DB0-63A2-A610-95B8-AF90EDCCC934}"/>
              </a:ext>
            </a:extLst>
          </p:cNvPr>
          <p:cNvSpPr>
            <a:spLocks noGrp="1"/>
          </p:cNvSpPr>
          <p:nvPr>
            <p:ph type="title"/>
          </p:nvPr>
        </p:nvSpPr>
        <p:spPr/>
        <p:txBody>
          <a:bodyPr/>
          <a:lstStyle/>
          <a:p>
            <a:r>
              <a:rPr lang="nl-NL" dirty="0"/>
              <a:t>Baseline</a:t>
            </a:r>
          </a:p>
        </p:txBody>
      </p:sp>
      <p:sp>
        <p:nvSpPr>
          <p:cNvPr id="4" name="Tijdelijke aanduiding voor dianummer 3">
            <a:extLst>
              <a:ext uri="{FF2B5EF4-FFF2-40B4-BE49-F238E27FC236}">
                <a16:creationId xmlns:a16="http://schemas.microsoft.com/office/drawing/2014/main" id="{539A3431-595D-022D-50F5-D2F2560772A0}"/>
              </a:ext>
            </a:extLst>
          </p:cNvPr>
          <p:cNvSpPr>
            <a:spLocks noGrp="1"/>
          </p:cNvSpPr>
          <p:nvPr>
            <p:ph type="sldNum" sz="quarter" idx="12"/>
          </p:nvPr>
        </p:nvSpPr>
        <p:spPr/>
        <p:txBody>
          <a:bodyPr/>
          <a:lstStyle/>
          <a:p>
            <a:fld id="{5A195573-6125-40C3-AA0C-3AC6CFB9F86B}" type="slidenum">
              <a:rPr lang="en-US" smtClean="0"/>
              <a:pPr/>
              <a:t>8</a:t>
            </a:fld>
            <a:endParaRPr lang="en-US" dirty="0"/>
          </a:p>
        </p:txBody>
      </p:sp>
      <p:pic>
        <p:nvPicPr>
          <p:cNvPr id="6" name="Afbeelding 5">
            <a:extLst>
              <a:ext uri="{FF2B5EF4-FFF2-40B4-BE49-F238E27FC236}">
                <a16:creationId xmlns:a16="http://schemas.microsoft.com/office/drawing/2014/main" id="{9B33C9CB-94B9-958B-1509-E4C4C85E6E5B}"/>
              </a:ext>
            </a:extLst>
          </p:cNvPr>
          <p:cNvPicPr>
            <a:picLocks noChangeAspect="1"/>
          </p:cNvPicPr>
          <p:nvPr/>
        </p:nvPicPr>
        <p:blipFill>
          <a:blip r:embed="rId2"/>
          <a:stretch>
            <a:fillRect/>
          </a:stretch>
        </p:blipFill>
        <p:spPr>
          <a:xfrm>
            <a:off x="1954066" y="104311"/>
            <a:ext cx="6744641" cy="6649378"/>
          </a:xfrm>
          <a:prstGeom prst="rect">
            <a:avLst/>
          </a:prstGeom>
        </p:spPr>
      </p:pic>
    </p:spTree>
    <p:extLst>
      <p:ext uri="{BB962C8B-B14F-4D97-AF65-F5344CB8AC3E}">
        <p14:creationId xmlns:p14="http://schemas.microsoft.com/office/powerpoint/2010/main" val="7597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0B453-47A6-A492-155E-46BA2F6081D3}"/>
              </a:ext>
            </a:extLst>
          </p:cNvPr>
          <p:cNvSpPr>
            <a:spLocks noGrp="1"/>
          </p:cNvSpPr>
          <p:nvPr>
            <p:ph type="title"/>
          </p:nvPr>
        </p:nvSpPr>
        <p:spPr/>
        <p:txBody>
          <a:bodyPr/>
          <a:lstStyle/>
          <a:p>
            <a:r>
              <a:rPr lang="nl-NL" dirty="0"/>
              <a:t>Uitkomst </a:t>
            </a:r>
          </a:p>
        </p:txBody>
      </p:sp>
      <p:sp>
        <p:nvSpPr>
          <p:cNvPr id="3" name="Tijdelijke aanduiding voor tekst 2">
            <a:extLst>
              <a:ext uri="{FF2B5EF4-FFF2-40B4-BE49-F238E27FC236}">
                <a16:creationId xmlns:a16="http://schemas.microsoft.com/office/drawing/2014/main" id="{B1A94A98-65B8-E782-22FB-B9FB1FD2FFC7}"/>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1447F2AC-24B9-8901-F26B-A08C97F4C5C7}"/>
              </a:ext>
            </a:extLst>
          </p:cNvPr>
          <p:cNvSpPr>
            <a:spLocks noGrp="1"/>
          </p:cNvSpPr>
          <p:nvPr>
            <p:ph type="sldNum" sz="quarter" idx="12"/>
          </p:nvPr>
        </p:nvSpPr>
        <p:spPr/>
        <p:txBody>
          <a:bodyPr/>
          <a:lstStyle/>
          <a:p>
            <a:fld id="{5A195573-6125-40C3-AA0C-3AC6CFB9F86B}" type="slidenum">
              <a:rPr lang="en-US" smtClean="0"/>
              <a:pPr/>
              <a:t>9</a:t>
            </a:fld>
            <a:endParaRPr lang="en-US" dirty="0"/>
          </a:p>
        </p:txBody>
      </p:sp>
      <p:pic>
        <p:nvPicPr>
          <p:cNvPr id="6" name="Afbeelding 5">
            <a:extLst>
              <a:ext uri="{FF2B5EF4-FFF2-40B4-BE49-F238E27FC236}">
                <a16:creationId xmlns:a16="http://schemas.microsoft.com/office/drawing/2014/main" id="{4BAC4DC4-413B-1705-3797-22AB903B5769}"/>
              </a:ext>
            </a:extLst>
          </p:cNvPr>
          <p:cNvPicPr>
            <a:picLocks noChangeAspect="1"/>
          </p:cNvPicPr>
          <p:nvPr/>
        </p:nvPicPr>
        <p:blipFill>
          <a:blip r:embed="rId2"/>
          <a:stretch>
            <a:fillRect/>
          </a:stretch>
        </p:blipFill>
        <p:spPr>
          <a:xfrm>
            <a:off x="385731" y="1246699"/>
            <a:ext cx="8496563" cy="4735001"/>
          </a:xfrm>
          <a:prstGeom prst="rect">
            <a:avLst/>
          </a:prstGeom>
        </p:spPr>
      </p:pic>
    </p:spTree>
    <p:extLst>
      <p:ext uri="{BB962C8B-B14F-4D97-AF65-F5344CB8AC3E}">
        <p14:creationId xmlns:p14="http://schemas.microsoft.com/office/powerpoint/2010/main" val="2822097584"/>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PT_4x3_NL_Model.pptx" id="{4CECD3F1-643A-4370-B84A-2A1CE3BFDC1B}" vid="{6E07BFD3-4039-4AD5-B7A4-DA4811E6EC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JQ6NCDY3UZ2T-1322655866-22</_dlc_DocId>
    <_dlc_DocIdUrl xmlns="f74d2d8a-6185-4c45-bf89-6548405645ca">
      <Url>https://umcutrecht.sharepoint.com/sites/Huisstijl/_layouts/15/DocIdRedir.aspx?ID=JQ6NCDY3UZ2T-1322655866-22</Url>
      <Description>JQ6NCDY3UZ2T-1322655866-22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5" ma:contentTypeDescription="Een nieuw document maken." ma:contentTypeScope="" ma:versionID="9246403bb07a2c4ed489aa95f209591f">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bd46550cf5df7586696f5fa43f282073"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C2E496-01C0-412A-B683-0E507BD5C11E}">
  <ds:schemaRefs>
    <ds:schemaRef ds:uri="http://schemas.microsoft.com/office/2006/metadata/properties"/>
    <ds:schemaRef ds:uri="http://schemas.microsoft.com/office/infopath/2007/PartnerControls"/>
    <ds:schemaRef ds:uri="f74d2d8a-6185-4c45-bf89-6548405645ca"/>
  </ds:schemaRefs>
</ds:datastoreItem>
</file>

<file path=customXml/itemProps2.xml><?xml version="1.0" encoding="utf-8"?>
<ds:datastoreItem xmlns:ds="http://schemas.openxmlformats.org/officeDocument/2006/customXml" ds:itemID="{3AB00E42-D44E-443F-AAF2-10FA321A9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D15C8E-EED5-4DA3-9084-71CBE8F46B6C}">
  <ds:schemaRefs>
    <ds:schemaRef ds:uri="http://schemas.microsoft.com/sharepoint/events"/>
  </ds:schemaRefs>
</ds:datastoreItem>
</file>

<file path=customXml/itemProps4.xml><?xml version="1.0" encoding="utf-8"?>
<ds:datastoreItem xmlns:ds="http://schemas.openxmlformats.org/officeDocument/2006/customXml" ds:itemID="{5C52F1A1-095C-4FAC-9940-D3CB868609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Journal Club 04082025</Template>
  <TotalTime>69</TotalTime>
  <Words>1140</Words>
  <Application>Microsoft Office PowerPoint</Application>
  <PresentationFormat>Diavoorstelling (4:3)</PresentationFormat>
  <Paragraphs>111</Paragraphs>
  <Slides>11</Slides>
  <Notes>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Akzidenz Grotesk BE</vt:lpstr>
      <vt:lpstr>Arial</vt:lpstr>
      <vt:lpstr>Calibri</vt:lpstr>
      <vt:lpstr>HelveticaNeueLT Std Lt</vt:lpstr>
      <vt:lpstr>Minion Pro</vt:lpstr>
      <vt:lpstr>Open Sans</vt:lpstr>
      <vt:lpstr>WKZ PowerPoint NL</vt:lpstr>
      <vt:lpstr> Fifth Centile Versus 50th Centile Mean Blood Pressure Targets in Pediatric Septic Shock: A Randomized Controlled Trial </vt:lpstr>
      <vt:lpstr>Introductie</vt:lpstr>
      <vt:lpstr>Wat doen jullie?</vt:lpstr>
      <vt:lpstr>Methode </vt:lpstr>
      <vt:lpstr>Stappenplan vasopressie</vt:lpstr>
      <vt:lpstr>Stappenplan vasopressie</vt:lpstr>
      <vt:lpstr>Studie flowchart</vt:lpstr>
      <vt:lpstr>Baseline</vt:lpstr>
      <vt:lpstr>Uitkomst </vt:lpstr>
      <vt:lpstr>Adverse events </vt:lpstr>
      <vt:lpstr>Discussie</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Fifth Centile Versus 50th Centile Mean Blood Pressure Targets in Pediatric Septic Shock: A Randomized Controlled Trial</dc:title>
  <dc:creator>Kansen-3, H.M. (Hannah)</dc:creator>
  <cp:lastModifiedBy>Wilde, J. de (Joke)</cp:lastModifiedBy>
  <cp:revision>2</cp:revision>
  <dcterms:created xsi:type="dcterms:W3CDTF">2025-08-03T11:48:59Z</dcterms:created>
  <dcterms:modified xsi:type="dcterms:W3CDTF">2025-08-27T07:15:27Z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b1496e1b-af9f-4d46-8ad3-ae09fe598a47</vt:lpwstr>
  </property>
</Properties>
</file>