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72" r:id="rId5"/>
    <p:sldId id="273" r:id="rId6"/>
    <p:sldId id="283" r:id="rId7"/>
    <p:sldId id="284" r:id="rId8"/>
    <p:sldId id="285" r:id="rId9"/>
    <p:sldId id="274" r:id="rId10"/>
    <p:sldId id="275" r:id="rId11"/>
    <p:sldId id="276" r:id="rId12"/>
    <p:sldId id="277" r:id="rId13"/>
    <p:sldId id="289" r:id="rId14"/>
    <p:sldId id="287" r:id="rId15"/>
    <p:sldId id="288" r:id="rId16"/>
    <p:sldId id="278" r:id="rId17"/>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9941" autoAdjust="0"/>
  </p:normalViewPr>
  <p:slideViewPr>
    <p:cSldViewPr snapToGrid="0">
      <p:cViewPr varScale="1">
        <p:scale>
          <a:sx n="48" d="100"/>
          <a:sy n="48" d="100"/>
        </p:scale>
        <p:origin x="10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D5B9B1F-580E-425D-BC94-87C44BA6368B}" type="datetimeFigureOut">
              <a:rPr lang="nl-NL" smtClean="0"/>
              <a:t>1-8-2025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0CF39BC-03DC-4933-8FCF-F72582EFB525}" type="slidenum">
              <a:rPr lang="nl-NL" smtClean="0"/>
              <a:t>‹nr.›</a:t>
            </a:fld>
            <a:endParaRPr lang="nl-NL"/>
          </a:p>
        </p:txBody>
      </p:sp>
    </p:spTree>
    <p:extLst>
      <p:ext uri="{BB962C8B-B14F-4D97-AF65-F5344CB8AC3E}">
        <p14:creationId xmlns:p14="http://schemas.microsoft.com/office/powerpoint/2010/main" val="139656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a:t>
            </a:fld>
            <a:endParaRPr lang="nl-NL"/>
          </a:p>
        </p:txBody>
      </p:sp>
    </p:spTree>
    <p:extLst>
      <p:ext uri="{BB962C8B-B14F-4D97-AF65-F5344CB8AC3E}">
        <p14:creationId xmlns:p14="http://schemas.microsoft.com/office/powerpoint/2010/main" val="74788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10</a:t>
            </a:fld>
            <a:endParaRPr lang="nl-NL"/>
          </a:p>
        </p:txBody>
      </p:sp>
    </p:spTree>
    <p:extLst>
      <p:ext uri="{BB962C8B-B14F-4D97-AF65-F5344CB8AC3E}">
        <p14:creationId xmlns:p14="http://schemas.microsoft.com/office/powerpoint/2010/main" val="41428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Rechter kolom is van eerste kleinere studie, die ze nu willen valideren.</a:t>
            </a:r>
          </a:p>
          <a:p>
            <a:r>
              <a:rPr lang="nl-NL" dirty="0"/>
              <a:t>Vraag is wel hoe </a:t>
            </a:r>
            <a:r>
              <a:rPr lang="nl-NL" dirty="0" err="1"/>
              <a:t>favorable</a:t>
            </a:r>
            <a:r>
              <a:rPr lang="nl-NL" dirty="0"/>
              <a:t> een PCPC 3 is…</a:t>
            </a:r>
          </a:p>
          <a:p>
            <a:r>
              <a:rPr lang="nl-NL" dirty="0"/>
              <a:t>2 studies naast </a:t>
            </a:r>
            <a:r>
              <a:rPr lang="nl-NL" dirty="0" err="1"/>
              <a:t>elkaargezet</a:t>
            </a:r>
            <a:r>
              <a:rPr lang="nl-NL" dirty="0"/>
              <a:t> ook om belang scholing/training weer te geven (linker kolom versus rechter kolom</a:t>
            </a:r>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11</a:t>
            </a:fld>
            <a:endParaRPr lang="nl-NL"/>
          </a:p>
        </p:txBody>
      </p:sp>
    </p:spTree>
    <p:extLst>
      <p:ext uri="{BB962C8B-B14F-4D97-AF65-F5344CB8AC3E}">
        <p14:creationId xmlns:p14="http://schemas.microsoft.com/office/powerpoint/2010/main" val="121759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Forest</a:t>
            </a:r>
            <a:r>
              <a:rPr lang="nl-NL" dirty="0"/>
              <a:t> plot</a:t>
            </a:r>
          </a:p>
          <a:p>
            <a:r>
              <a:rPr lang="nl-NL" dirty="0" err="1"/>
              <a:t>Adjusted</a:t>
            </a:r>
            <a:r>
              <a:rPr lang="nl-NL" dirty="0"/>
              <a:t> voor meerdere factoren</a:t>
            </a:r>
          </a:p>
          <a:p>
            <a:r>
              <a:rPr lang="nl-NL" dirty="0"/>
              <a:t>NB survival </a:t>
            </a:r>
            <a:r>
              <a:rPr lang="nl-NL" dirty="0" err="1"/>
              <a:t>to</a:t>
            </a:r>
            <a:r>
              <a:rPr lang="nl-NL" dirty="0"/>
              <a:t> </a:t>
            </a:r>
            <a:r>
              <a:rPr lang="nl-NL" dirty="0" err="1"/>
              <a:t>hospital</a:t>
            </a:r>
            <a:r>
              <a:rPr lang="nl-NL" dirty="0"/>
              <a:t> discharge maar NET significant</a:t>
            </a:r>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12</a:t>
            </a:fld>
            <a:endParaRPr lang="nl-NL"/>
          </a:p>
        </p:txBody>
      </p:sp>
    </p:spTree>
    <p:extLst>
      <p:ext uri="{BB962C8B-B14F-4D97-AF65-F5344CB8AC3E}">
        <p14:creationId xmlns:p14="http://schemas.microsoft.com/office/powerpoint/2010/main" val="300670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13</a:t>
            </a:fld>
            <a:endParaRPr lang="nl-NL"/>
          </a:p>
        </p:txBody>
      </p:sp>
    </p:spTree>
    <p:extLst>
      <p:ext uri="{BB962C8B-B14F-4D97-AF65-F5344CB8AC3E}">
        <p14:creationId xmlns:p14="http://schemas.microsoft.com/office/powerpoint/2010/main" val="153336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14</a:t>
            </a:fld>
            <a:endParaRPr lang="nl-NL"/>
          </a:p>
        </p:txBody>
      </p:sp>
    </p:spTree>
    <p:extLst>
      <p:ext uri="{BB962C8B-B14F-4D97-AF65-F5344CB8AC3E}">
        <p14:creationId xmlns:p14="http://schemas.microsoft.com/office/powerpoint/2010/main" val="138324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15</a:t>
            </a:fld>
            <a:endParaRPr lang="nl-NL"/>
          </a:p>
        </p:txBody>
      </p:sp>
    </p:spTree>
    <p:extLst>
      <p:ext uri="{BB962C8B-B14F-4D97-AF65-F5344CB8AC3E}">
        <p14:creationId xmlns:p14="http://schemas.microsoft.com/office/powerpoint/2010/main" val="402630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16</a:t>
            </a:fld>
            <a:endParaRPr lang="nl-NL"/>
          </a:p>
        </p:txBody>
      </p:sp>
    </p:spTree>
    <p:extLst>
      <p:ext uri="{BB962C8B-B14F-4D97-AF65-F5344CB8AC3E}">
        <p14:creationId xmlns:p14="http://schemas.microsoft.com/office/powerpoint/2010/main" val="126653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de reden van korte pauzes tijdens reanimatie wissels en continu masseren bij </a:t>
            </a:r>
            <a:r>
              <a:rPr lang="nl-NL" dirty="0" err="1"/>
              <a:t>geintubeerde</a:t>
            </a:r>
            <a:r>
              <a:rPr lang="nl-NL" dirty="0"/>
              <a:t> </a:t>
            </a:r>
            <a:r>
              <a:rPr lang="nl-NL" dirty="0" err="1"/>
              <a:t>patient</a:t>
            </a:r>
            <a:r>
              <a:rPr lang="nl-NL" dirty="0"/>
              <a:t>.</a:t>
            </a:r>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2</a:t>
            </a:fld>
            <a:endParaRPr lang="nl-NL"/>
          </a:p>
        </p:txBody>
      </p:sp>
    </p:spTree>
    <p:extLst>
      <p:ext uri="{BB962C8B-B14F-4D97-AF65-F5344CB8AC3E}">
        <p14:creationId xmlns:p14="http://schemas.microsoft.com/office/powerpoint/2010/main" val="40023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3</a:t>
            </a:fld>
            <a:endParaRPr lang="nl-NL"/>
          </a:p>
        </p:txBody>
      </p:sp>
    </p:spTree>
    <p:extLst>
      <p:ext uri="{BB962C8B-B14F-4D97-AF65-F5344CB8AC3E}">
        <p14:creationId xmlns:p14="http://schemas.microsoft.com/office/powerpoint/2010/main" val="373344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Hersendood: onduidelijk – voor of na CPR? Ik neem aan voor, maar beide is gek.</a:t>
            </a:r>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4</a:t>
            </a:fld>
            <a:endParaRPr lang="nl-NL"/>
          </a:p>
        </p:txBody>
      </p:sp>
    </p:spTree>
    <p:extLst>
      <p:ext uri="{BB962C8B-B14F-4D97-AF65-F5344CB8AC3E}">
        <p14:creationId xmlns:p14="http://schemas.microsoft.com/office/powerpoint/2010/main" val="385169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PCPC: </a:t>
            </a:r>
            <a:r>
              <a:rPr lang="nl-NL" dirty="0" err="1"/>
              <a:t>ped</a:t>
            </a:r>
            <a:r>
              <a:rPr lang="nl-NL" dirty="0"/>
              <a:t> </a:t>
            </a:r>
            <a:r>
              <a:rPr lang="nl-NL" dirty="0" err="1"/>
              <a:t>cerebral</a:t>
            </a:r>
            <a:r>
              <a:rPr lang="nl-NL" dirty="0"/>
              <a:t> performance </a:t>
            </a:r>
            <a:r>
              <a:rPr lang="nl-NL" dirty="0" err="1"/>
              <a:t>category</a:t>
            </a:r>
            <a:endParaRPr lang="nl-NL" dirty="0"/>
          </a:p>
          <a:p>
            <a:r>
              <a:rPr lang="nl-NL" dirty="0"/>
              <a:t>4=severe </a:t>
            </a:r>
            <a:r>
              <a:rPr lang="nl-NL" dirty="0" err="1"/>
              <a:t>disability</a:t>
            </a:r>
            <a:r>
              <a:rPr lang="nl-NL" dirty="0"/>
              <a:t> – adl afhankelijk</a:t>
            </a:r>
          </a:p>
          <a:p>
            <a:r>
              <a:rPr lang="nl-NL" dirty="0"/>
              <a:t>5 = coma / vegetatief</a:t>
            </a:r>
          </a:p>
          <a:p>
            <a:r>
              <a:rPr lang="nl-NL" dirty="0"/>
              <a:t>6 = overleden</a:t>
            </a:r>
          </a:p>
          <a:p>
            <a:endParaRPr lang="nl-NL" dirty="0"/>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5</a:t>
            </a:fld>
            <a:endParaRPr lang="nl-NL"/>
          </a:p>
        </p:txBody>
      </p:sp>
    </p:spTree>
    <p:extLst>
      <p:ext uri="{BB962C8B-B14F-4D97-AF65-F5344CB8AC3E}">
        <p14:creationId xmlns:p14="http://schemas.microsoft.com/office/powerpoint/2010/main" val="82247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Means for hemodynamic and CPR quality data, including DBP, systolic blood pressure (SBP), CC rate, and CC fraction, were calculated for each 30-second epoch. Mean DBP and SBP for each patient were defined as average BP over the first 10 minutes of CPR. For patients with less than 10 minutes of CPR BP data, mean BPs were determined for minutes of CPR provided</a:t>
            </a:r>
            <a:endParaRPr lang="nl-NL" dirty="0"/>
          </a:p>
          <a:p>
            <a:endParaRPr lang="nl-NL" dirty="0"/>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6</a:t>
            </a:fld>
            <a:endParaRPr lang="nl-NL"/>
          </a:p>
        </p:txBody>
      </p:sp>
    </p:spTree>
    <p:extLst>
      <p:ext uri="{BB962C8B-B14F-4D97-AF65-F5344CB8AC3E}">
        <p14:creationId xmlns:p14="http://schemas.microsoft.com/office/powerpoint/2010/main" val="277679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7</a:t>
            </a:fld>
            <a:endParaRPr lang="nl-NL"/>
          </a:p>
        </p:txBody>
      </p:sp>
    </p:spTree>
    <p:extLst>
      <p:ext uri="{BB962C8B-B14F-4D97-AF65-F5344CB8AC3E}">
        <p14:creationId xmlns:p14="http://schemas.microsoft.com/office/powerpoint/2010/main" val="342848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8</a:t>
            </a:fld>
            <a:endParaRPr lang="nl-NL"/>
          </a:p>
        </p:txBody>
      </p:sp>
    </p:spTree>
    <p:extLst>
      <p:ext uri="{BB962C8B-B14F-4D97-AF65-F5344CB8AC3E}">
        <p14:creationId xmlns:p14="http://schemas.microsoft.com/office/powerpoint/2010/main" val="224118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0CF39BC-03DC-4933-8FCF-F72582EFB525}" type="slidenum">
              <a:rPr lang="nl-NL" smtClean="0"/>
              <a:t>9</a:t>
            </a:fld>
            <a:endParaRPr lang="nl-NL"/>
          </a:p>
        </p:txBody>
      </p:sp>
    </p:spTree>
    <p:extLst>
      <p:ext uri="{BB962C8B-B14F-4D97-AF65-F5344CB8AC3E}">
        <p14:creationId xmlns:p14="http://schemas.microsoft.com/office/powerpoint/2010/main" val="199777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32628-4F6A-1A3D-EDC6-D6D9F76536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42E0C16-BF25-6D72-6372-632BEDE5E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D3C88AA-8DEB-470A-2716-A918983EF120}"/>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547C13EA-3B3D-B7A5-AD50-99F1AE7778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C7F86B-EF85-B42E-0F5C-D43FDF89955F}"/>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3712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11CC7-653C-8BD2-DFDF-C1B54A143B6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E067033-D73B-4402-D2AF-A86472890CF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9E04BA-5000-48DA-E4E4-6B3FBA4F8F48}"/>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E570A33F-0243-B5ED-5D02-A29BFCE213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160E76-FF32-F70A-D3CC-A1AED8BDC9A7}"/>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415766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EF9C6B-2667-FB8C-740E-06164E47447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48CD7DF-BC20-E2FA-83F3-FA22F48C3B6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96E2B9-57EB-9D39-FCBB-FA97647C9E18}"/>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8EBBFC0D-290F-F0E8-0B7C-A79D6F7B46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C42DC5B-342A-4F59-442A-9BC999527061}"/>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60250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B19E4-17CD-3305-C147-E6CEB809313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7F6CC6D-AEA9-802D-629D-FD9DBFE5D64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0E4143-578E-C297-A129-F455EBE033D1}"/>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84505602-55E2-DC5D-9E50-525E6E4E99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9E9101-A9C7-2C31-F015-00C48AC017EC}"/>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11836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0136F-EC37-FF8C-0473-9CC1B6B6B7F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C732DCD-2B8C-77AE-8E92-6348608E2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C1DB503-93A7-C9F9-3443-80A60A25A648}"/>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AB9B0265-C01E-C540-9BB6-5D8F96BC50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785FB5-470F-D43E-9C1D-EC2910C9B2D2}"/>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04987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D9DC3-238E-57EA-C64D-F788D528F80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234D2B-EE99-8D6A-3995-F3B86D3FBC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81C31C-572D-F86A-DDA9-ECBAE2D98B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242083F-1B47-7F50-7712-73B080C26141}"/>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6" name="Tijdelijke aanduiding voor voettekst 5">
            <a:extLst>
              <a:ext uri="{FF2B5EF4-FFF2-40B4-BE49-F238E27FC236}">
                <a16:creationId xmlns:a16="http://schemas.microsoft.com/office/drawing/2014/main" id="{C2D7B5D4-AAE0-F514-96A8-3FC8789C34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EFF8D7-6222-9671-35DF-BBE574B0CAC4}"/>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184922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5EBE6-8BDB-2815-EAFC-D86A86D54C1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F9444B0-0038-315F-E2CE-9A07A33BA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E795763-09AA-64C7-A04F-D1431EDF8BC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CC9C4FE-A1B0-9C9A-1444-FF6E0AED2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8599BAE-D98A-D35C-AE6B-5367EFE54AE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3F588EB-704E-C1F4-161F-09C8F37E5957}"/>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8" name="Tijdelijke aanduiding voor voettekst 7">
            <a:extLst>
              <a:ext uri="{FF2B5EF4-FFF2-40B4-BE49-F238E27FC236}">
                <a16:creationId xmlns:a16="http://schemas.microsoft.com/office/drawing/2014/main" id="{F7F6AB59-E3AE-5773-C7D4-736B55866AC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A26B917-1FDE-4B6B-5ABA-6A62CCC5B806}"/>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40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90E0E-DB01-C053-E935-0E8231931B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D24C4B3-6103-DB56-FB00-D1D71A26B9A2}"/>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4" name="Tijdelijke aanduiding voor voettekst 3">
            <a:extLst>
              <a:ext uri="{FF2B5EF4-FFF2-40B4-BE49-F238E27FC236}">
                <a16:creationId xmlns:a16="http://schemas.microsoft.com/office/drawing/2014/main" id="{8B0EDC97-EA47-BFB5-E3F4-B5499601433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086015A-EDA6-7FC3-52E9-AF7515A215B0}"/>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37656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EA9B28-F0C7-E072-2F9C-8DCE088375E4}"/>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3" name="Tijdelijke aanduiding voor voettekst 2">
            <a:extLst>
              <a:ext uri="{FF2B5EF4-FFF2-40B4-BE49-F238E27FC236}">
                <a16:creationId xmlns:a16="http://schemas.microsoft.com/office/drawing/2014/main" id="{8BEDBF33-F56F-FF22-C598-FCE66E9E8AA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79161F-F5E4-BD24-87E9-A722FDBBB8DA}"/>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43378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E8BA9-E811-C3A8-B225-253B8A2DA7D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E393E9F-F868-55A9-0906-2697752F7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869D16F-B106-741B-A1D2-59D0EFC61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793A861-77E6-E87B-74F4-D681300EB76E}"/>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6" name="Tijdelijke aanduiding voor voettekst 5">
            <a:extLst>
              <a:ext uri="{FF2B5EF4-FFF2-40B4-BE49-F238E27FC236}">
                <a16:creationId xmlns:a16="http://schemas.microsoft.com/office/drawing/2014/main" id="{B54E331B-F503-FFA0-AF22-43BF079D76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58DECD-5C6D-19A4-8B0A-904DFBA4B20A}"/>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115720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1F163-7168-9570-0DE6-EEF86BB4F7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8F658FD-4983-56F7-2A44-766743E13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36E9CF8-18BC-676C-5774-72C26DF89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50D21F-36CE-2EA4-32F1-0CA041DC5606}"/>
              </a:ext>
            </a:extLst>
          </p:cNvPr>
          <p:cNvSpPr>
            <a:spLocks noGrp="1"/>
          </p:cNvSpPr>
          <p:nvPr>
            <p:ph type="dt" sz="half" idx="10"/>
          </p:nvPr>
        </p:nvSpPr>
        <p:spPr/>
        <p:txBody>
          <a:bodyPr/>
          <a:lstStyle/>
          <a:p>
            <a:fld id="{5112F91B-A35A-47AB-9FF3-DBE600536489}" type="datetimeFigureOut">
              <a:rPr lang="nl-NL" smtClean="0"/>
              <a:t>1-8-2025</a:t>
            </a:fld>
            <a:endParaRPr lang="nl-NL"/>
          </a:p>
        </p:txBody>
      </p:sp>
      <p:sp>
        <p:nvSpPr>
          <p:cNvPr id="6" name="Tijdelijke aanduiding voor voettekst 5">
            <a:extLst>
              <a:ext uri="{FF2B5EF4-FFF2-40B4-BE49-F238E27FC236}">
                <a16:creationId xmlns:a16="http://schemas.microsoft.com/office/drawing/2014/main" id="{42F66BB1-15E6-9E14-F0A9-5840FB0BF5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8F2E6D-2FFE-878A-C5AE-A2C3B81D6357}"/>
              </a:ext>
            </a:extLst>
          </p:cNvPr>
          <p:cNvSpPr>
            <a:spLocks noGrp="1"/>
          </p:cNvSpPr>
          <p:nvPr>
            <p:ph type="sldNum" sz="quarter" idx="12"/>
          </p:nvPr>
        </p:nvSpPr>
        <p:spPr/>
        <p:txBody>
          <a:bodyPr/>
          <a:lstStyle/>
          <a:p>
            <a:fld id="{34980AA1-7556-4267-A8AC-8B1FE68AA8E2}" type="slidenum">
              <a:rPr lang="nl-NL" smtClean="0"/>
              <a:t>‹nr.›</a:t>
            </a:fld>
            <a:endParaRPr lang="nl-NL"/>
          </a:p>
        </p:txBody>
      </p:sp>
    </p:spTree>
    <p:extLst>
      <p:ext uri="{BB962C8B-B14F-4D97-AF65-F5344CB8AC3E}">
        <p14:creationId xmlns:p14="http://schemas.microsoft.com/office/powerpoint/2010/main" val="27634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BDA5B2A-1962-CCD9-70C1-50B52C638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A900107-7A09-3C55-9BB7-71E76803D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5E9170-D56E-30AD-1697-49BB89AB7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2F91B-A35A-47AB-9FF3-DBE600536489}" type="datetimeFigureOut">
              <a:rPr lang="nl-NL" smtClean="0"/>
              <a:t>1-8-2025</a:t>
            </a:fld>
            <a:endParaRPr lang="nl-NL"/>
          </a:p>
        </p:txBody>
      </p:sp>
      <p:sp>
        <p:nvSpPr>
          <p:cNvPr id="5" name="Tijdelijke aanduiding voor voettekst 4">
            <a:extLst>
              <a:ext uri="{FF2B5EF4-FFF2-40B4-BE49-F238E27FC236}">
                <a16:creationId xmlns:a16="http://schemas.microsoft.com/office/drawing/2014/main" id="{2CD342C5-0FCC-B4E8-642D-26A22E06C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91F1D31-B249-18AA-B2AE-FC26FBA8B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80AA1-7556-4267-A8AC-8B1FE68AA8E2}" type="slidenum">
              <a:rPr lang="nl-NL" smtClean="0"/>
              <a:t>‹nr.›</a:t>
            </a:fld>
            <a:endParaRPr lang="nl-NL"/>
          </a:p>
        </p:txBody>
      </p:sp>
    </p:spTree>
    <p:extLst>
      <p:ext uri="{BB962C8B-B14F-4D97-AF65-F5344CB8AC3E}">
        <p14:creationId xmlns:p14="http://schemas.microsoft.com/office/powerpoint/2010/main" val="188516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E1736331-C91B-AB77-DDA9-20E99C1C9C44}"/>
              </a:ext>
            </a:extLst>
          </p:cNvPr>
          <p:cNvSpPr>
            <a:spLocks noGrp="1"/>
          </p:cNvSpPr>
          <p:nvPr>
            <p:ph type="subTitle" idx="1"/>
          </p:nvPr>
        </p:nvSpPr>
        <p:spPr>
          <a:xfrm>
            <a:off x="1524000" y="5084394"/>
            <a:ext cx="9144000" cy="1302488"/>
          </a:xfrm>
        </p:spPr>
        <p:txBody>
          <a:bodyPr/>
          <a:lstStyle/>
          <a:p>
            <a:r>
              <a:rPr lang="nl-NL" dirty="0">
                <a:solidFill>
                  <a:schemeClr val="accent3">
                    <a:lumMod val="50000"/>
                  </a:schemeClr>
                </a:solidFill>
              </a:rPr>
              <a:t>Jennifer Walker</a:t>
            </a:r>
          </a:p>
          <a:p>
            <a:r>
              <a:rPr lang="nl-NL" dirty="0">
                <a:solidFill>
                  <a:schemeClr val="accent3">
                    <a:lumMod val="50000"/>
                  </a:schemeClr>
                </a:solidFill>
              </a:rPr>
              <a:t>7 juli 2025</a:t>
            </a:r>
          </a:p>
        </p:txBody>
      </p:sp>
      <p:pic>
        <p:nvPicPr>
          <p:cNvPr id="5" name="Afbeelding 4">
            <a:extLst>
              <a:ext uri="{FF2B5EF4-FFF2-40B4-BE49-F238E27FC236}">
                <a16:creationId xmlns:a16="http://schemas.microsoft.com/office/drawing/2014/main" id="{56D725C4-EB50-4B3A-AE79-334519392923}"/>
              </a:ext>
            </a:extLst>
          </p:cNvPr>
          <p:cNvPicPr>
            <a:picLocks noChangeAspect="1"/>
          </p:cNvPicPr>
          <p:nvPr/>
        </p:nvPicPr>
        <p:blipFill>
          <a:blip r:embed="rId3"/>
          <a:srcRect l="22758" t="28955" r="26035" b="51007"/>
          <a:stretch/>
        </p:blipFill>
        <p:spPr>
          <a:xfrm>
            <a:off x="425668" y="381397"/>
            <a:ext cx="11025353" cy="2425535"/>
          </a:xfrm>
          <a:prstGeom prst="rect">
            <a:avLst/>
          </a:prstGeom>
        </p:spPr>
      </p:pic>
      <p:sp>
        <p:nvSpPr>
          <p:cNvPr id="8" name="Tekstvak 7">
            <a:extLst>
              <a:ext uri="{FF2B5EF4-FFF2-40B4-BE49-F238E27FC236}">
                <a16:creationId xmlns:a16="http://schemas.microsoft.com/office/drawing/2014/main" id="{FF630BAD-EE90-ED7A-9DAF-CA492097F4E1}"/>
              </a:ext>
            </a:extLst>
          </p:cNvPr>
          <p:cNvSpPr txBox="1"/>
          <p:nvPr/>
        </p:nvSpPr>
        <p:spPr>
          <a:xfrm>
            <a:off x="753259" y="3067550"/>
            <a:ext cx="5468869" cy="477054"/>
          </a:xfrm>
          <a:prstGeom prst="rect">
            <a:avLst/>
          </a:prstGeom>
          <a:noFill/>
        </p:spPr>
        <p:txBody>
          <a:bodyPr wrap="none" rtlCol="0">
            <a:spAutoFit/>
          </a:bodyPr>
          <a:lstStyle/>
          <a:p>
            <a:r>
              <a:rPr lang="nl-NL" sz="2500" dirty="0"/>
              <a:t>Robert A Berg et al. </a:t>
            </a:r>
            <a:r>
              <a:rPr lang="nl-NL" sz="2500" dirty="0" err="1"/>
              <a:t>Crit</a:t>
            </a:r>
            <a:r>
              <a:rPr lang="nl-NL" sz="2500" dirty="0"/>
              <a:t> Care </a:t>
            </a:r>
            <a:r>
              <a:rPr lang="nl-NL" sz="2500" dirty="0" err="1"/>
              <a:t>Med</a:t>
            </a:r>
            <a:r>
              <a:rPr lang="nl-NL" sz="2500" dirty="0"/>
              <a:t>. 2023.</a:t>
            </a:r>
          </a:p>
        </p:txBody>
      </p:sp>
    </p:spTree>
    <p:extLst>
      <p:ext uri="{BB962C8B-B14F-4D97-AF65-F5344CB8AC3E}">
        <p14:creationId xmlns:p14="http://schemas.microsoft.com/office/powerpoint/2010/main" val="184765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FBFCA-3D2A-CD38-5F5D-7CAE45AE7E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12384D-6A33-E26B-5698-73EF1E03BE3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A584E4F-828F-5138-0A3E-CD3554D38A75}"/>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27678837-447A-A222-62C8-5FD4EFF65C77}"/>
              </a:ext>
            </a:extLst>
          </p:cNvPr>
          <p:cNvPicPr>
            <a:picLocks noChangeAspect="1"/>
          </p:cNvPicPr>
          <p:nvPr/>
        </p:nvPicPr>
        <p:blipFill>
          <a:blip r:embed="rId3"/>
          <a:srcRect l="23284" t="20683" r="24440" b="27153"/>
          <a:stretch/>
        </p:blipFill>
        <p:spPr>
          <a:xfrm>
            <a:off x="736980" y="481083"/>
            <a:ext cx="10411682" cy="5841242"/>
          </a:xfrm>
          <a:prstGeom prst="rect">
            <a:avLst/>
          </a:prstGeom>
        </p:spPr>
      </p:pic>
      <p:sp>
        <p:nvSpPr>
          <p:cNvPr id="6" name="Rechthoek: afgeronde hoeken 5">
            <a:extLst>
              <a:ext uri="{FF2B5EF4-FFF2-40B4-BE49-F238E27FC236}">
                <a16:creationId xmlns:a16="http://schemas.microsoft.com/office/drawing/2014/main" id="{FD1CAB34-133E-8164-A712-2CB7D92F5B64}"/>
              </a:ext>
            </a:extLst>
          </p:cNvPr>
          <p:cNvSpPr/>
          <p:nvPr/>
        </p:nvSpPr>
        <p:spPr>
          <a:xfrm>
            <a:off x="5295331" y="2511188"/>
            <a:ext cx="1173708" cy="341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2DB6361E-DA65-0E95-A5FC-483B5541D3A6}"/>
              </a:ext>
            </a:extLst>
          </p:cNvPr>
          <p:cNvSpPr/>
          <p:nvPr/>
        </p:nvSpPr>
        <p:spPr>
          <a:xfrm>
            <a:off x="10194878" y="2511188"/>
            <a:ext cx="731292" cy="341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4602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3D65-DF59-2AED-55CC-4324701AFC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7A2DC9-FA2C-44AD-0D42-EE02DD36AC3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2F60ADC2-3DB5-2C02-7E9B-6C5FD85D09F0}"/>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D8A4E7F8-B41B-8604-95B2-478CCD1B8E4E}"/>
              </a:ext>
            </a:extLst>
          </p:cNvPr>
          <p:cNvPicPr>
            <a:picLocks noChangeAspect="1"/>
          </p:cNvPicPr>
          <p:nvPr/>
        </p:nvPicPr>
        <p:blipFill>
          <a:blip r:embed="rId3"/>
          <a:srcRect l="23955" t="20707" r="24663" b="15814"/>
          <a:stretch/>
        </p:blipFill>
        <p:spPr>
          <a:xfrm>
            <a:off x="1787856" y="729009"/>
            <a:ext cx="8297839" cy="5763866"/>
          </a:xfrm>
          <a:prstGeom prst="rect">
            <a:avLst/>
          </a:prstGeom>
        </p:spPr>
      </p:pic>
      <p:sp>
        <p:nvSpPr>
          <p:cNvPr id="6" name="Rechthoek: afgeronde hoeken 5">
            <a:extLst>
              <a:ext uri="{FF2B5EF4-FFF2-40B4-BE49-F238E27FC236}">
                <a16:creationId xmlns:a16="http://schemas.microsoft.com/office/drawing/2014/main" id="{96B3F809-1FF6-ED77-FC46-5B3AF1F97AA0}"/>
              </a:ext>
            </a:extLst>
          </p:cNvPr>
          <p:cNvSpPr/>
          <p:nvPr/>
        </p:nvSpPr>
        <p:spPr>
          <a:xfrm>
            <a:off x="5950424" y="2702257"/>
            <a:ext cx="941695" cy="28660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B5A122DB-69CB-11F4-A5AB-EA0D73522752}"/>
              </a:ext>
            </a:extLst>
          </p:cNvPr>
          <p:cNvSpPr txBox="1"/>
          <p:nvPr/>
        </p:nvSpPr>
        <p:spPr>
          <a:xfrm>
            <a:off x="6851175" y="3380040"/>
            <a:ext cx="699230" cy="369332"/>
          </a:xfrm>
          <a:prstGeom prst="rect">
            <a:avLst/>
          </a:prstGeom>
          <a:noFill/>
        </p:spPr>
        <p:txBody>
          <a:bodyPr wrap="none" rtlCol="0">
            <a:spAutoFit/>
          </a:bodyPr>
          <a:lstStyle/>
          <a:p>
            <a:r>
              <a:rPr lang="nl-NL" dirty="0"/>
              <a:t>=95%</a:t>
            </a:r>
          </a:p>
        </p:txBody>
      </p:sp>
      <p:sp>
        <p:nvSpPr>
          <p:cNvPr id="8" name="Tekstvak 7">
            <a:extLst>
              <a:ext uri="{FF2B5EF4-FFF2-40B4-BE49-F238E27FC236}">
                <a16:creationId xmlns:a16="http://schemas.microsoft.com/office/drawing/2014/main" id="{18E1141E-3A1C-ED4E-2084-A3A1C394812B}"/>
              </a:ext>
            </a:extLst>
          </p:cNvPr>
          <p:cNvSpPr txBox="1"/>
          <p:nvPr/>
        </p:nvSpPr>
        <p:spPr>
          <a:xfrm>
            <a:off x="6864823" y="3621361"/>
            <a:ext cx="699230" cy="369332"/>
          </a:xfrm>
          <a:prstGeom prst="rect">
            <a:avLst/>
          </a:prstGeom>
          <a:noFill/>
        </p:spPr>
        <p:txBody>
          <a:bodyPr wrap="none" rtlCol="0">
            <a:spAutoFit/>
          </a:bodyPr>
          <a:lstStyle/>
          <a:p>
            <a:r>
              <a:rPr lang="nl-NL" dirty="0"/>
              <a:t>=85%</a:t>
            </a:r>
          </a:p>
        </p:txBody>
      </p:sp>
      <p:sp>
        <p:nvSpPr>
          <p:cNvPr id="9" name="Rechthoek: afgeronde hoeken 8">
            <a:extLst>
              <a:ext uri="{FF2B5EF4-FFF2-40B4-BE49-F238E27FC236}">
                <a16:creationId xmlns:a16="http://schemas.microsoft.com/office/drawing/2014/main" id="{B145CF35-2F5F-1B28-CC37-87BED3369610}"/>
              </a:ext>
            </a:extLst>
          </p:cNvPr>
          <p:cNvSpPr/>
          <p:nvPr/>
        </p:nvSpPr>
        <p:spPr>
          <a:xfrm>
            <a:off x="5950424" y="3662725"/>
            <a:ext cx="941695" cy="28660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Verbindingslijn: gekromd 9">
            <a:extLst>
              <a:ext uri="{FF2B5EF4-FFF2-40B4-BE49-F238E27FC236}">
                <a16:creationId xmlns:a16="http://schemas.microsoft.com/office/drawing/2014/main" id="{D083F338-F469-283D-BAA5-256CCDC4B415}"/>
              </a:ext>
            </a:extLst>
          </p:cNvPr>
          <p:cNvCxnSpPr>
            <a:cxnSpLocks/>
          </p:cNvCxnSpPr>
          <p:nvPr/>
        </p:nvCxnSpPr>
        <p:spPr>
          <a:xfrm rot="10800000">
            <a:off x="7069096" y="3311391"/>
            <a:ext cx="488133" cy="190142"/>
          </a:xfrm>
          <a:prstGeom prst="curvedConnector3">
            <a:avLst>
              <a:gd name="adj1" fmla="val -3578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2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0A67A-968D-1CE2-84F3-3271751E8E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23C3B9-1498-7404-BF10-A28A4D78A3D8}"/>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3B680D2-3F26-3CD8-43F9-17B0825A1047}"/>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6457AA8A-B57A-E2A3-3252-5D1A3B75B1E7}"/>
              </a:ext>
            </a:extLst>
          </p:cNvPr>
          <p:cNvPicPr>
            <a:picLocks noChangeAspect="1"/>
          </p:cNvPicPr>
          <p:nvPr/>
        </p:nvPicPr>
        <p:blipFill>
          <a:blip r:embed="rId3"/>
          <a:srcRect l="23508" t="21711" r="23880" b="26406"/>
          <a:stretch/>
        </p:blipFill>
        <p:spPr>
          <a:xfrm>
            <a:off x="650544" y="365125"/>
            <a:ext cx="10890911" cy="6038188"/>
          </a:xfrm>
          <a:prstGeom prst="rect">
            <a:avLst/>
          </a:prstGeom>
        </p:spPr>
      </p:pic>
      <p:sp>
        <p:nvSpPr>
          <p:cNvPr id="6" name="Ovaal 5">
            <a:extLst>
              <a:ext uri="{FF2B5EF4-FFF2-40B4-BE49-F238E27FC236}">
                <a16:creationId xmlns:a16="http://schemas.microsoft.com/office/drawing/2014/main" id="{EFEF4639-6F01-3A5E-9A6E-7FA0B4E5D6F5}"/>
              </a:ext>
            </a:extLst>
          </p:cNvPr>
          <p:cNvSpPr/>
          <p:nvPr/>
        </p:nvSpPr>
        <p:spPr>
          <a:xfrm>
            <a:off x="838200" y="1965278"/>
            <a:ext cx="1741227" cy="12419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8" name="Rechte verbindingslijn met pijl 7">
            <a:extLst>
              <a:ext uri="{FF2B5EF4-FFF2-40B4-BE49-F238E27FC236}">
                <a16:creationId xmlns:a16="http://schemas.microsoft.com/office/drawing/2014/main" id="{4BEC387E-B186-4D14-FAF5-CDAEDC1A422E}"/>
              </a:ext>
            </a:extLst>
          </p:cNvPr>
          <p:cNvCxnSpPr/>
          <p:nvPr/>
        </p:nvCxnSpPr>
        <p:spPr>
          <a:xfrm flipH="1">
            <a:off x="8311487" y="2920621"/>
            <a:ext cx="143301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3A4CFA5-F8CC-B745-03F5-F73591A6276B}"/>
              </a:ext>
            </a:extLst>
          </p:cNvPr>
          <p:cNvCxnSpPr/>
          <p:nvPr/>
        </p:nvCxnSpPr>
        <p:spPr>
          <a:xfrm flipH="1">
            <a:off x="7189926" y="3823648"/>
            <a:ext cx="143301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27F16F76-41F4-A380-11B1-4B3EFF78A8A2}"/>
              </a:ext>
            </a:extLst>
          </p:cNvPr>
          <p:cNvCxnSpPr/>
          <p:nvPr/>
        </p:nvCxnSpPr>
        <p:spPr>
          <a:xfrm>
            <a:off x="6942099" y="2273182"/>
            <a:ext cx="0" cy="3392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B45EE82D-A26E-420D-8A5A-E45969FF4121}"/>
              </a:ext>
            </a:extLst>
          </p:cNvPr>
          <p:cNvCxnSpPr>
            <a:cxnSpLocks/>
          </p:cNvCxnSpPr>
          <p:nvPr/>
        </p:nvCxnSpPr>
        <p:spPr>
          <a:xfrm>
            <a:off x="6180099" y="2673410"/>
            <a:ext cx="0" cy="29924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8390CE6B-199A-6478-4D9B-F8404816D72F}"/>
              </a:ext>
            </a:extLst>
          </p:cNvPr>
          <p:cNvSpPr txBox="1"/>
          <p:nvPr/>
        </p:nvSpPr>
        <p:spPr>
          <a:xfrm>
            <a:off x="6750975" y="5942568"/>
            <a:ext cx="583814" cy="369332"/>
          </a:xfrm>
          <a:prstGeom prst="rect">
            <a:avLst/>
          </a:prstGeom>
          <a:noFill/>
        </p:spPr>
        <p:txBody>
          <a:bodyPr wrap="none" rtlCol="0">
            <a:spAutoFit/>
          </a:bodyPr>
          <a:lstStyle/>
          <a:p>
            <a:r>
              <a:rPr lang="nl-NL" dirty="0">
                <a:solidFill>
                  <a:srgbClr val="FF0000"/>
                </a:solidFill>
              </a:rPr>
              <a:t>49%</a:t>
            </a:r>
          </a:p>
        </p:txBody>
      </p:sp>
      <p:sp>
        <p:nvSpPr>
          <p:cNvPr id="14" name="Tekstvak 13">
            <a:extLst>
              <a:ext uri="{FF2B5EF4-FFF2-40B4-BE49-F238E27FC236}">
                <a16:creationId xmlns:a16="http://schemas.microsoft.com/office/drawing/2014/main" id="{E361DA38-EFF0-437A-C222-88F975109B27}"/>
              </a:ext>
            </a:extLst>
          </p:cNvPr>
          <p:cNvSpPr txBox="1"/>
          <p:nvPr/>
        </p:nvSpPr>
        <p:spPr>
          <a:xfrm>
            <a:off x="5979505" y="5942568"/>
            <a:ext cx="583814" cy="369332"/>
          </a:xfrm>
          <a:prstGeom prst="rect">
            <a:avLst/>
          </a:prstGeom>
          <a:noFill/>
        </p:spPr>
        <p:txBody>
          <a:bodyPr wrap="none" rtlCol="0">
            <a:spAutoFit/>
          </a:bodyPr>
          <a:lstStyle/>
          <a:p>
            <a:r>
              <a:rPr lang="nl-NL" dirty="0">
                <a:solidFill>
                  <a:srgbClr val="FF0000"/>
                </a:solidFill>
              </a:rPr>
              <a:t>32%</a:t>
            </a:r>
          </a:p>
        </p:txBody>
      </p:sp>
    </p:spTree>
    <p:extLst>
      <p:ext uri="{BB962C8B-B14F-4D97-AF65-F5344CB8AC3E}">
        <p14:creationId xmlns:p14="http://schemas.microsoft.com/office/powerpoint/2010/main" val="36429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1577-BBE2-7302-A702-09E13C337B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28A833-CAB2-21DB-535D-2B701030F84D}"/>
              </a:ext>
            </a:extLst>
          </p:cNvPr>
          <p:cNvSpPr>
            <a:spLocks noGrp="1"/>
          </p:cNvSpPr>
          <p:nvPr>
            <p:ph type="title"/>
          </p:nvPr>
        </p:nvSpPr>
        <p:spPr/>
        <p:txBody>
          <a:bodyPr/>
          <a:lstStyle/>
          <a:p>
            <a:r>
              <a:rPr lang="nl-NL" dirty="0"/>
              <a:t>Opmerkingen</a:t>
            </a:r>
          </a:p>
        </p:txBody>
      </p:sp>
      <p:sp>
        <p:nvSpPr>
          <p:cNvPr id="3" name="Tijdelijke aanduiding voor inhoud 2">
            <a:extLst>
              <a:ext uri="{FF2B5EF4-FFF2-40B4-BE49-F238E27FC236}">
                <a16:creationId xmlns:a16="http://schemas.microsoft.com/office/drawing/2014/main" id="{FDF014B6-057A-D59F-781F-FE950C2A7A52}"/>
              </a:ext>
            </a:extLst>
          </p:cNvPr>
          <p:cNvSpPr>
            <a:spLocks noGrp="1"/>
          </p:cNvSpPr>
          <p:nvPr>
            <p:ph idx="1"/>
          </p:nvPr>
        </p:nvSpPr>
        <p:spPr/>
        <p:txBody>
          <a:bodyPr/>
          <a:lstStyle/>
          <a:p>
            <a:r>
              <a:rPr lang="nl-NL" dirty="0"/>
              <a:t>Grote studie, goede inclusiecriteria</a:t>
            </a:r>
          </a:p>
          <a:p>
            <a:r>
              <a:rPr lang="nl-NL" dirty="0"/>
              <a:t>Wel 30% uitval doordat </a:t>
            </a:r>
            <a:r>
              <a:rPr lang="nl-NL" dirty="0" err="1"/>
              <a:t>waveforms</a:t>
            </a:r>
            <a:r>
              <a:rPr lang="nl-NL" dirty="0"/>
              <a:t> niet te beoordelen waren: bias?</a:t>
            </a:r>
          </a:p>
          <a:p>
            <a:pPr marL="0" indent="0">
              <a:buNone/>
            </a:pPr>
            <a:endParaRPr lang="nl-NL" dirty="0"/>
          </a:p>
          <a:p>
            <a:r>
              <a:rPr lang="nl-NL" dirty="0"/>
              <a:t>Survival </a:t>
            </a:r>
            <a:r>
              <a:rPr lang="nl-NL" dirty="0" err="1"/>
              <a:t>to</a:t>
            </a:r>
            <a:r>
              <a:rPr lang="nl-NL" dirty="0"/>
              <a:t> </a:t>
            </a:r>
            <a:r>
              <a:rPr lang="nl-NL" dirty="0" err="1"/>
              <a:t>hospital</a:t>
            </a:r>
            <a:r>
              <a:rPr lang="nl-NL" dirty="0"/>
              <a:t> discharge maar net significant (en bij hogere DBP weer niet significant </a:t>
            </a:r>
            <a:r>
              <a:rPr lang="nl-NL" dirty="0">
                <a:sym typeface="Wingdings" panose="05000000000000000000" pitchFamily="2" charset="2"/>
              </a:rPr>
              <a:t> </a:t>
            </a:r>
            <a:r>
              <a:rPr lang="nl-NL" dirty="0"/>
              <a:t>zou beter moeten zijn)</a:t>
            </a:r>
          </a:p>
          <a:p>
            <a:r>
              <a:rPr lang="nl-NL" dirty="0"/>
              <a:t>Betere neurologische uitkomst = niet significant</a:t>
            </a:r>
          </a:p>
          <a:p>
            <a:r>
              <a:rPr lang="nl-NL" dirty="0"/>
              <a:t>Veel CICU en ECMO</a:t>
            </a:r>
          </a:p>
          <a:p>
            <a:endParaRPr lang="nl-NL" dirty="0"/>
          </a:p>
        </p:txBody>
      </p:sp>
    </p:spTree>
    <p:extLst>
      <p:ext uri="{BB962C8B-B14F-4D97-AF65-F5344CB8AC3E}">
        <p14:creationId xmlns:p14="http://schemas.microsoft.com/office/powerpoint/2010/main" val="379283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50725-F668-C0B5-3B9C-CE9CBAB9AF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CF2441-232B-0182-FB68-C94438700303}"/>
              </a:ext>
            </a:extLst>
          </p:cNvPr>
          <p:cNvSpPr>
            <a:spLocks noGrp="1"/>
          </p:cNvSpPr>
          <p:nvPr>
            <p:ph type="title"/>
          </p:nvPr>
        </p:nvSpPr>
        <p:spPr/>
        <p:txBody>
          <a:bodyPr/>
          <a:lstStyle/>
          <a:p>
            <a:r>
              <a:rPr lang="nl-NL" dirty="0"/>
              <a:t>Tips: DBP verbeteren</a:t>
            </a:r>
          </a:p>
        </p:txBody>
      </p:sp>
      <p:sp>
        <p:nvSpPr>
          <p:cNvPr id="3" name="Tijdelijke aanduiding voor inhoud 2">
            <a:extLst>
              <a:ext uri="{FF2B5EF4-FFF2-40B4-BE49-F238E27FC236}">
                <a16:creationId xmlns:a16="http://schemas.microsoft.com/office/drawing/2014/main" id="{96B99B1D-906C-B030-A0E7-99E3C7C5087A}"/>
              </a:ext>
            </a:extLst>
          </p:cNvPr>
          <p:cNvSpPr>
            <a:spLocks noGrp="1"/>
          </p:cNvSpPr>
          <p:nvPr>
            <p:ph idx="1"/>
          </p:nvPr>
        </p:nvSpPr>
        <p:spPr/>
        <p:txBody>
          <a:bodyPr>
            <a:normAutofit fontScale="92500" lnSpcReduction="20000"/>
          </a:bodyPr>
          <a:lstStyle/>
          <a:p>
            <a:pPr marL="0" indent="0">
              <a:buNone/>
            </a:pPr>
            <a:r>
              <a:rPr lang="en-US" dirty="0" err="1"/>
              <a:t>Technisch</a:t>
            </a:r>
            <a:r>
              <a:rPr lang="en-US" dirty="0"/>
              <a:t> </a:t>
            </a:r>
            <a:r>
              <a:rPr lang="en-US" dirty="0" err="1"/>
              <a:t>goede</a:t>
            </a:r>
            <a:r>
              <a:rPr lang="en-US" dirty="0"/>
              <a:t> </a:t>
            </a:r>
            <a:r>
              <a:rPr lang="en-US" dirty="0" err="1"/>
              <a:t>hartmassage</a:t>
            </a:r>
            <a:r>
              <a:rPr lang="en-US" dirty="0"/>
              <a:t> / BLS:</a:t>
            </a:r>
          </a:p>
          <a:p>
            <a:r>
              <a:rPr lang="en-US" dirty="0"/>
              <a:t>Adequate </a:t>
            </a:r>
            <a:r>
              <a:rPr lang="en-US" dirty="0" err="1"/>
              <a:t>snelheid</a:t>
            </a:r>
            <a:r>
              <a:rPr lang="en-US" dirty="0"/>
              <a:t> </a:t>
            </a:r>
            <a:r>
              <a:rPr lang="en-US" dirty="0" err="1"/>
              <a:t>hartmassage</a:t>
            </a:r>
            <a:r>
              <a:rPr lang="en-US" dirty="0"/>
              <a:t> (100-120/min)</a:t>
            </a:r>
          </a:p>
          <a:p>
            <a:r>
              <a:rPr lang="en-US" dirty="0" err="1"/>
              <a:t>Diepte</a:t>
            </a:r>
            <a:r>
              <a:rPr lang="en-US" dirty="0"/>
              <a:t> / Kracht</a:t>
            </a:r>
          </a:p>
          <a:p>
            <a:r>
              <a:rPr lang="en-US" dirty="0" err="1"/>
              <a:t>Vermijden</a:t>
            </a:r>
            <a:r>
              <a:rPr lang="en-US" dirty="0"/>
              <a:t> van </a:t>
            </a:r>
            <a:r>
              <a:rPr lang="en-US" dirty="0" err="1"/>
              <a:t>onderbrekingen</a:t>
            </a:r>
            <a:endParaRPr lang="en-US" dirty="0"/>
          </a:p>
          <a:p>
            <a:r>
              <a:rPr lang="en-US" dirty="0" err="1"/>
              <a:t>Borstkas</a:t>
            </a:r>
            <a:r>
              <a:rPr lang="en-US" dirty="0"/>
              <a:t> </a:t>
            </a:r>
            <a:r>
              <a:rPr lang="en-US" dirty="0" err="1"/>
              <a:t>goed</a:t>
            </a:r>
            <a:r>
              <a:rPr lang="en-US" dirty="0"/>
              <a:t> laten </a:t>
            </a:r>
            <a:r>
              <a:rPr lang="en-US" dirty="0" err="1"/>
              <a:t>opkomen</a:t>
            </a:r>
            <a:endParaRPr lang="en-US" dirty="0"/>
          </a:p>
          <a:p>
            <a:pPr marL="0" indent="0">
              <a:buNone/>
            </a:pPr>
            <a:endParaRPr lang="en-US" dirty="0"/>
          </a:p>
          <a:p>
            <a:pPr marL="0" indent="0">
              <a:buNone/>
            </a:pPr>
            <a:r>
              <a:rPr lang="en-US" dirty="0" err="1"/>
              <a:t>Oorzaken</a:t>
            </a:r>
            <a:r>
              <a:rPr lang="en-US" dirty="0"/>
              <a:t> </a:t>
            </a:r>
            <a:r>
              <a:rPr lang="en-US" dirty="0" err="1"/>
              <a:t>lage</a:t>
            </a:r>
            <a:r>
              <a:rPr lang="en-US" dirty="0"/>
              <a:t> DBP</a:t>
            </a:r>
          </a:p>
          <a:p>
            <a:r>
              <a:rPr lang="en-US" dirty="0" err="1"/>
              <a:t>Hypoxie</a:t>
            </a:r>
            <a:endParaRPr lang="en-US" dirty="0"/>
          </a:p>
          <a:p>
            <a:r>
              <a:rPr lang="en-US" dirty="0" err="1"/>
              <a:t>Hypovolemie</a:t>
            </a:r>
            <a:endParaRPr lang="en-US" dirty="0"/>
          </a:p>
          <a:p>
            <a:r>
              <a:rPr lang="en-US" dirty="0"/>
              <a:t>Hoog CO2</a:t>
            </a:r>
          </a:p>
          <a:p>
            <a:endParaRPr lang="en-US" dirty="0"/>
          </a:p>
        </p:txBody>
      </p:sp>
      <p:sp>
        <p:nvSpPr>
          <p:cNvPr id="6" name="Tekstvak 5">
            <a:extLst>
              <a:ext uri="{FF2B5EF4-FFF2-40B4-BE49-F238E27FC236}">
                <a16:creationId xmlns:a16="http://schemas.microsoft.com/office/drawing/2014/main" id="{2F7652DD-03F6-2F24-62BE-77CF528729EE}"/>
              </a:ext>
            </a:extLst>
          </p:cNvPr>
          <p:cNvSpPr txBox="1"/>
          <p:nvPr/>
        </p:nvSpPr>
        <p:spPr>
          <a:xfrm>
            <a:off x="4067033" y="4558352"/>
            <a:ext cx="2338332" cy="1969770"/>
          </a:xfrm>
          <a:prstGeom prst="rect">
            <a:avLst/>
          </a:prstGeom>
          <a:noFill/>
        </p:spPr>
        <p:txBody>
          <a:bodyPr wrap="none" rtlCol="0">
            <a:spAutoFit/>
          </a:bodyPr>
          <a:lstStyle/>
          <a:p>
            <a:r>
              <a:rPr lang="en-US" sz="2600" dirty="0" err="1"/>
              <a:t>Longembolie</a:t>
            </a:r>
            <a:endParaRPr lang="en-US" sz="2600" dirty="0"/>
          </a:p>
          <a:p>
            <a:r>
              <a:rPr lang="en-US" sz="2600" dirty="0" err="1"/>
              <a:t>Spanningspneu</a:t>
            </a:r>
            <a:endParaRPr lang="en-US" sz="2600" dirty="0"/>
          </a:p>
          <a:p>
            <a:r>
              <a:rPr lang="en-US" sz="2600" dirty="0" err="1"/>
              <a:t>Harttamponade</a:t>
            </a:r>
            <a:endParaRPr lang="en-US" sz="2600" dirty="0"/>
          </a:p>
          <a:p>
            <a:r>
              <a:rPr lang="en-US" sz="2600" dirty="0" err="1"/>
              <a:t>Toxines</a:t>
            </a:r>
            <a:endParaRPr lang="en-US" sz="2600" dirty="0"/>
          </a:p>
          <a:p>
            <a:endParaRPr lang="nl-NL" dirty="0"/>
          </a:p>
        </p:txBody>
      </p:sp>
    </p:spTree>
    <p:extLst>
      <p:ext uri="{BB962C8B-B14F-4D97-AF65-F5344CB8AC3E}">
        <p14:creationId xmlns:p14="http://schemas.microsoft.com/office/powerpoint/2010/main" val="176613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9742D-1129-2090-ABFD-B5ADD07321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838472-A569-6C49-78BC-8E415471EB8C}"/>
              </a:ext>
            </a:extLst>
          </p:cNvPr>
          <p:cNvSpPr>
            <a:spLocks noGrp="1"/>
          </p:cNvSpPr>
          <p:nvPr>
            <p:ph type="title"/>
          </p:nvPr>
        </p:nvSpPr>
        <p:spPr/>
        <p:txBody>
          <a:bodyPr/>
          <a:lstStyle/>
          <a:p>
            <a:r>
              <a:rPr lang="nl-NL" dirty="0"/>
              <a:t>Conclusie</a:t>
            </a:r>
          </a:p>
        </p:txBody>
      </p:sp>
      <p:sp>
        <p:nvSpPr>
          <p:cNvPr id="3" name="Tijdelijke aanduiding voor inhoud 2">
            <a:extLst>
              <a:ext uri="{FF2B5EF4-FFF2-40B4-BE49-F238E27FC236}">
                <a16:creationId xmlns:a16="http://schemas.microsoft.com/office/drawing/2014/main" id="{857E5224-34C3-348F-7840-8F335FCE774B}"/>
              </a:ext>
            </a:extLst>
          </p:cNvPr>
          <p:cNvSpPr>
            <a:spLocks noGrp="1"/>
          </p:cNvSpPr>
          <p:nvPr>
            <p:ph idx="1"/>
          </p:nvPr>
        </p:nvSpPr>
        <p:spPr>
          <a:xfrm>
            <a:off x="838200" y="1825625"/>
            <a:ext cx="10766196" cy="4351338"/>
          </a:xfrm>
        </p:spPr>
        <p:txBody>
          <a:bodyPr/>
          <a:lstStyle/>
          <a:p>
            <a:r>
              <a:rPr lang="nl-NL" dirty="0"/>
              <a:t>Kwaliteit van BLS is ontzettend belangrijk</a:t>
            </a:r>
          </a:p>
          <a:p>
            <a:endParaRPr lang="nl-NL" dirty="0"/>
          </a:p>
          <a:p>
            <a:r>
              <a:rPr lang="nl-NL" dirty="0"/>
              <a:t>Vaker / beter letten op arterielijn / waardes gedurende CPR om zo nodig de kwaliteit van de </a:t>
            </a:r>
            <a:r>
              <a:rPr lang="nl-NL" dirty="0" err="1"/>
              <a:t>borstcompressies</a:t>
            </a:r>
            <a:r>
              <a:rPr lang="nl-NL" dirty="0"/>
              <a:t> te verbeteren (kost niets!)</a:t>
            </a:r>
          </a:p>
          <a:p>
            <a:endParaRPr lang="nl-NL" dirty="0"/>
          </a:p>
          <a:p>
            <a:r>
              <a:rPr lang="nl-NL" dirty="0"/>
              <a:t>Verwerken in reanimatie protocol? Willen we deze waardes overnemen?</a:t>
            </a:r>
          </a:p>
        </p:txBody>
      </p:sp>
    </p:spTree>
    <p:extLst>
      <p:ext uri="{BB962C8B-B14F-4D97-AF65-F5344CB8AC3E}">
        <p14:creationId xmlns:p14="http://schemas.microsoft.com/office/powerpoint/2010/main" val="399399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1577-BBE2-7302-A702-09E13C337B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28A833-CAB2-21DB-535D-2B701030F84D}"/>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DF014B6-057A-D59F-781F-FE950C2A7A5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7494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29238-564B-D437-F5F6-773A9F473A85}"/>
              </a:ext>
            </a:extLst>
          </p:cNvPr>
          <p:cNvSpPr>
            <a:spLocks noGrp="1"/>
          </p:cNvSpPr>
          <p:nvPr>
            <p:ph type="title"/>
          </p:nvPr>
        </p:nvSpPr>
        <p:spPr/>
        <p:txBody>
          <a:bodyPr/>
          <a:lstStyle/>
          <a:p>
            <a:r>
              <a:rPr lang="nl-NL" dirty="0"/>
              <a:t>Achtergrond</a:t>
            </a:r>
          </a:p>
        </p:txBody>
      </p:sp>
      <p:sp>
        <p:nvSpPr>
          <p:cNvPr id="3" name="Tijdelijke aanduiding voor inhoud 2">
            <a:extLst>
              <a:ext uri="{FF2B5EF4-FFF2-40B4-BE49-F238E27FC236}">
                <a16:creationId xmlns:a16="http://schemas.microsoft.com/office/drawing/2014/main" id="{7F6F5777-C677-63C3-E4F7-CA6D583CDB7A}"/>
              </a:ext>
            </a:extLst>
          </p:cNvPr>
          <p:cNvSpPr>
            <a:spLocks noGrp="1"/>
          </p:cNvSpPr>
          <p:nvPr>
            <p:ph idx="1"/>
          </p:nvPr>
        </p:nvSpPr>
        <p:spPr/>
        <p:txBody>
          <a:bodyPr/>
          <a:lstStyle/>
          <a:p>
            <a:r>
              <a:rPr lang="en-US" dirty="0"/>
              <a:t>Doel CPR: </a:t>
            </a:r>
            <a:r>
              <a:rPr lang="en-US" dirty="0" err="1"/>
              <a:t>voldoende</a:t>
            </a:r>
            <a:r>
              <a:rPr lang="en-US" dirty="0"/>
              <a:t> </a:t>
            </a:r>
            <a:r>
              <a:rPr lang="en-US" dirty="0" err="1"/>
              <a:t>coronaire</a:t>
            </a:r>
            <a:r>
              <a:rPr lang="en-US" dirty="0"/>
              <a:t> </a:t>
            </a:r>
            <a:r>
              <a:rPr lang="en-US" dirty="0" err="1"/>
              <a:t>perfusiedruk</a:t>
            </a:r>
            <a:r>
              <a:rPr lang="en-US" dirty="0"/>
              <a:t> </a:t>
            </a:r>
            <a:r>
              <a:rPr lang="en-US" dirty="0" err="1"/>
              <a:t>voor</a:t>
            </a:r>
            <a:r>
              <a:rPr lang="en-US" dirty="0"/>
              <a:t> </a:t>
            </a:r>
            <a:r>
              <a:rPr lang="en-US" dirty="0" err="1"/>
              <a:t>oxygenatie</a:t>
            </a:r>
            <a:r>
              <a:rPr lang="en-US" dirty="0"/>
              <a:t> van het </a:t>
            </a:r>
            <a:r>
              <a:rPr lang="en-US" dirty="0" err="1"/>
              <a:t>myocard</a:t>
            </a:r>
            <a:endParaRPr lang="en-US" dirty="0"/>
          </a:p>
          <a:p>
            <a:r>
              <a:rPr lang="en-US" dirty="0" err="1"/>
              <a:t>Voornamelijk</a:t>
            </a:r>
            <a:r>
              <a:rPr lang="en-US" dirty="0"/>
              <a:t> </a:t>
            </a:r>
            <a:r>
              <a:rPr lang="en-US" dirty="0" err="1"/>
              <a:t>tijdens</a:t>
            </a:r>
            <a:r>
              <a:rPr lang="en-US" dirty="0"/>
              <a:t> diastole, </a:t>
            </a:r>
            <a:r>
              <a:rPr lang="en-US" dirty="0" err="1"/>
              <a:t>dus</a:t>
            </a:r>
            <a:r>
              <a:rPr lang="en-US" dirty="0"/>
              <a:t> </a:t>
            </a:r>
            <a:r>
              <a:rPr lang="en-US" dirty="0" err="1"/>
              <a:t>diastolische</a:t>
            </a:r>
            <a:r>
              <a:rPr lang="en-US" dirty="0"/>
              <a:t> </a:t>
            </a:r>
            <a:r>
              <a:rPr lang="en-US" dirty="0" err="1"/>
              <a:t>bloeddruk</a:t>
            </a:r>
            <a:r>
              <a:rPr lang="en-US" dirty="0"/>
              <a:t> </a:t>
            </a:r>
            <a:r>
              <a:rPr lang="en-US" dirty="0" err="1"/>
              <a:t>cruciaal</a:t>
            </a:r>
            <a:endParaRPr lang="en-US" dirty="0"/>
          </a:p>
          <a:p>
            <a:endParaRPr lang="en-US" dirty="0"/>
          </a:p>
        </p:txBody>
      </p:sp>
    </p:spTree>
    <p:extLst>
      <p:ext uri="{BB962C8B-B14F-4D97-AF65-F5344CB8AC3E}">
        <p14:creationId xmlns:p14="http://schemas.microsoft.com/office/powerpoint/2010/main" val="14008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A5CE1-DA3A-8232-6434-2D45C9C472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3BC501-4275-3167-9077-7416C3C132AC}"/>
              </a:ext>
            </a:extLst>
          </p:cNvPr>
          <p:cNvSpPr>
            <a:spLocks noGrp="1"/>
          </p:cNvSpPr>
          <p:nvPr>
            <p:ph type="title"/>
          </p:nvPr>
        </p:nvSpPr>
        <p:spPr/>
        <p:txBody>
          <a:bodyPr/>
          <a:lstStyle/>
          <a:p>
            <a:r>
              <a:rPr lang="nl-NL" dirty="0"/>
              <a:t>Doel</a:t>
            </a:r>
          </a:p>
        </p:txBody>
      </p:sp>
      <p:sp>
        <p:nvSpPr>
          <p:cNvPr id="3" name="Tijdelijke aanduiding voor inhoud 2">
            <a:extLst>
              <a:ext uri="{FF2B5EF4-FFF2-40B4-BE49-F238E27FC236}">
                <a16:creationId xmlns:a16="http://schemas.microsoft.com/office/drawing/2014/main" id="{69392064-10F1-2A50-BCF9-56C2EECA6ED5}"/>
              </a:ext>
            </a:extLst>
          </p:cNvPr>
          <p:cNvSpPr>
            <a:spLocks noGrp="1"/>
          </p:cNvSpPr>
          <p:nvPr>
            <p:ph idx="1"/>
          </p:nvPr>
        </p:nvSpPr>
        <p:spPr/>
        <p:txBody>
          <a:bodyPr>
            <a:normAutofit/>
          </a:bodyPr>
          <a:lstStyle/>
          <a:p>
            <a:r>
              <a:rPr lang="en-US" dirty="0" err="1"/>
              <a:t>Valideren</a:t>
            </a:r>
            <a:r>
              <a:rPr lang="en-US" dirty="0"/>
              <a:t> </a:t>
            </a:r>
            <a:r>
              <a:rPr lang="en-US" dirty="0" err="1"/>
              <a:t>uitkomsten</a:t>
            </a:r>
            <a:r>
              <a:rPr lang="en-US" dirty="0"/>
              <a:t> </a:t>
            </a:r>
            <a:r>
              <a:rPr lang="en-US" dirty="0" err="1"/>
              <a:t>eerdere</a:t>
            </a:r>
            <a:r>
              <a:rPr lang="en-US" dirty="0"/>
              <a:t> </a:t>
            </a:r>
            <a:r>
              <a:rPr lang="en-US" dirty="0" err="1"/>
              <a:t>studie</a:t>
            </a:r>
            <a:r>
              <a:rPr lang="en-US" dirty="0"/>
              <a:t> </a:t>
            </a:r>
            <a:r>
              <a:rPr lang="en-US" dirty="0" err="1"/>
              <a:t>bij</a:t>
            </a:r>
            <a:r>
              <a:rPr lang="en-US" dirty="0"/>
              <a:t> 164 </a:t>
            </a:r>
            <a:r>
              <a:rPr lang="en-US" dirty="0" err="1"/>
              <a:t>kinderen</a:t>
            </a:r>
            <a:r>
              <a:rPr lang="en-US" dirty="0"/>
              <a:t> met IHCA</a:t>
            </a:r>
          </a:p>
          <a:p>
            <a:endParaRPr lang="en-US" dirty="0"/>
          </a:p>
          <a:p>
            <a:pPr lvl="1"/>
            <a:r>
              <a:rPr lang="en-US" sz="2800" dirty="0" err="1"/>
              <a:t>Tijdens</a:t>
            </a:r>
            <a:r>
              <a:rPr lang="en-US" sz="2800" dirty="0"/>
              <a:t> </a:t>
            </a:r>
            <a:r>
              <a:rPr lang="en-US" sz="2800" dirty="0" err="1"/>
              <a:t>reanimatie</a:t>
            </a:r>
            <a:r>
              <a:rPr lang="en-US" sz="2800" dirty="0"/>
              <a:t>: </a:t>
            </a:r>
          </a:p>
          <a:p>
            <a:pPr lvl="2"/>
            <a:r>
              <a:rPr lang="en-US" sz="2800" dirty="0"/>
              <a:t>DBP ≥25 mmHg (</a:t>
            </a:r>
            <a:r>
              <a:rPr lang="en-US" sz="2800" dirty="0" err="1"/>
              <a:t>leeftijd</a:t>
            </a:r>
            <a:r>
              <a:rPr lang="en-US" sz="2800" dirty="0"/>
              <a:t> &lt;1 </a:t>
            </a:r>
            <a:r>
              <a:rPr lang="en-US" sz="2800" dirty="0" err="1"/>
              <a:t>jaar</a:t>
            </a:r>
            <a:r>
              <a:rPr lang="en-US" sz="2800" dirty="0"/>
              <a:t>) </a:t>
            </a:r>
          </a:p>
          <a:p>
            <a:pPr lvl="2"/>
            <a:r>
              <a:rPr lang="en-US" sz="2800" dirty="0"/>
              <a:t>DBP ≥30 mmHg (</a:t>
            </a:r>
            <a:r>
              <a:rPr lang="en-US" sz="2800" dirty="0" err="1"/>
              <a:t>leeftijd</a:t>
            </a:r>
            <a:r>
              <a:rPr lang="en-US" sz="2800" dirty="0"/>
              <a:t> ≥1 </a:t>
            </a:r>
            <a:r>
              <a:rPr lang="en-US" sz="2800" dirty="0" err="1"/>
              <a:t>jaar</a:t>
            </a:r>
            <a:r>
              <a:rPr lang="en-US" sz="2800" dirty="0"/>
              <a:t>)</a:t>
            </a:r>
          </a:p>
          <a:p>
            <a:pPr lvl="2"/>
            <a:endParaRPr lang="en-US" sz="2800" dirty="0"/>
          </a:p>
          <a:p>
            <a:pPr lvl="1"/>
            <a:r>
              <a:rPr lang="en-US" sz="2800" dirty="0" err="1"/>
              <a:t>Geassocieerd</a:t>
            </a:r>
            <a:r>
              <a:rPr lang="en-US" sz="2800" dirty="0"/>
              <a:t> met:</a:t>
            </a:r>
          </a:p>
          <a:p>
            <a:pPr lvl="2"/>
            <a:r>
              <a:rPr lang="en-US" sz="2800" dirty="0" err="1"/>
              <a:t>Hogere</a:t>
            </a:r>
            <a:r>
              <a:rPr lang="en-US" sz="2800" dirty="0"/>
              <a:t> survival to hospital discharge </a:t>
            </a:r>
            <a:r>
              <a:rPr lang="en-US" sz="2800" dirty="0" err="1"/>
              <a:t>en</a:t>
            </a:r>
            <a:r>
              <a:rPr lang="en-US" sz="2800" dirty="0"/>
              <a:t> </a:t>
            </a:r>
          </a:p>
          <a:p>
            <a:pPr lvl="2"/>
            <a:r>
              <a:rPr lang="en-US" sz="2800" dirty="0"/>
              <a:t>Survival met </a:t>
            </a:r>
            <a:r>
              <a:rPr lang="en-US" sz="2800" dirty="0" err="1"/>
              <a:t>gunstige</a:t>
            </a:r>
            <a:r>
              <a:rPr lang="en-US" sz="2800" dirty="0"/>
              <a:t> </a:t>
            </a:r>
            <a:r>
              <a:rPr lang="en-US" sz="2800" dirty="0" err="1"/>
              <a:t>neurologische</a:t>
            </a:r>
            <a:r>
              <a:rPr lang="en-US" sz="2800" dirty="0"/>
              <a:t> </a:t>
            </a:r>
            <a:r>
              <a:rPr lang="en-US" sz="2800" dirty="0" err="1"/>
              <a:t>uitkomst</a:t>
            </a:r>
            <a:endParaRPr lang="en-US" sz="2800" dirty="0"/>
          </a:p>
        </p:txBody>
      </p:sp>
    </p:spTree>
    <p:extLst>
      <p:ext uri="{BB962C8B-B14F-4D97-AF65-F5344CB8AC3E}">
        <p14:creationId xmlns:p14="http://schemas.microsoft.com/office/powerpoint/2010/main" val="327666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0282-2FB5-48CE-D441-1A843CFD2E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E7A58D-E31B-9B42-D4E1-EC61E529D61E}"/>
              </a:ext>
            </a:extLst>
          </p:cNvPr>
          <p:cNvSpPr>
            <a:spLocks noGrp="1"/>
          </p:cNvSpPr>
          <p:nvPr>
            <p:ph type="title"/>
          </p:nvPr>
        </p:nvSpPr>
        <p:spPr/>
        <p:txBody>
          <a:bodyPr/>
          <a:lstStyle/>
          <a:p>
            <a:r>
              <a:rPr lang="nl-NL" dirty="0"/>
              <a:t>Methoden</a:t>
            </a:r>
          </a:p>
        </p:txBody>
      </p:sp>
      <p:sp>
        <p:nvSpPr>
          <p:cNvPr id="3" name="Tijdelijke aanduiding voor inhoud 2">
            <a:extLst>
              <a:ext uri="{FF2B5EF4-FFF2-40B4-BE49-F238E27FC236}">
                <a16:creationId xmlns:a16="http://schemas.microsoft.com/office/drawing/2014/main" id="{D7F433F1-2A76-9D84-0DCB-F5F266780D6F}"/>
              </a:ext>
            </a:extLst>
          </p:cNvPr>
          <p:cNvSpPr>
            <a:spLocks noGrp="1"/>
          </p:cNvSpPr>
          <p:nvPr>
            <p:ph idx="1"/>
          </p:nvPr>
        </p:nvSpPr>
        <p:spPr>
          <a:xfrm>
            <a:off x="838200" y="1825625"/>
            <a:ext cx="10515600" cy="4667250"/>
          </a:xfrm>
        </p:spPr>
        <p:txBody>
          <a:bodyPr>
            <a:normAutofit fontScale="92500" lnSpcReduction="20000"/>
          </a:bodyPr>
          <a:lstStyle/>
          <a:p>
            <a:r>
              <a:rPr lang="en-US" dirty="0"/>
              <a:t>ICU-RESUS interventional trial across 18 pediatric ICUs </a:t>
            </a:r>
          </a:p>
          <a:p>
            <a:pPr marL="0" indent="0">
              <a:buNone/>
              <a:tabLst>
                <a:tab pos="173038" algn="l"/>
              </a:tabLst>
            </a:pPr>
            <a:r>
              <a:rPr lang="en-US" dirty="0"/>
              <a:t>	(</a:t>
            </a:r>
            <a:r>
              <a:rPr lang="en-US" dirty="0" err="1"/>
              <a:t>okt</a:t>
            </a:r>
            <a:r>
              <a:rPr lang="en-US" dirty="0"/>
              <a:t> 2016 – </a:t>
            </a:r>
            <a:r>
              <a:rPr lang="en-US" dirty="0" err="1"/>
              <a:t>mrt</a:t>
            </a:r>
            <a:r>
              <a:rPr lang="en-US" dirty="0"/>
              <a:t> 2021) - </a:t>
            </a:r>
            <a:r>
              <a:rPr lang="en-US" dirty="0" err="1"/>
              <a:t>uitgebreide</a:t>
            </a:r>
            <a:r>
              <a:rPr lang="en-US" dirty="0"/>
              <a:t> training </a:t>
            </a:r>
            <a:r>
              <a:rPr lang="en-US" dirty="0" err="1"/>
              <a:t>en</a:t>
            </a:r>
            <a:r>
              <a:rPr lang="en-US" dirty="0"/>
              <a:t> debriefing</a:t>
            </a:r>
          </a:p>
          <a:p>
            <a:pPr marL="0" indent="0">
              <a:buNone/>
              <a:tabLst>
                <a:tab pos="173038" algn="l"/>
              </a:tabLst>
            </a:pPr>
            <a:endParaRPr lang="en-US" dirty="0"/>
          </a:p>
          <a:p>
            <a:pPr>
              <a:tabLst>
                <a:tab pos="173038" algn="l"/>
              </a:tabLst>
            </a:pPr>
            <a:r>
              <a:rPr lang="en-US" dirty="0" err="1"/>
              <a:t>Inclusie</a:t>
            </a:r>
            <a:r>
              <a:rPr lang="en-US" dirty="0"/>
              <a:t> criteria:</a:t>
            </a:r>
          </a:p>
          <a:p>
            <a:pPr lvl="1">
              <a:tabLst>
                <a:tab pos="173038" algn="l"/>
              </a:tabLst>
            </a:pPr>
            <a:r>
              <a:rPr lang="en-US" dirty="0"/>
              <a:t>CPR </a:t>
            </a:r>
            <a:r>
              <a:rPr lang="en-US" dirty="0" err="1"/>
              <a:t>bij</a:t>
            </a:r>
            <a:r>
              <a:rPr lang="en-US" dirty="0"/>
              <a:t> </a:t>
            </a:r>
            <a:r>
              <a:rPr lang="en-US" dirty="0" err="1"/>
              <a:t>kinderen</a:t>
            </a:r>
            <a:r>
              <a:rPr lang="en-US" dirty="0"/>
              <a:t> ≥ 37 </a:t>
            </a:r>
            <a:r>
              <a:rPr lang="en-US" dirty="0" err="1"/>
              <a:t>weken</a:t>
            </a:r>
            <a:r>
              <a:rPr lang="en-US" dirty="0"/>
              <a:t> GA </a:t>
            </a:r>
            <a:r>
              <a:rPr lang="en-US" dirty="0" err="1"/>
              <a:t>en</a:t>
            </a:r>
            <a:r>
              <a:rPr lang="en-US" dirty="0"/>
              <a:t> ≤ 18 </a:t>
            </a:r>
            <a:r>
              <a:rPr lang="en-US" dirty="0" err="1"/>
              <a:t>jaar</a:t>
            </a:r>
            <a:r>
              <a:rPr lang="en-US" dirty="0"/>
              <a:t>: </a:t>
            </a:r>
            <a:r>
              <a:rPr lang="en-US" dirty="0" err="1"/>
              <a:t>hartmassage</a:t>
            </a:r>
            <a:r>
              <a:rPr lang="en-US" dirty="0"/>
              <a:t> ≥ 30 </a:t>
            </a:r>
            <a:r>
              <a:rPr lang="en-US" dirty="0" err="1"/>
              <a:t>seconden</a:t>
            </a:r>
            <a:r>
              <a:rPr lang="en-US" dirty="0"/>
              <a:t> </a:t>
            </a:r>
            <a:r>
              <a:rPr lang="en-US" dirty="0" err="1"/>
              <a:t>tijdens</a:t>
            </a:r>
            <a:r>
              <a:rPr lang="en-US" dirty="0"/>
              <a:t> PICU </a:t>
            </a:r>
            <a:r>
              <a:rPr lang="en-US" dirty="0" err="1"/>
              <a:t>opname</a:t>
            </a:r>
            <a:endParaRPr lang="en-US" dirty="0"/>
          </a:p>
          <a:p>
            <a:pPr lvl="1">
              <a:tabLst>
                <a:tab pos="173038" algn="l"/>
              </a:tabLst>
            </a:pPr>
            <a:r>
              <a:rPr lang="en-US" dirty="0" err="1"/>
              <a:t>Arterielijn</a:t>
            </a:r>
            <a:r>
              <a:rPr lang="en-US" dirty="0"/>
              <a:t> (</a:t>
            </a:r>
            <a:r>
              <a:rPr lang="en-US" dirty="0" err="1"/>
              <a:t>voor</a:t>
            </a:r>
            <a:r>
              <a:rPr lang="en-US" dirty="0"/>
              <a:t> </a:t>
            </a:r>
            <a:r>
              <a:rPr lang="en-US" dirty="0" err="1"/>
              <a:t>en</a:t>
            </a:r>
            <a:r>
              <a:rPr lang="en-US" dirty="0"/>
              <a:t> </a:t>
            </a:r>
            <a:r>
              <a:rPr lang="en-US" dirty="0" err="1"/>
              <a:t>tijdens</a:t>
            </a:r>
            <a:r>
              <a:rPr lang="en-US" dirty="0"/>
              <a:t> CPR)</a:t>
            </a:r>
          </a:p>
          <a:p>
            <a:pPr lvl="1">
              <a:tabLst>
                <a:tab pos="173038" algn="l"/>
              </a:tabLst>
            </a:pPr>
            <a:endParaRPr lang="en-US" dirty="0"/>
          </a:p>
          <a:p>
            <a:pPr>
              <a:tabLst>
                <a:tab pos="173038" algn="l"/>
              </a:tabLst>
            </a:pPr>
            <a:r>
              <a:rPr lang="en-US" sz="2800" dirty="0" err="1"/>
              <a:t>Exclusie</a:t>
            </a:r>
            <a:r>
              <a:rPr lang="en-US" sz="2800" dirty="0"/>
              <a:t> criteria:</a:t>
            </a:r>
          </a:p>
          <a:p>
            <a:pPr lvl="1">
              <a:tabLst>
                <a:tab pos="173038" algn="l"/>
              </a:tabLst>
            </a:pPr>
            <a:r>
              <a:rPr lang="en-US" dirty="0" err="1"/>
              <a:t>Gedocumenteerde</a:t>
            </a:r>
            <a:r>
              <a:rPr lang="en-US" dirty="0"/>
              <a:t> </a:t>
            </a:r>
            <a:r>
              <a:rPr lang="en-US" dirty="0" err="1"/>
              <a:t>behandelbeperking</a:t>
            </a:r>
            <a:endParaRPr lang="en-US" dirty="0"/>
          </a:p>
          <a:p>
            <a:pPr lvl="1">
              <a:tabLst>
                <a:tab pos="173038" algn="l"/>
              </a:tabLst>
            </a:pPr>
            <a:r>
              <a:rPr lang="en-US" dirty="0" err="1"/>
              <a:t>Hersendood</a:t>
            </a:r>
            <a:endParaRPr lang="en-US" dirty="0"/>
          </a:p>
          <a:p>
            <a:pPr lvl="1">
              <a:tabLst>
                <a:tab pos="173038" algn="l"/>
              </a:tabLst>
            </a:pPr>
            <a:r>
              <a:rPr lang="en-US" dirty="0"/>
              <a:t>OHCA </a:t>
            </a:r>
            <a:r>
              <a:rPr lang="en-US" dirty="0" err="1"/>
              <a:t>waarvoor</a:t>
            </a:r>
            <a:r>
              <a:rPr lang="en-US" dirty="0"/>
              <a:t> </a:t>
            </a:r>
            <a:r>
              <a:rPr lang="en-US" dirty="0" err="1"/>
              <a:t>opname</a:t>
            </a:r>
            <a:endParaRPr lang="en-US" dirty="0"/>
          </a:p>
          <a:p>
            <a:pPr lvl="1">
              <a:tabLst>
                <a:tab pos="173038" algn="l"/>
              </a:tabLst>
            </a:pPr>
            <a:r>
              <a:rPr lang="en-US" dirty="0" err="1"/>
              <a:t>Overig</a:t>
            </a:r>
            <a:r>
              <a:rPr lang="en-US" dirty="0"/>
              <a:t>: </a:t>
            </a:r>
            <a:r>
              <a:rPr lang="en-US" dirty="0" err="1"/>
              <a:t>technische</a:t>
            </a:r>
            <a:r>
              <a:rPr lang="en-US" dirty="0"/>
              <a:t> </a:t>
            </a:r>
            <a:r>
              <a:rPr lang="en-US" dirty="0" err="1"/>
              <a:t>problemen</a:t>
            </a:r>
            <a:r>
              <a:rPr lang="en-US" dirty="0"/>
              <a:t> </a:t>
            </a:r>
            <a:r>
              <a:rPr lang="en-US" dirty="0" err="1"/>
              <a:t>arterielijn</a:t>
            </a:r>
            <a:r>
              <a:rPr lang="en-US" dirty="0"/>
              <a:t>, </a:t>
            </a:r>
            <a:r>
              <a:rPr lang="en-US" dirty="0" err="1"/>
              <a:t>onduidelijkheid</a:t>
            </a:r>
            <a:r>
              <a:rPr lang="en-US" dirty="0"/>
              <a:t> start/stop CPR</a:t>
            </a:r>
          </a:p>
          <a:p>
            <a:endParaRPr lang="nl-NL" dirty="0"/>
          </a:p>
        </p:txBody>
      </p:sp>
    </p:spTree>
    <p:extLst>
      <p:ext uri="{BB962C8B-B14F-4D97-AF65-F5344CB8AC3E}">
        <p14:creationId xmlns:p14="http://schemas.microsoft.com/office/powerpoint/2010/main" val="400285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BA15F-B3F2-C9B4-221F-50F78E36DD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14E356-EAD2-3CD4-F57F-4DE95792F3E3}"/>
              </a:ext>
            </a:extLst>
          </p:cNvPr>
          <p:cNvSpPr>
            <a:spLocks noGrp="1"/>
          </p:cNvSpPr>
          <p:nvPr>
            <p:ph type="title"/>
          </p:nvPr>
        </p:nvSpPr>
        <p:spPr/>
        <p:txBody>
          <a:bodyPr/>
          <a:lstStyle/>
          <a:p>
            <a:r>
              <a:rPr lang="nl-NL" dirty="0"/>
              <a:t>Uitkomst maten</a:t>
            </a:r>
          </a:p>
        </p:txBody>
      </p:sp>
      <p:sp>
        <p:nvSpPr>
          <p:cNvPr id="3" name="Tijdelijke aanduiding voor inhoud 2">
            <a:extLst>
              <a:ext uri="{FF2B5EF4-FFF2-40B4-BE49-F238E27FC236}">
                <a16:creationId xmlns:a16="http://schemas.microsoft.com/office/drawing/2014/main" id="{6C13F2F3-B5EF-1BC8-DC53-9D974224B0A0}"/>
              </a:ext>
            </a:extLst>
          </p:cNvPr>
          <p:cNvSpPr>
            <a:spLocks noGrp="1"/>
          </p:cNvSpPr>
          <p:nvPr>
            <p:ph idx="1"/>
          </p:nvPr>
        </p:nvSpPr>
        <p:spPr/>
        <p:txBody>
          <a:bodyPr>
            <a:normAutofit/>
          </a:bodyPr>
          <a:lstStyle/>
          <a:p>
            <a:r>
              <a:rPr lang="en-US" dirty="0" err="1"/>
              <a:t>Primair</a:t>
            </a:r>
            <a:r>
              <a:rPr lang="en-US" dirty="0"/>
              <a:t>:</a:t>
            </a:r>
          </a:p>
          <a:p>
            <a:pPr lvl="1"/>
            <a:r>
              <a:rPr lang="en-US" dirty="0"/>
              <a:t>Survival to hospital discharge</a:t>
            </a:r>
          </a:p>
          <a:p>
            <a:r>
              <a:rPr lang="en-US" dirty="0" err="1"/>
              <a:t>Secundair</a:t>
            </a:r>
            <a:r>
              <a:rPr lang="en-US" dirty="0"/>
              <a:t>:</a:t>
            </a:r>
          </a:p>
          <a:p>
            <a:pPr lvl="1"/>
            <a:r>
              <a:rPr lang="en-US" dirty="0"/>
              <a:t>Survival to hospital discharge met </a:t>
            </a:r>
            <a:r>
              <a:rPr lang="en-US" dirty="0" err="1"/>
              <a:t>gunstige</a:t>
            </a:r>
            <a:r>
              <a:rPr lang="en-US" dirty="0"/>
              <a:t> </a:t>
            </a:r>
            <a:r>
              <a:rPr lang="en-US" dirty="0" err="1"/>
              <a:t>neurologische</a:t>
            </a:r>
            <a:r>
              <a:rPr lang="en-US" dirty="0"/>
              <a:t> </a:t>
            </a:r>
            <a:r>
              <a:rPr lang="en-US" dirty="0" err="1"/>
              <a:t>uitkomst</a:t>
            </a:r>
            <a:r>
              <a:rPr lang="en-US" dirty="0"/>
              <a:t> (PCPC 1-3 of idem </a:t>
            </a:r>
            <a:r>
              <a:rPr lang="en-US" dirty="0" err="1"/>
              <a:t>aan</a:t>
            </a:r>
            <a:r>
              <a:rPr lang="en-US" dirty="0"/>
              <a:t> pre-arrest baseline)</a:t>
            </a:r>
          </a:p>
          <a:p>
            <a:pPr lvl="2"/>
            <a:r>
              <a:rPr lang="en-US" dirty="0"/>
              <a:t>1 = normal</a:t>
            </a:r>
          </a:p>
          <a:p>
            <a:pPr lvl="2"/>
            <a:r>
              <a:rPr lang="en-US" dirty="0"/>
              <a:t>2 = mild disability (</a:t>
            </a:r>
            <a:r>
              <a:rPr lang="en-US" dirty="0" err="1"/>
              <a:t>normale</a:t>
            </a:r>
            <a:r>
              <a:rPr lang="en-US" dirty="0"/>
              <a:t> </a:t>
            </a:r>
            <a:r>
              <a:rPr lang="en-US" dirty="0" err="1"/>
              <a:t>interactie</a:t>
            </a:r>
            <a:r>
              <a:rPr lang="en-US" dirty="0"/>
              <a:t>, </a:t>
            </a:r>
            <a:r>
              <a:rPr lang="en-US" dirty="0" err="1"/>
              <a:t>normaal</a:t>
            </a:r>
            <a:r>
              <a:rPr lang="en-US" dirty="0"/>
              <a:t> </a:t>
            </a:r>
            <a:r>
              <a:rPr lang="en-US" dirty="0" err="1"/>
              <a:t>dagelijks</a:t>
            </a:r>
            <a:r>
              <a:rPr lang="en-US" dirty="0"/>
              <a:t> </a:t>
            </a:r>
            <a:r>
              <a:rPr lang="en-US" dirty="0" err="1"/>
              <a:t>functioneren</a:t>
            </a:r>
            <a:r>
              <a:rPr lang="en-US" dirty="0"/>
              <a:t> (</a:t>
            </a:r>
            <a:r>
              <a:rPr lang="en-US" dirty="0" err="1"/>
              <a:t>bijv</a:t>
            </a:r>
            <a:r>
              <a:rPr lang="en-US" dirty="0"/>
              <a:t>. </a:t>
            </a:r>
            <a:r>
              <a:rPr lang="en-US" dirty="0" err="1"/>
              <a:t>Epilepsie</a:t>
            </a:r>
            <a:r>
              <a:rPr lang="en-US" dirty="0"/>
              <a:t> / </a:t>
            </a:r>
            <a:r>
              <a:rPr lang="en-US" dirty="0" err="1"/>
              <a:t>enige</a:t>
            </a:r>
            <a:r>
              <a:rPr lang="en-US" dirty="0"/>
              <a:t> developmental delay)</a:t>
            </a:r>
          </a:p>
          <a:p>
            <a:pPr lvl="2"/>
            <a:r>
              <a:rPr lang="en-US" dirty="0"/>
              <a:t>3 = moderate disability (below age-appropriate functioning, </a:t>
            </a:r>
            <a:r>
              <a:rPr lang="en-US" dirty="0" err="1"/>
              <a:t>forse</a:t>
            </a:r>
            <a:r>
              <a:rPr lang="en-US" dirty="0"/>
              <a:t> </a:t>
            </a:r>
            <a:r>
              <a:rPr lang="en-US" dirty="0" err="1"/>
              <a:t>beperking</a:t>
            </a:r>
            <a:r>
              <a:rPr lang="en-US" dirty="0"/>
              <a:t> in </a:t>
            </a:r>
            <a:r>
              <a:rPr lang="en-US" dirty="0" err="1"/>
              <a:t>functioneren</a:t>
            </a:r>
            <a:r>
              <a:rPr lang="en-US" dirty="0"/>
              <a:t>, </a:t>
            </a:r>
            <a:r>
              <a:rPr lang="en-US" dirty="0" err="1"/>
              <a:t>speciaal</a:t>
            </a:r>
            <a:r>
              <a:rPr lang="en-US" dirty="0"/>
              <a:t> </a:t>
            </a:r>
            <a:r>
              <a:rPr lang="en-US" dirty="0" err="1"/>
              <a:t>onderwijs</a:t>
            </a:r>
            <a:r>
              <a:rPr lang="en-US" dirty="0"/>
              <a:t>, ADL </a:t>
            </a:r>
            <a:r>
              <a:rPr lang="en-US" dirty="0" err="1"/>
              <a:t>wel</a:t>
            </a:r>
            <a:r>
              <a:rPr lang="en-US" dirty="0"/>
              <a:t> </a:t>
            </a:r>
            <a:r>
              <a:rPr lang="en-US" dirty="0" err="1"/>
              <a:t>mogelijk</a:t>
            </a:r>
            <a:r>
              <a:rPr lang="en-US" dirty="0"/>
              <a:t>)</a:t>
            </a:r>
          </a:p>
          <a:p>
            <a:pPr lvl="1"/>
            <a:r>
              <a:rPr lang="en-US" dirty="0"/>
              <a:t>ROSC </a:t>
            </a:r>
            <a:r>
              <a:rPr lang="en-US" dirty="0" err="1"/>
              <a:t>gedurende</a:t>
            </a:r>
            <a:r>
              <a:rPr lang="en-US" dirty="0"/>
              <a:t> &gt;20 min</a:t>
            </a:r>
          </a:p>
        </p:txBody>
      </p:sp>
    </p:spTree>
    <p:extLst>
      <p:ext uri="{BB962C8B-B14F-4D97-AF65-F5344CB8AC3E}">
        <p14:creationId xmlns:p14="http://schemas.microsoft.com/office/powerpoint/2010/main" val="370812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1020-02A7-5E7A-D4A8-929B8BADA7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32EA04-31F7-8164-6A75-2C6DDEFA9C19}"/>
              </a:ext>
            </a:extLst>
          </p:cNvPr>
          <p:cNvSpPr>
            <a:spLocks noGrp="1"/>
          </p:cNvSpPr>
          <p:nvPr>
            <p:ph type="title"/>
          </p:nvPr>
        </p:nvSpPr>
        <p:spPr/>
        <p:txBody>
          <a:bodyPr/>
          <a:lstStyle/>
          <a:p>
            <a:r>
              <a:rPr lang="nl-NL" dirty="0"/>
              <a:t>Overig</a:t>
            </a:r>
          </a:p>
        </p:txBody>
      </p:sp>
      <p:sp>
        <p:nvSpPr>
          <p:cNvPr id="3" name="Tijdelijke aanduiding voor inhoud 2">
            <a:extLst>
              <a:ext uri="{FF2B5EF4-FFF2-40B4-BE49-F238E27FC236}">
                <a16:creationId xmlns:a16="http://schemas.microsoft.com/office/drawing/2014/main" id="{253648CD-7C17-B526-B661-05FDE6876061}"/>
              </a:ext>
            </a:extLst>
          </p:cNvPr>
          <p:cNvSpPr>
            <a:spLocks noGrp="1"/>
          </p:cNvSpPr>
          <p:nvPr>
            <p:ph idx="1"/>
          </p:nvPr>
        </p:nvSpPr>
        <p:spPr/>
        <p:txBody>
          <a:bodyPr/>
          <a:lstStyle/>
          <a:p>
            <a:r>
              <a:rPr lang="nl-NL" dirty="0"/>
              <a:t>Programma voor arteriële </a:t>
            </a:r>
            <a:r>
              <a:rPr lang="nl-NL" dirty="0" err="1"/>
              <a:t>waveform</a:t>
            </a:r>
            <a:r>
              <a:rPr lang="nl-NL" dirty="0"/>
              <a:t> analyse</a:t>
            </a:r>
          </a:p>
          <a:p>
            <a:r>
              <a:rPr lang="nl-NL" dirty="0"/>
              <a:t>DBP werd bepaald </a:t>
            </a:r>
            <a:r>
              <a:rPr lang="nl-NL" dirty="0" err="1"/>
              <a:t>middiastolisch</a:t>
            </a:r>
            <a:endParaRPr lang="nl-NL" dirty="0"/>
          </a:p>
          <a:p>
            <a:r>
              <a:rPr lang="en-US" dirty="0"/>
              <a:t>Mean DBP </a:t>
            </a:r>
            <a:r>
              <a:rPr lang="en-US" dirty="0" err="1"/>
              <a:t>berekening</a:t>
            </a:r>
            <a:r>
              <a:rPr lang="en-US" dirty="0"/>
              <a:t> over de </a:t>
            </a:r>
            <a:r>
              <a:rPr lang="en-US" dirty="0" err="1"/>
              <a:t>eerste</a:t>
            </a:r>
            <a:r>
              <a:rPr lang="en-US" dirty="0"/>
              <a:t> 10 min (of </a:t>
            </a:r>
            <a:r>
              <a:rPr lang="en-US" dirty="0" err="1"/>
              <a:t>korter</a:t>
            </a:r>
            <a:r>
              <a:rPr lang="en-US" dirty="0"/>
              <a:t> </a:t>
            </a:r>
            <a:r>
              <a:rPr lang="en-US" dirty="0" err="1"/>
              <a:t>afh</a:t>
            </a:r>
            <a:r>
              <a:rPr lang="en-US" dirty="0"/>
              <a:t> </a:t>
            </a:r>
            <a:r>
              <a:rPr lang="en-US" dirty="0" err="1"/>
              <a:t>lengte</a:t>
            </a:r>
            <a:r>
              <a:rPr lang="en-US" dirty="0"/>
              <a:t> CPR)</a:t>
            </a:r>
          </a:p>
          <a:p>
            <a:endParaRPr lang="en-US" dirty="0"/>
          </a:p>
          <a:p>
            <a:r>
              <a:rPr lang="en-US" dirty="0" err="1"/>
              <a:t>Prospectieve</a:t>
            </a:r>
            <a:r>
              <a:rPr lang="en-US" dirty="0"/>
              <a:t> </a:t>
            </a:r>
            <a:r>
              <a:rPr lang="en-US" dirty="0" err="1"/>
              <a:t>observationele</a:t>
            </a:r>
            <a:r>
              <a:rPr lang="en-US" dirty="0"/>
              <a:t> </a:t>
            </a:r>
            <a:r>
              <a:rPr lang="en-US" dirty="0" err="1"/>
              <a:t>studie</a:t>
            </a:r>
            <a:endParaRPr lang="en-US" dirty="0"/>
          </a:p>
        </p:txBody>
      </p:sp>
    </p:spTree>
    <p:extLst>
      <p:ext uri="{BB962C8B-B14F-4D97-AF65-F5344CB8AC3E}">
        <p14:creationId xmlns:p14="http://schemas.microsoft.com/office/powerpoint/2010/main" val="123668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A713-CA3D-1CFA-8EE8-CF015AF3CA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772D7D-38AD-9E33-5C20-A5DEA4D50A70}"/>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D345F154-92D7-D678-C107-DAFABF511D3F}"/>
              </a:ext>
            </a:extLst>
          </p:cNvPr>
          <p:cNvSpPr>
            <a:spLocks noGrp="1"/>
          </p:cNvSpPr>
          <p:nvPr>
            <p:ph idx="1"/>
          </p:nvPr>
        </p:nvSpPr>
        <p:spPr/>
        <p:txBody>
          <a:bodyPr>
            <a:normAutofit/>
          </a:bodyPr>
          <a:lstStyle/>
          <a:p>
            <a:r>
              <a:rPr lang="en-US" dirty="0"/>
              <a:t>1129 </a:t>
            </a:r>
            <a:r>
              <a:rPr lang="en-US" dirty="0" err="1"/>
              <a:t>patienten</a:t>
            </a:r>
            <a:r>
              <a:rPr lang="en-US" dirty="0"/>
              <a:t> – 574 </a:t>
            </a:r>
            <a:r>
              <a:rPr lang="en-US" dirty="0" err="1"/>
              <a:t>arterielijn</a:t>
            </a:r>
            <a:endParaRPr lang="en-US" dirty="0"/>
          </a:p>
          <a:p>
            <a:r>
              <a:rPr lang="en-US" dirty="0"/>
              <a:t>161 waveforms </a:t>
            </a:r>
            <a:r>
              <a:rPr lang="en-US" dirty="0" err="1"/>
              <a:t>niet</a:t>
            </a:r>
            <a:r>
              <a:rPr lang="en-US" dirty="0"/>
              <a:t> </a:t>
            </a:r>
            <a:r>
              <a:rPr lang="en-US" dirty="0" err="1"/>
              <a:t>te</a:t>
            </a:r>
            <a:r>
              <a:rPr lang="en-US" dirty="0"/>
              <a:t> </a:t>
            </a:r>
            <a:r>
              <a:rPr lang="en-US" dirty="0" err="1"/>
              <a:t>evalueren</a:t>
            </a:r>
            <a:r>
              <a:rPr lang="en-US" dirty="0"/>
              <a:t> = 28%</a:t>
            </a:r>
          </a:p>
          <a:p>
            <a:r>
              <a:rPr lang="en-US" dirty="0"/>
              <a:t>Over: 413 </a:t>
            </a:r>
            <a:r>
              <a:rPr lang="en-US" dirty="0" err="1"/>
              <a:t>patiënten</a:t>
            </a:r>
            <a:endParaRPr lang="en-US" dirty="0"/>
          </a:p>
          <a:p>
            <a:endParaRPr lang="en-US" dirty="0"/>
          </a:p>
          <a:p>
            <a:r>
              <a:rPr lang="en-US" dirty="0"/>
              <a:t>Bij </a:t>
            </a:r>
            <a:r>
              <a:rPr lang="en-US" dirty="0" err="1"/>
              <a:t>behaalde</a:t>
            </a:r>
            <a:r>
              <a:rPr lang="en-US" dirty="0"/>
              <a:t> DBP: </a:t>
            </a:r>
          </a:p>
          <a:p>
            <a:pPr lvl="1"/>
            <a:r>
              <a:rPr lang="en-US" dirty="0"/>
              <a:t>49% </a:t>
            </a:r>
            <a:r>
              <a:rPr lang="en-US" dirty="0" err="1"/>
              <a:t>meer</a:t>
            </a:r>
            <a:r>
              <a:rPr lang="en-US" dirty="0"/>
              <a:t> </a:t>
            </a:r>
            <a:r>
              <a:rPr lang="en-US" dirty="0" err="1"/>
              <a:t>kans</a:t>
            </a:r>
            <a:r>
              <a:rPr lang="en-US" dirty="0"/>
              <a:t> </a:t>
            </a:r>
            <a:r>
              <a:rPr lang="en-US" dirty="0" err="1"/>
              <a:t>voor</a:t>
            </a:r>
            <a:r>
              <a:rPr lang="en-US" dirty="0"/>
              <a:t> </a:t>
            </a:r>
            <a:r>
              <a:rPr lang="en-US" dirty="0" err="1"/>
              <a:t>behalen</a:t>
            </a:r>
            <a:r>
              <a:rPr lang="en-US" dirty="0"/>
              <a:t> ROSC</a:t>
            </a:r>
          </a:p>
          <a:p>
            <a:pPr lvl="1"/>
            <a:r>
              <a:rPr lang="en-US" dirty="0"/>
              <a:t>32% </a:t>
            </a:r>
            <a:r>
              <a:rPr lang="en-US" dirty="0" err="1"/>
              <a:t>meer</a:t>
            </a:r>
            <a:r>
              <a:rPr lang="en-US" dirty="0"/>
              <a:t> </a:t>
            </a:r>
            <a:r>
              <a:rPr lang="en-US" dirty="0" err="1"/>
              <a:t>kans</a:t>
            </a:r>
            <a:r>
              <a:rPr lang="en-US" dirty="0"/>
              <a:t> op survival to hospital discharge</a:t>
            </a:r>
          </a:p>
          <a:p>
            <a:pPr lvl="5"/>
            <a:endParaRPr lang="en-US" dirty="0"/>
          </a:p>
          <a:p>
            <a:endParaRPr lang="en-US" dirty="0"/>
          </a:p>
        </p:txBody>
      </p:sp>
    </p:spTree>
    <p:extLst>
      <p:ext uri="{BB962C8B-B14F-4D97-AF65-F5344CB8AC3E}">
        <p14:creationId xmlns:p14="http://schemas.microsoft.com/office/powerpoint/2010/main" val="247909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FF06-F9F3-F3C5-941B-51C47494AB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08D3DE-02EE-8813-0F1C-B7A99FFB796B}"/>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66FA05D5-2488-3A72-6C67-4D1B6A7951B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384F106A-8B2A-553A-6DE7-2F0B31966B5A}"/>
              </a:ext>
            </a:extLst>
          </p:cNvPr>
          <p:cNvPicPr>
            <a:picLocks noChangeAspect="1"/>
          </p:cNvPicPr>
          <p:nvPr/>
        </p:nvPicPr>
        <p:blipFill>
          <a:blip r:embed="rId3"/>
          <a:srcRect l="23059" t="15107" r="23657" b="5303"/>
          <a:stretch/>
        </p:blipFill>
        <p:spPr>
          <a:xfrm>
            <a:off x="2047163" y="171167"/>
            <a:ext cx="7151427" cy="6005796"/>
          </a:xfrm>
          <a:prstGeom prst="rect">
            <a:avLst/>
          </a:prstGeom>
        </p:spPr>
      </p:pic>
    </p:spTree>
    <p:extLst>
      <p:ext uri="{BB962C8B-B14F-4D97-AF65-F5344CB8AC3E}">
        <p14:creationId xmlns:p14="http://schemas.microsoft.com/office/powerpoint/2010/main" val="150617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74EF4-8EEC-1D7E-FC34-DF7DDBD9974A}"/>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116E3037-A22F-B347-AFB1-FC21C4B3AB29}"/>
              </a:ext>
            </a:extLst>
          </p:cNvPr>
          <p:cNvPicPr>
            <a:picLocks noChangeAspect="1"/>
          </p:cNvPicPr>
          <p:nvPr/>
        </p:nvPicPr>
        <p:blipFill>
          <a:blip r:embed="rId3"/>
          <a:srcRect l="22947" t="17895" r="24440" b="10827"/>
          <a:stretch/>
        </p:blipFill>
        <p:spPr>
          <a:xfrm>
            <a:off x="2238234" y="204717"/>
            <a:ext cx="7710985" cy="5873473"/>
          </a:xfrm>
          <a:prstGeom prst="rect">
            <a:avLst/>
          </a:prstGeom>
        </p:spPr>
      </p:pic>
      <p:sp>
        <p:nvSpPr>
          <p:cNvPr id="6" name="Ovaal 5">
            <a:extLst>
              <a:ext uri="{FF2B5EF4-FFF2-40B4-BE49-F238E27FC236}">
                <a16:creationId xmlns:a16="http://schemas.microsoft.com/office/drawing/2014/main" id="{5649F7F9-8E80-0E9D-5C10-F07242322299}"/>
              </a:ext>
            </a:extLst>
          </p:cNvPr>
          <p:cNvSpPr/>
          <p:nvPr/>
        </p:nvSpPr>
        <p:spPr>
          <a:xfrm>
            <a:off x="2129053" y="4001294"/>
            <a:ext cx="2088107" cy="11054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8" name="Rechte verbindingslijn met pijl 7">
            <a:extLst>
              <a:ext uri="{FF2B5EF4-FFF2-40B4-BE49-F238E27FC236}">
                <a16:creationId xmlns:a16="http://schemas.microsoft.com/office/drawing/2014/main" id="{AB9C82A3-7803-D769-1CAC-BF027397284F}"/>
              </a:ext>
            </a:extLst>
          </p:cNvPr>
          <p:cNvCxnSpPr/>
          <p:nvPr/>
        </p:nvCxnSpPr>
        <p:spPr>
          <a:xfrm>
            <a:off x="1405721" y="3780430"/>
            <a:ext cx="10508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1361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638</Words>
  <Application>Microsoft Office PowerPoint</Application>
  <PresentationFormat>Breedbeeld</PresentationFormat>
  <Paragraphs>113</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Wingdings</vt:lpstr>
      <vt:lpstr>Kantoorthema</vt:lpstr>
      <vt:lpstr>PowerPoint-presentatie</vt:lpstr>
      <vt:lpstr>Achtergrond</vt:lpstr>
      <vt:lpstr>Doel</vt:lpstr>
      <vt:lpstr>Methoden</vt:lpstr>
      <vt:lpstr>Uitkomst maten</vt:lpstr>
      <vt:lpstr>Overig</vt:lpstr>
      <vt:lpstr>Resultaten</vt:lpstr>
      <vt:lpstr>PowerPoint-presentatie</vt:lpstr>
      <vt:lpstr>PowerPoint-presentatie</vt:lpstr>
      <vt:lpstr>PowerPoint-presentatie</vt:lpstr>
      <vt:lpstr>PowerPoint-presentatie</vt:lpstr>
      <vt:lpstr>PowerPoint-presentatie</vt:lpstr>
      <vt:lpstr>Opmerkingen</vt:lpstr>
      <vt:lpstr>Tips: DBP verbeteren</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Natriumbicarbonaat tijdens een kinderreanimatie  Is er een effect op de prognose?</dc:title>
  <dc:creator>Jennifer Walker</dc:creator>
  <cp:lastModifiedBy>Wilde, J. de (Joke)</cp:lastModifiedBy>
  <cp:revision>10</cp:revision>
  <cp:lastPrinted>2025-07-04T13:32:52Z</cp:lastPrinted>
  <dcterms:created xsi:type="dcterms:W3CDTF">2023-10-05T07:55:19Z</dcterms:created>
  <dcterms:modified xsi:type="dcterms:W3CDTF">2025-08-01T07:38:56Z</dcterms:modified>
</cp:coreProperties>
</file>