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9" r:id="rId2"/>
    <p:sldId id="258" r:id="rId3"/>
    <p:sldId id="259" r:id="rId4"/>
    <p:sldId id="260" r:id="rId5"/>
    <p:sldId id="261" r:id="rId6"/>
    <p:sldId id="262" r:id="rId7"/>
    <p:sldId id="271" r:id="rId8"/>
    <p:sldId id="263" r:id="rId9"/>
    <p:sldId id="269" r:id="rId10"/>
    <p:sldId id="270" r:id="rId11"/>
    <p:sldId id="275" r:id="rId12"/>
    <p:sldId id="274" r:id="rId13"/>
    <p:sldId id="272" r:id="rId14"/>
    <p:sldId id="273" r:id="rId15"/>
    <p:sldId id="276" r:id="rId16"/>
    <p:sldId id="277" r:id="rId17"/>
    <p:sldId id="278" r:id="rId18"/>
    <p:sldId id="268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59796"/>
  </p:normalViewPr>
  <p:slideViewPr>
    <p:cSldViewPr snapToGrid="0" snapToObjects="1">
      <p:cViewPr varScale="1">
        <p:scale>
          <a:sx n="50" d="100"/>
          <a:sy n="50" d="100"/>
        </p:scale>
        <p:origin x="18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5DBBC-5916-5E44-B435-F26D8A1074B9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AF17E-67FC-8545-9331-E9ECEA9DA3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21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Emma’s </a:t>
            </a:r>
            <a:r>
              <a:rPr lang="nl-NL" baseline="0" dirty="0" err="1"/>
              <a:t>four</a:t>
            </a:r>
            <a:r>
              <a:rPr lang="nl-NL" baseline="0" dirty="0"/>
              <a:t> </a:t>
            </a:r>
            <a:r>
              <a:rPr lang="nl-NL" baseline="0" dirty="0" err="1"/>
              <a:t>year</a:t>
            </a:r>
            <a:r>
              <a:rPr lang="nl-NL" baseline="0" dirty="0"/>
              <a:t> </a:t>
            </a:r>
            <a:r>
              <a:rPr lang="nl-NL" baseline="0" dirty="0" err="1"/>
              <a:t>old</a:t>
            </a:r>
            <a:r>
              <a:rPr lang="nl-NL" baseline="0" dirty="0"/>
              <a:t>.</a:t>
            </a:r>
          </a:p>
          <a:p>
            <a:r>
              <a:rPr lang="nl-NL" baseline="0" dirty="0"/>
              <a:t>Her </a:t>
            </a:r>
            <a:r>
              <a:rPr lang="nl-NL" baseline="0" dirty="0" err="1"/>
              <a:t>parents</a:t>
            </a:r>
            <a:r>
              <a:rPr lang="nl-NL" baseline="0" dirty="0"/>
              <a:t> </a:t>
            </a:r>
            <a:r>
              <a:rPr lang="nl-NL" baseline="0" dirty="0" err="1"/>
              <a:t>describe</a:t>
            </a:r>
            <a:r>
              <a:rPr lang="nl-NL" baseline="0" dirty="0"/>
              <a:t> her as open, </a:t>
            </a:r>
            <a:r>
              <a:rPr lang="nl-NL" baseline="0" dirty="0" err="1"/>
              <a:t>sweet</a:t>
            </a:r>
            <a:r>
              <a:rPr lang="nl-NL" baseline="0" dirty="0"/>
              <a:t>, </a:t>
            </a:r>
            <a:r>
              <a:rPr lang="nl-NL" baseline="0" dirty="0" err="1"/>
              <a:t>exciting</a:t>
            </a:r>
            <a:r>
              <a:rPr lang="nl-NL" baseline="0" dirty="0"/>
              <a:t>, </a:t>
            </a:r>
            <a:r>
              <a:rPr lang="nl-NL" baseline="0" dirty="0" err="1"/>
              <a:t>cheerfull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a </a:t>
            </a:r>
            <a:r>
              <a:rPr lang="nl-NL" baseline="0" dirty="0" err="1"/>
              <a:t>fighter</a:t>
            </a:r>
            <a:endParaRPr lang="nl-NL" baseline="0" dirty="0"/>
          </a:p>
          <a:p>
            <a:r>
              <a:rPr lang="nl-NL" baseline="0" dirty="0" err="1"/>
              <a:t>She</a:t>
            </a:r>
            <a:r>
              <a:rPr lang="nl-NL" baseline="0" dirty="0"/>
              <a:t> </a:t>
            </a:r>
            <a:r>
              <a:rPr lang="nl-NL" baseline="0" dirty="0" err="1"/>
              <a:t>goes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school, </a:t>
            </a:r>
            <a:r>
              <a:rPr lang="nl-NL" baseline="0" dirty="0" err="1"/>
              <a:t>plays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her </a:t>
            </a:r>
            <a:r>
              <a:rPr lang="nl-NL" baseline="0" dirty="0" err="1"/>
              <a:t>friends</a:t>
            </a:r>
            <a:r>
              <a:rPr lang="nl-NL" baseline="0" dirty="0"/>
              <a:t>, </a:t>
            </a:r>
            <a:r>
              <a:rPr lang="nl-NL" baseline="0" dirty="0" err="1"/>
              <a:t>she’s</a:t>
            </a:r>
            <a:r>
              <a:rPr lang="nl-NL" baseline="0" dirty="0"/>
              <a:t> </a:t>
            </a:r>
            <a:r>
              <a:rPr lang="nl-NL" baseline="0" dirty="0" err="1"/>
              <a:t>loves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play</a:t>
            </a:r>
            <a:r>
              <a:rPr lang="nl-NL" baseline="0" dirty="0"/>
              <a:t> dress up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here</a:t>
            </a:r>
            <a:r>
              <a:rPr lang="nl-NL" baseline="0" dirty="0"/>
              <a:t> </a:t>
            </a:r>
            <a:r>
              <a:rPr lang="nl-NL" baseline="0" dirty="0" err="1"/>
              <a:t>favorite</a:t>
            </a:r>
            <a:r>
              <a:rPr lang="nl-NL" baseline="0" dirty="0"/>
              <a:t> food are </a:t>
            </a:r>
            <a:r>
              <a:rPr lang="nl-NL" baseline="0" dirty="0" err="1"/>
              <a:t>pancakes</a:t>
            </a:r>
            <a:r>
              <a:rPr lang="nl-NL" baseline="0" dirty="0"/>
              <a:t>.</a:t>
            </a:r>
          </a:p>
          <a:p>
            <a:br>
              <a:rPr lang="nl-NL" baseline="0" dirty="0"/>
            </a:br>
            <a:r>
              <a:rPr lang="nl-NL" baseline="0" dirty="0" err="1"/>
              <a:t>She’s</a:t>
            </a:r>
            <a:r>
              <a:rPr lang="nl-NL" baseline="0" dirty="0"/>
              <a:t> </a:t>
            </a:r>
            <a:r>
              <a:rPr lang="nl-NL" baseline="0" dirty="0" err="1"/>
              <a:t>iving</a:t>
            </a:r>
            <a:r>
              <a:rPr lang="nl-NL" baseline="0" dirty="0"/>
              <a:t> in a small </a:t>
            </a:r>
            <a:r>
              <a:rPr lang="nl-NL" baseline="0" dirty="0" err="1"/>
              <a:t>town</a:t>
            </a:r>
            <a:r>
              <a:rPr lang="nl-NL" baseline="0" dirty="0"/>
              <a:t>,  in a </a:t>
            </a:r>
            <a:r>
              <a:rPr lang="nl-NL" baseline="0" dirty="0" err="1"/>
              <a:t>nice</a:t>
            </a:r>
            <a:r>
              <a:rPr lang="nl-NL" baseline="0" dirty="0"/>
              <a:t> house. Just a </a:t>
            </a:r>
            <a:r>
              <a:rPr lang="nl-NL" baseline="0" dirty="0" err="1"/>
              <a:t>normal</a:t>
            </a:r>
            <a:r>
              <a:rPr lang="nl-NL" baseline="0" dirty="0"/>
              <a:t> girl </a:t>
            </a:r>
            <a:r>
              <a:rPr lang="nl-NL" baseline="0" dirty="0" err="1"/>
              <a:t>except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one</a:t>
            </a:r>
            <a:r>
              <a:rPr lang="nl-NL" baseline="0" dirty="0"/>
              <a:t> </a:t>
            </a:r>
            <a:r>
              <a:rPr lang="nl-NL" baseline="0" dirty="0" err="1"/>
              <a:t>thing</a:t>
            </a:r>
            <a:r>
              <a:rPr lang="is-IS" baseline="0" dirty="0"/>
              <a:t>… </a:t>
            </a:r>
          </a:p>
          <a:p>
            <a:endParaRPr lang="is-IS" baseline="0" dirty="0"/>
          </a:p>
          <a:p>
            <a:r>
              <a:rPr lang="is-IS" baseline="0" dirty="0"/>
              <a:t>I was there when she was born, and I was there when we resuscitated here for 30 minutes and she died.</a:t>
            </a:r>
          </a:p>
          <a:p>
            <a:endParaRPr lang="is-IS" baseline="0" dirty="0"/>
          </a:p>
          <a:p>
            <a:r>
              <a:rPr lang="is-IS" baseline="0" dirty="0"/>
              <a:t>I will come to the resuscitation part later, but first let’s go back to the birht of Emma.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9B1BD-8EB9-7141-8188-6A2206421DF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58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she</a:t>
            </a:r>
            <a:r>
              <a:rPr lang="nl-NL" dirty="0"/>
              <a:t> is. Emma was born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a </a:t>
            </a:r>
            <a:r>
              <a:rPr lang="nl-NL" baseline="0" dirty="0" err="1"/>
              <a:t>congenital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 defect </a:t>
            </a:r>
            <a:r>
              <a:rPr lang="nl-NL" baseline="0" dirty="0" err="1"/>
              <a:t>called</a:t>
            </a:r>
            <a:r>
              <a:rPr lang="nl-NL" baseline="0" dirty="0"/>
              <a:t>: </a:t>
            </a:r>
            <a:r>
              <a:rPr lang="nl-NL" baseline="0" dirty="0" err="1"/>
              <a:t>Hypplastich</a:t>
            </a:r>
            <a:r>
              <a:rPr lang="nl-NL" baseline="0" dirty="0"/>
              <a:t> </a:t>
            </a:r>
            <a:r>
              <a:rPr lang="nl-NL" baseline="0" dirty="0" err="1"/>
              <a:t>Left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 </a:t>
            </a:r>
            <a:r>
              <a:rPr lang="nl-NL" baseline="0" dirty="0" err="1"/>
              <a:t>Syndrome</a:t>
            </a:r>
            <a:r>
              <a:rPr lang="nl-NL" baseline="0" dirty="0"/>
              <a:t>.</a:t>
            </a:r>
          </a:p>
          <a:p>
            <a:r>
              <a:rPr lang="nl-NL" baseline="0" dirty="0"/>
              <a:t>It’s a rare </a:t>
            </a:r>
            <a:r>
              <a:rPr lang="nl-NL" baseline="0" dirty="0" err="1"/>
              <a:t>congenital</a:t>
            </a:r>
            <a:r>
              <a:rPr lang="nl-NL" baseline="0" dirty="0"/>
              <a:t> defect, </a:t>
            </a:r>
            <a:r>
              <a:rPr lang="nl-NL" b="0" baseline="0" dirty="0"/>
              <a:t>5 in 10.000 </a:t>
            </a:r>
            <a:r>
              <a:rPr lang="nl-NL" b="0" baseline="0" dirty="0" err="1"/>
              <a:t>births</a:t>
            </a:r>
            <a:r>
              <a:rPr lang="nl-NL" b="0" baseline="0" dirty="0"/>
              <a:t>. </a:t>
            </a:r>
            <a:r>
              <a:rPr lang="nl-NL" b="0" baseline="0" dirty="0">
                <a:sym typeface="Wingdings"/>
              </a:rPr>
              <a:t> </a:t>
            </a:r>
            <a:r>
              <a:rPr lang="nl-NL" b="0" baseline="0" dirty="0" err="1">
                <a:sym typeface="Wingdings"/>
              </a:rPr>
              <a:t>underestimated</a:t>
            </a:r>
            <a:r>
              <a:rPr lang="nl-NL" b="0" baseline="0" dirty="0">
                <a:sym typeface="Wingdings"/>
              </a:rPr>
              <a:t>?? </a:t>
            </a:r>
            <a:r>
              <a:rPr lang="nl-NL" b="0" baseline="0" dirty="0" err="1">
                <a:sym typeface="Wingdings"/>
              </a:rPr>
              <a:t>Terminating</a:t>
            </a:r>
            <a:r>
              <a:rPr lang="nl-NL" b="0" baseline="0" dirty="0">
                <a:sym typeface="Wingdings"/>
              </a:rPr>
              <a:t> </a:t>
            </a:r>
            <a:r>
              <a:rPr lang="nl-NL" b="0" baseline="0" dirty="0" err="1">
                <a:sym typeface="Wingdings"/>
              </a:rPr>
              <a:t>pregnancy</a:t>
            </a:r>
            <a:r>
              <a:rPr lang="nl-NL" b="0" baseline="0" dirty="0">
                <a:sym typeface="Wingdings"/>
              </a:rPr>
              <a:t>?? </a:t>
            </a:r>
            <a:r>
              <a:rPr lang="nl-NL" b="0" baseline="0" dirty="0" err="1">
                <a:sym typeface="Wingdings"/>
              </a:rPr>
              <a:t>Spontanious</a:t>
            </a:r>
            <a:r>
              <a:rPr lang="nl-NL" b="0" baseline="0" dirty="0">
                <a:sym typeface="Wingdings"/>
              </a:rPr>
              <a:t> </a:t>
            </a:r>
            <a:r>
              <a:rPr lang="nl-NL" b="0" baseline="0" dirty="0" err="1">
                <a:sym typeface="Wingdings"/>
              </a:rPr>
              <a:t>abortion</a:t>
            </a:r>
            <a:r>
              <a:rPr lang="nl-NL" b="0" baseline="0" dirty="0">
                <a:sym typeface="Wingdings"/>
              </a:rPr>
              <a:t>?? Etc.</a:t>
            </a:r>
            <a:endParaRPr lang="nl-NL" b="0" baseline="0" dirty="0"/>
          </a:p>
          <a:p>
            <a:endParaRPr lang="nl-NL" b="1" baseline="0" dirty="0"/>
          </a:p>
          <a:p>
            <a:r>
              <a:rPr lang="nl-NL" baseline="0" dirty="0"/>
              <a:t>((In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netherlands</a:t>
            </a:r>
            <a:r>
              <a:rPr lang="nl-NL" baseline="0" dirty="0"/>
              <a:t> </a:t>
            </a:r>
            <a:r>
              <a:rPr lang="nl-NL" baseline="0" dirty="0" err="1"/>
              <a:t>every</a:t>
            </a:r>
            <a:r>
              <a:rPr lang="nl-NL" baseline="0" dirty="0"/>
              <a:t> pregnant </a:t>
            </a:r>
            <a:r>
              <a:rPr lang="nl-NL" baseline="0" dirty="0" err="1"/>
              <a:t>female</a:t>
            </a:r>
            <a:r>
              <a:rPr lang="nl-NL" baseline="0" dirty="0"/>
              <a:t> is </a:t>
            </a:r>
            <a:r>
              <a:rPr lang="nl-NL" baseline="0" dirty="0" err="1"/>
              <a:t>offered</a:t>
            </a:r>
            <a:r>
              <a:rPr lang="nl-NL" baseline="0" dirty="0"/>
              <a:t> a </a:t>
            </a:r>
            <a:r>
              <a:rPr lang="nl-NL" baseline="0" dirty="0" err="1"/>
              <a:t>structured</a:t>
            </a:r>
            <a:r>
              <a:rPr lang="nl-NL" baseline="0" dirty="0"/>
              <a:t> ultrasound examination at 20 week </a:t>
            </a:r>
            <a:r>
              <a:rPr lang="nl-NL" baseline="0" dirty="0" err="1"/>
              <a:t>gestation</a:t>
            </a:r>
            <a:r>
              <a:rPr lang="nl-NL" baseline="0" dirty="0"/>
              <a:t> </a:t>
            </a:r>
            <a:r>
              <a:rPr lang="nl-NL" baseline="0" dirty="0" err="1"/>
              <a:t>age</a:t>
            </a:r>
            <a:r>
              <a:rPr lang="nl-NL" baseline="0" dirty="0"/>
              <a:t>. </a:t>
            </a:r>
            <a:r>
              <a:rPr lang="nl-NL" baseline="0" dirty="0" err="1"/>
              <a:t>If</a:t>
            </a:r>
            <a:r>
              <a:rPr lang="nl-NL" baseline="0" dirty="0"/>
              <a:t> a Hypoplastic </a:t>
            </a:r>
            <a:r>
              <a:rPr lang="nl-NL" baseline="0" dirty="0" err="1"/>
              <a:t>left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 is </a:t>
            </a:r>
            <a:r>
              <a:rPr lang="nl-NL" baseline="0" dirty="0" err="1"/>
              <a:t>diagnosed</a:t>
            </a:r>
            <a:r>
              <a:rPr lang="nl-NL" baseline="0" dirty="0"/>
              <a:t>, </a:t>
            </a:r>
            <a:r>
              <a:rPr lang="nl-NL" baseline="0" dirty="0" err="1"/>
              <a:t>you</a:t>
            </a:r>
            <a:r>
              <a:rPr lang="nl-NL" baseline="0" dirty="0"/>
              <a:t> are </a:t>
            </a:r>
            <a:r>
              <a:rPr lang="nl-NL" baseline="0" dirty="0" err="1"/>
              <a:t>counseld</a:t>
            </a:r>
            <a:r>
              <a:rPr lang="nl-NL" baseline="0" dirty="0"/>
              <a:t> </a:t>
            </a:r>
            <a:r>
              <a:rPr lang="nl-NL" baseline="0" dirty="0" err="1"/>
              <a:t>by</a:t>
            </a:r>
            <a:r>
              <a:rPr lang="nl-NL" baseline="0" dirty="0"/>
              <a:t> a </a:t>
            </a:r>
            <a:r>
              <a:rPr lang="nl-NL" baseline="0" dirty="0" err="1"/>
              <a:t>pediatric</a:t>
            </a:r>
            <a:r>
              <a:rPr lang="nl-NL" baseline="0" dirty="0"/>
              <a:t> </a:t>
            </a:r>
            <a:r>
              <a:rPr lang="nl-NL" baseline="0" dirty="0" err="1"/>
              <a:t>cardiologist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have a </a:t>
            </a:r>
            <a:r>
              <a:rPr lang="nl-NL" baseline="0" dirty="0" err="1"/>
              <a:t>legal</a:t>
            </a:r>
            <a:r>
              <a:rPr lang="nl-NL" baseline="0" dirty="0"/>
              <a:t> option </a:t>
            </a:r>
            <a:r>
              <a:rPr lang="nl-NL" baseline="0" dirty="0" err="1"/>
              <a:t>terminating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pregnancy</a:t>
            </a:r>
            <a:r>
              <a:rPr lang="is-IS" baseline="0" dirty="0"/>
              <a:t>… )) </a:t>
            </a:r>
          </a:p>
          <a:p>
            <a:endParaRPr lang="is-IS" baseline="0" dirty="0"/>
          </a:p>
          <a:p>
            <a:r>
              <a:rPr lang="is-IS" baseline="0" dirty="0"/>
              <a:t>Emma’s parents decided otherwise, every life is precious and has enormous value to them. </a:t>
            </a:r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9B1BD-8EB9-7141-8188-6A2206421DF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8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Hypoplastic</a:t>
            </a:r>
            <a:r>
              <a:rPr lang="nl-NL" baseline="0" dirty="0"/>
              <a:t> </a:t>
            </a:r>
            <a:r>
              <a:rPr lang="nl-NL" baseline="0" dirty="0" err="1"/>
              <a:t>left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 </a:t>
            </a:r>
            <a:r>
              <a:rPr lang="nl-NL" baseline="0" dirty="0" err="1"/>
              <a:t>syndrome</a:t>
            </a:r>
            <a:r>
              <a:rPr lang="nl-NL" baseline="0" dirty="0"/>
              <a:t>, </a:t>
            </a:r>
            <a:r>
              <a:rPr lang="nl-NL" baseline="0" dirty="0" err="1"/>
              <a:t>you</a:t>
            </a:r>
            <a:r>
              <a:rPr lang="nl-NL" baseline="0" dirty="0"/>
              <a:t> are </a:t>
            </a:r>
            <a:r>
              <a:rPr lang="nl-NL" baseline="0" dirty="0" err="1"/>
              <a:t>practicly</a:t>
            </a:r>
            <a:r>
              <a:rPr lang="nl-NL" baseline="0" dirty="0"/>
              <a:t> born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one</a:t>
            </a:r>
            <a:r>
              <a:rPr lang="nl-NL" baseline="0" dirty="0"/>
              <a:t> </a:t>
            </a:r>
            <a:r>
              <a:rPr lang="nl-NL" baseline="0" dirty="0" err="1"/>
              <a:t>functional</a:t>
            </a:r>
            <a:r>
              <a:rPr lang="nl-NL" baseline="0" dirty="0"/>
              <a:t> </a:t>
            </a:r>
            <a:r>
              <a:rPr lang="nl-NL" baseline="0" dirty="0" err="1"/>
              <a:t>ventricle</a:t>
            </a:r>
            <a:r>
              <a:rPr lang="nl-NL" baseline="0" dirty="0"/>
              <a:t>. </a:t>
            </a:r>
            <a:r>
              <a:rPr lang="nl-NL" baseline="0" dirty="0" err="1"/>
              <a:t>Here</a:t>
            </a:r>
            <a:r>
              <a:rPr lang="nl-NL" baseline="0" dirty="0"/>
              <a:t>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see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much</a:t>
            </a:r>
            <a:r>
              <a:rPr lang="nl-NL" baseline="0" dirty="0"/>
              <a:t> </a:t>
            </a:r>
            <a:r>
              <a:rPr lang="nl-NL" baseline="0" dirty="0" err="1"/>
              <a:t>too</a:t>
            </a:r>
            <a:r>
              <a:rPr lang="nl-NL" baseline="0" dirty="0"/>
              <a:t> small LV, </a:t>
            </a:r>
            <a:r>
              <a:rPr lang="nl-NL" baseline="0" dirty="0" err="1"/>
              <a:t>an</a:t>
            </a:r>
            <a:r>
              <a:rPr lang="nl-NL" baseline="0" dirty="0"/>
              <a:t> </a:t>
            </a:r>
            <a:r>
              <a:rPr lang="nl-NL" baseline="0" dirty="0" err="1"/>
              <a:t>underdeveloped</a:t>
            </a:r>
            <a:r>
              <a:rPr lang="nl-NL" baseline="0" dirty="0"/>
              <a:t> </a:t>
            </a:r>
            <a:r>
              <a:rPr lang="nl-NL" baseline="0" dirty="0" err="1"/>
              <a:t>acending</a:t>
            </a:r>
            <a:r>
              <a:rPr lang="nl-NL" baseline="0" dirty="0"/>
              <a:t> aorta, </a:t>
            </a:r>
            <a:r>
              <a:rPr lang="nl-NL" baseline="0" dirty="0" err="1"/>
              <a:t>and</a:t>
            </a:r>
            <a:r>
              <a:rPr lang="nl-NL" baseline="0" dirty="0"/>
              <a:t> a </a:t>
            </a:r>
            <a:r>
              <a:rPr lang="nl-NL" baseline="0" dirty="0" err="1"/>
              <a:t>wide</a:t>
            </a:r>
            <a:r>
              <a:rPr lang="nl-NL" baseline="0" dirty="0"/>
              <a:t> open </a:t>
            </a:r>
            <a:r>
              <a:rPr lang="nl-NL" baseline="0" dirty="0" err="1"/>
              <a:t>ducturs</a:t>
            </a:r>
            <a:r>
              <a:rPr lang="nl-NL" baseline="0" dirty="0"/>
              <a:t> </a:t>
            </a:r>
            <a:r>
              <a:rPr lang="nl-NL" baseline="0" dirty="0" err="1"/>
              <a:t>arteriosus</a:t>
            </a:r>
            <a:r>
              <a:rPr lang="nl-NL" baseline="0" dirty="0"/>
              <a:t>.</a:t>
            </a:r>
          </a:p>
          <a:p>
            <a:r>
              <a:rPr lang="nl-NL" baseline="0" dirty="0" err="1"/>
              <a:t>There’s</a:t>
            </a:r>
            <a:r>
              <a:rPr lang="nl-NL" baseline="0" dirty="0"/>
              <a:t> </a:t>
            </a:r>
            <a:r>
              <a:rPr lang="nl-NL" baseline="0" dirty="0" err="1"/>
              <a:t>an</a:t>
            </a:r>
            <a:r>
              <a:rPr lang="nl-NL" baseline="0" dirty="0"/>
              <a:t> </a:t>
            </a:r>
            <a:r>
              <a:rPr lang="nl-NL" baseline="0" dirty="0" err="1"/>
              <a:t>Atrial</a:t>
            </a:r>
            <a:r>
              <a:rPr lang="nl-NL" baseline="0" dirty="0"/>
              <a:t> septum defect, </a:t>
            </a:r>
            <a:r>
              <a:rPr lang="nl-NL" baseline="0" dirty="0" err="1"/>
              <a:t>because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</a:t>
            </a:r>
            <a:r>
              <a:rPr lang="nl-NL" baseline="0" dirty="0" err="1"/>
              <a:t>should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</a:t>
            </a:r>
            <a:r>
              <a:rPr lang="nl-NL" baseline="0" dirty="0" err="1"/>
              <a:t>able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flow </a:t>
            </a:r>
            <a:r>
              <a:rPr lang="nl-NL" baseline="0" dirty="0" err="1"/>
              <a:t>from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LA tot </a:t>
            </a:r>
            <a:r>
              <a:rPr lang="nl-NL" baseline="0" dirty="0" err="1"/>
              <a:t>the</a:t>
            </a:r>
            <a:r>
              <a:rPr lang="nl-NL" baseline="0" dirty="0"/>
              <a:t> RA in order </a:t>
            </a:r>
            <a:r>
              <a:rPr lang="nl-NL" baseline="0" dirty="0" err="1"/>
              <a:t>to</a:t>
            </a:r>
            <a:r>
              <a:rPr lang="nl-NL" baseline="0" dirty="0"/>
              <a:t> get </a:t>
            </a:r>
            <a:r>
              <a:rPr lang="nl-NL" baseline="0" dirty="0" err="1"/>
              <a:t>oxygenated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in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aorto</a:t>
            </a:r>
            <a:r>
              <a:rPr lang="nl-NL" baseline="0" dirty="0"/>
              <a:t> (</a:t>
            </a:r>
            <a:r>
              <a:rPr lang="nl-NL" baseline="0" dirty="0" err="1"/>
              <a:t>thruw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ductus).</a:t>
            </a:r>
          </a:p>
          <a:p>
            <a:r>
              <a:rPr lang="nl-NL" baseline="0" dirty="0"/>
              <a:t>The </a:t>
            </a:r>
            <a:r>
              <a:rPr lang="nl-NL" baseline="0" dirty="0" err="1"/>
              <a:t>fysiology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treatment is </a:t>
            </a:r>
            <a:r>
              <a:rPr lang="nl-NL" baseline="0" dirty="0" err="1"/>
              <a:t>really</a:t>
            </a:r>
            <a:r>
              <a:rPr lang="nl-NL" baseline="0" dirty="0"/>
              <a:t> </a:t>
            </a:r>
            <a:r>
              <a:rPr lang="nl-NL" baseline="0" dirty="0" err="1"/>
              <a:t>fascinating</a:t>
            </a:r>
            <a:r>
              <a:rPr lang="nl-NL" baseline="0" dirty="0"/>
              <a:t> </a:t>
            </a:r>
            <a:r>
              <a:rPr lang="nl-NL" baseline="0" dirty="0" err="1"/>
              <a:t>an</a:t>
            </a:r>
            <a:r>
              <a:rPr lang="nl-NL" baseline="0" dirty="0"/>
              <a:t> </a:t>
            </a:r>
            <a:r>
              <a:rPr lang="nl-NL" baseline="0" dirty="0" err="1"/>
              <a:t>challenging</a:t>
            </a:r>
            <a:r>
              <a:rPr lang="nl-NL" baseline="0" dirty="0"/>
              <a:t>, even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pediatric</a:t>
            </a:r>
            <a:r>
              <a:rPr lang="nl-NL" baseline="0" dirty="0"/>
              <a:t> </a:t>
            </a:r>
            <a:r>
              <a:rPr lang="nl-NL" baseline="0" dirty="0" err="1"/>
              <a:t>cardiac</a:t>
            </a:r>
            <a:r>
              <a:rPr lang="nl-NL" baseline="0" dirty="0"/>
              <a:t> </a:t>
            </a:r>
            <a:r>
              <a:rPr lang="nl-NL" baseline="0" dirty="0" err="1"/>
              <a:t>surgeons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perdiatric</a:t>
            </a:r>
            <a:r>
              <a:rPr lang="nl-NL" baseline="0" dirty="0"/>
              <a:t> </a:t>
            </a:r>
            <a:r>
              <a:rPr lang="nl-NL" baseline="0" dirty="0" err="1"/>
              <a:t>cardiologist</a:t>
            </a:r>
            <a:r>
              <a:rPr lang="nl-NL" baseline="0" dirty="0"/>
              <a:t>.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AF17E-67FC-8545-9331-E9ECEA9DA38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64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NL" baseline="0" dirty="0"/>
              <a:t> </a:t>
            </a:r>
            <a:r>
              <a:rPr lang="nl-NL" baseline="0" dirty="0" err="1"/>
              <a:t>three</a:t>
            </a:r>
            <a:r>
              <a:rPr lang="nl-NL" baseline="0" dirty="0"/>
              <a:t> </a:t>
            </a:r>
            <a:r>
              <a:rPr lang="nl-NL" baseline="0" dirty="0" err="1"/>
              <a:t>staged</a:t>
            </a:r>
            <a:r>
              <a:rPr lang="nl-NL" baseline="0" dirty="0"/>
              <a:t> </a:t>
            </a:r>
            <a:r>
              <a:rPr lang="nl-NL" baseline="0" dirty="0" err="1"/>
              <a:t>repair</a:t>
            </a:r>
            <a:r>
              <a:rPr lang="nl-NL" baseline="0" dirty="0"/>
              <a:t> is </a:t>
            </a:r>
            <a:r>
              <a:rPr lang="nl-NL" baseline="0" dirty="0" err="1"/>
              <a:t>done</a:t>
            </a:r>
            <a:r>
              <a:rPr lang="nl-NL" baseline="0" dirty="0"/>
              <a:t>, first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Norwood</a:t>
            </a:r>
            <a:r>
              <a:rPr lang="nl-NL" baseline="0" dirty="0"/>
              <a:t>:</a:t>
            </a:r>
          </a:p>
          <a:p>
            <a:endParaRPr lang="nl-NL" baseline="0" dirty="0"/>
          </a:p>
          <a:p>
            <a:r>
              <a:rPr lang="nl-NL" baseline="0" dirty="0"/>
              <a:t>Shunt, as like a </a:t>
            </a:r>
            <a:r>
              <a:rPr lang="nl-NL" baseline="0" dirty="0" err="1"/>
              <a:t>neo</a:t>
            </a:r>
            <a:r>
              <a:rPr lang="nl-NL" baseline="0" dirty="0"/>
              <a:t> ductus </a:t>
            </a:r>
            <a:r>
              <a:rPr lang="nl-NL" baseline="0" dirty="0" err="1"/>
              <a:t>that</a:t>
            </a:r>
            <a:r>
              <a:rPr lang="nl-NL" baseline="0" dirty="0"/>
              <a:t> is </a:t>
            </a:r>
            <a:r>
              <a:rPr lang="nl-NL" baseline="0" dirty="0" err="1"/>
              <a:t>not</a:t>
            </a:r>
            <a:r>
              <a:rPr lang="nl-NL" baseline="0" dirty="0"/>
              <a:t> </a:t>
            </a:r>
            <a:r>
              <a:rPr lang="nl-NL" baseline="0" dirty="0" err="1"/>
              <a:t>going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close without </a:t>
            </a:r>
            <a:r>
              <a:rPr lang="nl-NL" baseline="0" dirty="0" err="1"/>
              <a:t>prostin</a:t>
            </a:r>
            <a:r>
              <a:rPr lang="nl-NL" baseline="0" dirty="0"/>
              <a:t>, </a:t>
            </a:r>
            <a:r>
              <a:rPr lang="nl-NL" baseline="0" dirty="0" err="1"/>
              <a:t>and</a:t>
            </a:r>
            <a:r>
              <a:rPr lang="nl-NL" baseline="0" dirty="0"/>
              <a:t> a </a:t>
            </a:r>
            <a:r>
              <a:rPr lang="nl-NL" baseline="0" dirty="0" err="1"/>
              <a:t>unubstructed</a:t>
            </a:r>
            <a:r>
              <a:rPr lang="nl-NL" baseline="0" dirty="0"/>
              <a:t> </a:t>
            </a:r>
            <a:r>
              <a:rPr lang="nl-NL" baseline="0" dirty="0" err="1"/>
              <a:t>atrial</a:t>
            </a:r>
            <a:r>
              <a:rPr lang="nl-NL" baseline="0" dirty="0"/>
              <a:t> septum defect</a:t>
            </a:r>
          </a:p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aorta are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cut off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branching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arteries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side of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shunt is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arteries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aorta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baseline="0" dirty="0"/>
          </a:p>
          <a:p>
            <a:endParaRPr lang="nl-NL" baseline="0" dirty="0"/>
          </a:p>
          <a:p>
            <a:r>
              <a:rPr lang="nl-NL" baseline="0" dirty="0"/>
              <a:t>Glenn: </a:t>
            </a:r>
            <a:r>
              <a:rPr lang="nl-NL" baseline="0" dirty="0" err="1"/>
              <a:t>the</a:t>
            </a:r>
            <a:r>
              <a:rPr lang="nl-NL" baseline="0" dirty="0"/>
              <a:t> shunt is taken down (</a:t>
            </a:r>
            <a:r>
              <a:rPr lang="nl-NL" baseline="0" dirty="0" err="1"/>
              <a:t>clipped</a:t>
            </a:r>
            <a:r>
              <a:rPr lang="nl-NL" baseline="0" dirty="0"/>
              <a:t>) </a:t>
            </a:r>
            <a:r>
              <a:rPr lang="nl-NL" baseline="0" dirty="0" err="1"/>
              <a:t>then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IVC is </a:t>
            </a:r>
            <a:r>
              <a:rPr lang="nl-NL" baseline="0" dirty="0" err="1"/>
              <a:t>connected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pulmonary</a:t>
            </a:r>
            <a:r>
              <a:rPr lang="nl-NL" baseline="0" dirty="0"/>
              <a:t> </a:t>
            </a:r>
            <a:r>
              <a:rPr lang="nl-NL" baseline="0" dirty="0" err="1"/>
              <a:t>artery</a:t>
            </a:r>
            <a:r>
              <a:rPr lang="nl-NL" baseline="0" dirty="0"/>
              <a:t>, </a:t>
            </a:r>
            <a:r>
              <a:rPr lang="nl-NL" baseline="0" dirty="0" err="1"/>
              <a:t>hereby</a:t>
            </a:r>
            <a:r>
              <a:rPr lang="nl-NL" baseline="0" dirty="0"/>
              <a:t> </a:t>
            </a:r>
            <a:r>
              <a:rPr lang="nl-NL" baseline="0" dirty="0" err="1"/>
              <a:t>all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</a:t>
            </a:r>
            <a:r>
              <a:rPr lang="nl-NL" baseline="0" dirty="0" err="1"/>
              <a:t>that</a:t>
            </a:r>
            <a:r>
              <a:rPr lang="nl-NL" baseline="0" dirty="0"/>
              <a:t> </a:t>
            </a:r>
            <a:r>
              <a:rPr lang="nl-NL" baseline="0" dirty="0" err="1"/>
              <a:t>originates</a:t>
            </a:r>
            <a:r>
              <a:rPr lang="nl-NL" baseline="0" dirty="0"/>
              <a:t> </a:t>
            </a:r>
            <a:r>
              <a:rPr lang="nl-NL" baseline="0" dirty="0" err="1"/>
              <a:t>from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IVC </a:t>
            </a:r>
            <a:r>
              <a:rPr lang="nl-NL" baseline="0" dirty="0" err="1"/>
              <a:t>will</a:t>
            </a:r>
            <a:r>
              <a:rPr lang="nl-NL" baseline="0" dirty="0"/>
              <a:t> </a:t>
            </a:r>
            <a:r>
              <a:rPr lang="nl-NL" baseline="0" dirty="0" err="1"/>
              <a:t>thirst</a:t>
            </a:r>
            <a:r>
              <a:rPr lang="nl-NL" baseline="0" dirty="0"/>
              <a:t> flow </a:t>
            </a:r>
            <a:r>
              <a:rPr lang="nl-NL" baseline="0" dirty="0" err="1"/>
              <a:t>through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lung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then</a:t>
            </a:r>
            <a:r>
              <a:rPr lang="nl-NL" baseline="0" dirty="0"/>
              <a:t> (well </a:t>
            </a:r>
            <a:r>
              <a:rPr lang="nl-NL" baseline="0" dirty="0" err="1"/>
              <a:t>oxygenated</a:t>
            </a:r>
            <a:r>
              <a:rPr lang="nl-NL" baseline="0" dirty="0"/>
              <a:t>)</a:t>
            </a:r>
          </a:p>
          <a:p>
            <a:pPr fontAlgn="base"/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Norwood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half of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circulation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ventricle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shunt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arteries is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disconnected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right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artery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superior vena cava,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vein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deoxygenated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of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body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heart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half of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deoxygenated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ventricle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nl-NL" dirty="0"/>
            </a:br>
            <a:endParaRPr lang="nl-NL" baseline="0" dirty="0"/>
          </a:p>
          <a:p>
            <a:r>
              <a:rPr lang="nl-NL" baseline="0" dirty="0" err="1"/>
              <a:t>Fontan</a:t>
            </a:r>
            <a:r>
              <a:rPr lang="nl-NL" baseline="0" dirty="0"/>
              <a:t>:</a:t>
            </a:r>
          </a:p>
          <a:p>
            <a:endParaRPr lang="nl-NL" baseline="0" dirty="0"/>
          </a:p>
          <a:p>
            <a:r>
              <a:rPr lang="nl-NL" baseline="0" dirty="0" err="1"/>
              <a:t>Here</a:t>
            </a:r>
            <a:r>
              <a:rPr lang="nl-NL" baseline="0" dirty="0"/>
              <a:t> is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fontan</a:t>
            </a:r>
            <a:r>
              <a:rPr lang="nl-NL" baseline="0" dirty="0"/>
              <a:t> </a:t>
            </a:r>
            <a:r>
              <a:rPr lang="nl-NL" baseline="0" dirty="0" err="1"/>
              <a:t>circulation</a:t>
            </a:r>
            <a:r>
              <a:rPr lang="nl-NL" baseline="0" dirty="0"/>
              <a:t>,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see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SVC en IVC </a:t>
            </a:r>
            <a:r>
              <a:rPr lang="nl-NL" baseline="0" dirty="0" err="1"/>
              <a:t>connected</a:t>
            </a:r>
            <a:r>
              <a:rPr lang="nl-NL" baseline="0" dirty="0"/>
              <a:t> </a:t>
            </a:r>
            <a:r>
              <a:rPr lang="nl-NL" baseline="0" dirty="0" err="1"/>
              <a:t>too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pulmonary</a:t>
            </a:r>
            <a:r>
              <a:rPr lang="nl-NL" baseline="0" dirty="0"/>
              <a:t> system,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there</a:t>
            </a:r>
            <a:r>
              <a:rPr lang="nl-NL" baseline="0" dirty="0"/>
              <a:t> is  ONE </a:t>
            </a:r>
            <a:r>
              <a:rPr lang="nl-NL" baseline="0" dirty="0" err="1"/>
              <a:t>outflowtract</a:t>
            </a:r>
            <a:r>
              <a:rPr lang="nl-NL" baseline="0" dirty="0"/>
              <a:t> out of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="1" baseline="0" dirty="0" err="1"/>
              <a:t>developed</a:t>
            </a:r>
            <a:r>
              <a:rPr lang="nl-NL" baseline="0" dirty="0"/>
              <a:t> </a:t>
            </a:r>
            <a:r>
              <a:rPr lang="nl-NL" baseline="0" dirty="0" err="1"/>
              <a:t>ventricle</a:t>
            </a:r>
            <a:r>
              <a:rPr lang="nl-NL" baseline="0" dirty="0"/>
              <a:t>.</a:t>
            </a:r>
          </a:p>
          <a:p>
            <a:endParaRPr lang="nl-NL" baseline="0" dirty="0"/>
          </a:p>
          <a:p>
            <a:r>
              <a:rPr lang="nl-NL" baseline="0" dirty="0" err="1"/>
              <a:t>There</a:t>
            </a:r>
            <a:r>
              <a:rPr lang="nl-NL" baseline="0" dirty="0"/>
              <a:t> is a </a:t>
            </a:r>
            <a:r>
              <a:rPr lang="nl-NL" baseline="0" dirty="0" err="1"/>
              <a:t>passive</a:t>
            </a:r>
            <a:r>
              <a:rPr lang="nl-NL" baseline="0" dirty="0"/>
              <a:t> flow </a:t>
            </a:r>
            <a:r>
              <a:rPr lang="nl-NL" baseline="0" dirty="0" err="1"/>
              <a:t>trought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lungs</a:t>
            </a:r>
            <a:endParaRPr lang="nl-NL" baseline="0" dirty="0"/>
          </a:p>
          <a:p>
            <a:r>
              <a:rPr lang="nl-NL" baseline="0" dirty="0"/>
              <a:t>Flow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pressure</a:t>
            </a:r>
            <a:r>
              <a:rPr lang="nl-NL" baseline="0" dirty="0"/>
              <a:t> is </a:t>
            </a:r>
            <a:r>
              <a:rPr lang="nl-NL" baseline="0" dirty="0" err="1"/>
              <a:t>everyting</a:t>
            </a:r>
            <a:r>
              <a:rPr lang="nl-NL" baseline="0" dirty="0"/>
              <a:t>, trans </a:t>
            </a:r>
            <a:r>
              <a:rPr lang="nl-NL" baseline="0" dirty="0" err="1"/>
              <a:t>pulmonary</a:t>
            </a:r>
            <a:r>
              <a:rPr lang="nl-NL" baseline="0" dirty="0"/>
              <a:t> </a:t>
            </a:r>
            <a:r>
              <a:rPr lang="nl-NL" baseline="0" dirty="0" err="1"/>
              <a:t>pressure</a:t>
            </a:r>
            <a:r>
              <a:rPr lang="nl-NL" baseline="0" dirty="0"/>
              <a:t> </a:t>
            </a:r>
            <a:r>
              <a:rPr lang="nl-NL" baseline="0" dirty="0" err="1"/>
              <a:t>should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low, </a:t>
            </a:r>
            <a:r>
              <a:rPr lang="nl-NL" baseline="0" dirty="0" err="1"/>
              <a:t>otherwise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is nog </a:t>
            </a:r>
            <a:r>
              <a:rPr lang="nl-NL" baseline="0" dirty="0" err="1"/>
              <a:t>able</a:t>
            </a:r>
            <a:r>
              <a:rPr lang="nl-NL" baseline="0" dirty="0"/>
              <a:t> </a:t>
            </a:r>
            <a:r>
              <a:rPr lang="nl-NL" baseline="0" dirty="0" err="1"/>
              <a:t>too</a:t>
            </a:r>
            <a:r>
              <a:rPr lang="nl-NL" baseline="0" dirty="0"/>
              <a:t> flow back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atrium.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AF17E-67FC-8545-9331-E9ECEA9DA38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0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bloofflow</a:t>
            </a:r>
            <a:r>
              <a:rPr lang="nl-NL" baseline="0" dirty="0"/>
              <a:t> in a </a:t>
            </a:r>
            <a:r>
              <a:rPr lang="nl-NL" baseline="0" dirty="0" err="1"/>
              <a:t>fontan</a:t>
            </a:r>
            <a:r>
              <a:rPr lang="nl-NL" baseline="0" dirty="0"/>
              <a:t> patiënt. </a:t>
            </a:r>
            <a:r>
              <a:rPr lang="nl-NL" baseline="0" dirty="0" err="1"/>
              <a:t>This</a:t>
            </a:r>
            <a:r>
              <a:rPr lang="nl-NL" baseline="0" dirty="0"/>
              <a:t> is a </a:t>
            </a:r>
            <a:r>
              <a:rPr lang="nl-NL" baseline="0" dirty="0" err="1"/>
              <a:t>actual</a:t>
            </a:r>
            <a:r>
              <a:rPr lang="nl-NL" baseline="0" dirty="0"/>
              <a:t> </a:t>
            </a:r>
            <a:r>
              <a:rPr lang="nl-NL" baseline="0" dirty="0" err="1"/>
              <a:t>ches</a:t>
            </a:r>
            <a:r>
              <a:rPr lang="nl-NL" baseline="0" dirty="0"/>
              <a:t> X-</a:t>
            </a:r>
            <a:r>
              <a:rPr lang="nl-NL" baseline="0" dirty="0" err="1"/>
              <a:t>ray</a:t>
            </a:r>
            <a:r>
              <a:rPr lang="nl-NL" baseline="0" dirty="0"/>
              <a:t> </a:t>
            </a:r>
            <a:r>
              <a:rPr lang="nl-NL" baseline="0" dirty="0" err="1"/>
              <a:t>from</a:t>
            </a:r>
            <a:r>
              <a:rPr lang="nl-NL" baseline="0" dirty="0"/>
              <a:t> Emma.</a:t>
            </a:r>
          </a:p>
          <a:p>
            <a:endParaRPr lang="nl-NL" baseline="0" dirty="0"/>
          </a:p>
          <a:p>
            <a:r>
              <a:rPr lang="nl-NL" baseline="0" dirty="0" err="1"/>
              <a:t>Oxygenated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is </a:t>
            </a:r>
            <a:r>
              <a:rPr lang="nl-NL" baseline="0" dirty="0" err="1"/>
              <a:t>pumped</a:t>
            </a:r>
            <a:r>
              <a:rPr lang="nl-NL" baseline="0" dirty="0"/>
              <a:t> out of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developed</a:t>
            </a:r>
            <a:r>
              <a:rPr lang="nl-NL" baseline="0" dirty="0"/>
              <a:t> </a:t>
            </a:r>
            <a:r>
              <a:rPr lang="nl-NL" baseline="0" dirty="0" err="1"/>
              <a:t>ventricle</a:t>
            </a:r>
            <a:r>
              <a:rPr lang="nl-NL" baseline="0" dirty="0"/>
              <a:t> in </a:t>
            </a:r>
            <a:r>
              <a:rPr lang="nl-NL" baseline="0" dirty="0" err="1"/>
              <a:t>the</a:t>
            </a:r>
            <a:r>
              <a:rPr lang="nl-NL" baseline="0" dirty="0"/>
              <a:t> (</a:t>
            </a:r>
            <a:r>
              <a:rPr lang="nl-NL" baseline="0" dirty="0" err="1"/>
              <a:t>neo</a:t>
            </a:r>
            <a:r>
              <a:rPr lang="nl-NL" baseline="0" dirty="0"/>
              <a:t>) aorta. </a:t>
            </a:r>
            <a:r>
              <a:rPr lang="nl-NL" baseline="0" dirty="0" err="1"/>
              <a:t>All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</a:t>
            </a:r>
            <a:r>
              <a:rPr lang="nl-NL" baseline="0" dirty="0" err="1"/>
              <a:t>from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VCI en VCS </a:t>
            </a:r>
            <a:r>
              <a:rPr lang="nl-NL" baseline="0" dirty="0" err="1"/>
              <a:t>flows</a:t>
            </a:r>
            <a:r>
              <a:rPr lang="nl-NL" baseline="0" dirty="0"/>
              <a:t> back, </a:t>
            </a:r>
            <a:r>
              <a:rPr lang="nl-NL" baseline="0" dirty="0" err="1"/>
              <a:t>passive</a:t>
            </a:r>
            <a:r>
              <a:rPr lang="nl-NL" baseline="0" dirty="0"/>
              <a:t> </a:t>
            </a:r>
            <a:r>
              <a:rPr lang="nl-NL" baseline="0" dirty="0" err="1"/>
              <a:t>trought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lungs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mono atrium.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then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cycle</a:t>
            </a:r>
            <a:r>
              <a:rPr lang="nl-NL" baseline="0" dirty="0"/>
              <a:t> </a:t>
            </a:r>
            <a:r>
              <a:rPr lang="nl-NL" baseline="0" dirty="0" err="1"/>
              <a:t>repeats</a:t>
            </a:r>
            <a:r>
              <a:rPr lang="nl-NL" baseline="0" dirty="0"/>
              <a:t> </a:t>
            </a:r>
            <a:r>
              <a:rPr lang="nl-NL" baseline="0" dirty="0" err="1"/>
              <a:t>its</a:t>
            </a:r>
            <a:r>
              <a:rPr lang="nl-NL" baseline="0" dirty="0"/>
              <a:t> </a:t>
            </a:r>
            <a:r>
              <a:rPr lang="nl-NL" baseline="0" dirty="0" err="1"/>
              <a:t>sellf</a:t>
            </a:r>
            <a:r>
              <a:rPr lang="nl-NL" baseline="0" dirty="0"/>
              <a:t>.</a:t>
            </a:r>
          </a:p>
          <a:p>
            <a:br>
              <a:rPr lang="nl-NL" baseline="0" dirty="0"/>
            </a:br>
            <a:r>
              <a:rPr lang="nl-NL" baseline="0" dirty="0"/>
              <a:t>For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fontan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work</a:t>
            </a:r>
            <a:r>
              <a:rPr lang="nl-NL" baseline="0" dirty="0"/>
              <a:t>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need</a:t>
            </a:r>
            <a:r>
              <a:rPr lang="nl-NL" baseline="0" dirty="0"/>
              <a:t> a LOW trans </a:t>
            </a:r>
            <a:r>
              <a:rPr lang="nl-NL" baseline="0" dirty="0" err="1"/>
              <a:t>pulmonary</a:t>
            </a:r>
            <a:r>
              <a:rPr lang="nl-NL" baseline="0" dirty="0"/>
              <a:t> </a:t>
            </a:r>
            <a:r>
              <a:rPr lang="nl-NL" baseline="0" dirty="0" err="1"/>
              <a:t>pressure</a:t>
            </a:r>
            <a:r>
              <a:rPr lang="nl-NL" baseline="0" dirty="0"/>
              <a:t>. </a:t>
            </a:r>
            <a:r>
              <a:rPr lang="nl-NL" baseline="0" dirty="0" err="1"/>
              <a:t>When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intrathoracale</a:t>
            </a:r>
            <a:r>
              <a:rPr lang="nl-NL" baseline="0" dirty="0"/>
              <a:t> </a:t>
            </a:r>
            <a:r>
              <a:rPr lang="nl-NL" baseline="0" dirty="0" err="1"/>
              <a:t>pressure</a:t>
            </a:r>
            <a:r>
              <a:rPr lang="nl-NL" baseline="0" dirty="0"/>
              <a:t> is </a:t>
            </a:r>
            <a:r>
              <a:rPr lang="nl-NL" baseline="0" dirty="0" err="1"/>
              <a:t>too</a:t>
            </a:r>
            <a:r>
              <a:rPr lang="nl-NL" baseline="0" dirty="0"/>
              <a:t> high </a:t>
            </a:r>
            <a:r>
              <a:rPr lang="nl-NL" baseline="0" dirty="0" err="1"/>
              <a:t>blood</a:t>
            </a:r>
            <a:r>
              <a:rPr lang="nl-NL" baseline="0" dirty="0"/>
              <a:t> </a:t>
            </a:r>
            <a:r>
              <a:rPr lang="nl-NL" baseline="0" dirty="0" err="1"/>
              <a:t>will</a:t>
            </a:r>
            <a:r>
              <a:rPr lang="nl-NL" baseline="0" dirty="0"/>
              <a:t> have </a:t>
            </a:r>
            <a:r>
              <a:rPr lang="nl-NL" baseline="0" dirty="0" err="1"/>
              <a:t>trouble</a:t>
            </a:r>
            <a:r>
              <a:rPr lang="nl-NL" baseline="0" dirty="0"/>
              <a:t> </a:t>
            </a:r>
            <a:r>
              <a:rPr lang="nl-NL" baseline="0" dirty="0" err="1"/>
              <a:t>flowing</a:t>
            </a:r>
            <a:r>
              <a:rPr lang="nl-NL" baseline="0" dirty="0"/>
              <a:t> back </a:t>
            </a:r>
            <a:r>
              <a:rPr lang="nl-NL" baseline="0" dirty="0" err="1"/>
              <a:t>too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. AV </a:t>
            </a:r>
            <a:r>
              <a:rPr lang="nl-NL" baseline="0" dirty="0" err="1"/>
              <a:t>valve</a:t>
            </a:r>
            <a:r>
              <a:rPr lang="nl-NL" baseline="0" dirty="0"/>
              <a:t> </a:t>
            </a:r>
            <a:r>
              <a:rPr lang="nl-NL" baseline="0" dirty="0" err="1"/>
              <a:t>disfunction</a:t>
            </a:r>
            <a:r>
              <a:rPr lang="is-IS" baseline="0" dirty="0"/>
              <a:t>…..</a:t>
            </a:r>
            <a:endParaRPr lang="nl-NL" baseline="0" dirty="0"/>
          </a:p>
          <a:p>
            <a:endParaRPr lang="nl-NL" baseline="0" dirty="0"/>
          </a:p>
          <a:p>
            <a:r>
              <a:rPr lang="nl-NL" baseline="0" dirty="0" err="1"/>
              <a:t>There</a:t>
            </a:r>
            <a:r>
              <a:rPr lang="nl-NL" baseline="0" dirty="0"/>
              <a:t> a </a:t>
            </a:r>
            <a:r>
              <a:rPr lang="nl-NL" baseline="0" dirty="0" err="1"/>
              <a:t>two</a:t>
            </a:r>
            <a:r>
              <a:rPr lang="nl-NL" baseline="0" dirty="0"/>
              <a:t> </a:t>
            </a:r>
            <a:r>
              <a:rPr lang="nl-NL" baseline="0" dirty="0" err="1"/>
              <a:t>main</a:t>
            </a:r>
            <a:r>
              <a:rPr lang="nl-NL" baseline="0" dirty="0"/>
              <a:t> </a:t>
            </a:r>
            <a:r>
              <a:rPr lang="nl-NL" baseline="0" dirty="0" err="1"/>
              <a:t>driving</a:t>
            </a:r>
            <a:r>
              <a:rPr lang="nl-NL" baseline="0" dirty="0"/>
              <a:t> factors:</a:t>
            </a:r>
          </a:p>
          <a:p>
            <a:pPr marL="171450" indent="-171450">
              <a:buFontTx/>
              <a:buChar char="-"/>
            </a:pPr>
            <a:r>
              <a:rPr lang="nl-NL" baseline="0" dirty="0" err="1"/>
              <a:t>Breathing</a:t>
            </a:r>
            <a:r>
              <a:rPr lang="nl-NL" baseline="0" dirty="0"/>
              <a:t> </a:t>
            </a:r>
            <a:r>
              <a:rPr lang="nl-NL" baseline="0" dirty="0" err="1"/>
              <a:t>creeets</a:t>
            </a:r>
            <a:r>
              <a:rPr lang="nl-NL" baseline="0" dirty="0"/>
              <a:t> a </a:t>
            </a:r>
            <a:r>
              <a:rPr lang="nl-NL" baseline="0" dirty="0" err="1"/>
              <a:t>negative</a:t>
            </a:r>
            <a:r>
              <a:rPr lang="nl-NL" baseline="0" dirty="0"/>
              <a:t> </a:t>
            </a:r>
            <a:r>
              <a:rPr lang="nl-NL" baseline="0" dirty="0" err="1"/>
              <a:t>pressure</a:t>
            </a:r>
            <a:r>
              <a:rPr lang="nl-NL" baseline="0" dirty="0"/>
              <a:t> </a:t>
            </a:r>
            <a:r>
              <a:rPr lang="nl-NL" baseline="0" dirty="0" err="1"/>
              <a:t>wich</a:t>
            </a:r>
            <a:r>
              <a:rPr lang="nl-NL" baseline="0" dirty="0"/>
              <a:t> </a:t>
            </a:r>
            <a:r>
              <a:rPr lang="nl-NL" baseline="0" dirty="0" err="1"/>
              <a:t>helps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flow back in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The </a:t>
            </a:r>
            <a:r>
              <a:rPr lang="nl-NL" baseline="0" dirty="0" err="1"/>
              <a:t>relaxation</a:t>
            </a:r>
            <a:r>
              <a:rPr lang="nl-NL" baseline="0" dirty="0"/>
              <a:t> part (</a:t>
            </a:r>
            <a:r>
              <a:rPr lang="nl-NL" baseline="0" dirty="0" err="1"/>
              <a:t>after</a:t>
            </a:r>
            <a:r>
              <a:rPr lang="nl-NL" baseline="0" dirty="0"/>
              <a:t> </a:t>
            </a:r>
            <a:r>
              <a:rPr lang="nl-NL" baseline="0" dirty="0" err="1"/>
              <a:t>contraction</a:t>
            </a:r>
            <a:r>
              <a:rPr lang="nl-NL" baseline="0" dirty="0"/>
              <a:t>) </a:t>
            </a:r>
            <a:r>
              <a:rPr lang="nl-NL" baseline="0" dirty="0" err="1"/>
              <a:t>creats</a:t>
            </a:r>
            <a:r>
              <a:rPr lang="nl-NL" baseline="0" dirty="0"/>
              <a:t> a </a:t>
            </a:r>
            <a:r>
              <a:rPr lang="nl-NL" baseline="0" dirty="0" err="1"/>
              <a:t>sucting</a:t>
            </a:r>
            <a:r>
              <a:rPr lang="nl-NL" baseline="0" dirty="0"/>
              <a:t> like </a:t>
            </a:r>
            <a:r>
              <a:rPr lang="nl-NL" baseline="0" dirty="0" err="1"/>
              <a:t>function</a:t>
            </a:r>
            <a:r>
              <a:rPr lang="nl-NL" baseline="0" dirty="0"/>
              <a:t>, </a:t>
            </a:r>
            <a:r>
              <a:rPr lang="nl-NL" baseline="0" dirty="0" err="1"/>
              <a:t>witch</a:t>
            </a:r>
            <a:r>
              <a:rPr lang="nl-NL" baseline="0" dirty="0"/>
              <a:t> </a:t>
            </a:r>
            <a:r>
              <a:rPr lang="nl-NL" baseline="0" dirty="0" err="1"/>
              <a:t>succs</a:t>
            </a:r>
            <a:r>
              <a:rPr lang="nl-NL" baseline="0" dirty="0"/>
              <a:t> </a:t>
            </a:r>
            <a:r>
              <a:rPr lang="nl-NL" baseline="0" dirty="0" err="1"/>
              <a:t>blood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heart</a:t>
            </a:r>
            <a:r>
              <a:rPr lang="nl-NL" baseline="0" dirty="0"/>
              <a:t>.</a:t>
            </a:r>
          </a:p>
          <a:p>
            <a:pPr marL="171450" indent="-171450">
              <a:buFontTx/>
              <a:buChar char="-"/>
            </a:pPr>
            <a:endParaRPr lang="nl-NL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CIRCULATION: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ventricular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preload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afterload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resistence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beds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cavopulmonary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1/3 of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 is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respartory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dependent</a:t>
            </a: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Geen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pulsus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paradoxis</a:t>
            </a: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PEEP High, CO LOW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 CIRCULATION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PVR = single most important factor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influencing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 (pre-load!!)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thruw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lungs</a:t>
            </a:r>
            <a:r>
              <a:rPr lang="is-I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80A64-A26E-4617-953F-777066BB2F7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65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ago</a:t>
            </a:r>
            <a:r>
              <a:rPr lang="nl-NL" dirty="0"/>
              <a:t>, </a:t>
            </a:r>
            <a:r>
              <a:rPr lang="nl-NL" dirty="0" err="1"/>
              <a:t>someone</a:t>
            </a:r>
            <a:r>
              <a:rPr lang="nl-NL" dirty="0"/>
              <a:t> at SMACCDUB (</a:t>
            </a:r>
            <a:r>
              <a:rPr lang="nl-NL" dirty="0" err="1"/>
              <a:t>who</a:t>
            </a:r>
            <a:r>
              <a:rPr lang="nl-NL" dirty="0"/>
              <a:t> is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talk </a:t>
            </a:r>
            <a:r>
              <a:rPr lang="nl-NL" dirty="0" err="1"/>
              <a:t>to</a:t>
            </a:r>
            <a:r>
              <a:rPr lang="nl-NL" baseline="0" dirty="0" err="1"/>
              <a:t>o</a:t>
            </a:r>
            <a:r>
              <a:rPr lang="nl-NL" baseline="0" dirty="0"/>
              <a:t> </a:t>
            </a:r>
            <a:r>
              <a:rPr lang="nl-NL" baseline="0" dirty="0" err="1"/>
              <a:t>you</a:t>
            </a:r>
            <a:r>
              <a:rPr lang="nl-NL" baseline="0" dirty="0"/>
              <a:t> </a:t>
            </a:r>
            <a:r>
              <a:rPr lang="nl-NL" baseline="0" dirty="0" err="1"/>
              <a:t>very</a:t>
            </a:r>
            <a:r>
              <a:rPr lang="nl-NL" baseline="0" dirty="0"/>
              <a:t> </a:t>
            </a:r>
            <a:r>
              <a:rPr lang="nl-NL" baseline="0" dirty="0" err="1"/>
              <a:t>shortly</a:t>
            </a:r>
            <a:r>
              <a:rPr lang="nl-NL" baseline="0" dirty="0"/>
              <a:t>) </a:t>
            </a:r>
            <a:r>
              <a:rPr lang="nl-NL" dirty="0" err="1"/>
              <a:t>asked</a:t>
            </a:r>
            <a:r>
              <a:rPr lang="nl-NL" baseline="0" dirty="0"/>
              <a:t> </a:t>
            </a:r>
            <a:r>
              <a:rPr lang="nl-NL" baseline="0" dirty="0" err="1"/>
              <a:t>us</a:t>
            </a:r>
            <a:r>
              <a:rPr lang="nl-NL" baseline="0" dirty="0"/>
              <a:t> in a </a:t>
            </a:r>
            <a:r>
              <a:rPr lang="nl-NL" baseline="0" dirty="0" err="1"/>
              <a:t>wonderfull</a:t>
            </a:r>
            <a:r>
              <a:rPr lang="nl-NL" baseline="0" dirty="0"/>
              <a:t> </a:t>
            </a:r>
            <a:r>
              <a:rPr lang="nl-NL" baseline="0" dirty="0" err="1"/>
              <a:t>presentation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reflect</a:t>
            </a:r>
            <a:r>
              <a:rPr lang="nl-NL" baseline="0" dirty="0"/>
              <a:t> on::: WHAT DO YOU FEAR??  </a:t>
            </a:r>
            <a:r>
              <a:rPr lang="nl-NL" baseline="0" dirty="0" err="1"/>
              <a:t>When</a:t>
            </a:r>
            <a:r>
              <a:rPr lang="nl-NL" baseline="0" dirty="0"/>
              <a:t> he </a:t>
            </a:r>
            <a:r>
              <a:rPr lang="nl-NL" baseline="0" dirty="0" err="1"/>
              <a:t>asked</a:t>
            </a:r>
            <a:r>
              <a:rPr lang="nl-NL" baseline="0" dirty="0"/>
              <a:t> me </a:t>
            </a:r>
            <a:r>
              <a:rPr lang="nl-NL" baseline="0" dirty="0" err="1"/>
              <a:t>that</a:t>
            </a:r>
            <a:r>
              <a:rPr lang="nl-NL" baseline="0" dirty="0"/>
              <a:t>, I was thinking </a:t>
            </a:r>
            <a:r>
              <a:rPr lang="nl-NL" baseline="0" dirty="0" err="1"/>
              <a:t>about</a:t>
            </a:r>
            <a:r>
              <a:rPr lang="nl-NL" baseline="0" dirty="0"/>
              <a:t> </a:t>
            </a:r>
            <a:r>
              <a:rPr lang="nl-NL" baseline="0" dirty="0" err="1"/>
              <a:t>emma</a:t>
            </a:r>
            <a:r>
              <a:rPr lang="nl-NL" baseline="0" dirty="0"/>
              <a:t>.: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Here’s</a:t>
            </a:r>
            <a:r>
              <a:rPr lang="nl-NL" dirty="0"/>
              <a:t> Emma in </a:t>
            </a:r>
            <a:r>
              <a:rPr lang="nl-NL" dirty="0" err="1"/>
              <a:t>my</a:t>
            </a:r>
            <a:r>
              <a:rPr lang="nl-NL" dirty="0"/>
              <a:t> ICU.</a:t>
            </a:r>
            <a:r>
              <a:rPr lang="nl-NL" baseline="0" dirty="0"/>
              <a:t> </a:t>
            </a:r>
            <a:r>
              <a:rPr lang="nl-NL" baseline="0" dirty="0" err="1"/>
              <a:t>She’s</a:t>
            </a:r>
            <a:r>
              <a:rPr lang="nl-NL" baseline="0" dirty="0"/>
              <a:t> </a:t>
            </a:r>
            <a:r>
              <a:rPr lang="nl-NL" baseline="0" dirty="0" err="1"/>
              <a:t>four</a:t>
            </a:r>
            <a:r>
              <a:rPr lang="nl-NL" baseline="0" dirty="0"/>
              <a:t> </a:t>
            </a:r>
            <a:r>
              <a:rPr lang="nl-NL" baseline="0" dirty="0" err="1"/>
              <a:t>years</a:t>
            </a:r>
            <a:r>
              <a:rPr lang="nl-NL" baseline="0" dirty="0"/>
              <a:t> </a:t>
            </a:r>
            <a:r>
              <a:rPr lang="nl-NL" baseline="0" dirty="0" err="1"/>
              <a:t>old</a:t>
            </a:r>
            <a:r>
              <a:rPr lang="nl-NL" baseline="0" dirty="0"/>
              <a:t>, </a:t>
            </a:r>
            <a:r>
              <a:rPr lang="nl-NL" baseline="0" dirty="0" err="1"/>
              <a:t>and</a:t>
            </a:r>
            <a:r>
              <a:rPr lang="nl-NL" baseline="0" dirty="0"/>
              <a:t> has a </a:t>
            </a:r>
            <a:r>
              <a:rPr lang="nl-NL" baseline="0" dirty="0" err="1"/>
              <a:t>working</a:t>
            </a:r>
            <a:r>
              <a:rPr lang="nl-NL" baseline="0" dirty="0"/>
              <a:t> FONTAN </a:t>
            </a:r>
            <a:r>
              <a:rPr lang="nl-NL" baseline="0" dirty="0" err="1"/>
              <a:t>circulation</a:t>
            </a:r>
            <a:r>
              <a:rPr lang="nl-NL" baseline="0" dirty="0"/>
              <a:t>.</a:t>
            </a:r>
          </a:p>
          <a:p>
            <a:endParaRPr lang="nl-NL" baseline="0" dirty="0"/>
          </a:p>
          <a:p>
            <a:r>
              <a:rPr lang="nl-NL" baseline="0" dirty="0" err="1"/>
              <a:t>She</a:t>
            </a:r>
            <a:r>
              <a:rPr lang="nl-NL" baseline="0" dirty="0"/>
              <a:t> has been </a:t>
            </a:r>
            <a:r>
              <a:rPr lang="nl-NL" baseline="0" dirty="0" err="1"/>
              <a:t>resuscitated</a:t>
            </a:r>
            <a:r>
              <a:rPr lang="nl-NL" baseline="0" dirty="0"/>
              <a:t> </a:t>
            </a:r>
            <a:r>
              <a:rPr lang="nl-NL" baseline="0" dirty="0" err="1"/>
              <a:t>because</a:t>
            </a:r>
            <a:r>
              <a:rPr lang="nl-NL" baseline="0" dirty="0"/>
              <a:t> </a:t>
            </a:r>
            <a:r>
              <a:rPr lang="nl-NL" baseline="0" dirty="0" err="1"/>
              <a:t>she</a:t>
            </a:r>
            <a:r>
              <a:rPr lang="nl-NL" baseline="0" dirty="0"/>
              <a:t> had </a:t>
            </a:r>
            <a:r>
              <a:rPr lang="nl-NL" baseline="0" dirty="0" err="1"/>
              <a:t>ventricular</a:t>
            </a:r>
            <a:r>
              <a:rPr lang="nl-NL" baseline="0" dirty="0"/>
              <a:t> </a:t>
            </a:r>
            <a:r>
              <a:rPr lang="nl-NL" baseline="0" dirty="0" err="1"/>
              <a:t>fibrilation</a:t>
            </a:r>
            <a:r>
              <a:rPr lang="nl-NL" baseline="0" dirty="0"/>
              <a:t>. </a:t>
            </a:r>
            <a:r>
              <a:rPr lang="nl-NL" baseline="0" dirty="0" err="1"/>
              <a:t>Now</a:t>
            </a:r>
            <a:r>
              <a:rPr lang="nl-NL" baseline="0" dirty="0"/>
              <a:t> </a:t>
            </a:r>
            <a:r>
              <a:rPr lang="nl-NL" baseline="0" dirty="0" err="1"/>
              <a:t>my</a:t>
            </a:r>
            <a:r>
              <a:rPr lang="nl-NL" baseline="0" dirty="0"/>
              <a:t> shift starts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she</a:t>
            </a:r>
            <a:r>
              <a:rPr lang="nl-NL" baseline="0" dirty="0"/>
              <a:t> </a:t>
            </a:r>
            <a:r>
              <a:rPr lang="nl-NL" baseline="0" dirty="0" err="1"/>
              <a:t>develops</a:t>
            </a:r>
            <a:r>
              <a:rPr lang="nl-NL" baseline="0" dirty="0"/>
              <a:t> </a:t>
            </a:r>
            <a:r>
              <a:rPr lang="nl-NL" baseline="0" dirty="0" err="1"/>
              <a:t>an</a:t>
            </a:r>
            <a:r>
              <a:rPr lang="nl-NL" baseline="0" dirty="0"/>
              <a:t> </a:t>
            </a:r>
            <a:r>
              <a:rPr lang="nl-NL" baseline="0" dirty="0" err="1"/>
              <a:t>Pulsless</a:t>
            </a:r>
            <a:r>
              <a:rPr lang="nl-NL" baseline="0" dirty="0"/>
              <a:t> </a:t>
            </a:r>
            <a:r>
              <a:rPr lang="nl-NL" baseline="0" dirty="0" err="1"/>
              <a:t>Electrive</a:t>
            </a:r>
            <a:r>
              <a:rPr lang="nl-NL" baseline="0" dirty="0"/>
              <a:t> Activity, </a:t>
            </a:r>
            <a:r>
              <a:rPr lang="nl-NL" baseline="0" dirty="0" err="1"/>
              <a:t>and</a:t>
            </a:r>
            <a:r>
              <a:rPr lang="nl-NL" baseline="0" dirty="0"/>
              <a:t> we start </a:t>
            </a:r>
            <a:r>
              <a:rPr lang="nl-NL" baseline="0" dirty="0" err="1"/>
              <a:t>resuscitation</a:t>
            </a:r>
            <a:r>
              <a:rPr lang="nl-NL" baseline="0" dirty="0"/>
              <a:t>.</a:t>
            </a:r>
          </a:p>
          <a:p>
            <a:endParaRPr lang="nl-NL" baseline="0" dirty="0"/>
          </a:p>
          <a:p>
            <a:r>
              <a:rPr lang="nl-NL" baseline="0" dirty="0" err="1"/>
              <a:t>Let’s</a:t>
            </a:r>
            <a:r>
              <a:rPr lang="nl-NL" baseline="0" dirty="0"/>
              <a:t> go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available</a:t>
            </a:r>
            <a:r>
              <a:rPr lang="nl-NL" baseline="0" dirty="0"/>
              <a:t> </a:t>
            </a:r>
            <a:r>
              <a:rPr lang="nl-NL" baseline="0" dirty="0" err="1"/>
              <a:t>evidence</a:t>
            </a:r>
            <a:r>
              <a:rPr lang="nl-NL" baseline="0" dirty="0"/>
              <a:t>:</a:t>
            </a:r>
          </a:p>
          <a:p>
            <a:endParaRPr lang="nl-NL" baseline="0" dirty="0"/>
          </a:p>
          <a:p>
            <a:r>
              <a:rPr lang="nl-NL" baseline="0" dirty="0" err="1"/>
              <a:t>There</a:t>
            </a:r>
            <a:r>
              <a:rPr lang="nl-NL" baseline="0" dirty="0"/>
              <a:t> is </a:t>
            </a:r>
            <a:r>
              <a:rPr lang="nl-NL" baseline="0" dirty="0" err="1"/>
              <a:t>little</a:t>
            </a:r>
            <a:r>
              <a:rPr lang="nl-NL" baseline="0" dirty="0"/>
              <a:t> </a:t>
            </a:r>
            <a:r>
              <a:rPr lang="nl-NL" baseline="0" dirty="0" err="1"/>
              <a:t>evidence</a:t>
            </a:r>
            <a:r>
              <a:rPr lang="nl-NL" baseline="0" dirty="0"/>
              <a:t> </a:t>
            </a:r>
            <a:r>
              <a:rPr lang="nl-NL" baseline="0" dirty="0" err="1"/>
              <a:t>about</a:t>
            </a:r>
            <a:r>
              <a:rPr lang="nl-NL" baseline="0" dirty="0"/>
              <a:t> </a:t>
            </a:r>
            <a:r>
              <a:rPr lang="nl-NL" baseline="0" dirty="0" err="1"/>
              <a:t>resusciation</a:t>
            </a:r>
            <a:r>
              <a:rPr lang="nl-NL" baseline="0" dirty="0"/>
              <a:t> a </a:t>
            </a:r>
            <a:r>
              <a:rPr lang="nl-NL" baseline="0" dirty="0" err="1"/>
              <a:t>fontan</a:t>
            </a:r>
            <a:r>
              <a:rPr lang="nl-NL" baseline="0" dirty="0"/>
              <a:t> patiënt. </a:t>
            </a:r>
            <a:r>
              <a:rPr lang="nl-NL" baseline="0" dirty="0" err="1"/>
              <a:t>Everything</a:t>
            </a:r>
            <a:r>
              <a:rPr lang="nl-NL" baseline="0" dirty="0"/>
              <a:t> is expert opinion in </a:t>
            </a:r>
            <a:r>
              <a:rPr lang="nl-NL" baseline="0" dirty="0" err="1"/>
              <a:t>my</a:t>
            </a:r>
            <a:r>
              <a:rPr lang="nl-NL" baseline="0" dirty="0"/>
              <a:t> opinion. But </a:t>
            </a:r>
            <a:r>
              <a:rPr lang="nl-NL" baseline="0" dirty="0" err="1"/>
              <a:t>one</a:t>
            </a:r>
            <a:r>
              <a:rPr lang="nl-NL" baseline="0" dirty="0"/>
              <a:t> </a:t>
            </a:r>
            <a:r>
              <a:rPr lang="nl-NL" baseline="0" dirty="0" err="1"/>
              <a:t>thing</a:t>
            </a:r>
            <a:r>
              <a:rPr lang="nl-NL" baseline="0" dirty="0"/>
              <a:t> </a:t>
            </a:r>
            <a:r>
              <a:rPr lang="nl-NL" baseline="0" dirty="0" err="1"/>
              <a:t>comes</a:t>
            </a:r>
            <a:r>
              <a:rPr lang="nl-NL" baseline="0" dirty="0"/>
              <a:t> back over </a:t>
            </a:r>
            <a:r>
              <a:rPr lang="nl-NL" baseline="0" dirty="0" err="1"/>
              <a:t>and</a:t>
            </a:r>
            <a:r>
              <a:rPr lang="nl-NL" baseline="0" dirty="0"/>
              <a:t> over </a:t>
            </a:r>
            <a:r>
              <a:rPr lang="nl-NL" baseline="0" dirty="0" err="1"/>
              <a:t>again</a:t>
            </a:r>
            <a:r>
              <a:rPr lang="nl-NL" baseline="0" dirty="0"/>
              <a:t>,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recent </a:t>
            </a:r>
            <a:r>
              <a:rPr lang="nl-NL" baseline="0" dirty="0" err="1"/>
              <a:t>years</a:t>
            </a:r>
            <a:r>
              <a:rPr lang="nl-NL" baseline="0" dirty="0"/>
              <a:t> </a:t>
            </a:r>
            <a:r>
              <a:rPr lang="nl-NL" baseline="0" dirty="0" err="1"/>
              <a:t>there</a:t>
            </a:r>
            <a:r>
              <a:rPr lang="nl-NL" baseline="0" dirty="0"/>
              <a:t> has been </a:t>
            </a:r>
            <a:r>
              <a:rPr lang="nl-NL" baseline="0" dirty="0" err="1"/>
              <a:t>some</a:t>
            </a:r>
            <a:r>
              <a:rPr lang="nl-NL" baseline="0" dirty="0"/>
              <a:t> </a:t>
            </a:r>
            <a:r>
              <a:rPr lang="nl-NL" baseline="0" dirty="0" err="1"/>
              <a:t>publications</a:t>
            </a:r>
            <a:r>
              <a:rPr lang="nl-NL" baseline="0" dirty="0"/>
              <a:t> </a:t>
            </a:r>
            <a:r>
              <a:rPr lang="nl-NL" baseline="0" dirty="0" err="1"/>
              <a:t>about</a:t>
            </a:r>
            <a:r>
              <a:rPr lang="nl-NL" baseline="0" dirty="0"/>
              <a:t> </a:t>
            </a:r>
            <a:r>
              <a:rPr lang="nl-NL" baseline="0" dirty="0" err="1"/>
              <a:t>this</a:t>
            </a:r>
            <a:r>
              <a:rPr lang="nl-NL" baseline="0" dirty="0"/>
              <a:t> in </a:t>
            </a:r>
            <a:r>
              <a:rPr lang="nl-NL" baseline="0" dirty="0" err="1"/>
              <a:t>patients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no </a:t>
            </a:r>
            <a:r>
              <a:rPr lang="nl-NL" baseline="0" dirty="0" err="1"/>
              <a:t>cardiac</a:t>
            </a:r>
            <a:r>
              <a:rPr lang="nl-NL" baseline="0" dirty="0"/>
              <a:t> </a:t>
            </a:r>
            <a:r>
              <a:rPr lang="nl-NL" baseline="0" dirty="0" err="1"/>
              <a:t>patients</a:t>
            </a:r>
            <a:r>
              <a:rPr lang="nl-NL" baseline="0" dirty="0"/>
              <a:t>. Is </a:t>
            </a:r>
            <a:r>
              <a:rPr lang="nl-NL" baseline="0" dirty="0" err="1"/>
              <a:t>adding</a:t>
            </a:r>
            <a:r>
              <a:rPr lang="nl-NL" baseline="0" dirty="0"/>
              <a:t> </a:t>
            </a:r>
            <a:r>
              <a:rPr lang="nl-NL" baseline="0" dirty="0" err="1"/>
              <a:t>abdominal</a:t>
            </a:r>
            <a:r>
              <a:rPr lang="nl-NL" baseline="0" dirty="0"/>
              <a:t> </a:t>
            </a:r>
            <a:r>
              <a:rPr lang="nl-NL" baseline="0" dirty="0" err="1"/>
              <a:t>compressions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CPR, or </a:t>
            </a:r>
            <a:r>
              <a:rPr lang="nl-NL" baseline="0" dirty="0" err="1"/>
              <a:t>using</a:t>
            </a:r>
            <a:r>
              <a:rPr lang="nl-NL" baseline="0" dirty="0"/>
              <a:t> </a:t>
            </a:r>
            <a:r>
              <a:rPr lang="nl-NL" baseline="0" dirty="0" err="1"/>
              <a:t>abdominal</a:t>
            </a:r>
            <a:r>
              <a:rPr lang="nl-NL" baseline="0" dirty="0"/>
              <a:t> </a:t>
            </a:r>
            <a:r>
              <a:rPr lang="nl-NL" baseline="0" dirty="0" err="1"/>
              <a:t>only</a:t>
            </a:r>
            <a:r>
              <a:rPr lang="nl-NL" baseline="0" dirty="0"/>
              <a:t> </a:t>
            </a:r>
            <a:r>
              <a:rPr lang="nl-NL" baseline="0" dirty="0" err="1"/>
              <a:t>compressions</a:t>
            </a:r>
            <a:r>
              <a:rPr lang="nl-NL" baseline="0" dirty="0"/>
              <a:t> </a:t>
            </a:r>
            <a:r>
              <a:rPr lang="nl-NL" baseline="0" dirty="0" err="1"/>
              <a:t>during</a:t>
            </a:r>
            <a:r>
              <a:rPr lang="nl-NL" baseline="0" dirty="0"/>
              <a:t> CPR.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AF17E-67FC-8545-9331-E9ECEA9DA38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125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err="1"/>
              <a:t>Obduction</a:t>
            </a:r>
            <a:r>
              <a:rPr lang="nl-NL" baseline="0" dirty="0"/>
              <a:t> </a:t>
            </a:r>
            <a:r>
              <a:rPr lang="nl-NL" baseline="0" dirty="0" err="1"/>
              <a:t>showed</a:t>
            </a:r>
            <a:r>
              <a:rPr lang="nl-NL" baseline="0" dirty="0"/>
              <a:t> a </a:t>
            </a:r>
            <a:r>
              <a:rPr lang="nl-NL" baseline="0" dirty="0" err="1"/>
              <a:t>very</a:t>
            </a:r>
            <a:r>
              <a:rPr lang="nl-NL" baseline="0" dirty="0"/>
              <a:t> large </a:t>
            </a:r>
            <a:r>
              <a:rPr lang="nl-NL" baseline="0" dirty="0" err="1"/>
              <a:t>ventricular</a:t>
            </a:r>
            <a:r>
              <a:rPr lang="nl-NL" baseline="0" dirty="0"/>
              <a:t> </a:t>
            </a:r>
            <a:r>
              <a:rPr lang="nl-NL" baseline="0" dirty="0" err="1"/>
              <a:t>infacrtion</a:t>
            </a:r>
            <a:r>
              <a:rPr lang="nl-NL" baseline="0" dirty="0"/>
              <a:t>.</a:t>
            </a: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When she was born, 4 years seemed impossible long. Now it’s unbelievable short</a:t>
            </a:r>
            <a:r>
              <a:rPr lang="is-IS" sz="1200" dirty="0"/>
              <a:t>…</a:t>
            </a:r>
            <a:r>
              <a:rPr lang="en-GB" sz="1200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9B1BD-8EB9-7141-8188-6A2206421DF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80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62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05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491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87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20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12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6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30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15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5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07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D6C11-CD6E-7F48-B519-88C90D175E93}" type="datetimeFigureOut">
              <a:rPr lang="nl-NL" smtClean="0"/>
              <a:t>17-9-2025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A2926-C396-EF46-A7E5-08D9F334F6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69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3Gxu7Maq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13FD3-DE38-7C81-8E6C-EB8CDA69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nl-NL" dirty="0" err="1"/>
              <a:t>Interposed</a:t>
            </a:r>
            <a:r>
              <a:rPr lang="nl-NL" dirty="0"/>
              <a:t> </a:t>
            </a:r>
            <a:r>
              <a:rPr lang="nl-NL" dirty="0" err="1"/>
              <a:t>Abdominal</a:t>
            </a:r>
            <a:r>
              <a:rPr lang="nl-NL" dirty="0"/>
              <a:t> CPR</a:t>
            </a:r>
          </a:p>
        </p:txBody>
      </p:sp>
      <p:pic>
        <p:nvPicPr>
          <p:cNvPr id="1026" name="Picture 2" descr="Gegenereerde afbeelding">
            <a:extLst>
              <a:ext uri="{FF2B5EF4-FFF2-40B4-BE49-F238E27FC236}">
                <a16:creationId xmlns:a16="http://schemas.microsoft.com/office/drawing/2014/main" id="{C5440536-28C4-2904-E614-BB16C304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10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ACDAD-47D3-01DB-CBB8-E8128500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Methode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7E2C6-9ED9-8DF4-D41D-A30568C94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b="1" dirty="0"/>
              <a:t>Design:</a:t>
            </a:r>
            <a:r>
              <a:rPr lang="nl-NL" dirty="0"/>
              <a:t> Multicenter prospectieve kwaliteitsstudie (</a:t>
            </a:r>
            <a:r>
              <a:rPr lang="nl-NL" dirty="0" err="1"/>
              <a:t>PediRes</a:t>
            </a:r>
            <a:r>
              <a:rPr lang="nl-NL" dirty="0"/>
              <a:t>-Q, 2020–2024).</a:t>
            </a:r>
          </a:p>
          <a:p>
            <a:r>
              <a:rPr lang="nl-NL" b="1" dirty="0"/>
              <a:t>Populatie:</a:t>
            </a:r>
            <a:r>
              <a:rPr lang="nl-NL" dirty="0"/>
              <a:t> 17 kinderen (&lt;1 jaar, 14/17 single </a:t>
            </a:r>
            <a:r>
              <a:rPr lang="nl-NL" dirty="0" err="1"/>
              <a:t>ventricle</a:t>
            </a:r>
            <a:r>
              <a:rPr lang="nl-NL" dirty="0"/>
              <a:t>, vaak postoperatief).</a:t>
            </a:r>
          </a:p>
          <a:p>
            <a:r>
              <a:rPr lang="nl-NL" b="1" dirty="0"/>
              <a:t>Interventie:</a:t>
            </a:r>
            <a:endParaRPr lang="nl-NL" dirty="0"/>
          </a:p>
          <a:p>
            <a:pPr lvl="1"/>
            <a:r>
              <a:rPr lang="nl-NL" dirty="0"/>
              <a:t>Eerst 1–2 min standaard CPR (S-CPR).</a:t>
            </a:r>
          </a:p>
          <a:p>
            <a:pPr lvl="1"/>
            <a:r>
              <a:rPr lang="nl-NL" dirty="0"/>
              <a:t>Daarna 1–2 min IAC-CPR (zelfde patiënt → eigen controle).</a:t>
            </a:r>
          </a:p>
          <a:p>
            <a:pPr lvl="1"/>
            <a:r>
              <a:rPr lang="nl-NL" dirty="0"/>
              <a:t>IAC-CPR = borstcompressie + abdominale compressie tijdens </a:t>
            </a:r>
            <a:r>
              <a:rPr lang="nl-NL" dirty="0" err="1"/>
              <a:t>recoil</a:t>
            </a:r>
            <a:r>
              <a:rPr lang="nl-NL" dirty="0"/>
              <a:t>-fase.</a:t>
            </a:r>
          </a:p>
          <a:p>
            <a:r>
              <a:rPr lang="nl-NL" b="1" dirty="0"/>
              <a:t>Uitkomstmaten:</a:t>
            </a:r>
            <a:endParaRPr lang="nl-NL" dirty="0"/>
          </a:p>
          <a:p>
            <a:pPr lvl="1"/>
            <a:r>
              <a:rPr lang="nl-NL" dirty="0"/>
              <a:t>Primair: diastolische bloeddruk (DBP).</a:t>
            </a:r>
          </a:p>
          <a:p>
            <a:pPr lvl="1"/>
            <a:r>
              <a:rPr lang="nl-NL" dirty="0"/>
              <a:t>Secundair: systolische bloeddruk (SBP), ROSC, ECMO, overleving, neurologische uitkomst.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268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9FD6B92-D396-93E0-97AB-A329D6A80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758" t="28955" r="26035" b="51007"/>
          <a:stretch/>
        </p:blipFill>
        <p:spPr>
          <a:xfrm>
            <a:off x="2086380" y="2708031"/>
            <a:ext cx="8019240" cy="176428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A894444-CF0E-06C8-DAB6-18C4AF9988D0}"/>
              </a:ext>
            </a:extLst>
          </p:cNvPr>
          <p:cNvSpPr txBox="1">
            <a:spLocks/>
          </p:cNvSpPr>
          <p:nvPr/>
        </p:nvSpPr>
        <p:spPr>
          <a:xfrm>
            <a:off x="838200" y="453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Diastole?? (Journal Club Walker 2025)</a:t>
            </a:r>
          </a:p>
        </p:txBody>
      </p:sp>
    </p:spTree>
    <p:extLst>
      <p:ext uri="{BB962C8B-B14F-4D97-AF65-F5344CB8AC3E}">
        <p14:creationId xmlns:p14="http://schemas.microsoft.com/office/powerpoint/2010/main" val="63448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A0DC0-4CA8-C7CC-98E5-969D295B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Diastole?? (ERC 2025 guideline)</a:t>
            </a:r>
          </a:p>
        </p:txBody>
      </p:sp>
      <p:pic>
        <p:nvPicPr>
          <p:cNvPr id="5" name="Tijdelijke aanduiding voor inhoud 4" descr="Afbeelding met tekst, Lettertype, schermopname&#10;&#10;Door AI gegenereerde inhoud is mogelijk onjuist.">
            <a:extLst>
              <a:ext uri="{FF2B5EF4-FFF2-40B4-BE49-F238E27FC236}">
                <a16:creationId xmlns:a16="http://schemas.microsoft.com/office/drawing/2014/main" id="{FF1FAF5C-A36D-424B-87BC-74F2BDF64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896"/>
          <a:stretch>
            <a:fillRect/>
          </a:stretch>
        </p:blipFill>
        <p:spPr>
          <a:xfrm>
            <a:off x="805922" y="2132439"/>
            <a:ext cx="11081277" cy="3336376"/>
          </a:xfrm>
        </p:spPr>
      </p:pic>
    </p:spTree>
    <p:extLst>
      <p:ext uri="{BB962C8B-B14F-4D97-AF65-F5344CB8AC3E}">
        <p14:creationId xmlns:p14="http://schemas.microsoft.com/office/powerpoint/2010/main" val="264612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ontvang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A5EFFC8F-619C-A954-5ADE-4926BDDC5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25" y="1719771"/>
            <a:ext cx="12102550" cy="4118321"/>
          </a:xfrm>
        </p:spPr>
      </p:pic>
    </p:spTree>
    <p:extLst>
      <p:ext uri="{BB962C8B-B14F-4D97-AF65-F5344CB8AC3E}">
        <p14:creationId xmlns:p14="http://schemas.microsoft.com/office/powerpoint/2010/main" val="230166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ge3_img1.jpeg">
            <a:extLst>
              <a:ext uri="{FF2B5EF4-FFF2-40B4-BE49-F238E27FC236}">
                <a16:creationId xmlns:a16="http://schemas.microsoft.com/office/drawing/2014/main" id="{8A9560A5-3C62-1E4D-88F6-233E2A03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3" y="1891628"/>
            <a:ext cx="10322350" cy="30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ge4_img1.jpeg">
            <a:extLst>
              <a:ext uri="{FF2B5EF4-FFF2-40B4-BE49-F238E27FC236}">
                <a16:creationId xmlns:a16="http://schemas.microsoft.com/office/drawing/2014/main" id="{CFF9037A-0620-C380-1049-672FFABF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70" y="861647"/>
            <a:ext cx="9343292" cy="51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00BAB-86DC-68E9-C08D-04211F13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387CD8-8106-39EC-F479-465A11B17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IAC-CPR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DBP </a:t>
            </a:r>
            <a:r>
              <a:rPr lang="nl-NL" dirty="0" err="1"/>
              <a:t>signifi-cantly</a:t>
            </a:r>
            <a:r>
              <a:rPr lang="nl-NL" dirty="0"/>
              <a:t> (11.6 </a:t>
            </a:r>
            <a:r>
              <a:rPr lang="nl-NL" dirty="0" err="1"/>
              <a:t>mmHg</a:t>
            </a:r>
            <a:r>
              <a:rPr lang="nl-NL" dirty="0"/>
              <a:t>, 95% CI [2.2 – 21.1], p = 0.018) </a:t>
            </a:r>
          </a:p>
          <a:p>
            <a:endParaRPr lang="nl-NL" dirty="0"/>
          </a:p>
          <a:p>
            <a:r>
              <a:rPr lang="nl-NL" dirty="0"/>
              <a:t>16 out of 17 teams continu IAC-CPR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period</a:t>
            </a:r>
            <a:r>
              <a:rPr lang="nl-NL" dirty="0"/>
              <a:t>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61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44B52-23FC-72D6-508F-C1510AC3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nl-NL" dirty="0"/>
              <a:t>Implementeren in ons </a:t>
            </a:r>
            <a:r>
              <a:rPr lang="nl-NL" dirty="0" err="1"/>
              <a:t>rea</a:t>
            </a:r>
            <a:r>
              <a:rPr lang="nl-NL" dirty="0"/>
              <a:t> protocol?</a:t>
            </a:r>
          </a:p>
        </p:txBody>
      </p:sp>
    </p:spTree>
    <p:extLst>
      <p:ext uri="{BB962C8B-B14F-4D97-AF65-F5344CB8AC3E}">
        <p14:creationId xmlns:p14="http://schemas.microsoft.com/office/powerpoint/2010/main" val="109952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3912" y="25400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3912" y="2593975"/>
            <a:ext cx="61055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9600" b="1" dirty="0"/>
              <a:t>Emma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252" y="0"/>
            <a:ext cx="4696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7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Emma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0"/>
            <a:ext cx="9048285" cy="818337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40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3520"/>
            <a:ext cx="12292013" cy="95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5" y="2955218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nl-NL" sz="8600" b="1" dirty="0"/>
              <a:t>HLHS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t="6831" b="24355"/>
          <a:stretch/>
        </p:blipFill>
        <p:spPr>
          <a:xfrm>
            <a:off x="5478092" y="1258267"/>
            <a:ext cx="6157066" cy="47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713" y="2963318"/>
            <a:ext cx="56911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700" b="1" dirty="0" err="1"/>
              <a:t>Norwood</a:t>
            </a:r>
            <a:br>
              <a:rPr lang="nl-NL" sz="8600" b="1" dirty="0"/>
            </a:br>
            <a:r>
              <a:rPr lang="nl-NL" sz="4900" b="1" dirty="0"/>
              <a:t>Glenn</a:t>
            </a:r>
            <a:br>
              <a:rPr lang="nl-NL" sz="8600" b="1" dirty="0"/>
            </a:br>
            <a:r>
              <a:rPr lang="nl-NL" sz="9800" b="1" dirty="0" err="1"/>
              <a:t>Fontan</a:t>
            </a:r>
            <a:endParaRPr lang="nl-NL" sz="98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7875" b="19255"/>
          <a:stretch/>
        </p:blipFill>
        <p:spPr>
          <a:xfrm>
            <a:off x="5568209" y="857499"/>
            <a:ext cx="6157066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896"/>
            <a:ext cx="12192000" cy="91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b="14826"/>
          <a:stretch/>
        </p:blipFill>
        <p:spPr bwMode="auto">
          <a:xfrm>
            <a:off x="4655840" y="1741330"/>
            <a:ext cx="4564360" cy="4353516"/>
          </a:xfrm>
          <a:prstGeom prst="rect">
            <a:avLst/>
          </a:prstGeom>
          <a:gradFill>
            <a:gsLst>
              <a:gs pos="4500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</p:pic>
      <p:sp>
        <p:nvSpPr>
          <p:cNvPr id="9" name="PIJL-OMHOOG 8"/>
          <p:cNvSpPr/>
          <p:nvPr/>
        </p:nvSpPr>
        <p:spPr>
          <a:xfrm rot="872953">
            <a:off x="5178359" y="3614090"/>
            <a:ext cx="229701" cy="1096329"/>
          </a:xfrm>
          <a:prstGeom prst="upArrow">
            <a:avLst>
              <a:gd name="adj1" fmla="val 23336"/>
              <a:gd name="adj2" fmla="val 13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Gekromde PIJL-RECHTS 30"/>
          <p:cNvSpPr/>
          <p:nvPr/>
        </p:nvSpPr>
        <p:spPr>
          <a:xfrm>
            <a:off x="3544544" y="3054884"/>
            <a:ext cx="1216482" cy="1095863"/>
          </a:xfrm>
          <a:prstGeom prst="curvedRightArrow">
            <a:avLst/>
          </a:prstGeom>
          <a:gradFill>
            <a:gsLst>
              <a:gs pos="98000">
                <a:srgbClr val="C00000"/>
              </a:gs>
              <a:gs pos="52000">
                <a:srgbClr val="89598F"/>
              </a:gs>
              <a:gs pos="0">
                <a:srgbClr val="5E9EFF"/>
              </a:gs>
            </a:gsLst>
            <a:lin ang="5400000" scaled="0"/>
          </a:gradFill>
          <a:ln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rgbClr val="C0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9488" flipV="1">
            <a:off x="8221713" y="2284186"/>
            <a:ext cx="288032" cy="75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8976">
            <a:off x="5319755" y="1715127"/>
            <a:ext cx="3651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9579">
            <a:off x="7060372" y="2619416"/>
            <a:ext cx="182563" cy="56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83847">
            <a:off x="5128722" y="2743976"/>
            <a:ext cx="204518" cy="62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" name="PIJL-OMHOOG 1023"/>
          <p:cNvSpPr/>
          <p:nvPr/>
        </p:nvSpPr>
        <p:spPr>
          <a:xfrm rot="20678444">
            <a:off x="6352813" y="3111403"/>
            <a:ext cx="197532" cy="783101"/>
          </a:xfrm>
          <a:prstGeom prst="upArrow">
            <a:avLst>
              <a:gd name="adj1" fmla="val 17156"/>
              <a:gd name="adj2" fmla="val 12657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82" y="3425225"/>
            <a:ext cx="879807" cy="15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561E33-92DC-995E-FAF8-75CC1E2A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55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https://www.youtube.com/watch?v=cd3Gxu7Maqk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879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23733" cy="6858000"/>
          </a:xfrm>
        </p:spPr>
      </p:pic>
      <p:sp>
        <p:nvSpPr>
          <p:cNvPr id="3" name="Tekstvak 2"/>
          <p:cNvSpPr txBox="1"/>
          <p:nvPr/>
        </p:nvSpPr>
        <p:spPr>
          <a:xfrm>
            <a:off x="5730240" y="5044440"/>
            <a:ext cx="5913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8800"/>
              <a:t>Evidence</a:t>
            </a:r>
            <a:endParaRPr lang="nl-NL" sz="8800" dirty="0"/>
          </a:p>
        </p:txBody>
      </p:sp>
    </p:spTree>
    <p:extLst>
      <p:ext uri="{BB962C8B-B14F-4D97-AF65-F5344CB8AC3E}">
        <p14:creationId xmlns:p14="http://schemas.microsoft.com/office/powerpoint/2010/main" val="113616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9C29A-718F-79EF-520D-63A392EE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37AFFF36-32FC-FE88-231C-08A4E298D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560" y="622666"/>
            <a:ext cx="10586495" cy="5612668"/>
          </a:xfrm>
        </p:spPr>
      </p:pic>
    </p:spTree>
    <p:extLst>
      <p:ext uri="{BB962C8B-B14F-4D97-AF65-F5344CB8AC3E}">
        <p14:creationId xmlns:p14="http://schemas.microsoft.com/office/powerpoint/2010/main" val="344770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19184</TotalTime>
  <Words>1128</Words>
  <Application>Microsoft Office PowerPoint</Application>
  <PresentationFormat>Breedbeeld</PresentationFormat>
  <Paragraphs>96</Paragraphs>
  <Slides>18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Office-thema</vt:lpstr>
      <vt:lpstr>Interposed Abdominal CPR</vt:lpstr>
      <vt:lpstr>Emma</vt:lpstr>
      <vt:lpstr>Emma</vt:lpstr>
      <vt:lpstr>HLHS</vt:lpstr>
      <vt:lpstr>Norwood Glenn Fontan</vt:lpstr>
      <vt:lpstr>PowerPoint-presentatie</vt:lpstr>
      <vt:lpstr>PowerPoint-presentatie</vt:lpstr>
      <vt:lpstr>PowerPoint-presentatie</vt:lpstr>
      <vt:lpstr>PowerPoint-presentatie</vt:lpstr>
      <vt:lpstr>Methode</vt:lpstr>
      <vt:lpstr>PowerPoint-presentatie</vt:lpstr>
      <vt:lpstr>Diastole?? (ERC 2025 guideline)</vt:lpstr>
      <vt:lpstr>PowerPoint-presentatie</vt:lpstr>
      <vt:lpstr>PowerPoint-presentatie</vt:lpstr>
      <vt:lpstr>PowerPoint-presentatie</vt:lpstr>
      <vt:lpstr>Results</vt:lpstr>
      <vt:lpstr>Implementeren in ons rea protocol?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Timo de Raad</dc:creator>
  <cp:lastModifiedBy>Wilde, J. de (Joke)</cp:lastModifiedBy>
  <cp:revision>23</cp:revision>
  <dcterms:created xsi:type="dcterms:W3CDTF">2017-06-21T19:55:13Z</dcterms:created>
  <dcterms:modified xsi:type="dcterms:W3CDTF">2025-09-17T12:05:50Z</dcterms:modified>
</cp:coreProperties>
</file>