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9" r:id="rId3"/>
    <p:sldId id="281" r:id="rId4"/>
    <p:sldId id="265" r:id="rId5"/>
    <p:sldId id="266" r:id="rId6"/>
    <p:sldId id="263" r:id="rId7"/>
    <p:sldId id="258" r:id="rId8"/>
    <p:sldId id="260" r:id="rId9"/>
    <p:sldId id="270" r:id="rId10"/>
    <p:sldId id="261" r:id="rId11"/>
    <p:sldId id="267" r:id="rId12"/>
    <p:sldId id="271" r:id="rId13"/>
    <p:sldId id="268" r:id="rId14"/>
    <p:sldId id="272" r:id="rId15"/>
    <p:sldId id="273" r:id="rId16"/>
    <p:sldId id="274" r:id="rId17"/>
    <p:sldId id="280" r:id="rId18"/>
    <p:sldId id="275" r:id="rId19"/>
    <p:sldId id="276" r:id="rId20"/>
    <p:sldId id="277" r:id="rId21"/>
    <p:sldId id="282" r:id="rId22"/>
    <p:sldId id="269"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88D48-F0C0-4DBE-AD01-7BE727F3055B}" v="23" dt="2025-09-29T09:19:11.01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Stijl, licht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Stijl, licht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50" d="100"/>
          <a:sy n="50" d="100"/>
        </p:scale>
        <p:origin x="81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6B7783-BB27-465C-978D-05F978CE0CB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C147F1B-41D6-4653-BD30-DAC44D535B6A}">
      <dgm:prSet/>
      <dgm:spPr/>
      <dgm:t>
        <a:bodyPr/>
        <a:lstStyle/>
        <a:p>
          <a:r>
            <a:rPr lang="nl-NL"/>
            <a:t>WKZ 		NaCl 0.9% </a:t>
          </a:r>
          <a:endParaRPr lang="en-US"/>
        </a:p>
      </dgm:t>
    </dgm:pt>
    <dgm:pt modelId="{560B8111-6908-4679-9738-250192E3D494}" type="parTrans" cxnId="{5FCB9688-319B-4C4D-B014-4D460A163A3A}">
      <dgm:prSet/>
      <dgm:spPr/>
      <dgm:t>
        <a:bodyPr/>
        <a:lstStyle/>
        <a:p>
          <a:endParaRPr lang="en-US"/>
        </a:p>
      </dgm:t>
    </dgm:pt>
    <dgm:pt modelId="{2A948A86-CCBC-49D5-AA17-1919546E9B78}" type="sibTrans" cxnId="{5FCB9688-319B-4C4D-B014-4D460A163A3A}">
      <dgm:prSet/>
      <dgm:spPr/>
      <dgm:t>
        <a:bodyPr/>
        <a:lstStyle/>
        <a:p>
          <a:endParaRPr lang="en-US"/>
        </a:p>
      </dgm:t>
    </dgm:pt>
    <dgm:pt modelId="{77250D77-EF25-4F21-B149-BBBE03E0C54A}">
      <dgm:prSet/>
      <dgm:spPr/>
      <dgm:t>
        <a:bodyPr/>
        <a:lstStyle/>
        <a:p>
          <a:r>
            <a:rPr lang="nl-NL"/>
            <a:t>Emma 		Plasma-lyte</a:t>
          </a:r>
          <a:endParaRPr lang="en-US"/>
        </a:p>
      </dgm:t>
    </dgm:pt>
    <dgm:pt modelId="{C82791E4-82E8-4EFE-A574-FF56E7B4E094}" type="parTrans" cxnId="{3E61A5C7-87B4-431C-B2AC-78ABDF998169}">
      <dgm:prSet/>
      <dgm:spPr/>
      <dgm:t>
        <a:bodyPr/>
        <a:lstStyle/>
        <a:p>
          <a:endParaRPr lang="en-US"/>
        </a:p>
      </dgm:t>
    </dgm:pt>
    <dgm:pt modelId="{C367A453-8126-459E-B350-220BAECAF86B}" type="sibTrans" cxnId="{3E61A5C7-87B4-431C-B2AC-78ABDF998169}">
      <dgm:prSet/>
      <dgm:spPr/>
      <dgm:t>
        <a:bodyPr/>
        <a:lstStyle/>
        <a:p>
          <a:endParaRPr lang="en-US"/>
        </a:p>
      </dgm:t>
    </dgm:pt>
    <dgm:pt modelId="{39BD618F-92C8-44B1-B820-07E89E5078C1}">
      <dgm:prSet/>
      <dgm:spPr/>
      <dgm:t>
        <a:bodyPr/>
        <a:lstStyle/>
        <a:p>
          <a:r>
            <a:rPr lang="nl-NL" dirty="0"/>
            <a:t>Amalia		</a:t>
          </a:r>
          <a:r>
            <a:rPr lang="nl-NL" dirty="0" err="1"/>
            <a:t>Ringerlactaat</a:t>
          </a:r>
          <a:endParaRPr lang="en-US" dirty="0"/>
        </a:p>
      </dgm:t>
    </dgm:pt>
    <dgm:pt modelId="{69FDDABD-9FCC-4E43-9BA7-7268128FC8C3}" type="parTrans" cxnId="{8512159C-6038-4A02-A716-B908B055A8C0}">
      <dgm:prSet/>
      <dgm:spPr/>
      <dgm:t>
        <a:bodyPr/>
        <a:lstStyle/>
        <a:p>
          <a:endParaRPr lang="en-US"/>
        </a:p>
      </dgm:t>
    </dgm:pt>
    <dgm:pt modelId="{738CAB79-3953-4F20-803A-182DABEC00C2}" type="sibTrans" cxnId="{8512159C-6038-4A02-A716-B908B055A8C0}">
      <dgm:prSet/>
      <dgm:spPr/>
      <dgm:t>
        <a:bodyPr/>
        <a:lstStyle/>
        <a:p>
          <a:endParaRPr lang="en-US"/>
        </a:p>
      </dgm:t>
    </dgm:pt>
    <dgm:pt modelId="{D5E82308-8712-4733-8AD5-1F5C7AC562BF}">
      <dgm:prSet/>
      <dgm:spPr/>
      <dgm:t>
        <a:bodyPr/>
        <a:lstStyle/>
        <a:p>
          <a:r>
            <a:rPr lang="nl-NL"/>
            <a:t>Sophia		NaCl 0.9%</a:t>
          </a:r>
          <a:endParaRPr lang="en-US"/>
        </a:p>
      </dgm:t>
    </dgm:pt>
    <dgm:pt modelId="{79E1F7AD-6911-420B-9314-0A3BF8F1D2C7}" type="parTrans" cxnId="{07E141FB-8366-429E-AC1D-87C37417CBFC}">
      <dgm:prSet/>
      <dgm:spPr/>
      <dgm:t>
        <a:bodyPr/>
        <a:lstStyle/>
        <a:p>
          <a:endParaRPr lang="en-US"/>
        </a:p>
      </dgm:t>
    </dgm:pt>
    <dgm:pt modelId="{27A3B2EB-4358-4867-B2A0-7EBB12F2D25D}" type="sibTrans" cxnId="{07E141FB-8366-429E-AC1D-87C37417CBFC}">
      <dgm:prSet/>
      <dgm:spPr/>
      <dgm:t>
        <a:bodyPr/>
        <a:lstStyle/>
        <a:p>
          <a:endParaRPr lang="en-US"/>
        </a:p>
      </dgm:t>
    </dgm:pt>
    <dgm:pt modelId="{62CD91A9-24F0-4E61-AF4C-6229CF23A9BA}">
      <dgm:prSet/>
      <dgm:spPr/>
      <dgm:t>
        <a:bodyPr/>
        <a:lstStyle/>
        <a:p>
          <a:r>
            <a:rPr lang="nl-NL" dirty="0"/>
            <a:t>LUMC – </a:t>
          </a:r>
          <a:endParaRPr lang="en-US" dirty="0"/>
        </a:p>
      </dgm:t>
    </dgm:pt>
    <dgm:pt modelId="{083E6B08-CF3F-4C67-9416-C2DBEC0C86E3}" type="parTrans" cxnId="{F252ECFE-9BC0-4FFA-8FC0-D7B69989944A}">
      <dgm:prSet/>
      <dgm:spPr/>
      <dgm:t>
        <a:bodyPr/>
        <a:lstStyle/>
        <a:p>
          <a:endParaRPr lang="en-US"/>
        </a:p>
      </dgm:t>
    </dgm:pt>
    <dgm:pt modelId="{73D66711-59D5-495B-A632-68AC349849B7}" type="sibTrans" cxnId="{F252ECFE-9BC0-4FFA-8FC0-D7B69989944A}">
      <dgm:prSet/>
      <dgm:spPr/>
      <dgm:t>
        <a:bodyPr/>
        <a:lstStyle/>
        <a:p>
          <a:endParaRPr lang="en-US"/>
        </a:p>
      </dgm:t>
    </dgm:pt>
    <dgm:pt modelId="{3C46ACFC-8FA9-4F1B-9626-50B9B5E7074A}">
      <dgm:prSet/>
      <dgm:spPr/>
      <dgm:t>
        <a:bodyPr/>
        <a:lstStyle/>
        <a:p>
          <a:r>
            <a:rPr lang="nl-NL" dirty="0"/>
            <a:t>Beatrix		</a:t>
          </a:r>
          <a:r>
            <a:rPr lang="nl-NL"/>
            <a:t>Ringerlactaat</a:t>
          </a:r>
          <a:endParaRPr lang="en-US"/>
        </a:p>
      </dgm:t>
    </dgm:pt>
    <dgm:pt modelId="{512CCD5D-CE28-438D-8DC3-37F55FAE3E72}" type="parTrans" cxnId="{B1CAE483-4899-471F-B8F7-79CAFC6BD99D}">
      <dgm:prSet/>
      <dgm:spPr/>
      <dgm:t>
        <a:bodyPr/>
        <a:lstStyle/>
        <a:p>
          <a:endParaRPr lang="en-US"/>
        </a:p>
      </dgm:t>
    </dgm:pt>
    <dgm:pt modelId="{090138CC-B544-407D-AD2B-EB830C86B614}" type="sibTrans" cxnId="{B1CAE483-4899-471F-B8F7-79CAFC6BD99D}">
      <dgm:prSet/>
      <dgm:spPr/>
      <dgm:t>
        <a:bodyPr/>
        <a:lstStyle/>
        <a:p>
          <a:endParaRPr lang="en-US"/>
        </a:p>
      </dgm:t>
    </dgm:pt>
    <dgm:pt modelId="{75A448E3-C9BE-4584-A9B5-08047352AC7C}">
      <dgm:prSet/>
      <dgm:spPr/>
      <dgm:t>
        <a:bodyPr/>
        <a:lstStyle/>
        <a:p>
          <a:r>
            <a:rPr lang="nl-NL" dirty="0" err="1"/>
            <a:t>Mosakids</a:t>
          </a:r>
          <a:r>
            <a:rPr lang="nl-NL" dirty="0"/>
            <a:t>	Plasma-</a:t>
          </a:r>
          <a:r>
            <a:rPr lang="nl-NL" dirty="0" err="1"/>
            <a:t>lyte</a:t>
          </a:r>
          <a:endParaRPr lang="en-US" dirty="0"/>
        </a:p>
      </dgm:t>
    </dgm:pt>
    <dgm:pt modelId="{2BC02548-42E6-4849-B38E-7D9ED9AF7D5A}" type="parTrans" cxnId="{27EDBD16-1F8D-4A00-9487-4452BC67715A}">
      <dgm:prSet/>
      <dgm:spPr/>
      <dgm:t>
        <a:bodyPr/>
        <a:lstStyle/>
        <a:p>
          <a:endParaRPr lang="en-US"/>
        </a:p>
      </dgm:t>
    </dgm:pt>
    <dgm:pt modelId="{5F2C909F-41E6-425E-9DF2-DB2D79C7EDD9}" type="sibTrans" cxnId="{27EDBD16-1F8D-4A00-9487-4452BC67715A}">
      <dgm:prSet/>
      <dgm:spPr/>
      <dgm:t>
        <a:bodyPr/>
        <a:lstStyle/>
        <a:p>
          <a:endParaRPr lang="en-US"/>
        </a:p>
      </dgm:t>
    </dgm:pt>
    <dgm:pt modelId="{1F0532CB-42D9-40ED-87A6-B2538185490E}" type="pres">
      <dgm:prSet presAssocID="{A16B7783-BB27-465C-978D-05F978CE0CBE}" presName="vert0" presStyleCnt="0">
        <dgm:presLayoutVars>
          <dgm:dir/>
          <dgm:animOne val="branch"/>
          <dgm:animLvl val="lvl"/>
        </dgm:presLayoutVars>
      </dgm:prSet>
      <dgm:spPr/>
    </dgm:pt>
    <dgm:pt modelId="{07C68903-D511-4C49-8F8D-0E27A3471BAF}" type="pres">
      <dgm:prSet presAssocID="{6C147F1B-41D6-4653-BD30-DAC44D535B6A}" presName="thickLine" presStyleLbl="alignNode1" presStyleIdx="0" presStyleCnt="7"/>
      <dgm:spPr/>
    </dgm:pt>
    <dgm:pt modelId="{5A067FB5-BA67-4AD9-BBA9-AAA8A3BA2636}" type="pres">
      <dgm:prSet presAssocID="{6C147F1B-41D6-4653-BD30-DAC44D535B6A}" presName="horz1" presStyleCnt="0"/>
      <dgm:spPr/>
    </dgm:pt>
    <dgm:pt modelId="{61C062A4-A0CB-487B-B2C1-B72D77E6D7DF}" type="pres">
      <dgm:prSet presAssocID="{6C147F1B-41D6-4653-BD30-DAC44D535B6A}" presName="tx1" presStyleLbl="revTx" presStyleIdx="0" presStyleCnt="7"/>
      <dgm:spPr/>
    </dgm:pt>
    <dgm:pt modelId="{934289E7-7F0E-46E2-B4DF-F4E61FE10C41}" type="pres">
      <dgm:prSet presAssocID="{6C147F1B-41D6-4653-BD30-DAC44D535B6A}" presName="vert1" presStyleCnt="0"/>
      <dgm:spPr/>
    </dgm:pt>
    <dgm:pt modelId="{512A99F1-ACF3-4A11-BCB0-210C9DE29DAC}" type="pres">
      <dgm:prSet presAssocID="{77250D77-EF25-4F21-B149-BBBE03E0C54A}" presName="thickLine" presStyleLbl="alignNode1" presStyleIdx="1" presStyleCnt="7"/>
      <dgm:spPr/>
    </dgm:pt>
    <dgm:pt modelId="{A7195850-A832-4B1C-8DA9-E4FA77FF6C26}" type="pres">
      <dgm:prSet presAssocID="{77250D77-EF25-4F21-B149-BBBE03E0C54A}" presName="horz1" presStyleCnt="0"/>
      <dgm:spPr/>
    </dgm:pt>
    <dgm:pt modelId="{B3C6B1BB-B051-4F89-B9CB-52858C792788}" type="pres">
      <dgm:prSet presAssocID="{77250D77-EF25-4F21-B149-BBBE03E0C54A}" presName="tx1" presStyleLbl="revTx" presStyleIdx="1" presStyleCnt="7"/>
      <dgm:spPr/>
    </dgm:pt>
    <dgm:pt modelId="{28CAA5E9-0EA9-4B4E-96AA-4F0908EFF7A5}" type="pres">
      <dgm:prSet presAssocID="{77250D77-EF25-4F21-B149-BBBE03E0C54A}" presName="vert1" presStyleCnt="0"/>
      <dgm:spPr/>
    </dgm:pt>
    <dgm:pt modelId="{CF6DAD5C-D912-4161-8EBA-1FE53CDEC354}" type="pres">
      <dgm:prSet presAssocID="{39BD618F-92C8-44B1-B820-07E89E5078C1}" presName="thickLine" presStyleLbl="alignNode1" presStyleIdx="2" presStyleCnt="7"/>
      <dgm:spPr/>
    </dgm:pt>
    <dgm:pt modelId="{0E058B45-649E-4488-952C-05832DEA2497}" type="pres">
      <dgm:prSet presAssocID="{39BD618F-92C8-44B1-B820-07E89E5078C1}" presName="horz1" presStyleCnt="0"/>
      <dgm:spPr/>
    </dgm:pt>
    <dgm:pt modelId="{FE66E518-0182-418A-A6A2-D590CCB11D3C}" type="pres">
      <dgm:prSet presAssocID="{39BD618F-92C8-44B1-B820-07E89E5078C1}" presName="tx1" presStyleLbl="revTx" presStyleIdx="2" presStyleCnt="7"/>
      <dgm:spPr/>
    </dgm:pt>
    <dgm:pt modelId="{8DC8880A-B789-4F15-93DE-C65FC4F9909C}" type="pres">
      <dgm:prSet presAssocID="{39BD618F-92C8-44B1-B820-07E89E5078C1}" presName="vert1" presStyleCnt="0"/>
      <dgm:spPr/>
    </dgm:pt>
    <dgm:pt modelId="{B9C2CD14-4256-4A35-A874-909DA3D00F6C}" type="pres">
      <dgm:prSet presAssocID="{D5E82308-8712-4733-8AD5-1F5C7AC562BF}" presName="thickLine" presStyleLbl="alignNode1" presStyleIdx="3" presStyleCnt="7"/>
      <dgm:spPr/>
    </dgm:pt>
    <dgm:pt modelId="{8080B1E1-181C-41F7-ACFB-E9C04BBB98B2}" type="pres">
      <dgm:prSet presAssocID="{D5E82308-8712-4733-8AD5-1F5C7AC562BF}" presName="horz1" presStyleCnt="0"/>
      <dgm:spPr/>
    </dgm:pt>
    <dgm:pt modelId="{6278904B-B83C-49FC-B362-EE8D39F8B985}" type="pres">
      <dgm:prSet presAssocID="{D5E82308-8712-4733-8AD5-1F5C7AC562BF}" presName="tx1" presStyleLbl="revTx" presStyleIdx="3" presStyleCnt="7"/>
      <dgm:spPr/>
    </dgm:pt>
    <dgm:pt modelId="{5039907B-3642-40A0-917B-CFDEB4D1D308}" type="pres">
      <dgm:prSet presAssocID="{D5E82308-8712-4733-8AD5-1F5C7AC562BF}" presName="vert1" presStyleCnt="0"/>
      <dgm:spPr/>
    </dgm:pt>
    <dgm:pt modelId="{3F966828-7D5E-4B19-B628-E07357E26204}" type="pres">
      <dgm:prSet presAssocID="{62CD91A9-24F0-4E61-AF4C-6229CF23A9BA}" presName="thickLine" presStyleLbl="alignNode1" presStyleIdx="4" presStyleCnt="7"/>
      <dgm:spPr/>
    </dgm:pt>
    <dgm:pt modelId="{10776004-2970-488F-96A5-4EFB9B70CF40}" type="pres">
      <dgm:prSet presAssocID="{62CD91A9-24F0-4E61-AF4C-6229CF23A9BA}" presName="horz1" presStyleCnt="0"/>
      <dgm:spPr/>
    </dgm:pt>
    <dgm:pt modelId="{E880DCFB-F0CB-406D-B671-206B2B5FD40E}" type="pres">
      <dgm:prSet presAssocID="{62CD91A9-24F0-4E61-AF4C-6229CF23A9BA}" presName="tx1" presStyleLbl="revTx" presStyleIdx="4" presStyleCnt="7"/>
      <dgm:spPr/>
    </dgm:pt>
    <dgm:pt modelId="{C28FCB6F-BF6C-4A9C-BDC6-373365211AF8}" type="pres">
      <dgm:prSet presAssocID="{62CD91A9-24F0-4E61-AF4C-6229CF23A9BA}" presName="vert1" presStyleCnt="0"/>
      <dgm:spPr/>
    </dgm:pt>
    <dgm:pt modelId="{A7C40E5B-BED2-4712-9839-A885B5B0C8C5}" type="pres">
      <dgm:prSet presAssocID="{3C46ACFC-8FA9-4F1B-9626-50B9B5E7074A}" presName="thickLine" presStyleLbl="alignNode1" presStyleIdx="5" presStyleCnt="7"/>
      <dgm:spPr/>
    </dgm:pt>
    <dgm:pt modelId="{AA11475A-6769-43CF-B646-7C8F6054F65A}" type="pres">
      <dgm:prSet presAssocID="{3C46ACFC-8FA9-4F1B-9626-50B9B5E7074A}" presName="horz1" presStyleCnt="0"/>
      <dgm:spPr/>
    </dgm:pt>
    <dgm:pt modelId="{09F3D1C9-781B-4085-AC4E-8711794EF298}" type="pres">
      <dgm:prSet presAssocID="{3C46ACFC-8FA9-4F1B-9626-50B9B5E7074A}" presName="tx1" presStyleLbl="revTx" presStyleIdx="5" presStyleCnt="7"/>
      <dgm:spPr/>
    </dgm:pt>
    <dgm:pt modelId="{E5CAE1C9-4B0F-47A7-82E6-9E21110DF3BA}" type="pres">
      <dgm:prSet presAssocID="{3C46ACFC-8FA9-4F1B-9626-50B9B5E7074A}" presName="vert1" presStyleCnt="0"/>
      <dgm:spPr/>
    </dgm:pt>
    <dgm:pt modelId="{79D15248-A768-4EA3-8AB9-DCB784E999A9}" type="pres">
      <dgm:prSet presAssocID="{75A448E3-C9BE-4584-A9B5-08047352AC7C}" presName="thickLine" presStyleLbl="alignNode1" presStyleIdx="6" presStyleCnt="7"/>
      <dgm:spPr/>
    </dgm:pt>
    <dgm:pt modelId="{EF73F330-B8C3-45FD-92AC-D226AE9AAECA}" type="pres">
      <dgm:prSet presAssocID="{75A448E3-C9BE-4584-A9B5-08047352AC7C}" presName="horz1" presStyleCnt="0"/>
      <dgm:spPr/>
    </dgm:pt>
    <dgm:pt modelId="{462B38DE-7657-4929-91B3-C34DF55921D3}" type="pres">
      <dgm:prSet presAssocID="{75A448E3-C9BE-4584-A9B5-08047352AC7C}" presName="tx1" presStyleLbl="revTx" presStyleIdx="6" presStyleCnt="7"/>
      <dgm:spPr/>
    </dgm:pt>
    <dgm:pt modelId="{95A3396B-107E-4858-882A-29F16F4219F2}" type="pres">
      <dgm:prSet presAssocID="{75A448E3-C9BE-4584-A9B5-08047352AC7C}" presName="vert1" presStyleCnt="0"/>
      <dgm:spPr/>
    </dgm:pt>
  </dgm:ptLst>
  <dgm:cxnLst>
    <dgm:cxn modelId="{27EDBD16-1F8D-4A00-9487-4452BC67715A}" srcId="{A16B7783-BB27-465C-978D-05F978CE0CBE}" destId="{75A448E3-C9BE-4584-A9B5-08047352AC7C}" srcOrd="6" destOrd="0" parTransId="{2BC02548-42E6-4849-B38E-7D9ED9AF7D5A}" sibTransId="{5F2C909F-41E6-425E-9DF2-DB2D79C7EDD9}"/>
    <dgm:cxn modelId="{C019156C-77B5-42F7-9D66-FCBB615D0468}" type="presOf" srcId="{6C147F1B-41D6-4653-BD30-DAC44D535B6A}" destId="{61C062A4-A0CB-487B-B2C1-B72D77E6D7DF}" srcOrd="0" destOrd="0" presId="urn:microsoft.com/office/officeart/2008/layout/LinedList"/>
    <dgm:cxn modelId="{E0F54A76-F82D-4BED-9264-FD927A27DC35}" type="presOf" srcId="{3C46ACFC-8FA9-4F1B-9626-50B9B5E7074A}" destId="{09F3D1C9-781B-4085-AC4E-8711794EF298}" srcOrd="0" destOrd="0" presId="urn:microsoft.com/office/officeart/2008/layout/LinedList"/>
    <dgm:cxn modelId="{91309556-6481-4B66-BB7C-733D9A38DC8A}" type="presOf" srcId="{D5E82308-8712-4733-8AD5-1F5C7AC562BF}" destId="{6278904B-B83C-49FC-B362-EE8D39F8B985}" srcOrd="0" destOrd="0" presId="urn:microsoft.com/office/officeart/2008/layout/LinedList"/>
    <dgm:cxn modelId="{10367F78-F8A0-4501-A1BE-53E1671DD50B}" type="presOf" srcId="{62CD91A9-24F0-4E61-AF4C-6229CF23A9BA}" destId="{E880DCFB-F0CB-406D-B671-206B2B5FD40E}" srcOrd="0" destOrd="0" presId="urn:microsoft.com/office/officeart/2008/layout/LinedList"/>
    <dgm:cxn modelId="{B1CAE483-4899-471F-B8F7-79CAFC6BD99D}" srcId="{A16B7783-BB27-465C-978D-05F978CE0CBE}" destId="{3C46ACFC-8FA9-4F1B-9626-50B9B5E7074A}" srcOrd="5" destOrd="0" parTransId="{512CCD5D-CE28-438D-8DC3-37F55FAE3E72}" sibTransId="{090138CC-B544-407D-AD2B-EB830C86B614}"/>
    <dgm:cxn modelId="{5FCB9688-319B-4C4D-B014-4D460A163A3A}" srcId="{A16B7783-BB27-465C-978D-05F978CE0CBE}" destId="{6C147F1B-41D6-4653-BD30-DAC44D535B6A}" srcOrd="0" destOrd="0" parTransId="{560B8111-6908-4679-9738-250192E3D494}" sibTransId="{2A948A86-CCBC-49D5-AA17-1919546E9B78}"/>
    <dgm:cxn modelId="{0269D78D-4E60-4A33-834E-0453B5F79204}" type="presOf" srcId="{39BD618F-92C8-44B1-B820-07E89E5078C1}" destId="{FE66E518-0182-418A-A6A2-D590CCB11D3C}" srcOrd="0" destOrd="0" presId="urn:microsoft.com/office/officeart/2008/layout/LinedList"/>
    <dgm:cxn modelId="{8512159C-6038-4A02-A716-B908B055A8C0}" srcId="{A16B7783-BB27-465C-978D-05F978CE0CBE}" destId="{39BD618F-92C8-44B1-B820-07E89E5078C1}" srcOrd="2" destOrd="0" parTransId="{69FDDABD-9FCC-4E43-9BA7-7268128FC8C3}" sibTransId="{738CAB79-3953-4F20-803A-182DABEC00C2}"/>
    <dgm:cxn modelId="{1CF0DCBE-854C-48F8-80C8-CBE079429D30}" type="presOf" srcId="{75A448E3-C9BE-4584-A9B5-08047352AC7C}" destId="{462B38DE-7657-4929-91B3-C34DF55921D3}" srcOrd="0" destOrd="0" presId="urn:microsoft.com/office/officeart/2008/layout/LinedList"/>
    <dgm:cxn modelId="{3CAD45C4-D0FA-46BC-81A5-EEB87835B068}" type="presOf" srcId="{A16B7783-BB27-465C-978D-05F978CE0CBE}" destId="{1F0532CB-42D9-40ED-87A6-B2538185490E}" srcOrd="0" destOrd="0" presId="urn:microsoft.com/office/officeart/2008/layout/LinedList"/>
    <dgm:cxn modelId="{3E61A5C7-87B4-431C-B2AC-78ABDF998169}" srcId="{A16B7783-BB27-465C-978D-05F978CE0CBE}" destId="{77250D77-EF25-4F21-B149-BBBE03E0C54A}" srcOrd="1" destOrd="0" parTransId="{C82791E4-82E8-4EFE-A574-FF56E7B4E094}" sibTransId="{C367A453-8126-459E-B350-220BAECAF86B}"/>
    <dgm:cxn modelId="{08026CE7-CCC5-47BE-B721-EE7E672AA003}" type="presOf" srcId="{77250D77-EF25-4F21-B149-BBBE03E0C54A}" destId="{B3C6B1BB-B051-4F89-B9CB-52858C792788}" srcOrd="0" destOrd="0" presId="urn:microsoft.com/office/officeart/2008/layout/LinedList"/>
    <dgm:cxn modelId="{07E141FB-8366-429E-AC1D-87C37417CBFC}" srcId="{A16B7783-BB27-465C-978D-05F978CE0CBE}" destId="{D5E82308-8712-4733-8AD5-1F5C7AC562BF}" srcOrd="3" destOrd="0" parTransId="{79E1F7AD-6911-420B-9314-0A3BF8F1D2C7}" sibTransId="{27A3B2EB-4358-4867-B2A0-7EBB12F2D25D}"/>
    <dgm:cxn modelId="{F252ECFE-9BC0-4FFA-8FC0-D7B69989944A}" srcId="{A16B7783-BB27-465C-978D-05F978CE0CBE}" destId="{62CD91A9-24F0-4E61-AF4C-6229CF23A9BA}" srcOrd="4" destOrd="0" parTransId="{083E6B08-CF3F-4C67-9416-C2DBEC0C86E3}" sibTransId="{73D66711-59D5-495B-A632-68AC349849B7}"/>
    <dgm:cxn modelId="{925D4337-1B8C-4FA9-8A98-939F0EF6DF0E}" type="presParOf" srcId="{1F0532CB-42D9-40ED-87A6-B2538185490E}" destId="{07C68903-D511-4C49-8F8D-0E27A3471BAF}" srcOrd="0" destOrd="0" presId="urn:microsoft.com/office/officeart/2008/layout/LinedList"/>
    <dgm:cxn modelId="{70E6E066-312E-471B-B5DE-92896FC72593}" type="presParOf" srcId="{1F0532CB-42D9-40ED-87A6-B2538185490E}" destId="{5A067FB5-BA67-4AD9-BBA9-AAA8A3BA2636}" srcOrd="1" destOrd="0" presId="urn:microsoft.com/office/officeart/2008/layout/LinedList"/>
    <dgm:cxn modelId="{F5A5C239-CE75-4833-88EF-ADE8B1E171A0}" type="presParOf" srcId="{5A067FB5-BA67-4AD9-BBA9-AAA8A3BA2636}" destId="{61C062A4-A0CB-487B-B2C1-B72D77E6D7DF}" srcOrd="0" destOrd="0" presId="urn:microsoft.com/office/officeart/2008/layout/LinedList"/>
    <dgm:cxn modelId="{12EC73F2-24A7-46A0-900C-0A4F0704408F}" type="presParOf" srcId="{5A067FB5-BA67-4AD9-BBA9-AAA8A3BA2636}" destId="{934289E7-7F0E-46E2-B4DF-F4E61FE10C41}" srcOrd="1" destOrd="0" presId="urn:microsoft.com/office/officeart/2008/layout/LinedList"/>
    <dgm:cxn modelId="{BB359C1E-3093-461F-8AED-2333F8EAC34C}" type="presParOf" srcId="{1F0532CB-42D9-40ED-87A6-B2538185490E}" destId="{512A99F1-ACF3-4A11-BCB0-210C9DE29DAC}" srcOrd="2" destOrd="0" presId="urn:microsoft.com/office/officeart/2008/layout/LinedList"/>
    <dgm:cxn modelId="{484BCA62-E9ED-4174-8A01-423B23E7724A}" type="presParOf" srcId="{1F0532CB-42D9-40ED-87A6-B2538185490E}" destId="{A7195850-A832-4B1C-8DA9-E4FA77FF6C26}" srcOrd="3" destOrd="0" presId="urn:microsoft.com/office/officeart/2008/layout/LinedList"/>
    <dgm:cxn modelId="{A3807416-9880-4622-B418-92D0CC649DC4}" type="presParOf" srcId="{A7195850-A832-4B1C-8DA9-E4FA77FF6C26}" destId="{B3C6B1BB-B051-4F89-B9CB-52858C792788}" srcOrd="0" destOrd="0" presId="urn:microsoft.com/office/officeart/2008/layout/LinedList"/>
    <dgm:cxn modelId="{56383C15-DE18-43E6-AFB9-0F0343A4E3D2}" type="presParOf" srcId="{A7195850-A832-4B1C-8DA9-E4FA77FF6C26}" destId="{28CAA5E9-0EA9-4B4E-96AA-4F0908EFF7A5}" srcOrd="1" destOrd="0" presId="urn:microsoft.com/office/officeart/2008/layout/LinedList"/>
    <dgm:cxn modelId="{27C7258F-40DC-4097-ABB2-D23C484C189E}" type="presParOf" srcId="{1F0532CB-42D9-40ED-87A6-B2538185490E}" destId="{CF6DAD5C-D912-4161-8EBA-1FE53CDEC354}" srcOrd="4" destOrd="0" presId="urn:microsoft.com/office/officeart/2008/layout/LinedList"/>
    <dgm:cxn modelId="{8694C728-D4B7-4070-8F1B-8AC495744F3F}" type="presParOf" srcId="{1F0532CB-42D9-40ED-87A6-B2538185490E}" destId="{0E058B45-649E-4488-952C-05832DEA2497}" srcOrd="5" destOrd="0" presId="urn:microsoft.com/office/officeart/2008/layout/LinedList"/>
    <dgm:cxn modelId="{B774A3A2-3F06-47BA-9E23-1F2597D29BEE}" type="presParOf" srcId="{0E058B45-649E-4488-952C-05832DEA2497}" destId="{FE66E518-0182-418A-A6A2-D590CCB11D3C}" srcOrd="0" destOrd="0" presId="urn:microsoft.com/office/officeart/2008/layout/LinedList"/>
    <dgm:cxn modelId="{0E3E9FA4-4E61-4022-926E-249A7CA1CBFE}" type="presParOf" srcId="{0E058B45-649E-4488-952C-05832DEA2497}" destId="{8DC8880A-B789-4F15-93DE-C65FC4F9909C}" srcOrd="1" destOrd="0" presId="urn:microsoft.com/office/officeart/2008/layout/LinedList"/>
    <dgm:cxn modelId="{B11A486D-F829-463A-943D-A52C0C441A69}" type="presParOf" srcId="{1F0532CB-42D9-40ED-87A6-B2538185490E}" destId="{B9C2CD14-4256-4A35-A874-909DA3D00F6C}" srcOrd="6" destOrd="0" presId="urn:microsoft.com/office/officeart/2008/layout/LinedList"/>
    <dgm:cxn modelId="{F6EB64E0-27A1-4CCE-B4BA-0BFF071E6E35}" type="presParOf" srcId="{1F0532CB-42D9-40ED-87A6-B2538185490E}" destId="{8080B1E1-181C-41F7-ACFB-E9C04BBB98B2}" srcOrd="7" destOrd="0" presId="urn:microsoft.com/office/officeart/2008/layout/LinedList"/>
    <dgm:cxn modelId="{3154BE7B-9573-44D8-91FC-6F9EC8D6AEE4}" type="presParOf" srcId="{8080B1E1-181C-41F7-ACFB-E9C04BBB98B2}" destId="{6278904B-B83C-49FC-B362-EE8D39F8B985}" srcOrd="0" destOrd="0" presId="urn:microsoft.com/office/officeart/2008/layout/LinedList"/>
    <dgm:cxn modelId="{664CF75D-1E66-4D2D-B249-A20BAC3CB571}" type="presParOf" srcId="{8080B1E1-181C-41F7-ACFB-E9C04BBB98B2}" destId="{5039907B-3642-40A0-917B-CFDEB4D1D308}" srcOrd="1" destOrd="0" presId="urn:microsoft.com/office/officeart/2008/layout/LinedList"/>
    <dgm:cxn modelId="{352BAC08-989F-4D12-8562-AB3DB8B56507}" type="presParOf" srcId="{1F0532CB-42D9-40ED-87A6-B2538185490E}" destId="{3F966828-7D5E-4B19-B628-E07357E26204}" srcOrd="8" destOrd="0" presId="urn:microsoft.com/office/officeart/2008/layout/LinedList"/>
    <dgm:cxn modelId="{8DD8A189-28A5-4842-9F07-6AABD20800A3}" type="presParOf" srcId="{1F0532CB-42D9-40ED-87A6-B2538185490E}" destId="{10776004-2970-488F-96A5-4EFB9B70CF40}" srcOrd="9" destOrd="0" presId="urn:microsoft.com/office/officeart/2008/layout/LinedList"/>
    <dgm:cxn modelId="{B9B79AB4-C9D9-4D27-9188-943ED368F8B4}" type="presParOf" srcId="{10776004-2970-488F-96A5-4EFB9B70CF40}" destId="{E880DCFB-F0CB-406D-B671-206B2B5FD40E}" srcOrd="0" destOrd="0" presId="urn:microsoft.com/office/officeart/2008/layout/LinedList"/>
    <dgm:cxn modelId="{8A5AAE97-E57C-4D04-8627-CBD66908C298}" type="presParOf" srcId="{10776004-2970-488F-96A5-4EFB9B70CF40}" destId="{C28FCB6F-BF6C-4A9C-BDC6-373365211AF8}" srcOrd="1" destOrd="0" presId="urn:microsoft.com/office/officeart/2008/layout/LinedList"/>
    <dgm:cxn modelId="{EDEFD979-9F2A-4007-8F78-21FD2F2AE216}" type="presParOf" srcId="{1F0532CB-42D9-40ED-87A6-B2538185490E}" destId="{A7C40E5B-BED2-4712-9839-A885B5B0C8C5}" srcOrd="10" destOrd="0" presId="urn:microsoft.com/office/officeart/2008/layout/LinedList"/>
    <dgm:cxn modelId="{19C353F4-04A1-4D36-B728-E36B07E46BC9}" type="presParOf" srcId="{1F0532CB-42D9-40ED-87A6-B2538185490E}" destId="{AA11475A-6769-43CF-B646-7C8F6054F65A}" srcOrd="11" destOrd="0" presId="urn:microsoft.com/office/officeart/2008/layout/LinedList"/>
    <dgm:cxn modelId="{58831DC0-3534-4356-8AAA-C7611F1A3847}" type="presParOf" srcId="{AA11475A-6769-43CF-B646-7C8F6054F65A}" destId="{09F3D1C9-781B-4085-AC4E-8711794EF298}" srcOrd="0" destOrd="0" presId="urn:microsoft.com/office/officeart/2008/layout/LinedList"/>
    <dgm:cxn modelId="{EAB9D162-B213-41E0-A899-5C398C289E59}" type="presParOf" srcId="{AA11475A-6769-43CF-B646-7C8F6054F65A}" destId="{E5CAE1C9-4B0F-47A7-82E6-9E21110DF3BA}" srcOrd="1" destOrd="0" presId="urn:microsoft.com/office/officeart/2008/layout/LinedList"/>
    <dgm:cxn modelId="{6FA0A604-CA7A-4704-8D97-B5105CC9FDCA}" type="presParOf" srcId="{1F0532CB-42D9-40ED-87A6-B2538185490E}" destId="{79D15248-A768-4EA3-8AB9-DCB784E999A9}" srcOrd="12" destOrd="0" presId="urn:microsoft.com/office/officeart/2008/layout/LinedList"/>
    <dgm:cxn modelId="{49E54687-59E9-43E2-841E-437CAFD63F15}" type="presParOf" srcId="{1F0532CB-42D9-40ED-87A6-B2538185490E}" destId="{EF73F330-B8C3-45FD-92AC-D226AE9AAECA}" srcOrd="13" destOrd="0" presId="urn:microsoft.com/office/officeart/2008/layout/LinedList"/>
    <dgm:cxn modelId="{895B9BB6-2244-4990-A365-D2F87F3CDB28}" type="presParOf" srcId="{EF73F330-B8C3-45FD-92AC-D226AE9AAECA}" destId="{462B38DE-7657-4929-91B3-C34DF55921D3}" srcOrd="0" destOrd="0" presId="urn:microsoft.com/office/officeart/2008/layout/LinedList"/>
    <dgm:cxn modelId="{B6F438B7-D336-494B-A0BD-396130BB5E2C}" type="presParOf" srcId="{EF73F330-B8C3-45FD-92AC-D226AE9AAECA}" destId="{95A3396B-107E-4858-882A-29F16F4219F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C68903-D511-4C49-8F8D-0E27A3471BAF}">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C062A4-A0CB-487B-B2C1-B72D77E6D7DF}">
      <dsp:nvSpPr>
        <dsp:cNvPr id="0" name=""/>
        <dsp:cNvSpPr/>
      </dsp:nvSpPr>
      <dsp:spPr>
        <a:xfrm>
          <a:off x="0" y="531"/>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a:t>WKZ 		NaCl 0.9% </a:t>
          </a:r>
          <a:endParaRPr lang="en-US" sz="2800" kern="1200"/>
        </a:p>
      </dsp:txBody>
      <dsp:txXfrm>
        <a:off x="0" y="531"/>
        <a:ext cx="10515600" cy="621467"/>
      </dsp:txXfrm>
    </dsp:sp>
    <dsp:sp modelId="{512A99F1-ACF3-4A11-BCB0-210C9DE29DAC}">
      <dsp:nvSpPr>
        <dsp:cNvPr id="0" name=""/>
        <dsp:cNvSpPr/>
      </dsp:nvSpPr>
      <dsp:spPr>
        <a:xfrm>
          <a:off x="0" y="62199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C6B1BB-B051-4F89-B9CB-52858C792788}">
      <dsp:nvSpPr>
        <dsp:cNvPr id="0" name=""/>
        <dsp:cNvSpPr/>
      </dsp:nvSpPr>
      <dsp:spPr>
        <a:xfrm>
          <a:off x="0" y="621999"/>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a:t>Emma 		Plasma-lyte</a:t>
          </a:r>
          <a:endParaRPr lang="en-US" sz="2800" kern="1200"/>
        </a:p>
      </dsp:txBody>
      <dsp:txXfrm>
        <a:off x="0" y="621999"/>
        <a:ext cx="10515600" cy="621467"/>
      </dsp:txXfrm>
    </dsp:sp>
    <dsp:sp modelId="{CF6DAD5C-D912-4161-8EBA-1FE53CDEC354}">
      <dsp:nvSpPr>
        <dsp:cNvPr id="0" name=""/>
        <dsp:cNvSpPr/>
      </dsp:nvSpPr>
      <dsp:spPr>
        <a:xfrm>
          <a:off x="0" y="124346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66E518-0182-418A-A6A2-D590CCB11D3C}">
      <dsp:nvSpPr>
        <dsp:cNvPr id="0" name=""/>
        <dsp:cNvSpPr/>
      </dsp:nvSpPr>
      <dsp:spPr>
        <a:xfrm>
          <a:off x="0" y="1243467"/>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dirty="0"/>
            <a:t>Amalia		</a:t>
          </a:r>
          <a:r>
            <a:rPr lang="nl-NL" sz="2800" kern="1200" dirty="0" err="1"/>
            <a:t>Ringerlactaat</a:t>
          </a:r>
          <a:endParaRPr lang="en-US" sz="2800" kern="1200" dirty="0"/>
        </a:p>
      </dsp:txBody>
      <dsp:txXfrm>
        <a:off x="0" y="1243467"/>
        <a:ext cx="10515600" cy="621467"/>
      </dsp:txXfrm>
    </dsp:sp>
    <dsp:sp modelId="{B9C2CD14-4256-4A35-A874-909DA3D00F6C}">
      <dsp:nvSpPr>
        <dsp:cNvPr id="0" name=""/>
        <dsp:cNvSpPr/>
      </dsp:nvSpPr>
      <dsp:spPr>
        <a:xfrm>
          <a:off x="0" y="186493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78904B-B83C-49FC-B362-EE8D39F8B985}">
      <dsp:nvSpPr>
        <dsp:cNvPr id="0" name=""/>
        <dsp:cNvSpPr/>
      </dsp:nvSpPr>
      <dsp:spPr>
        <a:xfrm>
          <a:off x="0" y="1864935"/>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a:t>Sophia		NaCl 0.9%</a:t>
          </a:r>
          <a:endParaRPr lang="en-US" sz="2800" kern="1200"/>
        </a:p>
      </dsp:txBody>
      <dsp:txXfrm>
        <a:off x="0" y="1864935"/>
        <a:ext cx="10515600" cy="621467"/>
      </dsp:txXfrm>
    </dsp:sp>
    <dsp:sp modelId="{3F966828-7D5E-4B19-B628-E07357E26204}">
      <dsp:nvSpPr>
        <dsp:cNvPr id="0" name=""/>
        <dsp:cNvSpPr/>
      </dsp:nvSpPr>
      <dsp:spPr>
        <a:xfrm>
          <a:off x="0" y="24864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80DCFB-F0CB-406D-B671-206B2B5FD40E}">
      <dsp:nvSpPr>
        <dsp:cNvPr id="0" name=""/>
        <dsp:cNvSpPr/>
      </dsp:nvSpPr>
      <dsp:spPr>
        <a:xfrm>
          <a:off x="0" y="2486402"/>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dirty="0"/>
            <a:t>LUMC – </a:t>
          </a:r>
          <a:endParaRPr lang="en-US" sz="2800" kern="1200" dirty="0"/>
        </a:p>
      </dsp:txBody>
      <dsp:txXfrm>
        <a:off x="0" y="2486402"/>
        <a:ext cx="10515600" cy="621467"/>
      </dsp:txXfrm>
    </dsp:sp>
    <dsp:sp modelId="{A7C40E5B-BED2-4712-9839-A885B5B0C8C5}">
      <dsp:nvSpPr>
        <dsp:cNvPr id="0" name=""/>
        <dsp:cNvSpPr/>
      </dsp:nvSpPr>
      <dsp:spPr>
        <a:xfrm>
          <a:off x="0" y="310787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F3D1C9-781B-4085-AC4E-8711794EF298}">
      <dsp:nvSpPr>
        <dsp:cNvPr id="0" name=""/>
        <dsp:cNvSpPr/>
      </dsp:nvSpPr>
      <dsp:spPr>
        <a:xfrm>
          <a:off x="0" y="3107870"/>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dirty="0"/>
            <a:t>Beatrix		</a:t>
          </a:r>
          <a:r>
            <a:rPr lang="nl-NL" sz="2800" kern="1200"/>
            <a:t>Ringerlactaat</a:t>
          </a:r>
          <a:endParaRPr lang="en-US" sz="2800" kern="1200"/>
        </a:p>
      </dsp:txBody>
      <dsp:txXfrm>
        <a:off x="0" y="3107870"/>
        <a:ext cx="10515600" cy="621467"/>
      </dsp:txXfrm>
    </dsp:sp>
    <dsp:sp modelId="{79D15248-A768-4EA3-8AB9-DCB784E999A9}">
      <dsp:nvSpPr>
        <dsp:cNvPr id="0" name=""/>
        <dsp:cNvSpPr/>
      </dsp:nvSpPr>
      <dsp:spPr>
        <a:xfrm>
          <a:off x="0" y="372933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2B38DE-7657-4929-91B3-C34DF55921D3}">
      <dsp:nvSpPr>
        <dsp:cNvPr id="0" name=""/>
        <dsp:cNvSpPr/>
      </dsp:nvSpPr>
      <dsp:spPr>
        <a:xfrm>
          <a:off x="0" y="3729338"/>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nl-NL" sz="2800" kern="1200" dirty="0" err="1"/>
            <a:t>Mosakids</a:t>
          </a:r>
          <a:r>
            <a:rPr lang="nl-NL" sz="2800" kern="1200" dirty="0"/>
            <a:t>	Plasma-</a:t>
          </a:r>
          <a:r>
            <a:rPr lang="nl-NL" sz="2800" kern="1200" dirty="0" err="1"/>
            <a:t>lyte</a:t>
          </a:r>
          <a:endParaRPr lang="en-US" sz="2800" kern="1200" dirty="0"/>
        </a:p>
      </dsp:txBody>
      <dsp:txXfrm>
        <a:off x="0" y="3729338"/>
        <a:ext cx="10515600" cy="62146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C7A1D-7434-4B65-A357-FF5576320C66}" type="datetimeFigureOut">
              <a:rPr lang="nl-NL" smtClean="0"/>
              <a:t>30-9-2025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186DBE-B4BC-4656-9884-7E619FFB1F17}" type="slidenum">
              <a:rPr lang="nl-NL" smtClean="0"/>
              <a:t>‹nr.›</a:t>
            </a:fld>
            <a:endParaRPr lang="nl-NL"/>
          </a:p>
        </p:txBody>
      </p:sp>
    </p:spTree>
    <p:extLst>
      <p:ext uri="{BB962C8B-B14F-4D97-AF65-F5344CB8AC3E}">
        <p14:creationId xmlns:p14="http://schemas.microsoft.com/office/powerpoint/2010/main" val="940658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Recente meta analyse BEST-living: t</a:t>
            </a:r>
            <a:r>
              <a:rPr lang="en-US" b="0" i="0" dirty="0">
                <a:solidFill>
                  <a:srgbClr val="2E2E2E"/>
                </a:solidFill>
                <a:effectLst/>
                <a:latin typeface="Source Sans Pro" panose="020F0502020204030204" pitchFamily="34" charset="0"/>
              </a:rPr>
              <a:t>he probability that using balanced solutions in the ICU reduces in-hospital mortality is high, although the certainty of the evidence was moderate and the absolute risk reduction was small. In patients with traumatic brain injury, using balanced solutions was associated with increased in-hospital mortality.</a:t>
            </a:r>
            <a:endParaRPr lang="nl-NL" dirty="0"/>
          </a:p>
        </p:txBody>
      </p:sp>
      <p:sp>
        <p:nvSpPr>
          <p:cNvPr id="4" name="Tijdelijke aanduiding voor dianummer 3"/>
          <p:cNvSpPr>
            <a:spLocks noGrp="1"/>
          </p:cNvSpPr>
          <p:nvPr>
            <p:ph type="sldNum" sz="quarter" idx="5"/>
          </p:nvPr>
        </p:nvSpPr>
        <p:spPr/>
        <p:txBody>
          <a:bodyPr/>
          <a:lstStyle/>
          <a:p>
            <a:fld id="{D7186DBE-B4BC-4656-9884-7E619FFB1F17}" type="slidenum">
              <a:rPr lang="nl-NL" smtClean="0"/>
              <a:t>4</a:t>
            </a:fld>
            <a:endParaRPr lang="nl-NL"/>
          </a:p>
        </p:txBody>
      </p:sp>
    </p:spTree>
    <p:extLst>
      <p:ext uri="{BB962C8B-B14F-4D97-AF65-F5344CB8AC3E}">
        <p14:creationId xmlns:p14="http://schemas.microsoft.com/office/powerpoint/2010/main" val="1725246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Meta analyse </a:t>
            </a:r>
            <a:r>
              <a:rPr lang="nl-NL"/>
              <a:t>24 O</a:t>
            </a:r>
            <a:r>
              <a:rPr lang="en-US" b="0" i="0">
                <a:solidFill>
                  <a:srgbClr val="1B1B1B"/>
                </a:solidFill>
                <a:effectLst/>
                <a:latin typeface="Cambria" panose="02040503050406030204" pitchFamily="18" charset="0"/>
              </a:rPr>
              <a:t>ur </a:t>
            </a:r>
            <a:r>
              <a:rPr lang="en-US" b="0" i="0" dirty="0">
                <a:solidFill>
                  <a:srgbClr val="1B1B1B"/>
                </a:solidFill>
                <a:effectLst/>
                <a:latin typeface="Cambria" panose="02040503050406030204" pitchFamily="18" charset="0"/>
              </a:rPr>
              <a:t>meta-analysis demonstrates that using BC in pediatric sepsis is associated with reduced mortality, AKI, and hyperchloremia rates compared to IS, while maintaining similar hospital and PICU LOS. Large-scale randomized controlled trials are needed to validate these findings.</a:t>
            </a:r>
            <a:endParaRPr lang="nl-NL" dirty="0"/>
          </a:p>
        </p:txBody>
      </p:sp>
      <p:sp>
        <p:nvSpPr>
          <p:cNvPr id="4" name="Tijdelijke aanduiding voor dianummer 3"/>
          <p:cNvSpPr>
            <a:spLocks noGrp="1"/>
          </p:cNvSpPr>
          <p:nvPr>
            <p:ph type="sldNum" sz="quarter" idx="5"/>
          </p:nvPr>
        </p:nvSpPr>
        <p:spPr/>
        <p:txBody>
          <a:bodyPr/>
          <a:lstStyle/>
          <a:p>
            <a:fld id="{D7186DBE-B4BC-4656-9884-7E619FFB1F17}" type="slidenum">
              <a:rPr lang="nl-NL" smtClean="0"/>
              <a:t>5</a:t>
            </a:fld>
            <a:endParaRPr lang="nl-NL"/>
          </a:p>
        </p:txBody>
      </p:sp>
    </p:spTree>
    <p:extLst>
      <p:ext uri="{BB962C8B-B14F-4D97-AF65-F5344CB8AC3E}">
        <p14:creationId xmlns:p14="http://schemas.microsoft.com/office/powerpoint/2010/main" val="2088896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8DABD9-A322-9D69-0B87-624FD0198EA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45BA9BB-A971-4683-9A42-46AC2C7735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DC34F79-0C70-7AEB-6BA4-1F7A53DB9544}"/>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281A7D70-DBE2-A4FA-A1B7-5B6435E6F5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55180A-206A-8D23-C7C6-8CA497C23E8C}"/>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213133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3DF4A3-6D8B-9034-15E0-CDBE1650806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98124F9-3352-3253-9AEB-F24B44B1DD7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16B4EE3-842B-3412-ECBF-5BE21F73F445}"/>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2677D37A-CB32-A2F3-8C00-9EEEDAFF500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752A24F-28DE-E478-1C57-466D9C5BA063}"/>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686649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DDC1E50-DDD6-DBC0-4AD6-A085EBB70D4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B5E60D5-F304-C376-1FF0-850728E4ACA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003C882-BEA2-8354-E53E-F8EE468F82F0}"/>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2D805C6F-53C7-B063-4AB7-95946C17856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7A17A18-1A09-2637-FFE4-88409D1B93E9}"/>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1946175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6EED24-56CE-0729-04D2-97B7B611A24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0FE3136-ED25-D46F-A8B6-5052CE274FB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2709206-797A-B1BE-9F88-B3784488A982}"/>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E4467739-E36A-C438-CFCF-8F12F99EBCC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28BD90B-676B-BBBA-3D42-A012427B0497}"/>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39140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0ECC4D-6BDA-CB0A-E01E-85158DC1B08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2F1C754-4A44-CB2A-6F22-C47091195B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761194C-8061-A9DE-6A52-D2A5BE84993D}"/>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EBF3BACB-4D93-C4D0-A3F0-931AD4C717B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D79E894-FC0C-826D-464E-0A4E5F999701}"/>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2600057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BF30F6-F2CD-EF56-FA14-F60F6F9704B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266936E-855A-4410-A6B8-545F917DC1B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E53311D-916E-743D-1FF0-528F0DDE1503}"/>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FD4BD19-5BBB-2671-9203-64F7D57E3E2D}"/>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6" name="Tijdelijke aanduiding voor voettekst 5">
            <a:extLst>
              <a:ext uri="{FF2B5EF4-FFF2-40B4-BE49-F238E27FC236}">
                <a16:creationId xmlns:a16="http://schemas.microsoft.com/office/drawing/2014/main" id="{2D6EAF22-ED33-B196-28E0-583679CEC85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FCD823C-7ABE-5E0D-5C2B-DF06016AD873}"/>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895664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5E61E3-4C50-3F24-0251-3F7A6689C74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8D7038D-2C8F-05A4-CC87-0B79F9E613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24C9CF5-6E2B-DDE4-9AF6-AE659FD0E7F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CC01C87-756E-8792-666D-CC9445EA8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B27F9C1B-5259-D7B0-8EB5-611F0CA7B01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5814AF2-7730-8C0B-FC5A-8FFE2BCB8F4E}"/>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8" name="Tijdelijke aanduiding voor voettekst 7">
            <a:extLst>
              <a:ext uri="{FF2B5EF4-FFF2-40B4-BE49-F238E27FC236}">
                <a16:creationId xmlns:a16="http://schemas.microsoft.com/office/drawing/2014/main" id="{A75EF795-D082-9734-8AA0-98EBACBAF98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A92E3F8-847E-8CBE-DB09-A45ACE40E4D3}"/>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394705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15F79D-5CD6-7B1C-80EA-F3EAD9AE1A2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4EE97EA-2F97-597E-F0F0-BEED26FEB202}"/>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4" name="Tijdelijke aanduiding voor voettekst 3">
            <a:extLst>
              <a:ext uri="{FF2B5EF4-FFF2-40B4-BE49-F238E27FC236}">
                <a16:creationId xmlns:a16="http://schemas.microsoft.com/office/drawing/2014/main" id="{EBF4BF67-D36A-1E26-E568-4C8133A7858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F1E56C2-9B17-BECF-899A-3E83E1B29F44}"/>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2740519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6B6F305-F204-4C4D-6DE4-C006FA36D037}"/>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3" name="Tijdelijke aanduiding voor voettekst 2">
            <a:extLst>
              <a:ext uri="{FF2B5EF4-FFF2-40B4-BE49-F238E27FC236}">
                <a16:creationId xmlns:a16="http://schemas.microsoft.com/office/drawing/2014/main" id="{32E9D65E-4295-F838-CD24-F3579719120E}"/>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87CF5C5-E8FB-470A-B445-77AF07221DF5}"/>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1287879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DD4CCA-7B52-5661-0D1A-717132AD8C8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2DBD7A0-44E9-C800-38E8-7FBACCF3E0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EDBEA6B-E34E-CD99-50F8-423FF450B9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C6AE03F-9DAE-83BA-F582-E6E8E041849A}"/>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6" name="Tijdelijke aanduiding voor voettekst 5">
            <a:extLst>
              <a:ext uri="{FF2B5EF4-FFF2-40B4-BE49-F238E27FC236}">
                <a16:creationId xmlns:a16="http://schemas.microsoft.com/office/drawing/2014/main" id="{6C67533B-FBD6-5611-0419-71119D8C479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06F502-3A57-D52A-E92B-11F4D055A4C2}"/>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250856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7BEF34-8403-536A-D551-7EC671D74F4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B82875F-25AA-03DD-6521-A985E3CF22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BF7B666-1F44-BFD5-9880-EC702B098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DDE54DA-FA3A-85C3-4769-2F0B99434E73}"/>
              </a:ext>
            </a:extLst>
          </p:cNvPr>
          <p:cNvSpPr>
            <a:spLocks noGrp="1"/>
          </p:cNvSpPr>
          <p:nvPr>
            <p:ph type="dt" sz="half" idx="10"/>
          </p:nvPr>
        </p:nvSpPr>
        <p:spPr/>
        <p:txBody>
          <a:bodyPr/>
          <a:lstStyle/>
          <a:p>
            <a:fld id="{80DCC2CA-41F1-442C-8A95-86193866F799}" type="datetimeFigureOut">
              <a:rPr lang="nl-NL" smtClean="0"/>
              <a:t>30-9-2025</a:t>
            </a:fld>
            <a:endParaRPr lang="nl-NL"/>
          </a:p>
        </p:txBody>
      </p:sp>
      <p:sp>
        <p:nvSpPr>
          <p:cNvPr id="6" name="Tijdelijke aanduiding voor voettekst 5">
            <a:extLst>
              <a:ext uri="{FF2B5EF4-FFF2-40B4-BE49-F238E27FC236}">
                <a16:creationId xmlns:a16="http://schemas.microsoft.com/office/drawing/2014/main" id="{0770F1B8-7F43-D4AA-BF7B-7463EFA511C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4C69D08-56AE-03A3-7B76-C84CBB3B7AF4}"/>
              </a:ext>
            </a:extLst>
          </p:cNvPr>
          <p:cNvSpPr>
            <a:spLocks noGrp="1"/>
          </p:cNvSpPr>
          <p:nvPr>
            <p:ph type="sldNum" sz="quarter" idx="12"/>
          </p:nvPr>
        </p:nvSpPr>
        <p:spPr/>
        <p:txBody>
          <a:bodyPr/>
          <a:lstStyle/>
          <a:p>
            <a:fld id="{E95D33E8-A92C-4F7C-8556-95D12032BC3D}" type="slidenum">
              <a:rPr lang="nl-NL" smtClean="0"/>
              <a:t>‹nr.›</a:t>
            </a:fld>
            <a:endParaRPr lang="nl-NL"/>
          </a:p>
        </p:txBody>
      </p:sp>
    </p:spTree>
    <p:extLst>
      <p:ext uri="{BB962C8B-B14F-4D97-AF65-F5344CB8AC3E}">
        <p14:creationId xmlns:p14="http://schemas.microsoft.com/office/powerpoint/2010/main" val="659854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D6D2A47-B437-17EA-6E40-C9374675A4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8F47F69-27AF-C952-F673-C4EC91F89C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4321BBD-FE0C-2772-ECED-B4D3F8CC4E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DCC2CA-41F1-442C-8A95-86193866F799}" type="datetimeFigureOut">
              <a:rPr lang="nl-NL" smtClean="0"/>
              <a:t>30-9-2025</a:t>
            </a:fld>
            <a:endParaRPr lang="nl-NL"/>
          </a:p>
        </p:txBody>
      </p:sp>
      <p:sp>
        <p:nvSpPr>
          <p:cNvPr id="5" name="Tijdelijke aanduiding voor voettekst 4">
            <a:extLst>
              <a:ext uri="{FF2B5EF4-FFF2-40B4-BE49-F238E27FC236}">
                <a16:creationId xmlns:a16="http://schemas.microsoft.com/office/drawing/2014/main" id="{B500FCB4-4233-A3E3-822E-90BC7C667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0DE473A-C0D0-6C6C-4AB1-10EF450FAD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D33E8-A92C-4F7C-8556-95D12032BC3D}" type="slidenum">
              <a:rPr lang="nl-NL" smtClean="0"/>
              <a:t>‹nr.›</a:t>
            </a:fld>
            <a:endParaRPr lang="nl-NL"/>
          </a:p>
        </p:txBody>
      </p:sp>
    </p:spTree>
    <p:extLst>
      <p:ext uri="{BB962C8B-B14F-4D97-AF65-F5344CB8AC3E}">
        <p14:creationId xmlns:p14="http://schemas.microsoft.com/office/powerpoint/2010/main" val="3163269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A2FEA5-2E7A-A53D-97CC-74091EA3A764}"/>
              </a:ext>
            </a:extLst>
          </p:cNvPr>
          <p:cNvSpPr>
            <a:spLocks noGrp="1"/>
          </p:cNvSpPr>
          <p:nvPr>
            <p:ph type="ctrTitle"/>
          </p:nvPr>
        </p:nvSpPr>
        <p:spPr/>
        <p:txBody>
          <a:bodyPr/>
          <a:lstStyle/>
          <a:p>
            <a:r>
              <a:rPr lang="nl-NL" dirty="0"/>
              <a:t>(gebalanceerde) kristalloïden</a:t>
            </a:r>
          </a:p>
        </p:txBody>
      </p:sp>
      <p:sp>
        <p:nvSpPr>
          <p:cNvPr id="3" name="Ondertitel 2">
            <a:extLst>
              <a:ext uri="{FF2B5EF4-FFF2-40B4-BE49-F238E27FC236}">
                <a16:creationId xmlns:a16="http://schemas.microsoft.com/office/drawing/2014/main" id="{0946B4A5-E513-0C5B-5BEF-832330274EC6}"/>
              </a:ext>
            </a:extLst>
          </p:cNvPr>
          <p:cNvSpPr>
            <a:spLocks noGrp="1"/>
          </p:cNvSpPr>
          <p:nvPr>
            <p:ph type="subTitle" idx="1"/>
          </p:nvPr>
        </p:nvSpPr>
        <p:spPr/>
        <p:txBody>
          <a:bodyPr/>
          <a:lstStyle/>
          <a:p>
            <a:r>
              <a:rPr lang="nl-NL" dirty="0"/>
              <a:t>Journal club 29-9</a:t>
            </a:r>
          </a:p>
        </p:txBody>
      </p:sp>
    </p:spTree>
    <p:extLst>
      <p:ext uri="{BB962C8B-B14F-4D97-AF65-F5344CB8AC3E}">
        <p14:creationId xmlns:p14="http://schemas.microsoft.com/office/powerpoint/2010/main" val="3252308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1F11B1-D3AB-7636-3D34-9948827CD279}"/>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BD47ED0A-31F8-D478-4A8B-AC96C566FCE8}"/>
              </a:ext>
            </a:extLst>
          </p:cNvPr>
          <p:cNvSpPr>
            <a:spLocks noGrp="1"/>
          </p:cNvSpPr>
          <p:nvPr>
            <p:ph idx="1"/>
          </p:nvPr>
        </p:nvSpPr>
        <p:spPr/>
        <p:txBody>
          <a:bodyPr/>
          <a:lstStyle/>
          <a:p>
            <a:endParaRPr lang="nl-NL" dirty="0"/>
          </a:p>
        </p:txBody>
      </p:sp>
      <p:pic>
        <p:nvPicPr>
          <p:cNvPr id="7" name="Afbeelding 6">
            <a:extLst>
              <a:ext uri="{FF2B5EF4-FFF2-40B4-BE49-F238E27FC236}">
                <a16:creationId xmlns:a16="http://schemas.microsoft.com/office/drawing/2014/main" id="{497CE525-5639-FA6A-B031-E8E8CA8744EF}"/>
              </a:ext>
            </a:extLst>
          </p:cNvPr>
          <p:cNvPicPr>
            <a:picLocks noChangeAspect="1"/>
          </p:cNvPicPr>
          <p:nvPr/>
        </p:nvPicPr>
        <p:blipFill>
          <a:blip r:embed="rId2"/>
          <a:stretch>
            <a:fillRect/>
          </a:stretch>
        </p:blipFill>
        <p:spPr>
          <a:xfrm>
            <a:off x="2760058" y="246687"/>
            <a:ext cx="6671884" cy="6364626"/>
          </a:xfrm>
          <a:prstGeom prst="rect">
            <a:avLst/>
          </a:prstGeom>
        </p:spPr>
      </p:pic>
    </p:spTree>
    <p:extLst>
      <p:ext uri="{BB962C8B-B14F-4D97-AF65-F5344CB8AC3E}">
        <p14:creationId xmlns:p14="http://schemas.microsoft.com/office/powerpoint/2010/main" val="2856474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0FC8DB-3930-2CA7-800C-64889186126A}"/>
              </a:ext>
            </a:extLst>
          </p:cNvPr>
          <p:cNvSpPr>
            <a:spLocks noGrp="1"/>
          </p:cNvSpPr>
          <p:nvPr>
            <p:ph type="title"/>
          </p:nvPr>
        </p:nvSpPr>
        <p:spPr/>
        <p:txBody>
          <a:bodyPr/>
          <a:lstStyle/>
          <a:p>
            <a:r>
              <a:rPr lang="nl-NL" dirty="0"/>
              <a:t>Methode</a:t>
            </a:r>
          </a:p>
        </p:txBody>
      </p:sp>
      <p:sp>
        <p:nvSpPr>
          <p:cNvPr id="3" name="Tijdelijke aanduiding voor inhoud 2">
            <a:extLst>
              <a:ext uri="{FF2B5EF4-FFF2-40B4-BE49-F238E27FC236}">
                <a16:creationId xmlns:a16="http://schemas.microsoft.com/office/drawing/2014/main" id="{597B4757-3D4C-9A03-7879-F937EEE938BF}"/>
              </a:ext>
            </a:extLst>
          </p:cNvPr>
          <p:cNvSpPr>
            <a:spLocks noGrp="1"/>
          </p:cNvSpPr>
          <p:nvPr>
            <p:ph idx="1"/>
          </p:nvPr>
        </p:nvSpPr>
        <p:spPr/>
        <p:txBody>
          <a:bodyPr>
            <a:normAutofit lnSpcReduction="10000"/>
          </a:bodyPr>
          <a:lstStyle/>
          <a:p>
            <a:r>
              <a:rPr lang="nl-NL" dirty="0"/>
              <a:t>Primaire uitkomst: overlijden + heropname &lt;90 dagen</a:t>
            </a:r>
          </a:p>
          <a:p>
            <a:endParaRPr lang="nl-NL" dirty="0"/>
          </a:p>
          <a:p>
            <a:r>
              <a:rPr lang="nl-NL" dirty="0"/>
              <a:t>Secundaire uitkomst:</a:t>
            </a:r>
          </a:p>
          <a:p>
            <a:pPr lvl="1"/>
            <a:r>
              <a:rPr lang="nl-NL" dirty="0"/>
              <a:t>Overlijden &lt;90d na opname</a:t>
            </a:r>
          </a:p>
          <a:p>
            <a:pPr lvl="1"/>
            <a:r>
              <a:rPr lang="nl-NL" dirty="0"/>
              <a:t>Heropname &lt;90d na opname</a:t>
            </a:r>
          </a:p>
          <a:p>
            <a:pPr lvl="1"/>
            <a:r>
              <a:rPr lang="nl-NL" dirty="0"/>
              <a:t>Opname duur</a:t>
            </a:r>
          </a:p>
          <a:p>
            <a:pPr lvl="1"/>
            <a:r>
              <a:rPr lang="nl-NL" dirty="0"/>
              <a:t>Dialyse &lt;90d na opname</a:t>
            </a:r>
          </a:p>
          <a:p>
            <a:pPr lvl="1"/>
            <a:r>
              <a:rPr lang="nl-NL" dirty="0"/>
              <a:t>1</a:t>
            </a:r>
            <a:r>
              <a:rPr lang="nl-NL" baseline="30000" dirty="0"/>
              <a:t>e</a:t>
            </a:r>
            <a:r>
              <a:rPr lang="nl-NL" dirty="0"/>
              <a:t> hulp bezoek &lt;90d na opname</a:t>
            </a:r>
          </a:p>
          <a:p>
            <a:pPr lvl="1"/>
            <a:r>
              <a:rPr lang="nl-NL" dirty="0"/>
              <a:t>Ontslag naar elders dan huis</a:t>
            </a:r>
          </a:p>
          <a:p>
            <a:pPr lvl="1"/>
            <a:endParaRPr lang="nl-NL" dirty="0"/>
          </a:p>
          <a:p>
            <a:r>
              <a:rPr lang="nl-NL" dirty="0"/>
              <a:t>Gemiddeld effect per cluster, dus per ziekenhuis</a:t>
            </a:r>
          </a:p>
          <a:p>
            <a:pPr lvl="1"/>
            <a:endParaRPr lang="nl-NL" dirty="0"/>
          </a:p>
          <a:p>
            <a:pPr lvl="1"/>
            <a:endParaRPr lang="nl-NL" dirty="0"/>
          </a:p>
        </p:txBody>
      </p:sp>
    </p:spTree>
    <p:extLst>
      <p:ext uri="{BB962C8B-B14F-4D97-AF65-F5344CB8AC3E}">
        <p14:creationId xmlns:p14="http://schemas.microsoft.com/office/powerpoint/2010/main" val="2064161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B52B70-3BCF-4D19-96A3-2D95F6E96970}"/>
              </a:ext>
            </a:extLst>
          </p:cNvPr>
          <p:cNvSpPr>
            <a:spLocks noGrp="1"/>
          </p:cNvSpPr>
          <p:nvPr>
            <p:ph type="title"/>
          </p:nvPr>
        </p:nvSpPr>
        <p:spPr/>
        <p:txBody>
          <a:bodyPr/>
          <a:lstStyle/>
          <a:p>
            <a:r>
              <a:rPr lang="nl-NL" dirty="0"/>
              <a:t>Methode</a:t>
            </a:r>
          </a:p>
        </p:txBody>
      </p:sp>
      <p:sp>
        <p:nvSpPr>
          <p:cNvPr id="3" name="Tijdelijke aanduiding voor inhoud 2">
            <a:extLst>
              <a:ext uri="{FF2B5EF4-FFF2-40B4-BE49-F238E27FC236}">
                <a16:creationId xmlns:a16="http://schemas.microsoft.com/office/drawing/2014/main" id="{977FEC0C-F0C9-B2D7-E8EA-866CD39E0BBB}"/>
              </a:ext>
            </a:extLst>
          </p:cNvPr>
          <p:cNvSpPr>
            <a:spLocks noGrp="1"/>
          </p:cNvSpPr>
          <p:nvPr>
            <p:ph idx="1"/>
          </p:nvPr>
        </p:nvSpPr>
        <p:spPr/>
        <p:txBody>
          <a:bodyPr/>
          <a:lstStyle/>
          <a:p>
            <a:r>
              <a:rPr lang="nl-NL" dirty="0"/>
              <a:t>12 clusters voor 80% power om </a:t>
            </a:r>
            <a:r>
              <a:rPr lang="nl-NL" b="1" dirty="0"/>
              <a:t>1%</a:t>
            </a:r>
            <a:r>
              <a:rPr lang="nl-NL" dirty="0"/>
              <a:t> verschil aan te kunnen tonen, bij 1500 </a:t>
            </a:r>
            <a:r>
              <a:rPr lang="nl-NL" dirty="0" err="1"/>
              <a:t>pt</a:t>
            </a:r>
            <a:r>
              <a:rPr lang="nl-NL" dirty="0"/>
              <a:t> per ziekenhuis per maand</a:t>
            </a:r>
          </a:p>
          <a:p>
            <a:endParaRPr lang="nl-NL" dirty="0"/>
          </a:p>
          <a:p>
            <a:r>
              <a:rPr lang="nl-NL" dirty="0"/>
              <a:t>Uitgaande van een </a:t>
            </a:r>
            <a:r>
              <a:rPr lang="nl-NL" dirty="0" err="1"/>
              <a:t>adherence</a:t>
            </a:r>
            <a:r>
              <a:rPr lang="nl-NL" dirty="0"/>
              <a:t> van 80% en 94% voor resp. </a:t>
            </a:r>
            <a:r>
              <a:rPr lang="nl-NL" dirty="0" err="1"/>
              <a:t>ringer</a:t>
            </a:r>
            <a:r>
              <a:rPr lang="nl-NL" dirty="0"/>
              <a:t> en zout</a:t>
            </a:r>
          </a:p>
          <a:p>
            <a:pPr marL="0" indent="0">
              <a:buNone/>
            </a:pPr>
            <a:r>
              <a:rPr lang="nl-NL" dirty="0"/>
              <a:t>	</a:t>
            </a:r>
            <a:r>
              <a:rPr lang="nl-NL" dirty="0">
                <a:sym typeface="Wingdings" panose="05000000000000000000" pitchFamily="2" charset="2"/>
              </a:rPr>
              <a:t> u</a:t>
            </a:r>
            <a:r>
              <a:rPr lang="nl-NL" dirty="0"/>
              <a:t>iteindelijk 16 clusters  voor 144000 opnames</a:t>
            </a:r>
          </a:p>
        </p:txBody>
      </p:sp>
    </p:spTree>
    <p:extLst>
      <p:ext uri="{BB962C8B-B14F-4D97-AF65-F5344CB8AC3E}">
        <p14:creationId xmlns:p14="http://schemas.microsoft.com/office/powerpoint/2010/main" val="2880359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955B84-AB06-DB2A-DEBB-39B3B9620F5F}"/>
              </a:ext>
            </a:extLst>
          </p:cNvPr>
          <p:cNvSpPr>
            <a:spLocks noGrp="1"/>
          </p:cNvSpPr>
          <p:nvPr>
            <p:ph type="title"/>
          </p:nvPr>
        </p:nvSpPr>
        <p:spPr/>
        <p:txBody>
          <a:bodyPr/>
          <a:lstStyle/>
          <a:p>
            <a:r>
              <a:rPr lang="nl-NL" dirty="0"/>
              <a:t>Methode</a:t>
            </a:r>
          </a:p>
        </p:txBody>
      </p:sp>
      <p:sp>
        <p:nvSpPr>
          <p:cNvPr id="3" name="Tijdelijke aanduiding voor inhoud 2">
            <a:extLst>
              <a:ext uri="{FF2B5EF4-FFF2-40B4-BE49-F238E27FC236}">
                <a16:creationId xmlns:a16="http://schemas.microsoft.com/office/drawing/2014/main" id="{531C26FD-E6B5-B733-31E0-21776E4596FB}"/>
              </a:ext>
            </a:extLst>
          </p:cNvPr>
          <p:cNvSpPr>
            <a:spLocks noGrp="1"/>
          </p:cNvSpPr>
          <p:nvPr>
            <p:ph idx="1"/>
          </p:nvPr>
        </p:nvSpPr>
        <p:spPr/>
        <p:txBody>
          <a:bodyPr>
            <a:normAutofit/>
          </a:bodyPr>
          <a:lstStyle/>
          <a:p>
            <a:r>
              <a:rPr lang="nl-NL" dirty="0" err="1"/>
              <a:t>Intention-to-treat</a:t>
            </a:r>
            <a:endParaRPr lang="nl-NL" dirty="0"/>
          </a:p>
          <a:p>
            <a:r>
              <a:rPr lang="nl-NL" dirty="0"/>
              <a:t>P&lt;0.05 voor primaire uitkomst</a:t>
            </a:r>
          </a:p>
          <a:p>
            <a:r>
              <a:rPr lang="nl-NL" dirty="0" err="1"/>
              <a:t>Prim</a:t>
            </a:r>
            <a:r>
              <a:rPr lang="nl-NL" dirty="0"/>
              <a:t> en sec uitkomstmaat per </a:t>
            </a:r>
            <a:r>
              <a:rPr lang="nl-NL" dirty="0" err="1"/>
              <a:t>zkh</a:t>
            </a:r>
            <a:r>
              <a:rPr lang="nl-NL" dirty="0"/>
              <a:t> en per trial periode</a:t>
            </a:r>
          </a:p>
          <a:p>
            <a:pPr lvl="1"/>
            <a:r>
              <a:rPr lang="nl-NL" dirty="0" err="1"/>
              <a:t>Liniaire</a:t>
            </a:r>
            <a:r>
              <a:rPr lang="nl-NL" dirty="0"/>
              <a:t> regressie met cluster, periode en interventie als variabelen</a:t>
            </a:r>
          </a:p>
          <a:p>
            <a:endParaRPr lang="nl-NL" dirty="0"/>
          </a:p>
          <a:p>
            <a:r>
              <a:rPr lang="nl-NL" dirty="0"/>
              <a:t>Elk ziekenhuis, ongeacht de grootte, telde evenveel mee</a:t>
            </a:r>
          </a:p>
        </p:txBody>
      </p:sp>
    </p:spTree>
    <p:extLst>
      <p:ext uri="{BB962C8B-B14F-4D97-AF65-F5344CB8AC3E}">
        <p14:creationId xmlns:p14="http://schemas.microsoft.com/office/powerpoint/2010/main" val="1999178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0C8CE9-42E9-F456-F1AE-6B2D1E1F65AF}"/>
              </a:ext>
            </a:extLst>
          </p:cNvPr>
          <p:cNvSpPr>
            <a:spLocks noGrp="1"/>
          </p:cNvSpPr>
          <p:nvPr>
            <p:ph type="title"/>
          </p:nvPr>
        </p:nvSpPr>
        <p:spPr/>
        <p:txBody>
          <a:bodyPr/>
          <a:lstStyle/>
          <a:p>
            <a:r>
              <a:rPr lang="nl-NL" dirty="0"/>
              <a:t>Methode</a:t>
            </a:r>
          </a:p>
        </p:txBody>
      </p:sp>
      <p:sp>
        <p:nvSpPr>
          <p:cNvPr id="3" name="Tijdelijke aanduiding voor inhoud 2">
            <a:extLst>
              <a:ext uri="{FF2B5EF4-FFF2-40B4-BE49-F238E27FC236}">
                <a16:creationId xmlns:a16="http://schemas.microsoft.com/office/drawing/2014/main" id="{C16D5EAF-9A06-781F-0EA6-DAF08FBD337C}"/>
              </a:ext>
            </a:extLst>
          </p:cNvPr>
          <p:cNvSpPr>
            <a:spLocks noGrp="1"/>
          </p:cNvSpPr>
          <p:nvPr>
            <p:ph idx="1"/>
          </p:nvPr>
        </p:nvSpPr>
        <p:spPr/>
        <p:txBody>
          <a:bodyPr/>
          <a:lstStyle/>
          <a:p>
            <a:endParaRPr lang="nl-NL" dirty="0"/>
          </a:p>
          <a:p>
            <a:r>
              <a:rPr lang="nl-NL" dirty="0"/>
              <a:t>Gecorrigeerd voor: </a:t>
            </a:r>
            <a:r>
              <a:rPr lang="nl-NL" dirty="0" err="1"/>
              <a:t>lft</a:t>
            </a:r>
            <a:r>
              <a:rPr lang="nl-NL" dirty="0"/>
              <a:t>, geslacht, diagnosegroep, </a:t>
            </a:r>
            <a:r>
              <a:rPr lang="nl-NL" dirty="0" err="1"/>
              <a:t>elixhauser</a:t>
            </a:r>
            <a:r>
              <a:rPr lang="nl-NL" dirty="0"/>
              <a:t> </a:t>
            </a:r>
            <a:r>
              <a:rPr lang="nl-NL" dirty="0" err="1"/>
              <a:t>comorbidity</a:t>
            </a:r>
            <a:r>
              <a:rPr lang="nl-NL" dirty="0"/>
              <a:t> score en IC opname &lt;1d</a:t>
            </a:r>
          </a:p>
          <a:p>
            <a:endParaRPr lang="nl-NL" dirty="0"/>
          </a:p>
          <a:p>
            <a:r>
              <a:rPr lang="nl-NL" dirty="0"/>
              <a:t>Subgroepen: verwacht méér exposure aan trial infuusvloeistof</a:t>
            </a:r>
          </a:p>
          <a:p>
            <a:pPr marL="0" indent="0">
              <a:buNone/>
            </a:pPr>
            <a:endParaRPr lang="nl-NL" dirty="0"/>
          </a:p>
          <a:p>
            <a:r>
              <a:rPr lang="nl-NL" dirty="0"/>
              <a:t>Sensitiviteitsanalyse: exclusie van sommige groepen</a:t>
            </a:r>
          </a:p>
        </p:txBody>
      </p:sp>
    </p:spTree>
    <p:extLst>
      <p:ext uri="{BB962C8B-B14F-4D97-AF65-F5344CB8AC3E}">
        <p14:creationId xmlns:p14="http://schemas.microsoft.com/office/powerpoint/2010/main" val="2087111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56D707-3F17-2EE2-FE28-E5881B273F2B}"/>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4611F35F-B5CA-B7C0-5FC2-4AC69DE1A925}"/>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A78ECCCD-CF8F-E287-D667-5CEA358D7238}"/>
              </a:ext>
            </a:extLst>
          </p:cNvPr>
          <p:cNvPicPr>
            <a:picLocks noChangeAspect="1"/>
          </p:cNvPicPr>
          <p:nvPr/>
        </p:nvPicPr>
        <p:blipFill>
          <a:blip r:embed="rId2"/>
          <a:stretch>
            <a:fillRect/>
          </a:stretch>
        </p:blipFill>
        <p:spPr>
          <a:xfrm>
            <a:off x="2242256" y="231663"/>
            <a:ext cx="7707488" cy="6394674"/>
          </a:xfrm>
          <a:prstGeom prst="rect">
            <a:avLst/>
          </a:prstGeom>
        </p:spPr>
      </p:pic>
    </p:spTree>
    <p:extLst>
      <p:ext uri="{BB962C8B-B14F-4D97-AF65-F5344CB8AC3E}">
        <p14:creationId xmlns:p14="http://schemas.microsoft.com/office/powerpoint/2010/main" val="3560748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B24E6B-1411-1B3F-7344-F44C5953A14F}"/>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D582C85E-91DD-FFFF-FF4D-7E810423D7D7}"/>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332705A3-23F6-AF1B-A138-FACA1A6D9617}"/>
              </a:ext>
            </a:extLst>
          </p:cNvPr>
          <p:cNvPicPr>
            <a:picLocks noChangeAspect="1"/>
          </p:cNvPicPr>
          <p:nvPr/>
        </p:nvPicPr>
        <p:blipFill>
          <a:blip r:embed="rId2"/>
          <a:stretch>
            <a:fillRect/>
          </a:stretch>
        </p:blipFill>
        <p:spPr>
          <a:xfrm>
            <a:off x="2890167" y="202650"/>
            <a:ext cx="6411665" cy="6452699"/>
          </a:xfrm>
          <a:prstGeom prst="rect">
            <a:avLst/>
          </a:prstGeom>
        </p:spPr>
      </p:pic>
    </p:spTree>
    <p:extLst>
      <p:ext uri="{BB962C8B-B14F-4D97-AF65-F5344CB8AC3E}">
        <p14:creationId xmlns:p14="http://schemas.microsoft.com/office/powerpoint/2010/main" val="1289099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A2E8F2-D1EC-A533-11CF-0B0D6B374D49}"/>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83D8DD98-FA22-DE0F-20A9-51D69E3D5688}"/>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40027D78-F361-0F96-1911-9BFF8D7EEE6F}"/>
              </a:ext>
            </a:extLst>
          </p:cNvPr>
          <p:cNvPicPr>
            <a:picLocks noChangeAspect="1"/>
          </p:cNvPicPr>
          <p:nvPr/>
        </p:nvPicPr>
        <p:blipFill>
          <a:blip r:embed="rId2"/>
          <a:stretch>
            <a:fillRect/>
          </a:stretch>
        </p:blipFill>
        <p:spPr>
          <a:xfrm>
            <a:off x="2293359" y="605554"/>
            <a:ext cx="7605281" cy="5646891"/>
          </a:xfrm>
          <a:prstGeom prst="rect">
            <a:avLst/>
          </a:prstGeom>
        </p:spPr>
      </p:pic>
    </p:spTree>
    <p:extLst>
      <p:ext uri="{BB962C8B-B14F-4D97-AF65-F5344CB8AC3E}">
        <p14:creationId xmlns:p14="http://schemas.microsoft.com/office/powerpoint/2010/main" val="3674570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744B33-E817-AF3D-A10E-C5D5389AD66B}"/>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FA84BC2D-11A7-1D3D-4FB5-5D274CCB542B}"/>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4E4A5085-2B37-6723-A7F6-5EF00F68A570}"/>
              </a:ext>
            </a:extLst>
          </p:cNvPr>
          <p:cNvPicPr>
            <a:picLocks noChangeAspect="1"/>
          </p:cNvPicPr>
          <p:nvPr/>
        </p:nvPicPr>
        <p:blipFill>
          <a:blip r:embed="rId2"/>
          <a:stretch>
            <a:fillRect/>
          </a:stretch>
        </p:blipFill>
        <p:spPr>
          <a:xfrm>
            <a:off x="957439" y="681037"/>
            <a:ext cx="10396361" cy="4864873"/>
          </a:xfrm>
          <a:prstGeom prst="rect">
            <a:avLst/>
          </a:prstGeom>
        </p:spPr>
      </p:pic>
    </p:spTree>
    <p:extLst>
      <p:ext uri="{BB962C8B-B14F-4D97-AF65-F5344CB8AC3E}">
        <p14:creationId xmlns:p14="http://schemas.microsoft.com/office/powerpoint/2010/main" val="3863607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A3598C-04ED-5959-9125-BFD40A6B2FB9}"/>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C16B6EB6-3E4D-B4A9-8DBA-1817341E8A56}"/>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F33B1143-2593-A097-1BDC-AB35A3790A09}"/>
              </a:ext>
            </a:extLst>
          </p:cNvPr>
          <p:cNvPicPr>
            <a:picLocks noChangeAspect="1"/>
          </p:cNvPicPr>
          <p:nvPr/>
        </p:nvPicPr>
        <p:blipFill>
          <a:blip r:embed="rId2"/>
          <a:stretch>
            <a:fillRect/>
          </a:stretch>
        </p:blipFill>
        <p:spPr>
          <a:xfrm>
            <a:off x="1492638" y="175117"/>
            <a:ext cx="9206723" cy="6507766"/>
          </a:xfrm>
          <a:prstGeom prst="rect">
            <a:avLst/>
          </a:prstGeom>
        </p:spPr>
      </p:pic>
    </p:spTree>
    <p:extLst>
      <p:ext uri="{BB962C8B-B14F-4D97-AF65-F5344CB8AC3E}">
        <p14:creationId xmlns:p14="http://schemas.microsoft.com/office/powerpoint/2010/main" val="2035786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68716E-1B8A-C3DC-0701-4F2AD8CC80AA}"/>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ABB30A63-6A6E-3003-396C-F7487DA35CA2}"/>
              </a:ext>
            </a:extLst>
          </p:cNvPr>
          <p:cNvSpPr>
            <a:spLocks noGrp="1"/>
          </p:cNvSpPr>
          <p:nvPr>
            <p:ph idx="1"/>
          </p:nvPr>
        </p:nvSpPr>
        <p:spPr/>
        <p:txBody>
          <a:bodyPr/>
          <a:lstStyle/>
          <a:p>
            <a:r>
              <a:rPr lang="nl-NL" dirty="0"/>
              <a:t>Achtergrond</a:t>
            </a:r>
          </a:p>
          <a:p>
            <a:r>
              <a:rPr lang="nl-NL" dirty="0"/>
              <a:t>Artikel – FLUID trial</a:t>
            </a:r>
          </a:p>
          <a:p>
            <a:r>
              <a:rPr lang="nl-NL" dirty="0"/>
              <a:t>Toekomst</a:t>
            </a:r>
          </a:p>
          <a:p>
            <a:endParaRPr lang="nl-NL" dirty="0"/>
          </a:p>
        </p:txBody>
      </p:sp>
    </p:spTree>
    <p:extLst>
      <p:ext uri="{BB962C8B-B14F-4D97-AF65-F5344CB8AC3E}">
        <p14:creationId xmlns:p14="http://schemas.microsoft.com/office/powerpoint/2010/main" val="1175737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AC6B4A-347E-01BB-0C06-FC64FD77EFF0}"/>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361885DD-BEAC-A472-E0DB-4E0E8CD1E824}"/>
              </a:ext>
            </a:extLst>
          </p:cNvPr>
          <p:cNvSpPr>
            <a:spLocks noGrp="1"/>
          </p:cNvSpPr>
          <p:nvPr>
            <p:ph idx="1"/>
          </p:nvPr>
        </p:nvSpPr>
        <p:spPr/>
        <p:txBody>
          <a:bodyPr/>
          <a:lstStyle/>
          <a:p>
            <a:r>
              <a:rPr lang="nl-NL" dirty="0"/>
              <a:t>Statistisch geen verschil, ook niet in groepen waar eerdere meta-analyses wel mogelijk voordeel/nadeel zagen (</a:t>
            </a:r>
            <a:r>
              <a:rPr lang="nl-NL" dirty="0" err="1"/>
              <a:t>sepis</a:t>
            </a:r>
            <a:r>
              <a:rPr lang="nl-NL" dirty="0"/>
              <a:t>, TBI)</a:t>
            </a:r>
          </a:p>
          <a:p>
            <a:r>
              <a:rPr lang="nl-NL" dirty="0"/>
              <a:t>Mogelijk wel klinisch relevant verschil</a:t>
            </a:r>
          </a:p>
          <a:p>
            <a:endParaRPr lang="nl-NL" dirty="0"/>
          </a:p>
          <a:p>
            <a:r>
              <a:rPr lang="nl-NL" dirty="0"/>
              <a:t>Kleine verschillen mogelijk gemist door problemen met inclusie (COVID)</a:t>
            </a:r>
          </a:p>
        </p:txBody>
      </p:sp>
    </p:spTree>
    <p:extLst>
      <p:ext uri="{BB962C8B-B14F-4D97-AF65-F5344CB8AC3E}">
        <p14:creationId xmlns:p14="http://schemas.microsoft.com/office/powerpoint/2010/main" val="399112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00D237-F575-A139-4684-E15FAAB5C453}"/>
              </a:ext>
            </a:extLst>
          </p:cNvPr>
          <p:cNvSpPr>
            <a:spLocks noGrp="1"/>
          </p:cNvSpPr>
          <p:nvPr>
            <p:ph type="title"/>
          </p:nvPr>
        </p:nvSpPr>
        <p:spPr/>
        <p:txBody>
          <a:bodyPr/>
          <a:lstStyle/>
          <a:p>
            <a:r>
              <a:rPr lang="nl-NL" dirty="0"/>
              <a:t>Onze PICU</a:t>
            </a:r>
          </a:p>
        </p:txBody>
      </p:sp>
      <p:sp>
        <p:nvSpPr>
          <p:cNvPr id="3" name="Tijdelijke aanduiding voor inhoud 2">
            <a:extLst>
              <a:ext uri="{FF2B5EF4-FFF2-40B4-BE49-F238E27FC236}">
                <a16:creationId xmlns:a16="http://schemas.microsoft.com/office/drawing/2014/main" id="{860BF349-8CF7-6540-549D-8F10EEA91635}"/>
              </a:ext>
            </a:extLst>
          </p:cNvPr>
          <p:cNvSpPr>
            <a:spLocks noGrp="1"/>
          </p:cNvSpPr>
          <p:nvPr>
            <p:ph idx="1"/>
          </p:nvPr>
        </p:nvSpPr>
        <p:spPr/>
        <p:txBody>
          <a:bodyPr/>
          <a:lstStyle/>
          <a:p>
            <a:r>
              <a:rPr lang="nl-NL" dirty="0"/>
              <a:t>Wat doen we echt?</a:t>
            </a:r>
          </a:p>
          <a:p>
            <a:r>
              <a:rPr lang="nl-NL" dirty="0" err="1"/>
              <a:t>NaCl</a:t>
            </a:r>
            <a:r>
              <a:rPr lang="nl-NL" dirty="0"/>
              <a:t> 0.9% </a:t>
            </a:r>
            <a:r>
              <a:rPr lang="nl-NL" dirty="0">
                <a:sym typeface="Wingdings" panose="05000000000000000000" pitchFamily="2" charset="2"/>
              </a:rPr>
              <a:t> </a:t>
            </a:r>
            <a:r>
              <a:rPr lang="nl-NL" dirty="0" err="1">
                <a:sym typeface="Wingdings" panose="05000000000000000000" pitchFamily="2" charset="2"/>
              </a:rPr>
              <a:t>Ringerlactaat</a:t>
            </a:r>
            <a:r>
              <a:rPr lang="nl-NL" dirty="0">
                <a:sym typeface="Wingdings" panose="05000000000000000000" pitchFamily="2" charset="2"/>
              </a:rPr>
              <a:t>?</a:t>
            </a:r>
          </a:p>
          <a:p>
            <a:endParaRPr lang="nl-NL" dirty="0"/>
          </a:p>
        </p:txBody>
      </p:sp>
    </p:spTree>
    <p:extLst>
      <p:ext uri="{BB962C8B-B14F-4D97-AF65-F5344CB8AC3E}">
        <p14:creationId xmlns:p14="http://schemas.microsoft.com/office/powerpoint/2010/main" val="923264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0342AB-FF6E-C741-9420-4C0E634CA3AA}"/>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76B08A38-F9AC-22DB-A885-800AC3C4B1FB}"/>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037DE334-5171-E340-889A-B119856FAD1F}"/>
              </a:ext>
            </a:extLst>
          </p:cNvPr>
          <p:cNvPicPr>
            <a:picLocks noChangeAspect="1"/>
          </p:cNvPicPr>
          <p:nvPr/>
        </p:nvPicPr>
        <p:blipFill>
          <a:blip r:embed="rId2"/>
          <a:stretch>
            <a:fillRect/>
          </a:stretch>
        </p:blipFill>
        <p:spPr>
          <a:xfrm>
            <a:off x="1581166" y="393275"/>
            <a:ext cx="9029667" cy="6071450"/>
          </a:xfrm>
          <a:prstGeom prst="rect">
            <a:avLst/>
          </a:prstGeom>
        </p:spPr>
      </p:pic>
    </p:spTree>
    <p:extLst>
      <p:ext uri="{BB962C8B-B14F-4D97-AF65-F5344CB8AC3E}">
        <p14:creationId xmlns:p14="http://schemas.microsoft.com/office/powerpoint/2010/main" val="3940222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ijdelijke aanduiding voor inhoud 3">
            <a:extLst>
              <a:ext uri="{FF2B5EF4-FFF2-40B4-BE49-F238E27FC236}">
                <a16:creationId xmlns:a16="http://schemas.microsoft.com/office/drawing/2014/main" id="{86A94A21-47B4-EF28-4744-937852836C28}"/>
              </a:ext>
            </a:extLst>
          </p:cNvPr>
          <p:cNvGraphicFramePr>
            <a:graphicFrameLocks noGrp="1"/>
          </p:cNvGraphicFramePr>
          <p:nvPr>
            <p:ph idx="1"/>
            <p:extLst>
              <p:ext uri="{D42A27DB-BD31-4B8C-83A1-F6EECF244321}">
                <p14:modId xmlns:p14="http://schemas.microsoft.com/office/powerpoint/2010/main" val="1662598372"/>
              </p:ext>
            </p:extLst>
          </p:nvPr>
        </p:nvGraphicFramePr>
        <p:xfrm>
          <a:off x="1103477" y="542312"/>
          <a:ext cx="9985046" cy="5773375"/>
        </p:xfrm>
        <a:graphic>
          <a:graphicData uri="http://schemas.openxmlformats.org/drawingml/2006/table">
            <a:tbl>
              <a:tblPr firstRow="1" bandRow="1">
                <a:tableStyleId>{5FD0F851-EC5A-4D38-B0AD-8093EC10F338}</a:tableStyleId>
              </a:tblPr>
              <a:tblGrid>
                <a:gridCol w="1648449">
                  <a:extLst>
                    <a:ext uri="{9D8B030D-6E8A-4147-A177-3AD203B41FA5}">
                      <a16:colId xmlns:a16="http://schemas.microsoft.com/office/drawing/2014/main" val="801844652"/>
                    </a:ext>
                  </a:extLst>
                </a:gridCol>
                <a:gridCol w="1648449">
                  <a:extLst>
                    <a:ext uri="{9D8B030D-6E8A-4147-A177-3AD203B41FA5}">
                      <a16:colId xmlns:a16="http://schemas.microsoft.com/office/drawing/2014/main" val="1953376349"/>
                    </a:ext>
                  </a:extLst>
                </a:gridCol>
                <a:gridCol w="1648449">
                  <a:extLst>
                    <a:ext uri="{9D8B030D-6E8A-4147-A177-3AD203B41FA5}">
                      <a16:colId xmlns:a16="http://schemas.microsoft.com/office/drawing/2014/main" val="1182548250"/>
                    </a:ext>
                  </a:extLst>
                </a:gridCol>
                <a:gridCol w="1648449">
                  <a:extLst>
                    <a:ext uri="{9D8B030D-6E8A-4147-A177-3AD203B41FA5}">
                      <a16:colId xmlns:a16="http://schemas.microsoft.com/office/drawing/2014/main" val="618710616"/>
                    </a:ext>
                  </a:extLst>
                </a:gridCol>
                <a:gridCol w="1648449">
                  <a:extLst>
                    <a:ext uri="{9D8B030D-6E8A-4147-A177-3AD203B41FA5}">
                      <a16:colId xmlns:a16="http://schemas.microsoft.com/office/drawing/2014/main" val="1127349474"/>
                    </a:ext>
                  </a:extLst>
                </a:gridCol>
                <a:gridCol w="1742801">
                  <a:extLst>
                    <a:ext uri="{9D8B030D-6E8A-4147-A177-3AD203B41FA5}">
                      <a16:colId xmlns:a16="http://schemas.microsoft.com/office/drawing/2014/main" val="818602787"/>
                    </a:ext>
                  </a:extLst>
                </a:gridCol>
              </a:tblGrid>
              <a:tr h="611613">
                <a:tc>
                  <a:txBody>
                    <a:bodyPr/>
                    <a:lstStyle/>
                    <a:p>
                      <a:r>
                        <a:rPr lang="nl-NL" sz="1500" dirty="0"/>
                        <a:t>Component (</a:t>
                      </a:r>
                      <a:r>
                        <a:rPr lang="nl-NL" sz="1500" dirty="0" err="1"/>
                        <a:t>mmol</a:t>
                      </a:r>
                      <a:r>
                        <a:rPr lang="nl-NL" sz="1500" dirty="0"/>
                        <a:t>/L)</a:t>
                      </a:r>
                    </a:p>
                  </a:txBody>
                  <a:tcPr marL="80124" marR="80124" marT="40062" marB="40062" anchor="ctr"/>
                </a:tc>
                <a:tc>
                  <a:txBody>
                    <a:bodyPr/>
                    <a:lstStyle/>
                    <a:p>
                      <a:r>
                        <a:rPr lang="nl-NL" sz="1500"/>
                        <a:t>NaCl 0,9%</a:t>
                      </a:r>
                    </a:p>
                  </a:txBody>
                  <a:tcPr marL="80124" marR="80124" marT="40062" marB="40062" anchor="ctr"/>
                </a:tc>
                <a:tc>
                  <a:txBody>
                    <a:bodyPr/>
                    <a:lstStyle/>
                    <a:p>
                      <a:r>
                        <a:rPr lang="nl-NL" sz="1500" dirty="0" err="1"/>
                        <a:t>RingerLactaat</a:t>
                      </a:r>
                      <a:endParaRPr lang="nl-NL" sz="1500" dirty="0"/>
                    </a:p>
                  </a:txBody>
                  <a:tcPr marL="80124" marR="80124" marT="40062" marB="40062" anchor="ctr"/>
                </a:tc>
                <a:tc>
                  <a:txBody>
                    <a:bodyPr/>
                    <a:lstStyle/>
                    <a:p>
                      <a:r>
                        <a:rPr lang="nl-NL" sz="1500"/>
                        <a:t>Plasma-Lyte</a:t>
                      </a:r>
                    </a:p>
                  </a:txBody>
                  <a:tcPr marL="80124" marR="80124" marT="40062" marB="40062" anchor="ctr"/>
                </a:tc>
                <a:tc>
                  <a:txBody>
                    <a:bodyPr/>
                    <a:lstStyle/>
                    <a:p>
                      <a:r>
                        <a:rPr lang="nl-NL" sz="1500" dirty="0" err="1"/>
                        <a:t>Gluc</a:t>
                      </a:r>
                      <a:r>
                        <a:rPr lang="nl-NL" sz="1500" dirty="0"/>
                        <a:t> 5% + </a:t>
                      </a:r>
                      <a:r>
                        <a:rPr lang="nl-NL" sz="1500" dirty="0" err="1"/>
                        <a:t>NaCl</a:t>
                      </a:r>
                      <a:r>
                        <a:rPr lang="nl-NL" sz="1500" dirty="0"/>
                        <a:t> 0,9%</a:t>
                      </a:r>
                    </a:p>
                  </a:txBody>
                  <a:tcPr marL="80124" marR="80124" marT="40062" marB="40062" anchor="ctr"/>
                </a:tc>
                <a:tc>
                  <a:txBody>
                    <a:bodyPr/>
                    <a:lstStyle/>
                    <a:p>
                      <a:r>
                        <a:rPr lang="nl-NL" sz="1500" dirty="0" err="1"/>
                        <a:t>Gluc</a:t>
                      </a:r>
                      <a:r>
                        <a:rPr lang="nl-NL" sz="1500" dirty="0"/>
                        <a:t> 2,5% + </a:t>
                      </a:r>
                      <a:r>
                        <a:rPr lang="nl-NL" sz="1500" dirty="0" err="1"/>
                        <a:t>NaCl</a:t>
                      </a:r>
                      <a:r>
                        <a:rPr lang="nl-NL" sz="1500" dirty="0"/>
                        <a:t> 0,45%</a:t>
                      </a:r>
                    </a:p>
                  </a:txBody>
                  <a:tcPr marL="80124" marR="80124" marT="40062" marB="40062" anchor="ctr"/>
                </a:tc>
                <a:extLst>
                  <a:ext uri="{0D108BD9-81ED-4DB2-BD59-A6C34878D82A}">
                    <a16:rowId xmlns:a16="http://schemas.microsoft.com/office/drawing/2014/main" val="1377377033"/>
                  </a:ext>
                </a:extLst>
              </a:tr>
              <a:tr h="369658">
                <a:tc>
                  <a:txBody>
                    <a:bodyPr/>
                    <a:lstStyle/>
                    <a:p>
                      <a:r>
                        <a:rPr lang="nl-NL" sz="1500" b="1"/>
                        <a:t>Na⁺</a:t>
                      </a:r>
                      <a:endParaRPr lang="nl-NL" sz="1500"/>
                    </a:p>
                  </a:txBody>
                  <a:tcPr marL="80124" marR="80124" marT="40062" marB="40062" anchor="ctr"/>
                </a:tc>
                <a:tc>
                  <a:txBody>
                    <a:bodyPr/>
                    <a:lstStyle/>
                    <a:p>
                      <a:r>
                        <a:rPr lang="nl-NL" sz="1500"/>
                        <a:t>154</a:t>
                      </a:r>
                    </a:p>
                  </a:txBody>
                  <a:tcPr marL="80124" marR="80124" marT="40062" marB="40062" anchor="ctr"/>
                </a:tc>
                <a:tc>
                  <a:txBody>
                    <a:bodyPr/>
                    <a:lstStyle/>
                    <a:p>
                      <a:r>
                        <a:rPr lang="nl-NL" sz="1500"/>
                        <a:t>130</a:t>
                      </a:r>
                    </a:p>
                  </a:txBody>
                  <a:tcPr marL="80124" marR="80124" marT="40062" marB="40062" anchor="ctr"/>
                </a:tc>
                <a:tc>
                  <a:txBody>
                    <a:bodyPr/>
                    <a:lstStyle/>
                    <a:p>
                      <a:r>
                        <a:rPr lang="nl-NL" sz="1500"/>
                        <a:t>140</a:t>
                      </a:r>
                    </a:p>
                  </a:txBody>
                  <a:tcPr marL="80124" marR="80124" marT="40062" marB="40062" anchor="ctr"/>
                </a:tc>
                <a:tc>
                  <a:txBody>
                    <a:bodyPr/>
                    <a:lstStyle/>
                    <a:p>
                      <a:r>
                        <a:rPr lang="nl-NL" sz="1500"/>
                        <a:t>154</a:t>
                      </a:r>
                    </a:p>
                  </a:txBody>
                  <a:tcPr marL="80124" marR="80124" marT="40062" marB="40062" anchor="ctr"/>
                </a:tc>
                <a:tc>
                  <a:txBody>
                    <a:bodyPr/>
                    <a:lstStyle/>
                    <a:p>
                      <a:r>
                        <a:rPr lang="nl-NL" sz="1500"/>
                        <a:t>77</a:t>
                      </a:r>
                    </a:p>
                  </a:txBody>
                  <a:tcPr marL="80124" marR="80124" marT="40062" marB="40062" anchor="ctr"/>
                </a:tc>
                <a:extLst>
                  <a:ext uri="{0D108BD9-81ED-4DB2-BD59-A6C34878D82A}">
                    <a16:rowId xmlns:a16="http://schemas.microsoft.com/office/drawing/2014/main" val="1828523776"/>
                  </a:ext>
                </a:extLst>
              </a:tr>
              <a:tr h="369658">
                <a:tc>
                  <a:txBody>
                    <a:bodyPr/>
                    <a:lstStyle/>
                    <a:p>
                      <a:r>
                        <a:rPr lang="nl-NL" sz="1500" b="1"/>
                        <a:t>K⁺</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4</a:t>
                      </a:r>
                    </a:p>
                  </a:txBody>
                  <a:tcPr marL="80124" marR="80124" marT="40062" marB="40062" anchor="ctr"/>
                </a:tc>
                <a:tc>
                  <a:txBody>
                    <a:bodyPr/>
                    <a:lstStyle/>
                    <a:p>
                      <a:r>
                        <a:rPr lang="nl-NL" sz="1500"/>
                        <a:t>5</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161446672"/>
                  </a:ext>
                </a:extLst>
              </a:tr>
              <a:tr h="369658">
                <a:tc>
                  <a:txBody>
                    <a:bodyPr/>
                    <a:lstStyle/>
                    <a:p>
                      <a:r>
                        <a:rPr lang="nl-NL" sz="1500" b="1"/>
                        <a:t>Ca²⁺</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1,5</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2795914488"/>
                  </a:ext>
                </a:extLst>
              </a:tr>
              <a:tr h="369658">
                <a:tc>
                  <a:txBody>
                    <a:bodyPr/>
                    <a:lstStyle/>
                    <a:p>
                      <a:r>
                        <a:rPr lang="nl-NL" sz="1500" b="1"/>
                        <a:t>Mg²⁺</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1,5</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3678265534"/>
                  </a:ext>
                </a:extLst>
              </a:tr>
              <a:tr h="369658">
                <a:tc>
                  <a:txBody>
                    <a:bodyPr/>
                    <a:lstStyle/>
                    <a:p>
                      <a:r>
                        <a:rPr lang="nl-NL" sz="1500" b="1"/>
                        <a:t>Cl⁻</a:t>
                      </a:r>
                      <a:endParaRPr lang="nl-NL" sz="1500"/>
                    </a:p>
                  </a:txBody>
                  <a:tcPr marL="80124" marR="80124" marT="40062" marB="40062" anchor="ctr"/>
                </a:tc>
                <a:tc>
                  <a:txBody>
                    <a:bodyPr/>
                    <a:lstStyle/>
                    <a:p>
                      <a:r>
                        <a:rPr lang="nl-NL" sz="1500" dirty="0"/>
                        <a:t>154</a:t>
                      </a:r>
                    </a:p>
                  </a:txBody>
                  <a:tcPr marL="80124" marR="80124" marT="40062" marB="40062" anchor="ctr"/>
                </a:tc>
                <a:tc>
                  <a:txBody>
                    <a:bodyPr/>
                    <a:lstStyle/>
                    <a:p>
                      <a:r>
                        <a:rPr lang="nl-NL" sz="1500"/>
                        <a:t>109</a:t>
                      </a:r>
                    </a:p>
                  </a:txBody>
                  <a:tcPr marL="80124" marR="80124" marT="40062" marB="40062" anchor="ctr"/>
                </a:tc>
                <a:tc>
                  <a:txBody>
                    <a:bodyPr/>
                    <a:lstStyle/>
                    <a:p>
                      <a:r>
                        <a:rPr lang="nl-NL" sz="1500"/>
                        <a:t>98</a:t>
                      </a:r>
                    </a:p>
                  </a:txBody>
                  <a:tcPr marL="80124" marR="80124" marT="40062" marB="40062" anchor="ctr"/>
                </a:tc>
                <a:tc>
                  <a:txBody>
                    <a:bodyPr/>
                    <a:lstStyle/>
                    <a:p>
                      <a:r>
                        <a:rPr lang="nl-NL" sz="1500"/>
                        <a:t>154</a:t>
                      </a:r>
                    </a:p>
                  </a:txBody>
                  <a:tcPr marL="80124" marR="80124" marT="40062" marB="40062" anchor="ctr"/>
                </a:tc>
                <a:tc>
                  <a:txBody>
                    <a:bodyPr/>
                    <a:lstStyle/>
                    <a:p>
                      <a:r>
                        <a:rPr lang="nl-NL" sz="1500"/>
                        <a:t>77</a:t>
                      </a:r>
                    </a:p>
                  </a:txBody>
                  <a:tcPr marL="80124" marR="80124" marT="40062" marB="40062" anchor="ctr"/>
                </a:tc>
                <a:extLst>
                  <a:ext uri="{0D108BD9-81ED-4DB2-BD59-A6C34878D82A}">
                    <a16:rowId xmlns:a16="http://schemas.microsoft.com/office/drawing/2014/main" val="2569273982"/>
                  </a:ext>
                </a:extLst>
              </a:tr>
              <a:tr h="369658">
                <a:tc>
                  <a:txBody>
                    <a:bodyPr/>
                    <a:lstStyle/>
                    <a:p>
                      <a:r>
                        <a:rPr lang="nl-NL" sz="1500" b="1"/>
                        <a:t>Lactaat</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28</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2562821920"/>
                  </a:ext>
                </a:extLst>
              </a:tr>
              <a:tr h="369658">
                <a:tc>
                  <a:txBody>
                    <a:bodyPr/>
                    <a:lstStyle/>
                    <a:p>
                      <a:r>
                        <a:rPr lang="nl-NL" sz="1500" b="1"/>
                        <a:t>Acetaat</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27</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4039446674"/>
                  </a:ext>
                </a:extLst>
              </a:tr>
              <a:tr h="369658">
                <a:tc>
                  <a:txBody>
                    <a:bodyPr/>
                    <a:lstStyle/>
                    <a:p>
                      <a:r>
                        <a:rPr lang="nl-NL" sz="1500" b="1"/>
                        <a:t>Gluconaat</a:t>
                      </a:r>
                      <a:endParaRPr lang="nl-NL" sz="1500"/>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23</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extLst>
                  <a:ext uri="{0D108BD9-81ED-4DB2-BD59-A6C34878D82A}">
                    <a16:rowId xmlns:a16="http://schemas.microsoft.com/office/drawing/2014/main" val="850286925"/>
                  </a:ext>
                </a:extLst>
              </a:tr>
              <a:tr h="369658">
                <a:tc>
                  <a:txBody>
                    <a:bodyPr/>
                    <a:lstStyle/>
                    <a:p>
                      <a:r>
                        <a:rPr lang="nl-NL" sz="1500" b="1" dirty="0"/>
                        <a:t>Glucose (g/L)</a:t>
                      </a:r>
                      <a:endParaRPr lang="nl-NL" sz="1500" dirty="0"/>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a:t>
                      </a:r>
                    </a:p>
                  </a:txBody>
                  <a:tcPr marL="80124" marR="80124" marT="40062" marB="40062" anchor="ctr"/>
                </a:tc>
                <a:tc>
                  <a:txBody>
                    <a:bodyPr/>
                    <a:lstStyle/>
                    <a:p>
                      <a:r>
                        <a:rPr lang="nl-NL" sz="1500"/>
                        <a:t>50</a:t>
                      </a:r>
                    </a:p>
                  </a:txBody>
                  <a:tcPr marL="80124" marR="80124" marT="40062" marB="40062" anchor="ctr"/>
                </a:tc>
                <a:tc>
                  <a:txBody>
                    <a:bodyPr/>
                    <a:lstStyle/>
                    <a:p>
                      <a:r>
                        <a:rPr lang="nl-NL" sz="1500"/>
                        <a:t>25</a:t>
                      </a:r>
                    </a:p>
                  </a:txBody>
                  <a:tcPr marL="80124" marR="80124" marT="40062" marB="40062" anchor="ctr"/>
                </a:tc>
                <a:extLst>
                  <a:ext uri="{0D108BD9-81ED-4DB2-BD59-A6C34878D82A}">
                    <a16:rowId xmlns:a16="http://schemas.microsoft.com/office/drawing/2014/main" val="1504257628"/>
                  </a:ext>
                </a:extLst>
              </a:tr>
              <a:tr h="611613">
                <a:tc>
                  <a:txBody>
                    <a:bodyPr/>
                    <a:lstStyle/>
                    <a:p>
                      <a:r>
                        <a:rPr lang="nl-NL" sz="1500" b="1"/>
                        <a:t>Osmolariteit (mOsm/L, ±)</a:t>
                      </a:r>
                      <a:endParaRPr lang="nl-NL" sz="1500"/>
                    </a:p>
                  </a:txBody>
                  <a:tcPr marL="80124" marR="80124" marT="40062" marB="40062" anchor="ctr"/>
                </a:tc>
                <a:tc>
                  <a:txBody>
                    <a:bodyPr/>
                    <a:lstStyle/>
                    <a:p>
                      <a:r>
                        <a:rPr lang="nl-NL" sz="1500"/>
                        <a:t>308</a:t>
                      </a:r>
                    </a:p>
                  </a:txBody>
                  <a:tcPr marL="80124" marR="80124" marT="40062" marB="40062" anchor="ctr"/>
                </a:tc>
                <a:tc>
                  <a:txBody>
                    <a:bodyPr/>
                    <a:lstStyle/>
                    <a:p>
                      <a:r>
                        <a:rPr lang="nl-NL" sz="1500"/>
                        <a:t>273</a:t>
                      </a:r>
                    </a:p>
                  </a:txBody>
                  <a:tcPr marL="80124" marR="80124" marT="40062" marB="40062" anchor="ctr"/>
                </a:tc>
                <a:tc>
                  <a:txBody>
                    <a:bodyPr/>
                    <a:lstStyle/>
                    <a:p>
                      <a:r>
                        <a:rPr lang="nl-NL" sz="1500"/>
                        <a:t>294</a:t>
                      </a:r>
                    </a:p>
                  </a:txBody>
                  <a:tcPr marL="80124" marR="80124" marT="40062" marB="40062" anchor="ctr"/>
                </a:tc>
                <a:tc>
                  <a:txBody>
                    <a:bodyPr/>
                    <a:lstStyle/>
                    <a:p>
                      <a:r>
                        <a:rPr lang="nl-NL" sz="1500"/>
                        <a:t>560</a:t>
                      </a:r>
                    </a:p>
                  </a:txBody>
                  <a:tcPr marL="80124" marR="80124" marT="40062" marB="40062" anchor="ctr"/>
                </a:tc>
                <a:tc>
                  <a:txBody>
                    <a:bodyPr/>
                    <a:lstStyle/>
                    <a:p>
                      <a:r>
                        <a:rPr lang="nl-NL" sz="1500"/>
                        <a:t>406</a:t>
                      </a:r>
                    </a:p>
                  </a:txBody>
                  <a:tcPr marL="80124" marR="80124" marT="40062" marB="40062" anchor="ctr"/>
                </a:tc>
                <a:extLst>
                  <a:ext uri="{0D108BD9-81ED-4DB2-BD59-A6C34878D82A}">
                    <a16:rowId xmlns:a16="http://schemas.microsoft.com/office/drawing/2014/main" val="3230145762"/>
                  </a:ext>
                </a:extLst>
              </a:tr>
              <a:tr h="369658">
                <a:tc>
                  <a:txBody>
                    <a:bodyPr/>
                    <a:lstStyle/>
                    <a:p>
                      <a:r>
                        <a:rPr lang="nl-NL" sz="1500" b="1"/>
                        <a:t>pH (±)</a:t>
                      </a:r>
                      <a:endParaRPr lang="nl-NL" sz="1500"/>
                    </a:p>
                  </a:txBody>
                  <a:tcPr marL="80124" marR="80124" marT="40062" marB="40062" anchor="ctr"/>
                </a:tc>
                <a:tc>
                  <a:txBody>
                    <a:bodyPr/>
                    <a:lstStyle/>
                    <a:p>
                      <a:r>
                        <a:rPr lang="nl-NL" sz="1500"/>
                        <a:t>5,5</a:t>
                      </a:r>
                    </a:p>
                  </a:txBody>
                  <a:tcPr marL="80124" marR="80124" marT="40062" marB="40062" anchor="ctr"/>
                </a:tc>
                <a:tc>
                  <a:txBody>
                    <a:bodyPr/>
                    <a:lstStyle/>
                    <a:p>
                      <a:r>
                        <a:rPr lang="nl-NL" sz="1500"/>
                        <a:t>6,5</a:t>
                      </a:r>
                    </a:p>
                  </a:txBody>
                  <a:tcPr marL="80124" marR="80124" marT="40062" marB="40062" anchor="ctr"/>
                </a:tc>
                <a:tc>
                  <a:txBody>
                    <a:bodyPr/>
                    <a:lstStyle/>
                    <a:p>
                      <a:r>
                        <a:rPr lang="nl-NL" sz="1500"/>
                        <a:t>7,4</a:t>
                      </a:r>
                    </a:p>
                  </a:txBody>
                  <a:tcPr marL="80124" marR="80124" marT="40062" marB="40062" anchor="ctr"/>
                </a:tc>
                <a:tc>
                  <a:txBody>
                    <a:bodyPr/>
                    <a:lstStyle/>
                    <a:p>
                      <a:r>
                        <a:rPr lang="nl-NL" sz="1500"/>
                        <a:t>4,0</a:t>
                      </a:r>
                    </a:p>
                  </a:txBody>
                  <a:tcPr marL="80124" marR="80124" marT="40062" marB="40062" anchor="ctr"/>
                </a:tc>
                <a:tc>
                  <a:txBody>
                    <a:bodyPr/>
                    <a:lstStyle/>
                    <a:p>
                      <a:r>
                        <a:rPr lang="nl-NL" sz="1500"/>
                        <a:t>4,5</a:t>
                      </a:r>
                    </a:p>
                  </a:txBody>
                  <a:tcPr marL="80124" marR="80124" marT="40062" marB="40062" anchor="ctr"/>
                </a:tc>
                <a:extLst>
                  <a:ext uri="{0D108BD9-81ED-4DB2-BD59-A6C34878D82A}">
                    <a16:rowId xmlns:a16="http://schemas.microsoft.com/office/drawing/2014/main" val="4010861515"/>
                  </a:ext>
                </a:extLst>
              </a:tr>
              <a:tr h="853569">
                <a:tc>
                  <a:txBody>
                    <a:bodyPr/>
                    <a:lstStyle/>
                    <a:p>
                      <a:r>
                        <a:rPr lang="nl-NL" sz="1500" b="1" dirty="0"/>
                        <a:t>Geschatte kosten per 500 ml</a:t>
                      </a:r>
                      <a:endParaRPr lang="nl-NL" sz="1500" dirty="0"/>
                    </a:p>
                  </a:txBody>
                  <a:tcPr marL="80124" marR="80124" marT="40062" marB="40062" anchor="ctr"/>
                </a:tc>
                <a:tc>
                  <a:txBody>
                    <a:bodyPr/>
                    <a:lstStyle/>
                    <a:p>
                      <a:r>
                        <a:rPr lang="nl-NL" sz="1500" b="1" dirty="0"/>
                        <a:t>€ ≈ 2,50</a:t>
                      </a:r>
                      <a:endParaRPr lang="nl-NL" sz="1500" dirty="0"/>
                    </a:p>
                  </a:txBody>
                  <a:tcPr marL="80124" marR="80124" marT="40062" marB="40062" anchor="ctr"/>
                </a:tc>
                <a:tc>
                  <a:txBody>
                    <a:bodyPr/>
                    <a:lstStyle/>
                    <a:p>
                      <a:r>
                        <a:rPr lang="nl-NL" sz="1500" b="1" dirty="0"/>
                        <a:t>€ ≈ 3,10</a:t>
                      </a:r>
                      <a:endParaRPr lang="nl-NL" sz="1500" dirty="0"/>
                    </a:p>
                  </a:txBody>
                  <a:tcPr marL="80124" marR="80124" marT="40062" marB="40062" anchor="ctr"/>
                </a:tc>
                <a:tc>
                  <a:txBody>
                    <a:bodyPr/>
                    <a:lstStyle/>
                    <a:p>
                      <a:r>
                        <a:rPr lang="nl-NL" sz="1500" b="1" dirty="0"/>
                        <a:t>€ ≈ 5,20</a:t>
                      </a:r>
                      <a:endParaRPr lang="nl-NL" sz="1500" dirty="0"/>
                    </a:p>
                  </a:txBody>
                  <a:tcPr marL="80124" marR="80124" marT="40062" marB="4006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00" b="1" dirty="0"/>
                        <a:t>€ ≈ 3-4,00</a:t>
                      </a:r>
                      <a:endParaRPr lang="nl-NL" sz="1500" dirty="0"/>
                    </a:p>
                  </a:txBody>
                  <a:tcPr marL="80124" marR="80124" marT="40062" marB="40062" anchor="ctr"/>
                </a:tc>
                <a:tc>
                  <a:txBody>
                    <a:bodyPr/>
                    <a:lstStyle/>
                    <a:p>
                      <a:r>
                        <a:rPr lang="nl-NL" sz="1500" dirty="0"/>
                        <a:t>-</a:t>
                      </a:r>
                    </a:p>
                  </a:txBody>
                  <a:tcPr marL="80124" marR="80124" marT="40062" marB="40062" anchor="ctr"/>
                </a:tc>
                <a:extLst>
                  <a:ext uri="{0D108BD9-81ED-4DB2-BD59-A6C34878D82A}">
                    <a16:rowId xmlns:a16="http://schemas.microsoft.com/office/drawing/2014/main" val="4137156028"/>
                  </a:ext>
                </a:extLst>
              </a:tr>
            </a:tbl>
          </a:graphicData>
        </a:graphic>
      </p:graphicFrame>
    </p:spTree>
    <p:extLst>
      <p:ext uri="{BB962C8B-B14F-4D97-AF65-F5344CB8AC3E}">
        <p14:creationId xmlns:p14="http://schemas.microsoft.com/office/powerpoint/2010/main" val="791896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6BC8DD5A-2177-6753-E2F9-C07A00190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1696413"/>
          </a:xfrm>
          <a:prstGeom prst="rect">
            <a:avLst/>
          </a:prstGeom>
          <a:ln>
            <a:noFill/>
          </a:ln>
          <a:effectLst>
            <a:outerShdw blurRad="304800" dist="114300" dir="5460000" sx="92000" sy="92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7841984-8958-EC3B-5C65-77478627D649}"/>
              </a:ext>
            </a:extLst>
          </p:cNvPr>
          <p:cNvSpPr>
            <a:spLocks noGrp="1"/>
          </p:cNvSpPr>
          <p:nvPr>
            <p:ph type="title"/>
          </p:nvPr>
        </p:nvSpPr>
        <p:spPr>
          <a:xfrm>
            <a:off x="1142901" y="274104"/>
            <a:ext cx="9906199" cy="1157242"/>
          </a:xfrm>
        </p:spPr>
        <p:txBody>
          <a:bodyPr>
            <a:normAutofit/>
          </a:bodyPr>
          <a:lstStyle/>
          <a:p>
            <a:pPr algn="ctr"/>
            <a:endParaRPr lang="nl-NL" sz="4000"/>
          </a:p>
        </p:txBody>
      </p:sp>
      <p:graphicFrame>
        <p:nvGraphicFramePr>
          <p:cNvPr id="4" name="Tijdelijke aanduiding voor inhoud 3">
            <a:extLst>
              <a:ext uri="{FF2B5EF4-FFF2-40B4-BE49-F238E27FC236}">
                <a16:creationId xmlns:a16="http://schemas.microsoft.com/office/drawing/2014/main" id="{3482B5C4-B569-883F-6498-D7E9E4DA81DB}"/>
              </a:ext>
            </a:extLst>
          </p:cNvPr>
          <p:cNvGraphicFramePr>
            <a:graphicFrameLocks noGrp="1"/>
          </p:cNvGraphicFramePr>
          <p:nvPr>
            <p:ph idx="1"/>
            <p:extLst>
              <p:ext uri="{D42A27DB-BD31-4B8C-83A1-F6EECF244321}">
                <p14:modId xmlns:p14="http://schemas.microsoft.com/office/powerpoint/2010/main" val="1002535058"/>
              </p:ext>
            </p:extLst>
          </p:nvPr>
        </p:nvGraphicFramePr>
        <p:xfrm>
          <a:off x="658584" y="598713"/>
          <a:ext cx="10874828" cy="5660573"/>
        </p:xfrm>
        <a:graphic>
          <a:graphicData uri="http://schemas.openxmlformats.org/drawingml/2006/table">
            <a:tbl>
              <a:tblPr firstRow="1" bandRow="1">
                <a:tableStyleId>{5A111915-BE36-4E01-A7E5-04B1672EAD32}</a:tableStyleId>
              </a:tblPr>
              <a:tblGrid>
                <a:gridCol w="1727082">
                  <a:extLst>
                    <a:ext uri="{9D8B030D-6E8A-4147-A177-3AD203B41FA5}">
                      <a16:colId xmlns:a16="http://schemas.microsoft.com/office/drawing/2014/main" val="3949272787"/>
                    </a:ext>
                  </a:extLst>
                </a:gridCol>
                <a:gridCol w="1627455">
                  <a:extLst>
                    <a:ext uri="{9D8B030D-6E8A-4147-A177-3AD203B41FA5}">
                      <a16:colId xmlns:a16="http://schemas.microsoft.com/office/drawing/2014/main" val="237261720"/>
                    </a:ext>
                  </a:extLst>
                </a:gridCol>
                <a:gridCol w="2017763">
                  <a:extLst>
                    <a:ext uri="{9D8B030D-6E8A-4147-A177-3AD203B41FA5}">
                      <a16:colId xmlns:a16="http://schemas.microsoft.com/office/drawing/2014/main" val="2636629917"/>
                    </a:ext>
                  </a:extLst>
                </a:gridCol>
                <a:gridCol w="1620210">
                  <a:extLst>
                    <a:ext uri="{9D8B030D-6E8A-4147-A177-3AD203B41FA5}">
                      <a16:colId xmlns:a16="http://schemas.microsoft.com/office/drawing/2014/main" val="1339286263"/>
                    </a:ext>
                  </a:extLst>
                </a:gridCol>
                <a:gridCol w="1984966">
                  <a:extLst>
                    <a:ext uri="{9D8B030D-6E8A-4147-A177-3AD203B41FA5}">
                      <a16:colId xmlns:a16="http://schemas.microsoft.com/office/drawing/2014/main" val="2663200263"/>
                    </a:ext>
                  </a:extLst>
                </a:gridCol>
                <a:gridCol w="1897352">
                  <a:extLst>
                    <a:ext uri="{9D8B030D-6E8A-4147-A177-3AD203B41FA5}">
                      <a16:colId xmlns:a16="http://schemas.microsoft.com/office/drawing/2014/main" val="3235517472"/>
                    </a:ext>
                  </a:extLst>
                </a:gridCol>
              </a:tblGrid>
              <a:tr h="919933">
                <a:tc>
                  <a:txBody>
                    <a:bodyPr/>
                    <a:lstStyle/>
                    <a:p>
                      <a:r>
                        <a:rPr lang="nl-NL" sz="1200" b="1" cap="none" spc="0">
                          <a:solidFill>
                            <a:schemeClr val="bg1"/>
                          </a:solidFill>
                        </a:rPr>
                        <a:t>Trial (jaar)</a:t>
                      </a:r>
                    </a:p>
                  </a:txBody>
                  <a:tcPr marL="54891" marR="39208" marT="78416" marB="78416" anchor="ctr"/>
                </a:tc>
                <a:tc>
                  <a:txBody>
                    <a:bodyPr/>
                    <a:lstStyle/>
                    <a:p>
                      <a:r>
                        <a:rPr lang="nl-NL" sz="1200" b="1" cap="none" spc="0">
                          <a:solidFill>
                            <a:schemeClr val="bg1"/>
                          </a:solidFill>
                        </a:rPr>
                        <a:t>n (ongeveer)</a:t>
                      </a:r>
                    </a:p>
                  </a:txBody>
                  <a:tcPr marL="54891" marR="39208" marT="78416" marB="78416" anchor="ctr"/>
                </a:tc>
                <a:tc>
                  <a:txBody>
                    <a:bodyPr/>
                    <a:lstStyle/>
                    <a:p>
                      <a:r>
                        <a:rPr lang="nl-NL" sz="1200" b="1" cap="none" spc="0">
                          <a:solidFill>
                            <a:schemeClr val="bg1"/>
                          </a:solidFill>
                        </a:rPr>
                        <a:t>Populatie</a:t>
                      </a:r>
                    </a:p>
                  </a:txBody>
                  <a:tcPr marL="54891" marR="39208" marT="78416" marB="78416" anchor="ctr"/>
                </a:tc>
                <a:tc>
                  <a:txBody>
                    <a:bodyPr/>
                    <a:lstStyle/>
                    <a:p>
                      <a:r>
                        <a:rPr lang="nl-NL" sz="1200" b="1" cap="none" spc="0" dirty="0">
                          <a:solidFill>
                            <a:schemeClr val="bg1"/>
                          </a:solidFill>
                        </a:rPr>
                        <a:t>Design</a:t>
                      </a:r>
                    </a:p>
                  </a:txBody>
                  <a:tcPr marL="54891" marR="39208" marT="78416" marB="78416" anchor="ctr"/>
                </a:tc>
                <a:tc>
                  <a:txBody>
                    <a:bodyPr/>
                    <a:lstStyle/>
                    <a:p>
                      <a:r>
                        <a:rPr lang="nl-NL" sz="1200" b="1" cap="none" spc="0">
                          <a:solidFill>
                            <a:schemeClr val="bg1"/>
                          </a:solidFill>
                        </a:rPr>
                        <a:t>Primaire uitkomst</a:t>
                      </a:r>
                    </a:p>
                  </a:txBody>
                  <a:tcPr marL="54891" marR="39208" marT="78416" marB="78416" anchor="ctr"/>
                </a:tc>
                <a:tc>
                  <a:txBody>
                    <a:bodyPr/>
                    <a:lstStyle/>
                    <a:p>
                      <a:r>
                        <a:rPr lang="nl-NL" sz="1200" b="1" cap="none" spc="0">
                          <a:solidFill>
                            <a:schemeClr val="bg1"/>
                          </a:solidFill>
                        </a:rPr>
                        <a:t>Belangrijkste resultaat</a:t>
                      </a:r>
                    </a:p>
                  </a:txBody>
                  <a:tcPr marL="54891" marR="39208" marT="78416" marB="78416" anchor="ctr"/>
                </a:tc>
                <a:extLst>
                  <a:ext uri="{0D108BD9-81ED-4DB2-BD59-A6C34878D82A}">
                    <a16:rowId xmlns:a16="http://schemas.microsoft.com/office/drawing/2014/main" val="3429166675"/>
                  </a:ext>
                </a:extLst>
              </a:tr>
              <a:tr h="739842">
                <a:tc>
                  <a:txBody>
                    <a:bodyPr/>
                    <a:lstStyle/>
                    <a:p>
                      <a:r>
                        <a:rPr lang="nl-NL" sz="1000" b="1" cap="none" spc="0">
                          <a:solidFill>
                            <a:schemeClr val="tx1"/>
                          </a:solidFill>
                        </a:rPr>
                        <a:t>SPLIT (2015)</a:t>
                      </a:r>
                      <a:endParaRPr lang="nl-NL" sz="1000" cap="none" spc="0">
                        <a:solidFill>
                          <a:schemeClr val="tx1"/>
                        </a:solidFill>
                      </a:endParaRPr>
                    </a:p>
                  </a:txBody>
                  <a:tcPr marL="54891" marR="39208" marT="22212" marB="78416" anchor="ctr"/>
                </a:tc>
                <a:tc>
                  <a:txBody>
                    <a:bodyPr/>
                    <a:lstStyle/>
                    <a:p>
                      <a:r>
                        <a:rPr lang="nl-NL" sz="1000" cap="none" spc="0">
                          <a:solidFill>
                            <a:schemeClr val="tx1"/>
                          </a:solidFill>
                        </a:rPr>
                        <a:t>2.278</a:t>
                      </a:r>
                    </a:p>
                  </a:txBody>
                  <a:tcPr marL="54891" marR="39208" marT="22212" marB="78416" anchor="ctr"/>
                </a:tc>
                <a:tc>
                  <a:txBody>
                    <a:bodyPr/>
                    <a:lstStyle/>
                    <a:p>
                      <a:r>
                        <a:rPr lang="nl-NL" sz="1000" cap="none" spc="0" dirty="0">
                          <a:solidFill>
                            <a:schemeClr val="tx1"/>
                          </a:solidFill>
                        </a:rPr>
                        <a:t>ICU (Nieuw-Zeeland)</a:t>
                      </a:r>
                    </a:p>
                  </a:txBody>
                  <a:tcPr marL="54891" marR="39208" marT="22212" marB="78416" anchor="ctr"/>
                </a:tc>
                <a:tc>
                  <a:txBody>
                    <a:bodyPr/>
                    <a:lstStyle/>
                    <a:p>
                      <a:r>
                        <a:rPr lang="nl-NL" sz="1000" cap="none" spc="0">
                          <a:solidFill>
                            <a:schemeClr val="tx1"/>
                          </a:solidFill>
                        </a:rPr>
                        <a:t>Dubbelblind, cluster-RCT</a:t>
                      </a:r>
                    </a:p>
                  </a:txBody>
                  <a:tcPr marL="54891" marR="39208" marT="22212" marB="78416" anchor="ctr"/>
                </a:tc>
                <a:tc>
                  <a:txBody>
                    <a:bodyPr/>
                    <a:lstStyle/>
                    <a:p>
                      <a:r>
                        <a:rPr lang="nl-NL" sz="1000" cap="none" spc="0">
                          <a:solidFill>
                            <a:schemeClr val="tx1"/>
                          </a:solidFill>
                        </a:rPr>
                        <a:t>Acute nierinsufficiëntie (AKI)</a:t>
                      </a:r>
                    </a:p>
                  </a:txBody>
                  <a:tcPr marL="54891" marR="39208" marT="22212" marB="78416" anchor="ctr"/>
                </a:tc>
                <a:tc>
                  <a:txBody>
                    <a:bodyPr/>
                    <a:lstStyle/>
                    <a:p>
                      <a:r>
                        <a:rPr lang="nl-NL" sz="1000" cap="none" spc="0">
                          <a:solidFill>
                            <a:schemeClr val="tx1"/>
                          </a:solidFill>
                        </a:rPr>
                        <a:t>Geen verschil in AKI of klinische uitkomsten</a:t>
                      </a:r>
                    </a:p>
                  </a:txBody>
                  <a:tcPr marL="54891" marR="39208" marT="22212" marB="78416" anchor="ctr"/>
                </a:tc>
                <a:extLst>
                  <a:ext uri="{0D108BD9-81ED-4DB2-BD59-A6C34878D82A}">
                    <a16:rowId xmlns:a16="http://schemas.microsoft.com/office/drawing/2014/main" val="3827492491"/>
                  </a:ext>
                </a:extLst>
              </a:tr>
              <a:tr h="1260557">
                <a:tc>
                  <a:txBody>
                    <a:bodyPr/>
                    <a:lstStyle/>
                    <a:p>
                      <a:r>
                        <a:rPr lang="nl-NL" sz="1000" b="1" cap="none" spc="0">
                          <a:solidFill>
                            <a:schemeClr val="tx1"/>
                          </a:solidFill>
                        </a:rPr>
                        <a:t>SMART (2018)</a:t>
                      </a:r>
                      <a:endParaRPr lang="nl-NL" sz="1000" cap="none" spc="0">
                        <a:solidFill>
                          <a:schemeClr val="tx1"/>
                        </a:solidFill>
                      </a:endParaRPr>
                    </a:p>
                  </a:txBody>
                  <a:tcPr marL="54891" marR="39208" marT="22212" marB="78416" anchor="ctr"/>
                </a:tc>
                <a:tc>
                  <a:txBody>
                    <a:bodyPr/>
                    <a:lstStyle/>
                    <a:p>
                      <a:r>
                        <a:rPr lang="nl-NL" sz="1000" cap="none" spc="0">
                          <a:solidFill>
                            <a:schemeClr val="tx1"/>
                          </a:solidFill>
                        </a:rPr>
                        <a:t>15.802</a:t>
                      </a:r>
                    </a:p>
                  </a:txBody>
                  <a:tcPr marL="54891" marR="39208" marT="22212" marB="78416" anchor="ctr"/>
                </a:tc>
                <a:tc>
                  <a:txBody>
                    <a:bodyPr/>
                    <a:lstStyle/>
                    <a:p>
                      <a:r>
                        <a:rPr lang="nl-NL" sz="1000" cap="none" spc="0" dirty="0">
                          <a:solidFill>
                            <a:schemeClr val="tx1"/>
                          </a:solidFill>
                        </a:rPr>
                        <a:t>ICU (VS)</a:t>
                      </a:r>
                    </a:p>
                  </a:txBody>
                  <a:tcPr marL="54891" marR="39208" marT="22212" marB="78416" anchor="ctr"/>
                </a:tc>
                <a:tc>
                  <a:txBody>
                    <a:bodyPr/>
                    <a:lstStyle/>
                    <a:p>
                      <a:r>
                        <a:rPr lang="nl-NL" sz="1000" cap="none" spc="0">
                          <a:solidFill>
                            <a:schemeClr val="tx1"/>
                          </a:solidFill>
                        </a:rPr>
                        <a:t>Pragmatisch, cluster-crossover</a:t>
                      </a:r>
                    </a:p>
                  </a:txBody>
                  <a:tcPr marL="54891" marR="39208" marT="22212" marB="78416" anchor="ctr"/>
                </a:tc>
                <a:tc>
                  <a:txBody>
                    <a:bodyPr/>
                    <a:lstStyle/>
                    <a:p>
                      <a:r>
                        <a:rPr lang="nl-NL" sz="1000" cap="none" spc="0">
                          <a:solidFill>
                            <a:schemeClr val="tx1"/>
                          </a:solidFill>
                        </a:rPr>
                        <a:t>MAKE30 (dood, dialyse, persisterend nierfalen)</a:t>
                      </a:r>
                    </a:p>
                  </a:txBody>
                  <a:tcPr marL="54891" marR="39208" marT="22212" marB="78416" anchor="ctr"/>
                </a:tc>
                <a:tc>
                  <a:txBody>
                    <a:bodyPr/>
                    <a:lstStyle/>
                    <a:p>
                      <a:r>
                        <a:rPr lang="nl-NL" sz="1000" cap="none" spc="0">
                          <a:solidFill>
                            <a:schemeClr val="tx1"/>
                          </a:solidFill>
                        </a:rPr>
                        <a:t>Kleine maar significante reductie in MAKE30 met balanced crystalloïden (14,3% vs 15,4%)</a:t>
                      </a:r>
                    </a:p>
                  </a:txBody>
                  <a:tcPr marL="54891" marR="39208" marT="22212" marB="78416" anchor="ctr"/>
                </a:tc>
                <a:extLst>
                  <a:ext uri="{0D108BD9-81ED-4DB2-BD59-A6C34878D82A}">
                    <a16:rowId xmlns:a16="http://schemas.microsoft.com/office/drawing/2014/main" val="2874263273"/>
                  </a:ext>
                </a:extLst>
              </a:tr>
              <a:tr h="1260557">
                <a:tc>
                  <a:txBody>
                    <a:bodyPr/>
                    <a:lstStyle/>
                    <a:p>
                      <a:r>
                        <a:rPr lang="nl-NL" sz="1000" b="1" cap="none" spc="0">
                          <a:solidFill>
                            <a:schemeClr val="tx1"/>
                          </a:solidFill>
                        </a:rPr>
                        <a:t>SALT-ED (2018)</a:t>
                      </a:r>
                      <a:endParaRPr lang="nl-NL" sz="1000" cap="none" spc="0">
                        <a:solidFill>
                          <a:schemeClr val="tx1"/>
                        </a:solidFill>
                      </a:endParaRPr>
                    </a:p>
                  </a:txBody>
                  <a:tcPr marL="54891" marR="39208" marT="22212" marB="78416" anchor="ctr"/>
                </a:tc>
                <a:tc>
                  <a:txBody>
                    <a:bodyPr/>
                    <a:lstStyle/>
                    <a:p>
                      <a:r>
                        <a:rPr lang="nl-NL" sz="1000" cap="none" spc="0" dirty="0">
                          <a:solidFill>
                            <a:schemeClr val="tx1"/>
                          </a:solidFill>
                        </a:rPr>
                        <a:t>13.347</a:t>
                      </a:r>
                    </a:p>
                  </a:txBody>
                  <a:tcPr marL="54891" marR="39208" marT="22212" marB="78416" anchor="ctr"/>
                </a:tc>
                <a:tc>
                  <a:txBody>
                    <a:bodyPr/>
                    <a:lstStyle/>
                    <a:p>
                      <a:r>
                        <a:rPr lang="nl-NL" sz="1000" cap="none" spc="0">
                          <a:solidFill>
                            <a:schemeClr val="tx1"/>
                          </a:solidFill>
                        </a:rPr>
                        <a:t>Niet-ICU, opgenomen via SEH (VS)</a:t>
                      </a:r>
                    </a:p>
                  </a:txBody>
                  <a:tcPr marL="54891" marR="39208" marT="22212" marB="78416" anchor="ctr"/>
                </a:tc>
                <a:tc>
                  <a:txBody>
                    <a:bodyPr/>
                    <a:lstStyle/>
                    <a:p>
                      <a:r>
                        <a:rPr lang="nl-NL" sz="1000" cap="none" spc="0">
                          <a:solidFill>
                            <a:schemeClr val="tx1"/>
                          </a:solidFill>
                        </a:rPr>
                        <a:t>Pragmatisch, cluster-crossover</a:t>
                      </a:r>
                    </a:p>
                  </a:txBody>
                  <a:tcPr marL="54891" marR="39208" marT="22212" marB="78416" anchor="ctr"/>
                </a:tc>
                <a:tc>
                  <a:txBody>
                    <a:bodyPr/>
                    <a:lstStyle/>
                    <a:p>
                      <a:r>
                        <a:rPr lang="nl-NL" sz="1000" cap="none" spc="0">
                          <a:solidFill>
                            <a:schemeClr val="tx1"/>
                          </a:solidFill>
                        </a:rPr>
                        <a:t>Hospital-free days</a:t>
                      </a:r>
                    </a:p>
                  </a:txBody>
                  <a:tcPr marL="54891" marR="39208" marT="22212" marB="78416" anchor="ctr"/>
                </a:tc>
                <a:tc>
                  <a:txBody>
                    <a:bodyPr/>
                    <a:lstStyle/>
                    <a:p>
                      <a:r>
                        <a:rPr lang="nl-NL" sz="1000" cap="none" spc="0" dirty="0">
                          <a:solidFill>
                            <a:schemeClr val="tx1"/>
                          </a:solidFill>
                        </a:rPr>
                        <a:t>Geen verschil in primaire uitkomst; lager MAKE30 met </a:t>
                      </a:r>
                      <a:r>
                        <a:rPr lang="nl-NL" sz="1000" cap="none" spc="0" dirty="0" err="1">
                          <a:solidFill>
                            <a:schemeClr val="tx1"/>
                          </a:solidFill>
                        </a:rPr>
                        <a:t>balanced</a:t>
                      </a:r>
                      <a:r>
                        <a:rPr lang="nl-NL" sz="1000" cap="none" spc="0" dirty="0">
                          <a:solidFill>
                            <a:schemeClr val="tx1"/>
                          </a:solidFill>
                        </a:rPr>
                        <a:t> </a:t>
                      </a:r>
                      <a:r>
                        <a:rPr lang="nl-NL" sz="1000" cap="none" spc="0" dirty="0" err="1">
                          <a:solidFill>
                            <a:schemeClr val="tx1"/>
                          </a:solidFill>
                        </a:rPr>
                        <a:t>crystalloïden</a:t>
                      </a:r>
                      <a:r>
                        <a:rPr lang="nl-NL" sz="1000" cap="none" spc="0" dirty="0">
                          <a:solidFill>
                            <a:schemeClr val="tx1"/>
                          </a:solidFill>
                        </a:rPr>
                        <a:t> (4,7% </a:t>
                      </a:r>
                      <a:r>
                        <a:rPr lang="nl-NL" sz="1000" cap="none" spc="0" dirty="0" err="1">
                          <a:solidFill>
                            <a:schemeClr val="tx1"/>
                          </a:solidFill>
                        </a:rPr>
                        <a:t>vs</a:t>
                      </a:r>
                      <a:r>
                        <a:rPr lang="nl-NL" sz="1000" cap="none" spc="0" dirty="0">
                          <a:solidFill>
                            <a:schemeClr val="tx1"/>
                          </a:solidFill>
                        </a:rPr>
                        <a:t> 5,6%)</a:t>
                      </a:r>
                    </a:p>
                  </a:txBody>
                  <a:tcPr marL="54891" marR="39208" marT="22212" marB="78416" anchor="ctr"/>
                </a:tc>
                <a:extLst>
                  <a:ext uri="{0D108BD9-81ED-4DB2-BD59-A6C34878D82A}">
                    <a16:rowId xmlns:a16="http://schemas.microsoft.com/office/drawing/2014/main" val="3132266687"/>
                  </a:ext>
                </a:extLst>
              </a:tr>
              <a:tr h="739842">
                <a:tc>
                  <a:txBody>
                    <a:bodyPr/>
                    <a:lstStyle/>
                    <a:p>
                      <a:r>
                        <a:rPr lang="nl-NL" sz="1000" b="1" cap="none" spc="0">
                          <a:solidFill>
                            <a:schemeClr val="tx1"/>
                          </a:solidFill>
                        </a:rPr>
                        <a:t>BaSICS (2021)</a:t>
                      </a:r>
                      <a:endParaRPr lang="nl-NL" sz="1000" cap="none" spc="0">
                        <a:solidFill>
                          <a:schemeClr val="tx1"/>
                        </a:solidFill>
                      </a:endParaRPr>
                    </a:p>
                  </a:txBody>
                  <a:tcPr marL="54891" marR="39208" marT="22212" marB="78416" anchor="ctr"/>
                </a:tc>
                <a:tc>
                  <a:txBody>
                    <a:bodyPr/>
                    <a:lstStyle/>
                    <a:p>
                      <a:r>
                        <a:rPr lang="nl-NL" sz="1000" cap="none" spc="0">
                          <a:solidFill>
                            <a:schemeClr val="tx1"/>
                          </a:solidFill>
                        </a:rPr>
                        <a:t>10.520</a:t>
                      </a:r>
                    </a:p>
                  </a:txBody>
                  <a:tcPr marL="54891" marR="39208" marT="22212" marB="78416" anchor="ctr"/>
                </a:tc>
                <a:tc>
                  <a:txBody>
                    <a:bodyPr/>
                    <a:lstStyle/>
                    <a:p>
                      <a:r>
                        <a:rPr lang="nl-NL" sz="1000" cap="none" spc="0" dirty="0">
                          <a:solidFill>
                            <a:schemeClr val="tx1"/>
                          </a:solidFill>
                        </a:rPr>
                        <a:t>ICU (Brazilië)</a:t>
                      </a:r>
                    </a:p>
                  </a:txBody>
                  <a:tcPr marL="54891" marR="39208" marT="22212" marB="78416" anchor="ctr"/>
                </a:tc>
                <a:tc>
                  <a:txBody>
                    <a:bodyPr/>
                    <a:lstStyle/>
                    <a:p>
                      <a:r>
                        <a:rPr lang="nl-NL" sz="1000" cap="none" spc="0">
                          <a:solidFill>
                            <a:schemeClr val="tx1"/>
                          </a:solidFill>
                        </a:rPr>
                        <a:t>Multicenter, dubbelblind RCT</a:t>
                      </a:r>
                    </a:p>
                  </a:txBody>
                  <a:tcPr marL="54891" marR="39208" marT="22212" marB="78416" anchor="ctr"/>
                </a:tc>
                <a:tc>
                  <a:txBody>
                    <a:bodyPr/>
                    <a:lstStyle/>
                    <a:p>
                      <a:r>
                        <a:rPr lang="nl-NL" sz="1000" cap="none" spc="0">
                          <a:solidFill>
                            <a:schemeClr val="tx1"/>
                          </a:solidFill>
                        </a:rPr>
                        <a:t>90-dagen mortaliteit</a:t>
                      </a:r>
                    </a:p>
                  </a:txBody>
                  <a:tcPr marL="54891" marR="39208" marT="22212" marB="78416" anchor="ctr"/>
                </a:tc>
                <a:tc>
                  <a:txBody>
                    <a:bodyPr/>
                    <a:lstStyle/>
                    <a:p>
                      <a:r>
                        <a:rPr lang="nl-NL" sz="1000" cap="none" spc="0">
                          <a:solidFill>
                            <a:schemeClr val="tx1"/>
                          </a:solidFill>
                        </a:rPr>
                        <a:t>Geen verschil in mortaliteit of AKI</a:t>
                      </a:r>
                    </a:p>
                  </a:txBody>
                  <a:tcPr marL="54891" marR="39208" marT="22212" marB="78416" anchor="ctr"/>
                </a:tc>
                <a:extLst>
                  <a:ext uri="{0D108BD9-81ED-4DB2-BD59-A6C34878D82A}">
                    <a16:rowId xmlns:a16="http://schemas.microsoft.com/office/drawing/2014/main" val="707213455"/>
                  </a:ext>
                </a:extLst>
              </a:tr>
              <a:tr h="739842">
                <a:tc>
                  <a:txBody>
                    <a:bodyPr/>
                    <a:lstStyle/>
                    <a:p>
                      <a:r>
                        <a:rPr lang="nl-NL" sz="1000" b="1" cap="none" spc="0">
                          <a:solidFill>
                            <a:schemeClr val="tx1"/>
                          </a:solidFill>
                        </a:rPr>
                        <a:t>PLUS (2022)</a:t>
                      </a:r>
                      <a:endParaRPr lang="nl-NL" sz="1000" cap="none" spc="0">
                        <a:solidFill>
                          <a:schemeClr val="tx1"/>
                        </a:solidFill>
                      </a:endParaRPr>
                    </a:p>
                  </a:txBody>
                  <a:tcPr marL="54891" marR="39208" marT="22212" marB="78416" anchor="ctr"/>
                </a:tc>
                <a:tc>
                  <a:txBody>
                    <a:bodyPr/>
                    <a:lstStyle/>
                    <a:p>
                      <a:r>
                        <a:rPr lang="nl-NL" sz="1000" cap="none" spc="0">
                          <a:solidFill>
                            <a:schemeClr val="tx1"/>
                          </a:solidFill>
                        </a:rPr>
                        <a:t>5.037</a:t>
                      </a:r>
                    </a:p>
                  </a:txBody>
                  <a:tcPr marL="54891" marR="39208" marT="22212" marB="78416" anchor="ctr"/>
                </a:tc>
                <a:tc>
                  <a:txBody>
                    <a:bodyPr/>
                    <a:lstStyle/>
                    <a:p>
                      <a:r>
                        <a:rPr lang="nl-NL" sz="1000" cap="none" spc="0" dirty="0">
                          <a:solidFill>
                            <a:schemeClr val="tx1"/>
                          </a:solidFill>
                        </a:rPr>
                        <a:t>ICU (Australië/Nieuw-Zeeland)</a:t>
                      </a:r>
                    </a:p>
                  </a:txBody>
                  <a:tcPr marL="54891" marR="39208" marT="22212" marB="78416" anchor="ctr"/>
                </a:tc>
                <a:tc>
                  <a:txBody>
                    <a:bodyPr/>
                    <a:lstStyle/>
                    <a:p>
                      <a:r>
                        <a:rPr lang="nl-NL" sz="1000" cap="none" spc="0">
                          <a:solidFill>
                            <a:schemeClr val="tx1"/>
                          </a:solidFill>
                        </a:rPr>
                        <a:t>Multicenter, dubbelblind RCT</a:t>
                      </a:r>
                    </a:p>
                  </a:txBody>
                  <a:tcPr marL="54891" marR="39208" marT="22212" marB="78416" anchor="ctr"/>
                </a:tc>
                <a:tc>
                  <a:txBody>
                    <a:bodyPr/>
                    <a:lstStyle/>
                    <a:p>
                      <a:r>
                        <a:rPr lang="nl-NL" sz="1000" cap="none" spc="0">
                          <a:solidFill>
                            <a:schemeClr val="tx1"/>
                          </a:solidFill>
                        </a:rPr>
                        <a:t>90-dagen mortaliteit</a:t>
                      </a:r>
                    </a:p>
                  </a:txBody>
                  <a:tcPr marL="54891" marR="39208" marT="22212" marB="78416" anchor="ctr"/>
                </a:tc>
                <a:tc>
                  <a:txBody>
                    <a:bodyPr/>
                    <a:lstStyle/>
                    <a:p>
                      <a:r>
                        <a:rPr lang="nl-NL" sz="1000" cap="none" spc="0" dirty="0">
                          <a:solidFill>
                            <a:schemeClr val="tx1"/>
                          </a:solidFill>
                        </a:rPr>
                        <a:t>Geen verschil in mortaliteit of AKI</a:t>
                      </a:r>
                    </a:p>
                  </a:txBody>
                  <a:tcPr marL="54891" marR="39208" marT="22212" marB="78416" anchor="ctr"/>
                </a:tc>
                <a:extLst>
                  <a:ext uri="{0D108BD9-81ED-4DB2-BD59-A6C34878D82A}">
                    <a16:rowId xmlns:a16="http://schemas.microsoft.com/office/drawing/2014/main" val="2060555344"/>
                  </a:ext>
                </a:extLst>
              </a:tr>
            </a:tbl>
          </a:graphicData>
        </a:graphic>
      </p:graphicFrame>
    </p:spTree>
    <p:extLst>
      <p:ext uri="{BB962C8B-B14F-4D97-AF65-F5344CB8AC3E}">
        <p14:creationId xmlns:p14="http://schemas.microsoft.com/office/powerpoint/2010/main" val="310619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0" name="Rectangle 28">
            <a:extLst>
              <a:ext uri="{FF2B5EF4-FFF2-40B4-BE49-F238E27FC236}">
                <a16:creationId xmlns:a16="http://schemas.microsoft.com/office/drawing/2014/main" id="{6BC8DD5A-2177-6753-E2F9-C07A00190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1696413"/>
          </a:xfrm>
          <a:prstGeom prst="rect">
            <a:avLst/>
          </a:prstGeom>
          <a:ln>
            <a:noFill/>
          </a:ln>
          <a:effectLst>
            <a:outerShdw blurRad="304800" dist="114300" dir="5460000" sx="92000" sy="92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itel 1">
            <a:extLst>
              <a:ext uri="{FF2B5EF4-FFF2-40B4-BE49-F238E27FC236}">
                <a16:creationId xmlns:a16="http://schemas.microsoft.com/office/drawing/2014/main" id="{0ED578AF-0D1C-2C66-95B1-BE4870E664B4}"/>
              </a:ext>
            </a:extLst>
          </p:cNvPr>
          <p:cNvSpPr>
            <a:spLocks noGrp="1"/>
          </p:cNvSpPr>
          <p:nvPr>
            <p:ph type="title"/>
          </p:nvPr>
        </p:nvSpPr>
        <p:spPr>
          <a:xfrm>
            <a:off x="1142901" y="274104"/>
            <a:ext cx="9906199" cy="1157242"/>
          </a:xfrm>
        </p:spPr>
        <p:txBody>
          <a:bodyPr>
            <a:normAutofit/>
          </a:bodyPr>
          <a:lstStyle/>
          <a:p>
            <a:pPr algn="ctr"/>
            <a:endParaRPr lang="nl-NL" sz="4000" dirty="0"/>
          </a:p>
        </p:txBody>
      </p:sp>
      <p:graphicFrame>
        <p:nvGraphicFramePr>
          <p:cNvPr id="62" name="Tijdelijke aanduiding voor inhoud 3">
            <a:extLst>
              <a:ext uri="{FF2B5EF4-FFF2-40B4-BE49-F238E27FC236}">
                <a16:creationId xmlns:a16="http://schemas.microsoft.com/office/drawing/2014/main" id="{72FFE471-8E3A-AF56-835C-BF1161B82BB2}"/>
              </a:ext>
            </a:extLst>
          </p:cNvPr>
          <p:cNvGraphicFramePr>
            <a:graphicFrameLocks noGrp="1"/>
          </p:cNvGraphicFramePr>
          <p:nvPr>
            <p:ph idx="1"/>
            <p:extLst>
              <p:ext uri="{D42A27DB-BD31-4B8C-83A1-F6EECF244321}">
                <p14:modId xmlns:p14="http://schemas.microsoft.com/office/powerpoint/2010/main" val="1261180582"/>
              </p:ext>
            </p:extLst>
          </p:nvPr>
        </p:nvGraphicFramePr>
        <p:xfrm>
          <a:off x="571498" y="848206"/>
          <a:ext cx="11048999" cy="4844143"/>
        </p:xfrm>
        <a:graphic>
          <a:graphicData uri="http://schemas.openxmlformats.org/drawingml/2006/table">
            <a:tbl>
              <a:tblPr firstRow="1" bandRow="1">
                <a:tableStyleId>{5A111915-BE36-4E01-A7E5-04B1672EAD32}</a:tableStyleId>
              </a:tblPr>
              <a:tblGrid>
                <a:gridCol w="1270787">
                  <a:extLst>
                    <a:ext uri="{9D8B030D-6E8A-4147-A177-3AD203B41FA5}">
                      <a16:colId xmlns:a16="http://schemas.microsoft.com/office/drawing/2014/main" val="3436824150"/>
                    </a:ext>
                  </a:extLst>
                </a:gridCol>
                <a:gridCol w="1072735">
                  <a:extLst>
                    <a:ext uri="{9D8B030D-6E8A-4147-A177-3AD203B41FA5}">
                      <a16:colId xmlns:a16="http://schemas.microsoft.com/office/drawing/2014/main" val="1431178303"/>
                    </a:ext>
                  </a:extLst>
                </a:gridCol>
                <a:gridCol w="2096315">
                  <a:extLst>
                    <a:ext uri="{9D8B030D-6E8A-4147-A177-3AD203B41FA5}">
                      <a16:colId xmlns:a16="http://schemas.microsoft.com/office/drawing/2014/main" val="1262424089"/>
                    </a:ext>
                  </a:extLst>
                </a:gridCol>
                <a:gridCol w="1650235">
                  <a:extLst>
                    <a:ext uri="{9D8B030D-6E8A-4147-A177-3AD203B41FA5}">
                      <a16:colId xmlns:a16="http://schemas.microsoft.com/office/drawing/2014/main" val="1865504682"/>
                    </a:ext>
                  </a:extLst>
                </a:gridCol>
                <a:gridCol w="1466989">
                  <a:extLst>
                    <a:ext uri="{9D8B030D-6E8A-4147-A177-3AD203B41FA5}">
                      <a16:colId xmlns:a16="http://schemas.microsoft.com/office/drawing/2014/main" val="65007415"/>
                    </a:ext>
                  </a:extLst>
                </a:gridCol>
                <a:gridCol w="3491938">
                  <a:extLst>
                    <a:ext uri="{9D8B030D-6E8A-4147-A177-3AD203B41FA5}">
                      <a16:colId xmlns:a16="http://schemas.microsoft.com/office/drawing/2014/main" val="1705741376"/>
                    </a:ext>
                  </a:extLst>
                </a:gridCol>
              </a:tblGrid>
              <a:tr h="596119">
                <a:tc>
                  <a:txBody>
                    <a:bodyPr/>
                    <a:lstStyle/>
                    <a:p>
                      <a:r>
                        <a:rPr lang="nl-NL" sz="1000" b="0" cap="none" spc="0">
                          <a:solidFill>
                            <a:schemeClr val="bg1"/>
                          </a:solidFill>
                        </a:rPr>
                        <a:t>Trial / jaar</a:t>
                      </a:r>
                    </a:p>
                  </a:txBody>
                  <a:tcPr marL="68811" marR="34038" marT="52931" marB="52931" anchor="ctr"/>
                </a:tc>
                <a:tc>
                  <a:txBody>
                    <a:bodyPr/>
                    <a:lstStyle/>
                    <a:p>
                      <a:r>
                        <a:rPr lang="nl-NL" sz="1000" b="0" cap="none" spc="0">
                          <a:solidFill>
                            <a:schemeClr val="bg1"/>
                          </a:solidFill>
                        </a:rPr>
                        <a:t>n (ongeveer)</a:t>
                      </a:r>
                    </a:p>
                  </a:txBody>
                  <a:tcPr marL="68811" marR="34038" marT="52931" marB="52931" anchor="ctr"/>
                </a:tc>
                <a:tc>
                  <a:txBody>
                    <a:bodyPr/>
                    <a:lstStyle/>
                    <a:p>
                      <a:r>
                        <a:rPr lang="nl-NL" sz="1000" b="0" cap="none" spc="0" dirty="0">
                          <a:solidFill>
                            <a:schemeClr val="bg1"/>
                          </a:solidFill>
                        </a:rPr>
                        <a:t>Populatie</a:t>
                      </a:r>
                    </a:p>
                  </a:txBody>
                  <a:tcPr marL="68811" marR="34038" marT="52931" marB="52931" anchor="ctr"/>
                </a:tc>
                <a:tc>
                  <a:txBody>
                    <a:bodyPr/>
                    <a:lstStyle/>
                    <a:p>
                      <a:r>
                        <a:rPr lang="nl-NL" sz="1000" b="0" cap="none" spc="0">
                          <a:solidFill>
                            <a:schemeClr val="bg1"/>
                          </a:solidFill>
                        </a:rPr>
                        <a:t>Design</a:t>
                      </a:r>
                    </a:p>
                  </a:txBody>
                  <a:tcPr marL="68811" marR="34038" marT="52931" marB="52931" anchor="ctr"/>
                </a:tc>
                <a:tc>
                  <a:txBody>
                    <a:bodyPr/>
                    <a:lstStyle/>
                    <a:p>
                      <a:r>
                        <a:rPr lang="nl-NL" sz="1000" b="0" cap="none" spc="0">
                          <a:solidFill>
                            <a:schemeClr val="bg1"/>
                          </a:solidFill>
                        </a:rPr>
                        <a:t>Primaire uitkomst</a:t>
                      </a:r>
                    </a:p>
                  </a:txBody>
                  <a:tcPr marL="68811" marR="34038" marT="52931" marB="52931" anchor="ctr"/>
                </a:tc>
                <a:tc>
                  <a:txBody>
                    <a:bodyPr/>
                    <a:lstStyle/>
                    <a:p>
                      <a:r>
                        <a:rPr lang="nl-NL" sz="1000" b="0" cap="none" spc="0">
                          <a:solidFill>
                            <a:schemeClr val="bg1"/>
                          </a:solidFill>
                        </a:rPr>
                        <a:t>Belangrijkste resultaat</a:t>
                      </a:r>
                    </a:p>
                  </a:txBody>
                  <a:tcPr marL="68811" marR="34038" marT="52931" marB="52931" anchor="ctr"/>
                </a:tc>
                <a:extLst>
                  <a:ext uri="{0D108BD9-81ED-4DB2-BD59-A6C34878D82A}">
                    <a16:rowId xmlns:a16="http://schemas.microsoft.com/office/drawing/2014/main" val="3820577182"/>
                  </a:ext>
                </a:extLst>
              </a:tr>
              <a:tr h="1217302">
                <a:tc>
                  <a:txBody>
                    <a:bodyPr/>
                    <a:lstStyle/>
                    <a:p>
                      <a:r>
                        <a:rPr lang="nl-NL" sz="1000" b="1" cap="none" spc="0" dirty="0">
                          <a:solidFill>
                            <a:schemeClr val="tx1"/>
                          </a:solidFill>
                        </a:rPr>
                        <a:t>Yung &amp; </a:t>
                      </a:r>
                      <a:r>
                        <a:rPr lang="nl-NL" sz="1000" b="1" cap="none" spc="0" dirty="0" err="1">
                          <a:solidFill>
                            <a:schemeClr val="tx1"/>
                          </a:solidFill>
                        </a:rPr>
                        <a:t>Keeley</a:t>
                      </a:r>
                      <a:r>
                        <a:rPr lang="nl-NL" sz="1000" b="1" cap="none" spc="0" dirty="0">
                          <a:solidFill>
                            <a:schemeClr val="tx1"/>
                          </a:solidFill>
                        </a:rPr>
                        <a:t> (2009, UK)</a:t>
                      </a:r>
                      <a:endParaRPr lang="nl-NL" sz="1000" cap="none" spc="0" dirty="0">
                        <a:solidFill>
                          <a:schemeClr val="tx1"/>
                        </a:solidFill>
                      </a:endParaRPr>
                    </a:p>
                  </a:txBody>
                  <a:tcPr marL="68811" marR="34038" marT="52931" marB="52931" anchor="ctr"/>
                </a:tc>
                <a:tc>
                  <a:txBody>
                    <a:bodyPr/>
                    <a:lstStyle/>
                    <a:p>
                      <a:r>
                        <a:rPr lang="nl-NL" sz="1000" cap="none" spc="0" dirty="0">
                          <a:solidFill>
                            <a:schemeClr val="tx1"/>
                          </a:solidFill>
                        </a:rPr>
                        <a:t>38</a:t>
                      </a:r>
                    </a:p>
                  </a:txBody>
                  <a:tcPr marL="68811" marR="34038" marT="52931" marB="52931" anchor="ctr"/>
                </a:tc>
                <a:tc>
                  <a:txBody>
                    <a:bodyPr/>
                    <a:lstStyle/>
                    <a:p>
                      <a:r>
                        <a:rPr lang="nl-NL" sz="1000" cap="none" spc="0" dirty="0">
                          <a:solidFill>
                            <a:schemeClr val="tx1"/>
                          </a:solidFill>
                        </a:rPr>
                        <a:t>PICU postoperatief</a:t>
                      </a:r>
                    </a:p>
                  </a:txBody>
                  <a:tcPr marL="68811" marR="34038" marT="52931" marB="52931" anchor="ctr"/>
                </a:tc>
                <a:tc>
                  <a:txBody>
                    <a:bodyPr/>
                    <a:lstStyle/>
                    <a:p>
                      <a:r>
                        <a:rPr lang="sv-SE" sz="1000" cap="none" spc="0">
                          <a:solidFill>
                            <a:schemeClr val="tx1"/>
                          </a:solidFill>
                        </a:rPr>
                        <a:t>Dubbelblind RCT (Hartmann vs NaCl 0,9%)</a:t>
                      </a:r>
                    </a:p>
                  </a:txBody>
                  <a:tcPr marL="68811" marR="34038" marT="52931" marB="52931" anchor="ctr"/>
                </a:tc>
                <a:tc>
                  <a:txBody>
                    <a:bodyPr/>
                    <a:lstStyle/>
                    <a:p>
                      <a:r>
                        <a:rPr lang="nl-NL" sz="1000" cap="none" spc="0" dirty="0">
                          <a:solidFill>
                            <a:schemeClr val="tx1"/>
                          </a:solidFill>
                        </a:rPr>
                        <a:t>Serum bicarbonaat / zuur-base</a:t>
                      </a:r>
                    </a:p>
                  </a:txBody>
                  <a:tcPr marL="68811" marR="34038" marT="52931" marB="52931" anchor="ctr"/>
                </a:tc>
                <a:tc>
                  <a:txBody>
                    <a:bodyPr/>
                    <a:lstStyle/>
                    <a:p>
                      <a:r>
                        <a:rPr lang="nl-NL" sz="1000" cap="none" spc="0">
                          <a:solidFill>
                            <a:schemeClr val="tx1"/>
                          </a:solidFill>
                        </a:rPr>
                        <a:t>Minder hyperchloremische acidose met Hartmann</a:t>
                      </a:r>
                    </a:p>
                  </a:txBody>
                  <a:tcPr marL="68811" marR="34038" marT="52931" marB="52931" anchor="ctr"/>
                </a:tc>
                <a:extLst>
                  <a:ext uri="{0D108BD9-81ED-4DB2-BD59-A6C34878D82A}">
                    <a16:rowId xmlns:a16="http://schemas.microsoft.com/office/drawing/2014/main" val="2461555825"/>
                  </a:ext>
                </a:extLst>
              </a:tr>
              <a:tr h="906710">
                <a:tc>
                  <a:txBody>
                    <a:bodyPr/>
                    <a:lstStyle/>
                    <a:p>
                      <a:r>
                        <a:rPr lang="da-DK" sz="1000" b="1" cap="none" spc="0">
                          <a:solidFill>
                            <a:schemeClr val="tx1"/>
                          </a:solidFill>
                        </a:rPr>
                        <a:t>Feld et al. (2012, US)</a:t>
                      </a:r>
                      <a:endParaRPr lang="da-DK" sz="1000" cap="none" spc="0">
                        <a:solidFill>
                          <a:schemeClr val="tx1"/>
                        </a:solidFill>
                      </a:endParaRPr>
                    </a:p>
                  </a:txBody>
                  <a:tcPr marL="68811" marR="34038" marT="52931" marB="52931" anchor="ctr"/>
                </a:tc>
                <a:tc>
                  <a:txBody>
                    <a:bodyPr/>
                    <a:lstStyle/>
                    <a:p>
                      <a:r>
                        <a:rPr lang="nl-NL" sz="1000" cap="none" spc="0">
                          <a:solidFill>
                            <a:schemeClr val="tx1"/>
                          </a:solidFill>
                        </a:rPr>
                        <a:t>88</a:t>
                      </a:r>
                    </a:p>
                  </a:txBody>
                  <a:tcPr marL="68811" marR="34038" marT="52931" marB="52931" anchor="ctr"/>
                </a:tc>
                <a:tc>
                  <a:txBody>
                    <a:bodyPr/>
                    <a:lstStyle/>
                    <a:p>
                      <a:r>
                        <a:rPr lang="nl-NL" sz="1000" cap="none" spc="0">
                          <a:solidFill>
                            <a:schemeClr val="tx1"/>
                          </a:solidFill>
                        </a:rPr>
                        <a:t>Kinderen (1–18 j) met appendectomie</a:t>
                      </a:r>
                    </a:p>
                  </a:txBody>
                  <a:tcPr marL="68811" marR="34038" marT="52931" marB="52931" anchor="ctr"/>
                </a:tc>
                <a:tc>
                  <a:txBody>
                    <a:bodyPr/>
                    <a:lstStyle/>
                    <a:p>
                      <a:r>
                        <a:rPr lang="nl-NL" sz="1000" cap="none" spc="0">
                          <a:solidFill>
                            <a:schemeClr val="tx1"/>
                          </a:solidFill>
                        </a:rPr>
                        <a:t>RCT (Plasma-Lyte vs NaCl 0,9%)</a:t>
                      </a:r>
                    </a:p>
                  </a:txBody>
                  <a:tcPr marL="68811" marR="34038" marT="52931" marB="52931" anchor="ctr"/>
                </a:tc>
                <a:tc>
                  <a:txBody>
                    <a:bodyPr/>
                    <a:lstStyle/>
                    <a:p>
                      <a:r>
                        <a:rPr lang="nl-NL" sz="1000" cap="none" spc="0">
                          <a:solidFill>
                            <a:schemeClr val="tx1"/>
                          </a:solidFill>
                        </a:rPr>
                        <a:t>Serum chloride en pH</a:t>
                      </a:r>
                    </a:p>
                  </a:txBody>
                  <a:tcPr marL="68811" marR="34038" marT="52931" marB="52931" anchor="ctr"/>
                </a:tc>
                <a:tc>
                  <a:txBody>
                    <a:bodyPr/>
                    <a:lstStyle/>
                    <a:p>
                      <a:r>
                        <a:rPr lang="nl-NL" sz="1000" cap="none" spc="0">
                          <a:solidFill>
                            <a:schemeClr val="tx1"/>
                          </a:solidFill>
                        </a:rPr>
                        <a:t>Balanced crystalloïden voorkwamen hyperchloremie, betere pH</a:t>
                      </a:r>
                    </a:p>
                  </a:txBody>
                  <a:tcPr marL="68811" marR="34038" marT="52931" marB="52931" anchor="ctr"/>
                </a:tc>
                <a:extLst>
                  <a:ext uri="{0D108BD9-81ED-4DB2-BD59-A6C34878D82A}">
                    <a16:rowId xmlns:a16="http://schemas.microsoft.com/office/drawing/2014/main" val="4119571500"/>
                  </a:ext>
                </a:extLst>
              </a:tr>
              <a:tr h="1217302">
                <a:tc>
                  <a:txBody>
                    <a:bodyPr/>
                    <a:lstStyle/>
                    <a:p>
                      <a:r>
                        <a:rPr lang="da-DK" sz="1000" b="1" cap="none" spc="0">
                          <a:solidFill>
                            <a:schemeClr val="tx1"/>
                          </a:solidFill>
                        </a:rPr>
                        <a:t>McNab et al. (2015, Australië)</a:t>
                      </a:r>
                      <a:endParaRPr lang="da-DK" sz="1000" cap="none" spc="0">
                        <a:solidFill>
                          <a:schemeClr val="tx1"/>
                        </a:solidFill>
                      </a:endParaRPr>
                    </a:p>
                  </a:txBody>
                  <a:tcPr marL="68811" marR="34038" marT="52931" marB="52931" anchor="ctr"/>
                </a:tc>
                <a:tc>
                  <a:txBody>
                    <a:bodyPr/>
                    <a:lstStyle/>
                    <a:p>
                      <a:r>
                        <a:rPr lang="nl-NL" sz="1000" cap="none" spc="0">
                          <a:solidFill>
                            <a:schemeClr val="tx1"/>
                          </a:solidFill>
                        </a:rPr>
                        <a:t>258</a:t>
                      </a:r>
                    </a:p>
                  </a:txBody>
                  <a:tcPr marL="68811" marR="34038" marT="52931" marB="52931" anchor="ctr"/>
                </a:tc>
                <a:tc>
                  <a:txBody>
                    <a:bodyPr/>
                    <a:lstStyle/>
                    <a:p>
                      <a:r>
                        <a:rPr lang="nl-NL" sz="1000" cap="none" spc="0" dirty="0">
                          <a:solidFill>
                            <a:schemeClr val="tx1"/>
                          </a:solidFill>
                        </a:rPr>
                        <a:t>Ziekenhuis</a:t>
                      </a:r>
                    </a:p>
                  </a:txBody>
                  <a:tcPr marL="68811" marR="34038" marT="52931" marB="52931" anchor="ctr"/>
                </a:tc>
                <a:tc>
                  <a:txBody>
                    <a:bodyPr/>
                    <a:lstStyle/>
                    <a:p>
                      <a:r>
                        <a:rPr lang="nl-NL" sz="1000" cap="none" spc="0">
                          <a:solidFill>
                            <a:schemeClr val="tx1"/>
                          </a:solidFill>
                        </a:rPr>
                        <a:t>RCT (Plasma-Lyte vs NaCl 0,9%)</a:t>
                      </a:r>
                    </a:p>
                  </a:txBody>
                  <a:tcPr marL="68811" marR="34038" marT="52931" marB="52931" anchor="ctr"/>
                </a:tc>
                <a:tc>
                  <a:txBody>
                    <a:bodyPr/>
                    <a:lstStyle/>
                    <a:p>
                      <a:r>
                        <a:rPr lang="nl-NL" sz="1000" cap="none" spc="0">
                          <a:solidFill>
                            <a:schemeClr val="tx1"/>
                          </a:solidFill>
                        </a:rPr>
                        <a:t>Correctie acidose / biochemie</a:t>
                      </a:r>
                    </a:p>
                  </a:txBody>
                  <a:tcPr marL="68811" marR="34038" marT="52931" marB="52931" anchor="ctr"/>
                </a:tc>
                <a:tc>
                  <a:txBody>
                    <a:bodyPr/>
                    <a:lstStyle/>
                    <a:p>
                      <a:r>
                        <a:rPr lang="nl-NL" sz="1000" cap="none" spc="0">
                          <a:solidFill>
                            <a:schemeClr val="tx1"/>
                          </a:solidFill>
                        </a:rPr>
                        <a:t>Plasma-Lyte leidde tot snellere correctie acidose</a:t>
                      </a:r>
                    </a:p>
                  </a:txBody>
                  <a:tcPr marL="68811" marR="34038" marT="52931" marB="52931" anchor="ctr"/>
                </a:tc>
                <a:extLst>
                  <a:ext uri="{0D108BD9-81ED-4DB2-BD59-A6C34878D82A}">
                    <a16:rowId xmlns:a16="http://schemas.microsoft.com/office/drawing/2014/main" val="216631663"/>
                  </a:ext>
                </a:extLst>
              </a:tr>
              <a:tr h="906710">
                <a:tc>
                  <a:txBody>
                    <a:bodyPr/>
                    <a:lstStyle/>
                    <a:p>
                      <a:r>
                        <a:rPr lang="nl-NL" sz="1000" b="1" cap="none" spc="0">
                          <a:solidFill>
                            <a:schemeClr val="tx1"/>
                          </a:solidFill>
                        </a:rPr>
                        <a:t>Khurana et al. (2020, India)</a:t>
                      </a:r>
                      <a:endParaRPr lang="nl-NL" sz="1000" cap="none" spc="0">
                        <a:solidFill>
                          <a:schemeClr val="tx1"/>
                        </a:solidFill>
                      </a:endParaRPr>
                    </a:p>
                  </a:txBody>
                  <a:tcPr marL="68811" marR="34038" marT="52931" marB="52931" anchor="ctr"/>
                </a:tc>
                <a:tc>
                  <a:txBody>
                    <a:bodyPr/>
                    <a:lstStyle/>
                    <a:p>
                      <a:r>
                        <a:rPr lang="nl-NL" sz="1000" cap="none" spc="0">
                          <a:solidFill>
                            <a:schemeClr val="tx1"/>
                          </a:solidFill>
                        </a:rPr>
                        <a:t>150</a:t>
                      </a:r>
                    </a:p>
                  </a:txBody>
                  <a:tcPr marL="68811" marR="34038" marT="52931" marB="52931" anchor="ctr"/>
                </a:tc>
                <a:tc>
                  <a:txBody>
                    <a:bodyPr/>
                    <a:lstStyle/>
                    <a:p>
                      <a:r>
                        <a:rPr lang="nl-NL" sz="1000" cap="none" spc="0" dirty="0">
                          <a:solidFill>
                            <a:schemeClr val="tx1"/>
                          </a:solidFill>
                        </a:rPr>
                        <a:t>PICU (sepsis / shock)</a:t>
                      </a:r>
                    </a:p>
                  </a:txBody>
                  <a:tcPr marL="68811" marR="34038" marT="52931" marB="52931" anchor="ctr"/>
                </a:tc>
                <a:tc>
                  <a:txBody>
                    <a:bodyPr/>
                    <a:lstStyle/>
                    <a:p>
                      <a:r>
                        <a:rPr lang="nl-NL" sz="1000" cap="none" spc="0">
                          <a:solidFill>
                            <a:schemeClr val="tx1"/>
                          </a:solidFill>
                        </a:rPr>
                        <a:t>RCT (Ringer’s lactaat vs NaCl 0,9%)</a:t>
                      </a:r>
                    </a:p>
                  </a:txBody>
                  <a:tcPr marL="68811" marR="34038" marT="52931" marB="52931" anchor="ctr"/>
                </a:tc>
                <a:tc>
                  <a:txBody>
                    <a:bodyPr/>
                    <a:lstStyle/>
                    <a:p>
                      <a:r>
                        <a:rPr lang="nl-NL" sz="1000" cap="none" spc="0">
                          <a:solidFill>
                            <a:schemeClr val="tx1"/>
                          </a:solidFill>
                        </a:rPr>
                        <a:t>Acid-base status, AKI</a:t>
                      </a:r>
                    </a:p>
                  </a:txBody>
                  <a:tcPr marL="68811" marR="34038" marT="52931" marB="52931" anchor="ctr"/>
                </a:tc>
                <a:tc>
                  <a:txBody>
                    <a:bodyPr/>
                    <a:lstStyle/>
                    <a:p>
                      <a:r>
                        <a:rPr lang="nl-NL" sz="1000" cap="none" spc="0" dirty="0" err="1">
                          <a:solidFill>
                            <a:schemeClr val="tx1"/>
                          </a:solidFill>
                        </a:rPr>
                        <a:t>Balanced</a:t>
                      </a:r>
                      <a:r>
                        <a:rPr lang="nl-NL" sz="1000" cap="none" spc="0" dirty="0">
                          <a:solidFill>
                            <a:schemeClr val="tx1"/>
                          </a:solidFill>
                        </a:rPr>
                        <a:t> vloeistof gaf minder </a:t>
                      </a:r>
                      <a:r>
                        <a:rPr lang="nl-NL" sz="1000" cap="none" spc="0" dirty="0" err="1">
                          <a:solidFill>
                            <a:schemeClr val="tx1"/>
                          </a:solidFill>
                        </a:rPr>
                        <a:t>hyperchloremische</a:t>
                      </a:r>
                      <a:r>
                        <a:rPr lang="nl-NL" sz="1000" cap="none" spc="0" dirty="0">
                          <a:solidFill>
                            <a:schemeClr val="tx1"/>
                          </a:solidFill>
                        </a:rPr>
                        <a:t> acidose; geen verschil in AKI of mortaliteit</a:t>
                      </a:r>
                    </a:p>
                  </a:txBody>
                  <a:tcPr marL="68811" marR="34038" marT="52931" marB="52931" anchor="ctr"/>
                </a:tc>
                <a:extLst>
                  <a:ext uri="{0D108BD9-81ED-4DB2-BD59-A6C34878D82A}">
                    <a16:rowId xmlns:a16="http://schemas.microsoft.com/office/drawing/2014/main" val="2997740556"/>
                  </a:ext>
                </a:extLst>
              </a:tr>
            </a:tbl>
          </a:graphicData>
        </a:graphic>
      </p:graphicFrame>
    </p:spTree>
    <p:extLst>
      <p:ext uri="{BB962C8B-B14F-4D97-AF65-F5344CB8AC3E}">
        <p14:creationId xmlns:p14="http://schemas.microsoft.com/office/powerpoint/2010/main" val="1162723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8F0EE5-E09B-2816-1534-75D53A9DEF52}"/>
              </a:ext>
            </a:extLst>
          </p:cNvPr>
          <p:cNvSpPr>
            <a:spLocks noGrp="1"/>
          </p:cNvSpPr>
          <p:nvPr>
            <p:ph type="title"/>
          </p:nvPr>
        </p:nvSpPr>
        <p:spPr/>
        <p:txBody>
          <a:bodyPr/>
          <a:lstStyle/>
          <a:p>
            <a:r>
              <a:rPr lang="nl-NL" dirty="0"/>
              <a:t>Richtlijnen</a:t>
            </a:r>
          </a:p>
        </p:txBody>
      </p:sp>
      <p:sp>
        <p:nvSpPr>
          <p:cNvPr id="3" name="Tijdelijke aanduiding voor inhoud 2">
            <a:extLst>
              <a:ext uri="{FF2B5EF4-FFF2-40B4-BE49-F238E27FC236}">
                <a16:creationId xmlns:a16="http://schemas.microsoft.com/office/drawing/2014/main" id="{F64F9164-804A-8217-F684-743C52735415}"/>
              </a:ext>
            </a:extLst>
          </p:cNvPr>
          <p:cNvSpPr>
            <a:spLocks noGrp="1"/>
          </p:cNvSpPr>
          <p:nvPr>
            <p:ph idx="1"/>
          </p:nvPr>
        </p:nvSpPr>
        <p:spPr/>
        <p:txBody>
          <a:bodyPr/>
          <a:lstStyle/>
          <a:p>
            <a:r>
              <a:rPr lang="nl-NL" dirty="0"/>
              <a:t>NRR: Gebruik een isotone kristalloïde vloeistof als eerste keus (bv. </a:t>
            </a:r>
            <a:r>
              <a:rPr lang="nl-NL" dirty="0" err="1"/>
              <a:t>ringerlactaat</a:t>
            </a:r>
            <a:r>
              <a:rPr lang="nl-NL" dirty="0"/>
              <a:t>). Hypovolemie wordt behandeld met één of meerdere intravasculaire bolussen van 10 ml/ kg kristalloïd (bv. </a:t>
            </a:r>
            <a:r>
              <a:rPr lang="nl-NL" dirty="0" err="1"/>
              <a:t>ringerlactaat</a:t>
            </a:r>
            <a:r>
              <a:rPr lang="nl-NL" dirty="0"/>
              <a:t>, max. 500 ml/bolus).</a:t>
            </a:r>
          </a:p>
          <a:p>
            <a:r>
              <a:rPr lang="nl-NL" dirty="0"/>
              <a:t>ERC (2025): gebalanceerde kristalloïden als 1</a:t>
            </a:r>
            <a:r>
              <a:rPr lang="nl-NL" baseline="30000" dirty="0"/>
              <a:t>e</a:t>
            </a:r>
            <a:r>
              <a:rPr lang="nl-NL" dirty="0"/>
              <a:t> keus, behalve bij DKA en TBI. </a:t>
            </a:r>
          </a:p>
          <a:p>
            <a:r>
              <a:rPr lang="nl-NL" dirty="0"/>
              <a:t>NVK: geen voorkeur maar wel een kristalloïd.</a:t>
            </a:r>
          </a:p>
        </p:txBody>
      </p:sp>
    </p:spTree>
    <p:extLst>
      <p:ext uri="{BB962C8B-B14F-4D97-AF65-F5344CB8AC3E}">
        <p14:creationId xmlns:p14="http://schemas.microsoft.com/office/powerpoint/2010/main" val="1561920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912FE1-369E-0750-6870-FDE6CF4ED64A}"/>
              </a:ext>
            </a:extLst>
          </p:cNvPr>
          <p:cNvSpPr>
            <a:spLocks noGrp="1"/>
          </p:cNvSpPr>
          <p:nvPr>
            <p:ph type="title"/>
          </p:nvPr>
        </p:nvSpPr>
        <p:spPr/>
        <p:txBody>
          <a:bodyPr/>
          <a:lstStyle/>
          <a:p>
            <a:r>
              <a:rPr lang="nl-NL" dirty="0"/>
              <a:t>Wie doet wat (bij kinderen &gt;40kg)</a:t>
            </a:r>
          </a:p>
        </p:txBody>
      </p:sp>
      <p:graphicFrame>
        <p:nvGraphicFramePr>
          <p:cNvPr id="5" name="Tijdelijke aanduiding voor inhoud 2">
            <a:extLst>
              <a:ext uri="{FF2B5EF4-FFF2-40B4-BE49-F238E27FC236}">
                <a16:creationId xmlns:a16="http://schemas.microsoft.com/office/drawing/2014/main" id="{1728EDAC-1ADE-A4FC-F268-A6BF697025E3}"/>
              </a:ext>
            </a:extLst>
          </p:cNvPr>
          <p:cNvGraphicFramePr>
            <a:graphicFrameLocks noGrp="1"/>
          </p:cNvGraphicFramePr>
          <p:nvPr>
            <p:ph idx="1"/>
            <p:extLst>
              <p:ext uri="{D42A27DB-BD31-4B8C-83A1-F6EECF244321}">
                <p14:modId xmlns:p14="http://schemas.microsoft.com/office/powerpoint/2010/main" val="5765185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2525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Tijdelijke aanduiding voor inhoud 4">
            <a:extLst>
              <a:ext uri="{FF2B5EF4-FFF2-40B4-BE49-F238E27FC236}">
                <a16:creationId xmlns:a16="http://schemas.microsoft.com/office/drawing/2014/main" id="{A59293B8-3738-8C56-A3FB-76DC0C1E42CC}"/>
              </a:ext>
            </a:extLst>
          </p:cNvPr>
          <p:cNvPicPr>
            <a:picLocks noGrp="1" noChangeAspect="1"/>
          </p:cNvPicPr>
          <p:nvPr>
            <p:ph idx="1"/>
          </p:nvPr>
        </p:nvPicPr>
        <p:blipFill>
          <a:blip r:embed="rId2"/>
          <a:stretch>
            <a:fillRect/>
          </a:stretch>
        </p:blipFill>
        <p:spPr>
          <a:xfrm>
            <a:off x="643467" y="920834"/>
            <a:ext cx="10905066" cy="5016331"/>
          </a:xfrm>
          <a:prstGeom prst="rect">
            <a:avLst/>
          </a:prstGeom>
        </p:spPr>
      </p:pic>
    </p:spTree>
    <p:extLst>
      <p:ext uri="{BB962C8B-B14F-4D97-AF65-F5344CB8AC3E}">
        <p14:creationId xmlns:p14="http://schemas.microsoft.com/office/powerpoint/2010/main" val="581856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E71C79-24A0-4F34-BAF8-E21801B98AD4}"/>
              </a:ext>
            </a:extLst>
          </p:cNvPr>
          <p:cNvSpPr>
            <a:spLocks noGrp="1"/>
          </p:cNvSpPr>
          <p:nvPr>
            <p:ph type="title"/>
          </p:nvPr>
        </p:nvSpPr>
        <p:spPr/>
        <p:txBody>
          <a:bodyPr/>
          <a:lstStyle/>
          <a:p>
            <a:r>
              <a:rPr lang="nl-NL" dirty="0"/>
              <a:t>Methode</a:t>
            </a:r>
          </a:p>
        </p:txBody>
      </p:sp>
      <p:sp>
        <p:nvSpPr>
          <p:cNvPr id="3" name="Tijdelijke aanduiding voor inhoud 2">
            <a:extLst>
              <a:ext uri="{FF2B5EF4-FFF2-40B4-BE49-F238E27FC236}">
                <a16:creationId xmlns:a16="http://schemas.microsoft.com/office/drawing/2014/main" id="{0F7B5EB1-A9F0-C8C0-290C-BA380E918163}"/>
              </a:ext>
            </a:extLst>
          </p:cNvPr>
          <p:cNvSpPr>
            <a:spLocks noGrp="1"/>
          </p:cNvSpPr>
          <p:nvPr>
            <p:ph idx="1"/>
          </p:nvPr>
        </p:nvSpPr>
        <p:spPr/>
        <p:txBody>
          <a:bodyPr/>
          <a:lstStyle/>
          <a:p>
            <a:r>
              <a:rPr lang="nl-NL" dirty="0"/>
              <a:t>Open label</a:t>
            </a:r>
          </a:p>
          <a:p>
            <a:r>
              <a:rPr lang="nl-NL" dirty="0" err="1"/>
              <a:t>Two</a:t>
            </a:r>
            <a:r>
              <a:rPr lang="nl-NL" dirty="0"/>
              <a:t> </a:t>
            </a:r>
            <a:r>
              <a:rPr lang="nl-NL" dirty="0" err="1"/>
              <a:t>period</a:t>
            </a:r>
            <a:r>
              <a:rPr lang="nl-NL" dirty="0"/>
              <a:t> </a:t>
            </a:r>
            <a:r>
              <a:rPr lang="nl-NL" dirty="0">
                <a:sym typeface="Wingdings" panose="05000000000000000000" pitchFamily="2" charset="2"/>
              </a:rPr>
              <a:t> 2x 15 weken</a:t>
            </a:r>
            <a:endParaRPr lang="nl-NL" dirty="0"/>
          </a:p>
          <a:p>
            <a:r>
              <a:rPr lang="nl-NL" dirty="0" err="1"/>
              <a:t>Two</a:t>
            </a:r>
            <a:r>
              <a:rPr lang="nl-NL" dirty="0"/>
              <a:t> </a:t>
            </a:r>
            <a:r>
              <a:rPr lang="nl-NL" dirty="0" err="1"/>
              <a:t>sequence</a:t>
            </a:r>
            <a:r>
              <a:rPr lang="nl-NL" dirty="0"/>
              <a:t> </a:t>
            </a:r>
            <a:r>
              <a:rPr lang="nl-NL" dirty="0">
                <a:sym typeface="Wingdings" panose="05000000000000000000" pitchFamily="2" charset="2"/>
              </a:rPr>
              <a:t> </a:t>
            </a:r>
            <a:r>
              <a:rPr lang="nl-NL" dirty="0"/>
              <a:t>eerst óf </a:t>
            </a:r>
            <a:r>
              <a:rPr lang="nl-NL" dirty="0" err="1"/>
              <a:t>Ringer</a:t>
            </a:r>
            <a:r>
              <a:rPr lang="nl-NL" dirty="0"/>
              <a:t> óf zoutoplossing als standaard vloeistof</a:t>
            </a:r>
          </a:p>
          <a:p>
            <a:r>
              <a:rPr lang="nl-NL" dirty="0"/>
              <a:t>Cluster-</a:t>
            </a:r>
            <a:r>
              <a:rPr lang="nl-NL" dirty="0" err="1"/>
              <a:t>randomized</a:t>
            </a:r>
            <a:r>
              <a:rPr lang="nl-NL" dirty="0"/>
              <a:t> </a:t>
            </a:r>
            <a:r>
              <a:rPr lang="nl-NL" dirty="0">
                <a:sym typeface="Wingdings" panose="05000000000000000000" pitchFamily="2" charset="2"/>
              </a:rPr>
              <a:t> heel ziekenhuis zelfde loting</a:t>
            </a:r>
            <a:endParaRPr lang="nl-NL" dirty="0"/>
          </a:p>
          <a:p>
            <a:r>
              <a:rPr lang="nl-NL" dirty="0" err="1"/>
              <a:t>Crossover</a:t>
            </a:r>
            <a:r>
              <a:rPr lang="nl-NL" dirty="0"/>
              <a:t> </a:t>
            </a:r>
            <a:r>
              <a:rPr lang="nl-NL" dirty="0">
                <a:sym typeface="Wingdings" panose="05000000000000000000" pitchFamily="2" charset="2"/>
              </a:rPr>
              <a:t> </a:t>
            </a:r>
            <a:r>
              <a:rPr lang="nl-NL" dirty="0"/>
              <a:t>verbetering </a:t>
            </a:r>
            <a:r>
              <a:rPr lang="nl-NL" dirty="0" err="1"/>
              <a:t>vd</a:t>
            </a:r>
            <a:r>
              <a:rPr lang="nl-NL" dirty="0"/>
              <a:t> power </a:t>
            </a:r>
          </a:p>
        </p:txBody>
      </p:sp>
    </p:spTree>
    <p:extLst>
      <p:ext uri="{BB962C8B-B14F-4D97-AF65-F5344CB8AC3E}">
        <p14:creationId xmlns:p14="http://schemas.microsoft.com/office/powerpoint/2010/main" val="74561591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895</Words>
  <Application>Microsoft Office PowerPoint</Application>
  <PresentationFormat>Breedbeeld</PresentationFormat>
  <Paragraphs>209</Paragraphs>
  <Slides>22</Slides>
  <Notes>2</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22</vt:i4>
      </vt:variant>
    </vt:vector>
  </HeadingPairs>
  <TitlesOfParts>
    <vt:vector size="29" baseType="lpstr">
      <vt:lpstr>Arial</vt:lpstr>
      <vt:lpstr>Calibri</vt:lpstr>
      <vt:lpstr>Calibri Light</vt:lpstr>
      <vt:lpstr>Cambria</vt:lpstr>
      <vt:lpstr>Source Sans Pro</vt:lpstr>
      <vt:lpstr>Wingdings</vt:lpstr>
      <vt:lpstr>Kantoorthema</vt:lpstr>
      <vt:lpstr>(gebalanceerde) kristalloïden</vt:lpstr>
      <vt:lpstr>PowerPoint-presentatie</vt:lpstr>
      <vt:lpstr>PowerPoint-presentatie</vt:lpstr>
      <vt:lpstr>PowerPoint-presentatie</vt:lpstr>
      <vt:lpstr>PowerPoint-presentatie</vt:lpstr>
      <vt:lpstr>Richtlijnen</vt:lpstr>
      <vt:lpstr>Wie doet wat (bij kinderen &gt;40kg)</vt:lpstr>
      <vt:lpstr>PowerPoint-presentatie</vt:lpstr>
      <vt:lpstr>Methode</vt:lpstr>
      <vt:lpstr>PowerPoint-presentatie</vt:lpstr>
      <vt:lpstr>Methode</vt:lpstr>
      <vt:lpstr>Methode</vt:lpstr>
      <vt:lpstr>Methode</vt:lpstr>
      <vt:lpstr>Methode</vt:lpstr>
      <vt:lpstr>PowerPoint-presentatie</vt:lpstr>
      <vt:lpstr>PowerPoint-presentatie</vt:lpstr>
      <vt:lpstr>PowerPoint-presentatie</vt:lpstr>
      <vt:lpstr>PowerPoint-presentatie</vt:lpstr>
      <vt:lpstr>PowerPoint-presentatie</vt:lpstr>
      <vt:lpstr>PowerPoint-presentatie</vt:lpstr>
      <vt:lpstr>Onze PICU</vt:lpstr>
      <vt:lpstr>PowerPoint-presentatie</vt:lpstr>
    </vt:vector>
  </TitlesOfParts>
  <Company>UMC Utrecht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Ringer vs. zout</dc:title>
  <dc:creator>Beckeringh, N.I. (Nike)</dc:creator>
  <cp:lastModifiedBy>Wilde, J. de (Joke)</cp:lastModifiedBy>
  <cp:revision>2</cp:revision>
  <dcterms:created xsi:type="dcterms:W3CDTF">2025-09-25T09:40:25Z</dcterms:created>
  <dcterms:modified xsi:type="dcterms:W3CDTF">2025-09-30T12:59:42Z</dcterms:modified>
</cp:coreProperties>
</file>