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1054" r:id="rId3"/>
    <p:sldId id="1066" r:id="rId4"/>
    <p:sldId id="1067" r:id="rId5"/>
    <p:sldId id="1069" r:id="rId6"/>
    <p:sldId id="1056" r:id="rId7"/>
    <p:sldId id="1072" r:id="rId8"/>
    <p:sldId id="1065" r:id="rId9"/>
    <p:sldId id="1055" r:id="rId10"/>
    <p:sldId id="1058" r:id="rId11"/>
    <p:sldId id="1070" r:id="rId12"/>
    <p:sldId id="1071" r:id="rId13"/>
    <p:sldId id="1073" r:id="rId14"/>
    <p:sldId id="1074" r:id="rId15"/>
    <p:sldId id="1057" r:id="rId16"/>
    <p:sldId id="1075" r:id="rId17"/>
    <p:sldId id="1076" r:id="rId18"/>
    <p:sldId id="1060" r:id="rId19"/>
    <p:sldId id="1061" r:id="rId20"/>
    <p:sldId id="1068" r:id="rId21"/>
    <p:sldId id="1062" r:id="rId22"/>
    <p:sldId id="1078" r:id="rId23"/>
    <p:sldId id="1077" r:id="rId24"/>
    <p:sldId id="1063" r:id="rId25"/>
    <p:sldId id="1064" r:id="rId26"/>
    <p:sldId id="1079" r:id="rId27"/>
    <p:sldId id="1080" r:id="rId28"/>
    <p:sldId id="1081" r:id="rId29"/>
    <p:sldId id="1082" r:id="rId3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624"/>
    <a:srgbClr val="424242"/>
    <a:srgbClr val="FF40FF"/>
    <a:srgbClr val="00FA00"/>
    <a:srgbClr val="C2E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74560"/>
  </p:normalViewPr>
  <p:slideViewPr>
    <p:cSldViewPr snapToGrid="0">
      <p:cViewPr varScale="1">
        <p:scale>
          <a:sx n="35" d="100"/>
          <a:sy n="35" d="100"/>
        </p:scale>
        <p:origin x="82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1E854-18FF-48E5-A6AE-1A60FD467F7A}" type="datetimeFigureOut">
              <a:rPr lang="en-NL" smtClean="0"/>
              <a:t>10/23/2025</a:t>
            </a:fld>
            <a:endParaRPr lang="en-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7629D-4D96-4540-8844-B950841B6279}" type="slidenum">
              <a:rPr lang="en-NL" smtClean="0"/>
              <a:t>‹nr.›</a:t>
            </a:fld>
            <a:endParaRPr lang="en-NL"/>
          </a:p>
        </p:txBody>
      </p:sp>
    </p:spTree>
    <p:extLst>
      <p:ext uri="{BB962C8B-B14F-4D97-AF65-F5344CB8AC3E}">
        <p14:creationId xmlns:p14="http://schemas.microsoft.com/office/powerpoint/2010/main" val="343875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4705B-BA61-44C3-B827-071B55B257D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3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6463E-7C2F-1DE8-3BE2-59D768154A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0B40F63-DF52-3F31-690C-B1495365E3C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F0443B-D77E-6F22-0243-EB9DE82A9C47}"/>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C707BC58-3B88-5832-C5B0-ED41E6223699}"/>
              </a:ext>
            </a:extLst>
          </p:cNvPr>
          <p:cNvSpPr>
            <a:spLocks noGrp="1"/>
          </p:cNvSpPr>
          <p:nvPr>
            <p:ph type="sldNum" sz="quarter" idx="5"/>
          </p:nvPr>
        </p:nvSpPr>
        <p:spPr/>
        <p:txBody>
          <a:bodyPr/>
          <a:lstStyle/>
          <a:p>
            <a:fld id="{7664705B-BA61-44C3-B827-071B55B257D1}" type="slidenum">
              <a:rPr lang="nl-NL" smtClean="0"/>
              <a:t>10</a:t>
            </a:fld>
            <a:endParaRPr lang="nl-NL"/>
          </a:p>
        </p:txBody>
      </p:sp>
    </p:spTree>
    <p:extLst>
      <p:ext uri="{BB962C8B-B14F-4D97-AF65-F5344CB8AC3E}">
        <p14:creationId xmlns:p14="http://schemas.microsoft.com/office/powerpoint/2010/main" val="104352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93524-0C95-F3EC-D171-FCD323644F4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F947ED-E7C2-BCB0-00B0-2200B5AEE11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60B899A-D338-68CB-F3C7-53CFB7B732FC}"/>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62C79387-DCFB-031C-A2DC-9BC683F3C6D7}"/>
              </a:ext>
            </a:extLst>
          </p:cNvPr>
          <p:cNvSpPr>
            <a:spLocks noGrp="1"/>
          </p:cNvSpPr>
          <p:nvPr>
            <p:ph type="sldNum" sz="quarter" idx="5"/>
          </p:nvPr>
        </p:nvSpPr>
        <p:spPr/>
        <p:txBody>
          <a:bodyPr/>
          <a:lstStyle/>
          <a:p>
            <a:fld id="{7664705B-BA61-44C3-B827-071B55B257D1}" type="slidenum">
              <a:rPr lang="nl-NL" smtClean="0"/>
              <a:t>11</a:t>
            </a:fld>
            <a:endParaRPr lang="nl-NL"/>
          </a:p>
        </p:txBody>
      </p:sp>
    </p:spTree>
    <p:extLst>
      <p:ext uri="{BB962C8B-B14F-4D97-AF65-F5344CB8AC3E}">
        <p14:creationId xmlns:p14="http://schemas.microsoft.com/office/powerpoint/2010/main" val="50867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9935B-E6B6-0E65-93BD-702438499C8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947533A-5F2E-E8FA-88CF-8375E803E91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F1BF27-2D93-30F7-907A-0814CF88913B}"/>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E360A000-6772-93A6-7E50-89F1D4E99190}"/>
              </a:ext>
            </a:extLst>
          </p:cNvPr>
          <p:cNvSpPr>
            <a:spLocks noGrp="1"/>
          </p:cNvSpPr>
          <p:nvPr>
            <p:ph type="sldNum" sz="quarter" idx="5"/>
          </p:nvPr>
        </p:nvSpPr>
        <p:spPr/>
        <p:txBody>
          <a:bodyPr/>
          <a:lstStyle/>
          <a:p>
            <a:fld id="{7664705B-BA61-44C3-B827-071B55B257D1}" type="slidenum">
              <a:rPr lang="nl-NL" smtClean="0"/>
              <a:t>12</a:t>
            </a:fld>
            <a:endParaRPr lang="nl-NL"/>
          </a:p>
        </p:txBody>
      </p:sp>
    </p:spTree>
    <p:extLst>
      <p:ext uri="{BB962C8B-B14F-4D97-AF65-F5344CB8AC3E}">
        <p14:creationId xmlns:p14="http://schemas.microsoft.com/office/powerpoint/2010/main" val="277072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13A1-E429-D90A-4F2C-A085CAD1DA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9BDDB2-D693-A79C-0F5C-693A2091FB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0F65BC-D3E2-6024-B4CD-BE5C2B163440}"/>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7D2FCB14-5A11-7C35-D22E-1CBE5228B0BF}"/>
              </a:ext>
            </a:extLst>
          </p:cNvPr>
          <p:cNvSpPr>
            <a:spLocks noGrp="1"/>
          </p:cNvSpPr>
          <p:nvPr>
            <p:ph type="sldNum" sz="quarter" idx="5"/>
          </p:nvPr>
        </p:nvSpPr>
        <p:spPr/>
        <p:txBody>
          <a:bodyPr/>
          <a:lstStyle/>
          <a:p>
            <a:fld id="{7664705B-BA61-44C3-B827-071B55B257D1}" type="slidenum">
              <a:rPr lang="nl-NL" smtClean="0"/>
              <a:t>13</a:t>
            </a:fld>
            <a:endParaRPr lang="nl-NL"/>
          </a:p>
        </p:txBody>
      </p:sp>
    </p:spTree>
    <p:extLst>
      <p:ext uri="{BB962C8B-B14F-4D97-AF65-F5344CB8AC3E}">
        <p14:creationId xmlns:p14="http://schemas.microsoft.com/office/powerpoint/2010/main" val="193303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F0975-7E59-D8D7-549F-7886C587C6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D312E2-ECB9-4731-5538-952D68082E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77C178-9A92-42FD-2D49-66EAD953BCB4}"/>
              </a:ext>
            </a:extLst>
          </p:cNvPr>
          <p:cNvSpPr>
            <a:spLocks noGrp="1"/>
          </p:cNvSpPr>
          <p:nvPr>
            <p:ph type="body" idx="1"/>
          </p:nvPr>
        </p:nvSpPr>
        <p:spPr/>
        <p:txBody>
          <a:bodyPr/>
          <a:lstStyle/>
          <a:p>
            <a:r>
              <a:rPr lang="nl-NL" dirty="0" err="1"/>
              <a:t>Because</a:t>
            </a:r>
            <a:r>
              <a:rPr lang="nl-NL" dirty="0"/>
              <a:t> </a:t>
            </a:r>
            <a:r>
              <a:rPr lang="nl-NL" dirty="0" err="1"/>
              <a:t>each</a:t>
            </a:r>
            <a:r>
              <a:rPr lang="nl-NL" dirty="0"/>
              <a:t> </a:t>
            </a:r>
            <a:r>
              <a:rPr lang="nl-NL" dirty="0" err="1"/>
              <a:t>patient</a:t>
            </a:r>
            <a:r>
              <a:rPr lang="nl-NL" dirty="0"/>
              <a:t> </a:t>
            </a:r>
            <a:r>
              <a:rPr lang="nl-NL" dirty="0" err="1"/>
              <a:t>contributes</a:t>
            </a:r>
            <a:r>
              <a:rPr lang="nl-NL" dirty="0"/>
              <a:t> multiple </a:t>
            </a:r>
            <a:r>
              <a:rPr lang="nl-NL" dirty="0" err="1"/>
              <a:t>eyes</a:t>
            </a:r>
            <a:r>
              <a:rPr lang="nl-NL" dirty="0"/>
              <a:t> </a:t>
            </a:r>
            <a:r>
              <a:rPr lang="nl-NL" dirty="0" err="1"/>
              <a:t>and</a:t>
            </a:r>
            <a:r>
              <a:rPr lang="nl-NL" dirty="0"/>
              <a:t> </a:t>
            </a:r>
            <a:r>
              <a:rPr lang="nl-NL" dirty="0" err="1"/>
              <a:t>repeated</a:t>
            </a:r>
            <a:r>
              <a:rPr lang="nl-NL" dirty="0"/>
              <a:t> time points, </a:t>
            </a:r>
            <a:r>
              <a:rPr lang="nl-NL" dirty="0" err="1"/>
              <a:t>the</a:t>
            </a:r>
            <a:r>
              <a:rPr lang="nl-NL" dirty="0"/>
              <a:t> </a:t>
            </a:r>
            <a:r>
              <a:rPr lang="nl-NL" dirty="0" err="1"/>
              <a:t>current</a:t>
            </a:r>
            <a:r>
              <a:rPr lang="nl-NL" dirty="0"/>
              <a:t> approach (multiple Mann–</a:t>
            </a:r>
            <a:r>
              <a:rPr lang="nl-NL" dirty="0" err="1"/>
              <a:t>Whitney</a:t>
            </a:r>
            <a:r>
              <a:rPr lang="nl-NL" dirty="0"/>
              <a:t> </a:t>
            </a:r>
            <a:r>
              <a:rPr lang="nl-NL" dirty="0" err="1"/>
              <a:t>and</a:t>
            </a:r>
            <a:r>
              <a:rPr lang="nl-NL" dirty="0"/>
              <a:t> Friedman tests) </a:t>
            </a:r>
            <a:r>
              <a:rPr lang="nl-NL" b="1" dirty="0" err="1"/>
              <a:t>violates</a:t>
            </a:r>
            <a:r>
              <a:rPr lang="nl-NL" b="1" dirty="0"/>
              <a:t> </a:t>
            </a:r>
            <a:r>
              <a:rPr lang="nl-NL" b="1" dirty="0" err="1"/>
              <a:t>independence</a:t>
            </a:r>
            <a:r>
              <a:rPr lang="nl-NL" b="1" dirty="0"/>
              <a:t> </a:t>
            </a:r>
            <a:r>
              <a:rPr lang="nl-NL" b="1" dirty="0" err="1"/>
              <a:t>assumptions</a:t>
            </a:r>
            <a:r>
              <a:rPr lang="nl-NL" dirty="0"/>
              <a:t>. Analyses </a:t>
            </a:r>
            <a:r>
              <a:rPr lang="nl-NL" dirty="0" err="1"/>
              <a:t>treat</a:t>
            </a:r>
            <a:r>
              <a:rPr lang="nl-NL" dirty="0"/>
              <a:t> </a:t>
            </a:r>
            <a:r>
              <a:rPr lang="nl-NL" dirty="0" err="1"/>
              <a:t>each</a:t>
            </a:r>
            <a:r>
              <a:rPr lang="nl-NL" dirty="0"/>
              <a:t> </a:t>
            </a:r>
            <a:r>
              <a:rPr lang="nl-NL" dirty="0" err="1"/>
              <a:t>eye</a:t>
            </a:r>
            <a:r>
              <a:rPr lang="nl-NL" dirty="0"/>
              <a:t> </a:t>
            </a:r>
            <a:r>
              <a:rPr lang="nl-NL" dirty="0" err="1"/>
              <a:t>and</a:t>
            </a:r>
            <a:r>
              <a:rPr lang="nl-NL" dirty="0"/>
              <a:t> </a:t>
            </a:r>
            <a:r>
              <a:rPr lang="nl-NL" dirty="0" err="1"/>
              <a:t>each</a:t>
            </a:r>
            <a:r>
              <a:rPr lang="nl-NL" dirty="0"/>
              <a:t> time point as independent. </a:t>
            </a:r>
            <a:r>
              <a:rPr lang="nl-NL" dirty="0" err="1"/>
              <a:t>This</a:t>
            </a:r>
            <a:r>
              <a:rPr lang="nl-NL" dirty="0"/>
              <a:t> is incorrect </a:t>
            </a:r>
            <a:r>
              <a:rPr lang="nl-NL" dirty="0" err="1"/>
              <a:t>given</a:t>
            </a:r>
            <a:r>
              <a:rPr lang="nl-NL" dirty="0"/>
              <a:t> </a:t>
            </a:r>
            <a:r>
              <a:rPr lang="nl-NL" dirty="0" err="1"/>
              <a:t>repeated</a:t>
            </a:r>
            <a:r>
              <a:rPr lang="nl-NL" dirty="0"/>
              <a:t> </a:t>
            </a:r>
            <a:r>
              <a:rPr lang="nl-NL" dirty="0" err="1"/>
              <a:t>measures</a:t>
            </a:r>
            <a:r>
              <a:rPr lang="nl-NL" dirty="0"/>
              <a:t> </a:t>
            </a:r>
            <a:r>
              <a:rPr lang="nl-NL" dirty="0" err="1"/>
              <a:t>within</a:t>
            </a:r>
            <a:r>
              <a:rPr lang="nl-NL" dirty="0"/>
              <a:t> subjects.</a:t>
            </a:r>
          </a:p>
          <a:p>
            <a:endParaRPr lang="nl-NL" dirty="0"/>
          </a:p>
          <a:p>
            <a:r>
              <a:rPr lang="nl-NL" dirty="0"/>
              <a:t>The </a:t>
            </a:r>
            <a:r>
              <a:rPr lang="nl-NL" dirty="0" err="1"/>
              <a:t>current</a:t>
            </a:r>
            <a:r>
              <a:rPr lang="nl-NL" dirty="0"/>
              <a:t> non-</a:t>
            </a:r>
            <a:r>
              <a:rPr lang="nl-NL" dirty="0" err="1"/>
              <a:t>parametric</a:t>
            </a:r>
            <a:r>
              <a:rPr lang="nl-NL" dirty="0"/>
              <a:t>, slice-</a:t>
            </a:r>
            <a:r>
              <a:rPr lang="nl-NL" dirty="0" err="1"/>
              <a:t>by</a:t>
            </a:r>
            <a:r>
              <a:rPr lang="nl-NL" dirty="0"/>
              <a:t>-slice approach is </a:t>
            </a:r>
            <a:r>
              <a:rPr lang="nl-NL" b="1" dirty="0" err="1"/>
              <a:t>serviceable</a:t>
            </a:r>
            <a:r>
              <a:rPr lang="nl-NL" dirty="0"/>
              <a:t> but </a:t>
            </a:r>
            <a:r>
              <a:rPr lang="nl-NL" b="1" dirty="0"/>
              <a:t>sub-</a:t>
            </a:r>
            <a:r>
              <a:rPr lang="nl-NL" b="1" dirty="0" err="1"/>
              <a:t>optimal</a:t>
            </a:r>
            <a:r>
              <a:rPr lang="nl-NL" dirty="0"/>
              <a:t> </a:t>
            </a:r>
            <a:r>
              <a:rPr lang="nl-NL" dirty="0" err="1"/>
              <a:t>for</a:t>
            </a:r>
            <a:r>
              <a:rPr lang="nl-NL" dirty="0"/>
              <a:t> a small, </a:t>
            </a:r>
            <a:r>
              <a:rPr lang="nl-NL" dirty="0" err="1"/>
              <a:t>hierarchical</a:t>
            </a:r>
            <a:r>
              <a:rPr lang="nl-NL" dirty="0"/>
              <a:t>, </a:t>
            </a:r>
            <a:r>
              <a:rPr lang="nl-NL" dirty="0" err="1"/>
              <a:t>repeated-measures</a:t>
            </a:r>
            <a:r>
              <a:rPr lang="nl-NL" dirty="0"/>
              <a:t> </a:t>
            </a:r>
            <a:r>
              <a:rPr lang="nl-NL" dirty="0" err="1"/>
              <a:t>diagnostic</a:t>
            </a:r>
            <a:r>
              <a:rPr lang="nl-NL" dirty="0"/>
              <a:t> </a:t>
            </a:r>
            <a:r>
              <a:rPr lang="nl-NL" dirty="0" err="1"/>
              <a:t>study</a:t>
            </a:r>
            <a:r>
              <a:rPr lang="nl-NL" dirty="0"/>
              <a:t>. A </a:t>
            </a:r>
            <a:r>
              <a:rPr lang="nl-NL" b="1" dirty="0"/>
              <a:t>mixed-</a:t>
            </a:r>
            <a:r>
              <a:rPr lang="nl-NL" b="1" dirty="0" err="1"/>
              <a:t>effects</a:t>
            </a:r>
            <a:r>
              <a:rPr lang="nl-NL" b="1" dirty="0"/>
              <a:t> </a:t>
            </a:r>
            <a:r>
              <a:rPr lang="nl-NL" b="1" dirty="0" err="1"/>
              <a:t>framework</a:t>
            </a:r>
            <a:r>
              <a:rPr lang="nl-NL" dirty="0"/>
              <a:t> </a:t>
            </a:r>
            <a:r>
              <a:rPr lang="nl-NL" dirty="0" err="1"/>
              <a:t>for</a:t>
            </a:r>
            <a:r>
              <a:rPr lang="nl-NL" dirty="0"/>
              <a:t> </a:t>
            </a:r>
            <a:r>
              <a:rPr lang="nl-NL" dirty="0" err="1"/>
              <a:t>longitudinal</a:t>
            </a:r>
            <a:r>
              <a:rPr lang="nl-NL" dirty="0"/>
              <a:t> ONSD </a:t>
            </a:r>
            <a:r>
              <a:rPr lang="nl-NL" dirty="0" err="1"/>
              <a:t>and</a:t>
            </a:r>
            <a:r>
              <a:rPr lang="nl-NL" dirty="0"/>
              <a:t> a </a:t>
            </a:r>
            <a:r>
              <a:rPr lang="nl-NL" b="1" dirty="0"/>
              <a:t>model-</a:t>
            </a:r>
            <a:r>
              <a:rPr lang="nl-NL" b="1" dirty="0" err="1"/>
              <a:t>based</a:t>
            </a:r>
            <a:r>
              <a:rPr lang="nl-NL" b="1" dirty="0"/>
              <a:t>, </a:t>
            </a:r>
            <a:r>
              <a:rPr lang="nl-NL" b="1" dirty="0" err="1"/>
              <a:t>validated</a:t>
            </a:r>
            <a:r>
              <a:rPr lang="nl-NL" b="1" dirty="0"/>
              <a:t> ROC</a:t>
            </a:r>
            <a:r>
              <a:rPr lang="nl-NL" dirty="0"/>
              <a:t> analysis (</a:t>
            </a:r>
            <a:r>
              <a:rPr lang="nl-NL" dirty="0" err="1"/>
              <a:t>with</a:t>
            </a:r>
            <a:r>
              <a:rPr lang="nl-NL" dirty="0"/>
              <a:t> </a:t>
            </a:r>
            <a:r>
              <a:rPr lang="nl-NL" dirty="0" err="1"/>
              <a:t>age</a:t>
            </a:r>
            <a:r>
              <a:rPr lang="nl-NL" dirty="0"/>
              <a:t>/AF </a:t>
            </a:r>
            <a:r>
              <a:rPr lang="nl-NL" dirty="0" err="1"/>
              <a:t>adjustment</a:t>
            </a:r>
            <a:r>
              <a:rPr lang="nl-NL" dirty="0"/>
              <a:t> </a:t>
            </a:r>
            <a:r>
              <a:rPr lang="nl-NL" dirty="0" err="1"/>
              <a:t>and</a:t>
            </a:r>
            <a:r>
              <a:rPr lang="nl-NL" dirty="0"/>
              <a:t> bootstrap </a:t>
            </a:r>
            <a:r>
              <a:rPr lang="nl-NL" dirty="0" err="1"/>
              <a:t>internal</a:t>
            </a:r>
            <a:r>
              <a:rPr lang="nl-NL" dirty="0"/>
              <a:t> </a:t>
            </a:r>
            <a:r>
              <a:rPr lang="nl-NL" dirty="0" err="1"/>
              <a:t>validation</a:t>
            </a:r>
            <a:r>
              <a:rPr lang="nl-NL" dirty="0"/>
              <a:t>) </a:t>
            </a:r>
            <a:r>
              <a:rPr lang="nl-NL" dirty="0" err="1"/>
              <a:t>would</a:t>
            </a:r>
            <a:r>
              <a:rPr lang="nl-NL" dirty="0"/>
              <a:t> </a:t>
            </a:r>
            <a:r>
              <a:rPr lang="nl-NL" dirty="0" err="1"/>
              <a:t>yield</a:t>
            </a:r>
            <a:r>
              <a:rPr lang="nl-NL" dirty="0"/>
              <a:t> </a:t>
            </a:r>
            <a:r>
              <a:rPr lang="nl-NL" b="1" dirty="0"/>
              <a:t>more </a:t>
            </a:r>
            <a:r>
              <a:rPr lang="nl-NL" b="1" dirty="0" err="1"/>
              <a:t>efficient</a:t>
            </a:r>
            <a:r>
              <a:rPr lang="nl-NL" b="1" dirty="0"/>
              <a:t>, </a:t>
            </a:r>
            <a:r>
              <a:rPr lang="nl-NL" b="1" dirty="0" err="1"/>
              <a:t>interpretable</a:t>
            </a:r>
            <a:r>
              <a:rPr lang="nl-NL" b="1" dirty="0"/>
              <a:t>, </a:t>
            </a:r>
            <a:r>
              <a:rPr lang="nl-NL" b="1" dirty="0" err="1"/>
              <a:t>and</a:t>
            </a:r>
            <a:r>
              <a:rPr lang="nl-NL" b="1" dirty="0"/>
              <a:t> </a:t>
            </a:r>
            <a:r>
              <a:rPr lang="nl-NL" b="1" dirty="0" err="1"/>
              <a:t>robust</a:t>
            </a:r>
            <a:r>
              <a:rPr lang="nl-NL" dirty="0"/>
              <a:t> </a:t>
            </a:r>
            <a:r>
              <a:rPr lang="nl-NL" dirty="0" err="1"/>
              <a:t>results</a:t>
            </a:r>
            <a:r>
              <a:rPr lang="nl-NL" dirty="0"/>
              <a:t>, </a:t>
            </a:r>
            <a:r>
              <a:rPr lang="nl-NL" dirty="0" err="1"/>
              <a:t>reduce</a:t>
            </a:r>
            <a:r>
              <a:rPr lang="nl-NL" dirty="0"/>
              <a:t> multiple-</a:t>
            </a:r>
            <a:r>
              <a:rPr lang="nl-NL" dirty="0" err="1"/>
              <a:t>testing</a:t>
            </a:r>
            <a:r>
              <a:rPr lang="nl-NL" dirty="0"/>
              <a:t> issues, </a:t>
            </a:r>
            <a:r>
              <a:rPr lang="nl-NL" dirty="0" err="1"/>
              <a:t>and</a:t>
            </a:r>
            <a:r>
              <a:rPr lang="nl-NL" dirty="0"/>
              <a:t> </a:t>
            </a:r>
            <a:r>
              <a:rPr lang="nl-NL" dirty="0" err="1"/>
              <a:t>directly</a:t>
            </a:r>
            <a:r>
              <a:rPr lang="nl-NL" dirty="0"/>
              <a:t> </a:t>
            </a:r>
            <a:r>
              <a:rPr lang="nl-NL" dirty="0" err="1"/>
              <a:t>address</a:t>
            </a:r>
            <a:r>
              <a:rPr lang="nl-NL" dirty="0"/>
              <a:t> </a:t>
            </a:r>
            <a:r>
              <a:rPr lang="nl-NL" dirty="0" err="1"/>
              <a:t>the</a:t>
            </a:r>
            <a:r>
              <a:rPr lang="nl-NL" dirty="0"/>
              <a:t> </a:t>
            </a:r>
            <a:r>
              <a:rPr lang="nl-NL" dirty="0" err="1"/>
              <a:t>clinical</a:t>
            </a:r>
            <a:r>
              <a:rPr lang="nl-NL" dirty="0"/>
              <a:t> </a:t>
            </a:r>
            <a:r>
              <a:rPr lang="nl-NL" dirty="0" err="1"/>
              <a:t>questions</a:t>
            </a:r>
            <a:r>
              <a:rPr lang="nl-NL" dirty="0"/>
              <a:t> </a:t>
            </a:r>
            <a:r>
              <a:rPr lang="nl-NL" dirty="0" err="1"/>
              <a:t>posed</a:t>
            </a:r>
            <a:r>
              <a:rPr lang="nl-NL" dirty="0"/>
              <a:t>. A more </a:t>
            </a:r>
            <a:r>
              <a:rPr lang="nl-NL" dirty="0" err="1"/>
              <a:t>appropriate</a:t>
            </a:r>
            <a:r>
              <a:rPr lang="nl-NL" dirty="0"/>
              <a:t>, model-</a:t>
            </a:r>
            <a:r>
              <a:rPr lang="nl-NL" dirty="0" err="1"/>
              <a:t>based</a:t>
            </a:r>
            <a:r>
              <a:rPr lang="nl-NL" dirty="0"/>
              <a:t> analysis </a:t>
            </a:r>
            <a:r>
              <a:rPr lang="nl-NL" dirty="0" err="1"/>
              <a:t>would</a:t>
            </a:r>
            <a:r>
              <a:rPr lang="nl-NL" dirty="0"/>
              <a:t> </a:t>
            </a:r>
            <a:r>
              <a:rPr lang="nl-NL" b="1" dirty="0" err="1"/>
              <a:t>refine</a:t>
            </a:r>
            <a:r>
              <a:rPr lang="nl-NL" dirty="0"/>
              <a:t>—</a:t>
            </a:r>
            <a:r>
              <a:rPr lang="nl-NL" dirty="0" err="1"/>
              <a:t>not</a:t>
            </a:r>
            <a:r>
              <a:rPr lang="nl-NL" dirty="0"/>
              <a:t> </a:t>
            </a:r>
            <a:r>
              <a:rPr lang="nl-NL" dirty="0" err="1"/>
              <a:t>overturn</a:t>
            </a:r>
            <a:r>
              <a:rPr lang="nl-NL" dirty="0"/>
              <a:t>—</a:t>
            </a:r>
            <a:r>
              <a:rPr lang="nl-NL" dirty="0" err="1"/>
              <a:t>the</a:t>
            </a:r>
            <a:r>
              <a:rPr lang="nl-NL" dirty="0"/>
              <a:t> </a:t>
            </a:r>
            <a:r>
              <a:rPr lang="nl-NL" dirty="0" err="1"/>
              <a:t>main</a:t>
            </a:r>
            <a:r>
              <a:rPr lang="nl-NL" dirty="0"/>
              <a:t> </a:t>
            </a:r>
            <a:r>
              <a:rPr lang="nl-NL" dirty="0" err="1"/>
              <a:t>message</a:t>
            </a:r>
            <a:r>
              <a:rPr lang="nl-NL" dirty="0"/>
              <a:t> </a:t>
            </a:r>
            <a:r>
              <a:rPr lang="nl-NL" dirty="0" err="1"/>
              <a:t>if</a:t>
            </a:r>
            <a:r>
              <a:rPr lang="nl-NL" dirty="0"/>
              <a:t> </a:t>
            </a:r>
            <a:r>
              <a:rPr lang="nl-NL" dirty="0" err="1"/>
              <a:t>the</a:t>
            </a:r>
            <a:r>
              <a:rPr lang="nl-NL" dirty="0"/>
              <a:t> </a:t>
            </a:r>
            <a:r>
              <a:rPr lang="nl-NL" dirty="0" err="1"/>
              <a:t>original</a:t>
            </a:r>
            <a:r>
              <a:rPr lang="nl-NL" dirty="0"/>
              <a:t> </a:t>
            </a:r>
            <a:r>
              <a:rPr lang="nl-NL" dirty="0" err="1"/>
              <a:t>signal</a:t>
            </a:r>
            <a:r>
              <a:rPr lang="nl-NL" dirty="0"/>
              <a:t> is </a:t>
            </a:r>
            <a:r>
              <a:rPr lang="nl-NL" dirty="0" err="1"/>
              <a:t>genuine</a:t>
            </a:r>
            <a:r>
              <a:rPr lang="nl-NL" dirty="0"/>
              <a:t>: ONSD </a:t>
            </a:r>
            <a:r>
              <a:rPr lang="nl-NL" dirty="0" err="1"/>
              <a:t>likely</a:t>
            </a:r>
            <a:r>
              <a:rPr lang="nl-NL" dirty="0"/>
              <a:t> </a:t>
            </a:r>
            <a:r>
              <a:rPr lang="nl-NL" dirty="0" err="1"/>
              <a:t>retains</a:t>
            </a:r>
            <a:r>
              <a:rPr lang="nl-NL" dirty="0"/>
              <a:t> </a:t>
            </a:r>
            <a:r>
              <a:rPr lang="nl-NL" b="1" dirty="0" err="1"/>
              <a:t>discriminative</a:t>
            </a:r>
            <a:r>
              <a:rPr lang="nl-NL" b="1" dirty="0"/>
              <a:t> </a:t>
            </a:r>
            <a:r>
              <a:rPr lang="nl-NL" b="1" dirty="0" err="1"/>
              <a:t>value</a:t>
            </a:r>
            <a:r>
              <a:rPr lang="nl-NL" dirty="0"/>
              <a:t> </a:t>
            </a:r>
            <a:r>
              <a:rPr lang="nl-NL" dirty="0" err="1"/>
              <a:t>for</a:t>
            </a:r>
            <a:r>
              <a:rPr lang="nl-NL" dirty="0"/>
              <a:t> </a:t>
            </a:r>
            <a:r>
              <a:rPr lang="nl-NL" dirty="0" err="1"/>
              <a:t>raised</a:t>
            </a:r>
            <a:r>
              <a:rPr lang="nl-NL" dirty="0"/>
              <a:t> ICP. </a:t>
            </a:r>
            <a:r>
              <a:rPr lang="nl-NL" dirty="0" err="1"/>
              <a:t>Expect</a:t>
            </a:r>
            <a:r>
              <a:rPr lang="nl-NL" dirty="0"/>
              <a:t> </a:t>
            </a:r>
            <a:r>
              <a:rPr lang="nl-NL" b="1" dirty="0" err="1"/>
              <a:t>slightly</a:t>
            </a:r>
            <a:r>
              <a:rPr lang="nl-NL" b="1" dirty="0"/>
              <a:t> </a:t>
            </a:r>
            <a:r>
              <a:rPr lang="nl-NL" b="1" dirty="0" err="1"/>
              <a:t>lower</a:t>
            </a:r>
            <a:r>
              <a:rPr lang="nl-NL" b="1" dirty="0"/>
              <a:t> (but more </a:t>
            </a:r>
            <a:r>
              <a:rPr lang="nl-NL" b="1" dirty="0" err="1"/>
              <a:t>credible</a:t>
            </a:r>
            <a:r>
              <a:rPr lang="nl-NL" b="1" dirty="0"/>
              <a:t>) AUC</a:t>
            </a:r>
            <a:r>
              <a:rPr lang="nl-NL" dirty="0"/>
              <a:t>, </a:t>
            </a:r>
            <a:r>
              <a:rPr lang="nl-NL" b="1" dirty="0" err="1"/>
              <a:t>revised</a:t>
            </a:r>
            <a:r>
              <a:rPr lang="nl-NL" b="1" dirty="0"/>
              <a:t> cut-</a:t>
            </a:r>
            <a:r>
              <a:rPr lang="nl-NL" b="1" dirty="0" err="1"/>
              <a:t>offs</a:t>
            </a:r>
            <a:r>
              <a:rPr lang="nl-NL" b="1" dirty="0"/>
              <a:t> </a:t>
            </a:r>
            <a:r>
              <a:rPr lang="nl-NL" b="1" dirty="0" err="1"/>
              <a:t>with</a:t>
            </a:r>
            <a:r>
              <a:rPr lang="nl-NL" b="1" dirty="0"/>
              <a:t> proper </a:t>
            </a:r>
            <a:r>
              <a:rPr lang="nl-NL" b="1" dirty="0" err="1"/>
              <a:t>CIs</a:t>
            </a:r>
            <a:r>
              <a:rPr lang="nl-NL" dirty="0"/>
              <a:t>, </a:t>
            </a:r>
            <a:r>
              <a:rPr lang="nl-NL" dirty="0" err="1"/>
              <a:t>and</a:t>
            </a:r>
            <a:r>
              <a:rPr lang="nl-NL" dirty="0"/>
              <a:t> </a:t>
            </a:r>
            <a:r>
              <a:rPr lang="nl-NL" b="1" dirty="0" err="1"/>
              <a:t>clearer</a:t>
            </a:r>
            <a:r>
              <a:rPr lang="nl-NL" b="1" dirty="0"/>
              <a:t> statements</a:t>
            </a:r>
            <a:r>
              <a:rPr lang="nl-NL" dirty="0"/>
              <a:t> </a:t>
            </a:r>
            <a:r>
              <a:rPr lang="nl-NL" dirty="0" err="1"/>
              <a:t>about</a:t>
            </a:r>
            <a:r>
              <a:rPr lang="nl-NL" dirty="0"/>
              <a:t> </a:t>
            </a:r>
            <a:r>
              <a:rPr lang="nl-NL" dirty="0" err="1"/>
              <a:t>uncertainty</a:t>
            </a:r>
            <a:r>
              <a:rPr lang="nl-NL" dirty="0"/>
              <a:t>, </a:t>
            </a:r>
            <a:r>
              <a:rPr lang="nl-NL" dirty="0" err="1"/>
              <a:t>reliability</a:t>
            </a:r>
            <a:r>
              <a:rPr lang="nl-NL" dirty="0"/>
              <a:t>, </a:t>
            </a:r>
            <a:r>
              <a:rPr lang="nl-NL" dirty="0" err="1"/>
              <a:t>and</a:t>
            </a:r>
            <a:r>
              <a:rPr lang="nl-NL" dirty="0"/>
              <a:t> </a:t>
            </a:r>
            <a:r>
              <a:rPr lang="nl-NL" dirty="0" err="1"/>
              <a:t>longitudinal</a:t>
            </a:r>
            <a:r>
              <a:rPr lang="nl-NL" dirty="0"/>
              <a:t> </a:t>
            </a:r>
            <a:r>
              <a:rPr lang="nl-NL" dirty="0" err="1"/>
              <a:t>patterns</a:t>
            </a:r>
            <a:r>
              <a:rPr lang="nl-NL" dirty="0"/>
              <a:t>. </a:t>
            </a:r>
            <a:r>
              <a:rPr lang="nl-NL" dirty="0" err="1"/>
              <a:t>Any</a:t>
            </a:r>
            <a:r>
              <a:rPr lang="nl-NL" dirty="0"/>
              <a:t> changes </a:t>
            </a:r>
            <a:r>
              <a:rPr lang="nl-NL" dirty="0" err="1"/>
              <a:t>would</a:t>
            </a:r>
            <a:r>
              <a:rPr lang="nl-NL" dirty="0"/>
              <a:t> </a:t>
            </a:r>
            <a:r>
              <a:rPr lang="nl-NL" dirty="0" err="1"/>
              <a:t>strengthen</a:t>
            </a:r>
            <a:r>
              <a:rPr lang="nl-NL" dirty="0"/>
              <a:t> </a:t>
            </a:r>
            <a:r>
              <a:rPr lang="nl-NL" dirty="0" err="1"/>
              <a:t>the</a:t>
            </a:r>
            <a:r>
              <a:rPr lang="nl-NL" dirty="0"/>
              <a:t> </a:t>
            </a:r>
            <a:r>
              <a:rPr lang="nl-NL" dirty="0" err="1"/>
              <a:t>study’s</a:t>
            </a:r>
            <a:r>
              <a:rPr lang="nl-NL" dirty="0"/>
              <a:t> </a:t>
            </a:r>
            <a:r>
              <a:rPr lang="nl-NL" b="1" dirty="0" err="1"/>
              <a:t>credibility</a:t>
            </a:r>
            <a:r>
              <a:rPr lang="nl-NL" dirty="0"/>
              <a:t> </a:t>
            </a:r>
            <a:r>
              <a:rPr lang="nl-NL" dirty="0" err="1"/>
              <a:t>and</a:t>
            </a:r>
            <a:r>
              <a:rPr lang="nl-NL" dirty="0"/>
              <a:t> </a:t>
            </a:r>
            <a:r>
              <a:rPr lang="nl-NL" b="1" dirty="0" err="1"/>
              <a:t>generalizability</a:t>
            </a:r>
            <a:r>
              <a:rPr lang="nl-NL" dirty="0"/>
              <a:t>, even </a:t>
            </a:r>
            <a:r>
              <a:rPr lang="nl-NL" dirty="0" err="1"/>
              <a:t>if</a:t>
            </a:r>
            <a:r>
              <a:rPr lang="nl-NL" dirty="0"/>
              <a:t> </a:t>
            </a:r>
            <a:r>
              <a:rPr lang="nl-NL" dirty="0" err="1"/>
              <a:t>some</a:t>
            </a:r>
            <a:r>
              <a:rPr lang="nl-NL" dirty="0"/>
              <a:t> </a:t>
            </a:r>
            <a:r>
              <a:rPr lang="nl-NL" dirty="0" err="1"/>
              <a:t>individual</a:t>
            </a:r>
            <a:r>
              <a:rPr lang="nl-NL" dirty="0"/>
              <a:t> p-</a:t>
            </a:r>
            <a:r>
              <a:rPr lang="nl-NL" dirty="0" err="1"/>
              <a:t>values</a:t>
            </a:r>
            <a:r>
              <a:rPr lang="nl-NL" dirty="0"/>
              <a:t> </a:t>
            </a:r>
            <a:r>
              <a:rPr lang="nl-NL" dirty="0" err="1"/>
              <a:t>lose</a:t>
            </a:r>
            <a:r>
              <a:rPr lang="nl-NL" dirty="0"/>
              <a:t> </a:t>
            </a:r>
            <a:r>
              <a:rPr lang="nl-NL" dirty="0" err="1"/>
              <a:t>significance</a:t>
            </a:r>
            <a:r>
              <a:rPr lang="nl-NL" dirty="0"/>
              <a:t>.</a:t>
            </a:r>
            <a:endParaRPr lang="en-US" dirty="0"/>
          </a:p>
        </p:txBody>
      </p:sp>
      <p:sp>
        <p:nvSpPr>
          <p:cNvPr id="4" name="Tijdelijke aanduiding voor dianummer 3">
            <a:extLst>
              <a:ext uri="{FF2B5EF4-FFF2-40B4-BE49-F238E27FC236}">
                <a16:creationId xmlns:a16="http://schemas.microsoft.com/office/drawing/2014/main" id="{D20DFA40-DD6D-F343-91C9-91D7BDE76D1E}"/>
              </a:ext>
            </a:extLst>
          </p:cNvPr>
          <p:cNvSpPr>
            <a:spLocks noGrp="1"/>
          </p:cNvSpPr>
          <p:nvPr>
            <p:ph type="sldNum" sz="quarter" idx="5"/>
          </p:nvPr>
        </p:nvSpPr>
        <p:spPr/>
        <p:txBody>
          <a:bodyPr/>
          <a:lstStyle/>
          <a:p>
            <a:fld id="{7664705B-BA61-44C3-B827-071B55B257D1}" type="slidenum">
              <a:rPr lang="nl-NL" smtClean="0"/>
              <a:t>14</a:t>
            </a:fld>
            <a:endParaRPr lang="nl-NL"/>
          </a:p>
        </p:txBody>
      </p:sp>
    </p:spTree>
    <p:extLst>
      <p:ext uri="{BB962C8B-B14F-4D97-AF65-F5344CB8AC3E}">
        <p14:creationId xmlns:p14="http://schemas.microsoft.com/office/powerpoint/2010/main" val="181702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7459-9278-B374-0B98-21E988171E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E2DB03-F8CC-190B-29A9-C689A073DF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4B5D9D-6041-B426-1B60-FB1B21BAAEFC}"/>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E7BDCE8B-C7E2-AC8E-18CC-F525694248C9}"/>
              </a:ext>
            </a:extLst>
          </p:cNvPr>
          <p:cNvSpPr>
            <a:spLocks noGrp="1"/>
          </p:cNvSpPr>
          <p:nvPr>
            <p:ph type="sldNum" sz="quarter" idx="5"/>
          </p:nvPr>
        </p:nvSpPr>
        <p:spPr/>
        <p:txBody>
          <a:bodyPr/>
          <a:lstStyle/>
          <a:p>
            <a:fld id="{7664705B-BA61-44C3-B827-071B55B257D1}" type="slidenum">
              <a:rPr lang="nl-NL" smtClean="0"/>
              <a:t>15</a:t>
            </a:fld>
            <a:endParaRPr lang="nl-NL"/>
          </a:p>
        </p:txBody>
      </p:sp>
    </p:spTree>
    <p:extLst>
      <p:ext uri="{BB962C8B-B14F-4D97-AF65-F5344CB8AC3E}">
        <p14:creationId xmlns:p14="http://schemas.microsoft.com/office/powerpoint/2010/main" val="2156239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6D4F-59CC-7E8C-3EC8-90C4842467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1EF385-78EC-E714-A399-3D42B6B075E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4755C75-0708-52B7-C394-F5A47CCA2D05}"/>
              </a:ext>
            </a:extLst>
          </p:cNvPr>
          <p:cNvSpPr>
            <a:spLocks noGrp="1"/>
          </p:cNvSpPr>
          <p:nvPr>
            <p:ph type="body" idx="1"/>
          </p:nvPr>
        </p:nvSpPr>
        <p:spPr/>
        <p:txBody>
          <a:bodyPr/>
          <a:lstStyle/>
          <a:p>
            <a:r>
              <a:rPr lang="en-US" dirty="0"/>
              <a:t>Check statistics using ChatGPT</a:t>
            </a:r>
          </a:p>
        </p:txBody>
      </p:sp>
      <p:sp>
        <p:nvSpPr>
          <p:cNvPr id="4" name="Tijdelijke aanduiding voor dianummer 3">
            <a:extLst>
              <a:ext uri="{FF2B5EF4-FFF2-40B4-BE49-F238E27FC236}">
                <a16:creationId xmlns:a16="http://schemas.microsoft.com/office/drawing/2014/main" id="{493ADE94-C784-F33C-2C19-04C8BF5C7FC0}"/>
              </a:ext>
            </a:extLst>
          </p:cNvPr>
          <p:cNvSpPr>
            <a:spLocks noGrp="1"/>
          </p:cNvSpPr>
          <p:nvPr>
            <p:ph type="sldNum" sz="quarter" idx="5"/>
          </p:nvPr>
        </p:nvSpPr>
        <p:spPr/>
        <p:txBody>
          <a:bodyPr/>
          <a:lstStyle/>
          <a:p>
            <a:fld id="{7664705B-BA61-44C3-B827-071B55B257D1}" type="slidenum">
              <a:rPr lang="nl-NL" smtClean="0"/>
              <a:t>16</a:t>
            </a:fld>
            <a:endParaRPr lang="nl-NL"/>
          </a:p>
        </p:txBody>
      </p:sp>
    </p:spTree>
    <p:extLst>
      <p:ext uri="{BB962C8B-B14F-4D97-AF65-F5344CB8AC3E}">
        <p14:creationId xmlns:p14="http://schemas.microsoft.com/office/powerpoint/2010/main" val="239442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BD6F8-4847-0575-7920-F3B106DCD6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A728F5-4655-2E3A-5F52-C3E65076626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49D2C9-2A72-539F-4129-3E76CF860BC6}"/>
              </a:ext>
            </a:extLst>
          </p:cNvPr>
          <p:cNvSpPr>
            <a:spLocks noGrp="1"/>
          </p:cNvSpPr>
          <p:nvPr>
            <p:ph type="body" idx="1"/>
          </p:nvPr>
        </p:nvSpPr>
        <p:spPr/>
        <p:txBody>
          <a:bodyPr/>
          <a:lstStyle/>
          <a:p>
            <a:r>
              <a:rPr lang="en-US" dirty="0"/>
              <a:t>Check statistics using ChatGPT</a:t>
            </a:r>
          </a:p>
        </p:txBody>
      </p:sp>
      <p:sp>
        <p:nvSpPr>
          <p:cNvPr id="4" name="Tijdelijke aanduiding voor dianummer 3">
            <a:extLst>
              <a:ext uri="{FF2B5EF4-FFF2-40B4-BE49-F238E27FC236}">
                <a16:creationId xmlns:a16="http://schemas.microsoft.com/office/drawing/2014/main" id="{4769B296-5C80-FB79-E213-E20CF997ABE9}"/>
              </a:ext>
            </a:extLst>
          </p:cNvPr>
          <p:cNvSpPr>
            <a:spLocks noGrp="1"/>
          </p:cNvSpPr>
          <p:nvPr>
            <p:ph type="sldNum" sz="quarter" idx="5"/>
          </p:nvPr>
        </p:nvSpPr>
        <p:spPr/>
        <p:txBody>
          <a:bodyPr/>
          <a:lstStyle/>
          <a:p>
            <a:fld id="{7664705B-BA61-44C3-B827-071B55B257D1}" type="slidenum">
              <a:rPr lang="nl-NL" smtClean="0"/>
              <a:t>17</a:t>
            </a:fld>
            <a:endParaRPr lang="nl-NL"/>
          </a:p>
        </p:txBody>
      </p:sp>
    </p:spTree>
    <p:extLst>
      <p:ext uri="{BB962C8B-B14F-4D97-AF65-F5344CB8AC3E}">
        <p14:creationId xmlns:p14="http://schemas.microsoft.com/office/powerpoint/2010/main" val="33276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AEB7-BE6E-362D-8189-6AD7B0E681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5972D2-58E9-036D-2105-3FAC856953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F82B4F-4045-E801-5515-CB85ACB1243F}"/>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FC5E776D-EAB8-0E3C-E5C5-DE7A8F7F4F1B}"/>
              </a:ext>
            </a:extLst>
          </p:cNvPr>
          <p:cNvSpPr>
            <a:spLocks noGrp="1"/>
          </p:cNvSpPr>
          <p:nvPr>
            <p:ph type="sldNum" sz="quarter" idx="5"/>
          </p:nvPr>
        </p:nvSpPr>
        <p:spPr/>
        <p:txBody>
          <a:bodyPr/>
          <a:lstStyle/>
          <a:p>
            <a:fld id="{7664705B-BA61-44C3-B827-071B55B257D1}" type="slidenum">
              <a:rPr lang="nl-NL" smtClean="0"/>
              <a:t>18</a:t>
            </a:fld>
            <a:endParaRPr lang="nl-NL"/>
          </a:p>
        </p:txBody>
      </p:sp>
    </p:spTree>
    <p:extLst>
      <p:ext uri="{BB962C8B-B14F-4D97-AF65-F5344CB8AC3E}">
        <p14:creationId xmlns:p14="http://schemas.microsoft.com/office/powerpoint/2010/main" val="2535728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25E3F-6D31-50C1-1A07-92C8E8F9B1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4D2C56-6B74-6695-5479-19DE8803F5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856DE50-3DBF-2C29-7ACB-8D0E0C516DC4}"/>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71D1AFA4-D905-0416-1F7A-8CA600AF6A9D}"/>
              </a:ext>
            </a:extLst>
          </p:cNvPr>
          <p:cNvSpPr>
            <a:spLocks noGrp="1"/>
          </p:cNvSpPr>
          <p:nvPr>
            <p:ph type="sldNum" sz="quarter" idx="5"/>
          </p:nvPr>
        </p:nvSpPr>
        <p:spPr/>
        <p:txBody>
          <a:bodyPr/>
          <a:lstStyle/>
          <a:p>
            <a:fld id="{7664705B-BA61-44C3-B827-071B55B257D1}" type="slidenum">
              <a:rPr lang="nl-NL" smtClean="0"/>
              <a:t>19</a:t>
            </a:fld>
            <a:endParaRPr lang="nl-NL"/>
          </a:p>
        </p:txBody>
      </p:sp>
    </p:spTree>
    <p:extLst>
      <p:ext uri="{BB962C8B-B14F-4D97-AF65-F5344CB8AC3E}">
        <p14:creationId xmlns:p14="http://schemas.microsoft.com/office/powerpoint/2010/main" val="37782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0F04A-0D4C-DAF3-8029-9945C0CA613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45BF14F-EF8A-46DB-028F-4BCC1B3650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4A4418-C55D-3552-F793-A73A9F131BCC}"/>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BF468669-63DD-4750-F054-06F5070773D7}"/>
              </a:ext>
            </a:extLst>
          </p:cNvPr>
          <p:cNvSpPr>
            <a:spLocks noGrp="1"/>
          </p:cNvSpPr>
          <p:nvPr>
            <p:ph type="sldNum" sz="quarter" idx="5"/>
          </p:nvPr>
        </p:nvSpPr>
        <p:spPr/>
        <p:txBody>
          <a:bodyPr/>
          <a:lstStyle/>
          <a:p>
            <a:fld id="{7664705B-BA61-44C3-B827-071B55B257D1}" type="slidenum">
              <a:rPr lang="nl-NL" smtClean="0"/>
              <a:t>2</a:t>
            </a:fld>
            <a:endParaRPr lang="nl-NL"/>
          </a:p>
        </p:txBody>
      </p:sp>
    </p:spTree>
    <p:extLst>
      <p:ext uri="{BB962C8B-B14F-4D97-AF65-F5344CB8AC3E}">
        <p14:creationId xmlns:p14="http://schemas.microsoft.com/office/powerpoint/2010/main" val="257697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E0371-F092-185A-58D8-D6E035AC50C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2CCD4A5-4AEC-8CEE-DDF7-4544A730A2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CC3EA7-C39A-2336-0C62-A1A947ACDFE6}"/>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EE74A28B-62B7-EF10-A739-B89003A8ABF2}"/>
              </a:ext>
            </a:extLst>
          </p:cNvPr>
          <p:cNvSpPr>
            <a:spLocks noGrp="1"/>
          </p:cNvSpPr>
          <p:nvPr>
            <p:ph type="sldNum" sz="quarter" idx="5"/>
          </p:nvPr>
        </p:nvSpPr>
        <p:spPr/>
        <p:txBody>
          <a:bodyPr/>
          <a:lstStyle/>
          <a:p>
            <a:fld id="{7664705B-BA61-44C3-B827-071B55B257D1}" type="slidenum">
              <a:rPr lang="nl-NL" smtClean="0"/>
              <a:t>20</a:t>
            </a:fld>
            <a:endParaRPr lang="nl-NL"/>
          </a:p>
        </p:txBody>
      </p:sp>
    </p:spTree>
    <p:extLst>
      <p:ext uri="{BB962C8B-B14F-4D97-AF65-F5344CB8AC3E}">
        <p14:creationId xmlns:p14="http://schemas.microsoft.com/office/powerpoint/2010/main" val="3122207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64F5D-ED27-A23A-B087-C7232FA08C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EB78D8-2F7E-5F0C-C845-A2700EEAF1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D26FCEA-3415-CD03-A05C-0E922B9F9B48}"/>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898B2F90-1748-D630-774A-72E12B18BF9F}"/>
              </a:ext>
            </a:extLst>
          </p:cNvPr>
          <p:cNvSpPr>
            <a:spLocks noGrp="1"/>
          </p:cNvSpPr>
          <p:nvPr>
            <p:ph type="sldNum" sz="quarter" idx="5"/>
          </p:nvPr>
        </p:nvSpPr>
        <p:spPr/>
        <p:txBody>
          <a:bodyPr/>
          <a:lstStyle/>
          <a:p>
            <a:fld id="{7664705B-BA61-44C3-B827-071B55B257D1}" type="slidenum">
              <a:rPr lang="nl-NL" smtClean="0"/>
              <a:t>21</a:t>
            </a:fld>
            <a:endParaRPr lang="nl-NL"/>
          </a:p>
        </p:txBody>
      </p:sp>
    </p:spTree>
    <p:extLst>
      <p:ext uri="{BB962C8B-B14F-4D97-AF65-F5344CB8AC3E}">
        <p14:creationId xmlns:p14="http://schemas.microsoft.com/office/powerpoint/2010/main" val="2847811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DDD3D-0384-63FE-DEFA-427CEE6D94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D1423E-8B57-A658-00E9-43281F89C7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46CF9D1-B364-2D3D-C88F-5B252D1FEA8F}"/>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323563DF-098E-61A9-60FE-82D6F6A70016}"/>
              </a:ext>
            </a:extLst>
          </p:cNvPr>
          <p:cNvSpPr>
            <a:spLocks noGrp="1"/>
          </p:cNvSpPr>
          <p:nvPr>
            <p:ph type="sldNum" sz="quarter" idx="5"/>
          </p:nvPr>
        </p:nvSpPr>
        <p:spPr/>
        <p:txBody>
          <a:bodyPr/>
          <a:lstStyle/>
          <a:p>
            <a:fld id="{7664705B-BA61-44C3-B827-071B55B257D1}" type="slidenum">
              <a:rPr lang="nl-NL" smtClean="0"/>
              <a:t>22</a:t>
            </a:fld>
            <a:endParaRPr lang="nl-NL"/>
          </a:p>
        </p:txBody>
      </p:sp>
    </p:spTree>
    <p:extLst>
      <p:ext uri="{BB962C8B-B14F-4D97-AF65-F5344CB8AC3E}">
        <p14:creationId xmlns:p14="http://schemas.microsoft.com/office/powerpoint/2010/main" val="1590742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767E1-99CA-FD3B-E902-04430BAB44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18E25C-508E-DD10-D3A3-CC17BFB1C52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1939F9-3286-4D37-CD5B-E702863DE4B4}"/>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98044719-E4B0-3292-05E4-A2479B8492B5}"/>
              </a:ext>
            </a:extLst>
          </p:cNvPr>
          <p:cNvSpPr>
            <a:spLocks noGrp="1"/>
          </p:cNvSpPr>
          <p:nvPr>
            <p:ph type="sldNum" sz="quarter" idx="5"/>
          </p:nvPr>
        </p:nvSpPr>
        <p:spPr/>
        <p:txBody>
          <a:bodyPr/>
          <a:lstStyle/>
          <a:p>
            <a:fld id="{7664705B-BA61-44C3-B827-071B55B257D1}" type="slidenum">
              <a:rPr lang="nl-NL" smtClean="0"/>
              <a:t>23</a:t>
            </a:fld>
            <a:endParaRPr lang="nl-NL"/>
          </a:p>
        </p:txBody>
      </p:sp>
    </p:spTree>
    <p:extLst>
      <p:ext uri="{BB962C8B-B14F-4D97-AF65-F5344CB8AC3E}">
        <p14:creationId xmlns:p14="http://schemas.microsoft.com/office/powerpoint/2010/main" val="3881741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20DBD-CDDC-C7C9-D5C5-54942FAA41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4712F6A-5A77-DF12-BBD9-516B6A14FC1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FDC4EB-9ADD-01A0-FC10-013A0B12E57F}"/>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ADE3ECA9-0886-1DB8-9538-DF6D1734EA75}"/>
              </a:ext>
            </a:extLst>
          </p:cNvPr>
          <p:cNvSpPr>
            <a:spLocks noGrp="1"/>
          </p:cNvSpPr>
          <p:nvPr>
            <p:ph type="sldNum" sz="quarter" idx="5"/>
          </p:nvPr>
        </p:nvSpPr>
        <p:spPr/>
        <p:txBody>
          <a:bodyPr/>
          <a:lstStyle/>
          <a:p>
            <a:fld id="{7664705B-BA61-44C3-B827-071B55B257D1}" type="slidenum">
              <a:rPr lang="nl-NL" smtClean="0"/>
              <a:t>24</a:t>
            </a:fld>
            <a:endParaRPr lang="nl-NL"/>
          </a:p>
        </p:txBody>
      </p:sp>
    </p:spTree>
    <p:extLst>
      <p:ext uri="{BB962C8B-B14F-4D97-AF65-F5344CB8AC3E}">
        <p14:creationId xmlns:p14="http://schemas.microsoft.com/office/powerpoint/2010/main" val="1647173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1C10F-75E2-7507-FB7D-ECFD1D38BC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08BDD64-F420-BDF8-81E2-325F3BBFB26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453C51-E65A-34AD-A323-991B2D085AE4}"/>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9D6D41C9-1230-6CA2-8D97-BAB0DF1AE311}"/>
              </a:ext>
            </a:extLst>
          </p:cNvPr>
          <p:cNvSpPr>
            <a:spLocks noGrp="1"/>
          </p:cNvSpPr>
          <p:nvPr>
            <p:ph type="sldNum" sz="quarter" idx="5"/>
          </p:nvPr>
        </p:nvSpPr>
        <p:spPr/>
        <p:txBody>
          <a:bodyPr/>
          <a:lstStyle/>
          <a:p>
            <a:fld id="{7664705B-BA61-44C3-B827-071B55B257D1}" type="slidenum">
              <a:rPr lang="nl-NL" smtClean="0"/>
              <a:t>25</a:t>
            </a:fld>
            <a:endParaRPr lang="nl-NL"/>
          </a:p>
        </p:txBody>
      </p:sp>
    </p:spTree>
    <p:extLst>
      <p:ext uri="{BB962C8B-B14F-4D97-AF65-F5344CB8AC3E}">
        <p14:creationId xmlns:p14="http://schemas.microsoft.com/office/powerpoint/2010/main" val="111728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456DB-31F1-7186-D447-0A3598564E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CAF178-379D-3D91-048F-510AF67DEB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DEE97F-D201-E99F-F273-8251D56B53D2}"/>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4F37A0E2-C746-62C6-887D-8BC18B42C250}"/>
              </a:ext>
            </a:extLst>
          </p:cNvPr>
          <p:cNvSpPr>
            <a:spLocks noGrp="1"/>
          </p:cNvSpPr>
          <p:nvPr>
            <p:ph type="sldNum" sz="quarter" idx="5"/>
          </p:nvPr>
        </p:nvSpPr>
        <p:spPr/>
        <p:txBody>
          <a:bodyPr/>
          <a:lstStyle/>
          <a:p>
            <a:fld id="{7664705B-BA61-44C3-B827-071B55B257D1}" type="slidenum">
              <a:rPr lang="nl-NL" smtClean="0"/>
              <a:t>26</a:t>
            </a:fld>
            <a:endParaRPr lang="nl-NL"/>
          </a:p>
        </p:txBody>
      </p:sp>
    </p:spTree>
    <p:extLst>
      <p:ext uri="{BB962C8B-B14F-4D97-AF65-F5344CB8AC3E}">
        <p14:creationId xmlns:p14="http://schemas.microsoft.com/office/powerpoint/2010/main" val="3725963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48AAD-096E-7DA1-4F75-F23E1C2DB0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80F7D9-25F1-B3FC-0A05-737EA69390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68EFB6-D5F8-5077-B851-E79828338169}"/>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D3C208DD-2FA6-24AA-FD43-CD4F218FC3EA}"/>
              </a:ext>
            </a:extLst>
          </p:cNvPr>
          <p:cNvSpPr>
            <a:spLocks noGrp="1"/>
          </p:cNvSpPr>
          <p:nvPr>
            <p:ph type="sldNum" sz="quarter" idx="5"/>
          </p:nvPr>
        </p:nvSpPr>
        <p:spPr/>
        <p:txBody>
          <a:bodyPr/>
          <a:lstStyle/>
          <a:p>
            <a:fld id="{7664705B-BA61-44C3-B827-071B55B257D1}" type="slidenum">
              <a:rPr lang="nl-NL" smtClean="0"/>
              <a:t>27</a:t>
            </a:fld>
            <a:endParaRPr lang="nl-NL"/>
          </a:p>
        </p:txBody>
      </p:sp>
    </p:spTree>
    <p:extLst>
      <p:ext uri="{BB962C8B-B14F-4D97-AF65-F5344CB8AC3E}">
        <p14:creationId xmlns:p14="http://schemas.microsoft.com/office/powerpoint/2010/main" val="3341600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2F24-1D9D-774C-BE63-C2B813BFF5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104981-3AFE-184F-9054-8D46E3FC2A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5554261-2995-E691-7E8B-8765E66909D8}"/>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96AE93E3-A02F-EF88-BEEC-440012C34C84}"/>
              </a:ext>
            </a:extLst>
          </p:cNvPr>
          <p:cNvSpPr>
            <a:spLocks noGrp="1"/>
          </p:cNvSpPr>
          <p:nvPr>
            <p:ph type="sldNum" sz="quarter" idx="5"/>
          </p:nvPr>
        </p:nvSpPr>
        <p:spPr/>
        <p:txBody>
          <a:bodyPr/>
          <a:lstStyle/>
          <a:p>
            <a:fld id="{7664705B-BA61-44C3-B827-071B55B257D1}" type="slidenum">
              <a:rPr lang="nl-NL" smtClean="0"/>
              <a:t>28</a:t>
            </a:fld>
            <a:endParaRPr lang="nl-NL"/>
          </a:p>
        </p:txBody>
      </p:sp>
    </p:spTree>
    <p:extLst>
      <p:ext uri="{BB962C8B-B14F-4D97-AF65-F5344CB8AC3E}">
        <p14:creationId xmlns:p14="http://schemas.microsoft.com/office/powerpoint/2010/main" val="4132602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C546-B451-0F97-4A13-C98647B1CC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19A3B4-ACEF-606A-B357-A0A2B32CEF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7016A6-A1B5-BE18-4A28-F1DD02EB92A9}"/>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1E88F69F-FFEC-7F1B-4B72-4D5C895E8D94}"/>
              </a:ext>
            </a:extLst>
          </p:cNvPr>
          <p:cNvSpPr>
            <a:spLocks noGrp="1"/>
          </p:cNvSpPr>
          <p:nvPr>
            <p:ph type="sldNum" sz="quarter" idx="5"/>
          </p:nvPr>
        </p:nvSpPr>
        <p:spPr/>
        <p:txBody>
          <a:bodyPr/>
          <a:lstStyle/>
          <a:p>
            <a:fld id="{7664705B-BA61-44C3-B827-071B55B257D1}" type="slidenum">
              <a:rPr lang="nl-NL" smtClean="0"/>
              <a:t>29</a:t>
            </a:fld>
            <a:endParaRPr lang="nl-NL"/>
          </a:p>
        </p:txBody>
      </p:sp>
    </p:spTree>
    <p:extLst>
      <p:ext uri="{BB962C8B-B14F-4D97-AF65-F5344CB8AC3E}">
        <p14:creationId xmlns:p14="http://schemas.microsoft.com/office/powerpoint/2010/main" val="9608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9E35-0589-D3E5-71CC-A61CF55751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ED3581-D211-625F-DEBB-770B77F9B2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57805C1-BA0D-33F6-308E-622124789755}"/>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83310673-FDFC-B148-632A-9CD3FFE174CC}"/>
              </a:ext>
            </a:extLst>
          </p:cNvPr>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326573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65EEA-15AF-BECC-1E7A-1403ECBD238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F88BACE-56C7-819E-031B-C1E0894899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5EE4D2-EA0B-D0FD-20A5-1735405806A0}"/>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86F437BE-64BF-A638-E670-9DA82F1ED10D}"/>
              </a:ext>
            </a:extLst>
          </p:cNvPr>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52255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388F0-0BC4-8A77-B451-DECD307DB7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AB075CE-A56D-89AF-104F-10510D6CF6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E23906-F068-6548-17D9-903DCAE625A2}"/>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D720F2AC-5433-ECD2-338D-7541E6E1D393}"/>
              </a:ext>
            </a:extLst>
          </p:cNvPr>
          <p:cNvSpPr>
            <a:spLocks noGrp="1"/>
          </p:cNvSpPr>
          <p:nvPr>
            <p:ph type="sldNum" sz="quarter" idx="5"/>
          </p:nvPr>
        </p:nvSpPr>
        <p:spPr/>
        <p:txBody>
          <a:bodyPr/>
          <a:lstStyle/>
          <a:p>
            <a:fld id="{7664705B-BA61-44C3-B827-071B55B257D1}" type="slidenum">
              <a:rPr lang="nl-NL" smtClean="0"/>
              <a:t>5</a:t>
            </a:fld>
            <a:endParaRPr lang="nl-NL"/>
          </a:p>
        </p:txBody>
      </p:sp>
    </p:spTree>
    <p:extLst>
      <p:ext uri="{BB962C8B-B14F-4D97-AF65-F5344CB8AC3E}">
        <p14:creationId xmlns:p14="http://schemas.microsoft.com/office/powerpoint/2010/main" val="361568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6CA92-0A84-2DD0-4D2D-9DFF9FF41E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648267-8940-E087-8704-CFB6AEF4B2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E7A3C1-E323-247C-DA9A-447596170F7C}"/>
              </a:ext>
            </a:extLst>
          </p:cNvPr>
          <p:cNvSpPr>
            <a:spLocks noGrp="1"/>
          </p:cNvSpPr>
          <p:nvPr>
            <p:ph type="body" idx="1"/>
          </p:nvPr>
        </p:nvSpPr>
        <p:spPr/>
        <p:txBody>
          <a:bodyPr/>
          <a:lstStyle/>
          <a:p>
            <a:r>
              <a:rPr lang="en-US" b="0" dirty="0">
                <a:solidFill>
                  <a:srgbClr val="004285"/>
                </a:solidFill>
              </a:rPr>
              <a:t>The patients were placed supine, with a centralized head, and the upper body was elevated at a 30° angle. A small coating of gel was applied to both eyelids of closed eyes covered with an adhesive transparent strip. Care was taken to avoid air entrapment between the film and</a:t>
            </a:r>
          </a:p>
          <a:p>
            <a:r>
              <a:rPr lang="en-US" b="0" dirty="0">
                <a:solidFill>
                  <a:srgbClr val="004285"/>
                </a:solidFill>
              </a:rPr>
              <a:t>external eyelids, as this would degrade the image quality. Using B mode, the linear transducer was placed on the eyelid and gently pressed on the eyeball. By moving the probe over the closed upper lid, two measurements were taken for each optic nerve in the vertical and transverse planes.</a:t>
            </a:r>
            <a:endParaRPr lang="en-US" dirty="0"/>
          </a:p>
        </p:txBody>
      </p:sp>
      <p:sp>
        <p:nvSpPr>
          <p:cNvPr id="4" name="Tijdelijke aanduiding voor dianummer 3">
            <a:extLst>
              <a:ext uri="{FF2B5EF4-FFF2-40B4-BE49-F238E27FC236}">
                <a16:creationId xmlns:a16="http://schemas.microsoft.com/office/drawing/2014/main" id="{B7E1EF69-B177-5BD3-2199-7E42C1B2882F}"/>
              </a:ext>
            </a:extLst>
          </p:cNvPr>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85076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D750-6872-9EBB-D16B-5F55AD4384F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4F7BF7-0318-A209-581C-D49D95318F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4999CF0-1520-2532-8A11-BBE0CD864A78}"/>
              </a:ext>
            </a:extLst>
          </p:cNvPr>
          <p:cNvSpPr>
            <a:spLocks noGrp="1"/>
          </p:cNvSpPr>
          <p:nvPr>
            <p:ph type="body" idx="1"/>
          </p:nvPr>
        </p:nvSpPr>
        <p:spPr/>
        <p:txBody>
          <a:bodyPr/>
          <a:lstStyle/>
          <a:p>
            <a:r>
              <a:rPr lang="en-US" dirty="0"/>
              <a:t>Add video of ONSD</a:t>
            </a:r>
          </a:p>
        </p:txBody>
      </p:sp>
      <p:sp>
        <p:nvSpPr>
          <p:cNvPr id="4" name="Tijdelijke aanduiding voor dianummer 3">
            <a:extLst>
              <a:ext uri="{FF2B5EF4-FFF2-40B4-BE49-F238E27FC236}">
                <a16:creationId xmlns:a16="http://schemas.microsoft.com/office/drawing/2014/main" id="{01F14688-CC58-923F-02FB-DDCBE5DA5EA9}"/>
              </a:ext>
            </a:extLst>
          </p:cNvPr>
          <p:cNvSpPr>
            <a:spLocks noGrp="1"/>
          </p:cNvSpPr>
          <p:nvPr>
            <p:ph type="sldNum" sz="quarter" idx="5"/>
          </p:nvPr>
        </p:nvSpPr>
        <p:spPr/>
        <p:txBody>
          <a:bodyPr/>
          <a:lstStyle/>
          <a:p>
            <a:fld id="{7664705B-BA61-44C3-B827-071B55B257D1}" type="slidenum">
              <a:rPr lang="nl-NL" smtClean="0"/>
              <a:t>7</a:t>
            </a:fld>
            <a:endParaRPr lang="nl-NL"/>
          </a:p>
        </p:txBody>
      </p:sp>
    </p:spTree>
    <p:extLst>
      <p:ext uri="{BB962C8B-B14F-4D97-AF65-F5344CB8AC3E}">
        <p14:creationId xmlns:p14="http://schemas.microsoft.com/office/powerpoint/2010/main" val="408933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1D479-1832-B404-C225-7144C6F30B4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2D7E0D-D80F-9883-C457-D776DFCF7C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648C11-2B8F-5ED0-5E84-21F75F33542D}"/>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A3DF233B-1410-E46D-462C-943206ACB1F0}"/>
              </a:ext>
            </a:extLst>
          </p:cNvPr>
          <p:cNvSpPr>
            <a:spLocks noGrp="1"/>
          </p:cNvSpPr>
          <p:nvPr>
            <p:ph type="sldNum" sz="quarter" idx="5"/>
          </p:nvPr>
        </p:nvSpPr>
        <p:spPr/>
        <p:txBody>
          <a:bodyPr/>
          <a:lstStyle/>
          <a:p>
            <a:fld id="{7664705B-BA61-44C3-B827-071B55B257D1}" type="slidenum">
              <a:rPr lang="nl-NL" smtClean="0"/>
              <a:t>8</a:t>
            </a:fld>
            <a:endParaRPr lang="nl-NL"/>
          </a:p>
        </p:txBody>
      </p:sp>
    </p:spTree>
    <p:extLst>
      <p:ext uri="{BB962C8B-B14F-4D97-AF65-F5344CB8AC3E}">
        <p14:creationId xmlns:p14="http://schemas.microsoft.com/office/powerpoint/2010/main" val="308394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6E4B5-1022-BB89-FCBC-428FB2B72D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8B97DE9-3955-1DAC-2164-41BAD548C5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A362EF-E256-5B9A-F24F-04DEE85179FE}"/>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54144386-E703-D848-8EB4-2DDD834C41D2}"/>
              </a:ext>
            </a:extLst>
          </p:cNvPr>
          <p:cNvSpPr>
            <a:spLocks noGrp="1"/>
          </p:cNvSpPr>
          <p:nvPr>
            <p:ph type="sldNum" sz="quarter" idx="5"/>
          </p:nvPr>
        </p:nvSpPr>
        <p:spPr/>
        <p:txBody>
          <a:bodyPr/>
          <a:lstStyle/>
          <a:p>
            <a:fld id="{7664705B-BA61-44C3-B827-071B55B257D1}" type="slidenum">
              <a:rPr lang="nl-NL" smtClean="0"/>
              <a:t>9</a:t>
            </a:fld>
            <a:endParaRPr lang="nl-NL"/>
          </a:p>
        </p:txBody>
      </p:sp>
    </p:spTree>
    <p:extLst>
      <p:ext uri="{BB962C8B-B14F-4D97-AF65-F5344CB8AC3E}">
        <p14:creationId xmlns:p14="http://schemas.microsoft.com/office/powerpoint/2010/main" val="283101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gif"/><Relationship Id="rId7"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a:p>
        </p:txBody>
      </p:sp>
      <p:sp>
        <p:nvSpPr>
          <p:cNvPr id="4" name="Title Placeholder 1">
            <a:extLst>
              <a:ext uri="{FF2B5EF4-FFF2-40B4-BE49-F238E27FC236}">
                <a16:creationId xmlns:a16="http://schemas.microsoft.com/office/drawing/2014/main" id="{A809A9FC-9153-6D85-D3BC-05ADC6B3D492}"/>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Tree>
    <p:extLst>
      <p:ext uri="{BB962C8B-B14F-4D97-AF65-F5344CB8AC3E}">
        <p14:creationId xmlns:p14="http://schemas.microsoft.com/office/powerpoint/2010/main" val="210118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en-US" noProof="0" dirty="0"/>
              <a:t>Click to add title</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40" name="Rectangle 106">
            <a:extLst>
              <a:ext uri="{FF2B5EF4-FFF2-40B4-BE49-F238E27FC236}">
                <a16:creationId xmlns:a16="http://schemas.microsoft.com/office/drawing/2014/main" id="{02F68636-161F-4B70-A166-ABA2523D1ACD}"/>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1" name="Rectangle 106">
            <a:extLst>
              <a:ext uri="{FF2B5EF4-FFF2-40B4-BE49-F238E27FC236}">
                <a16:creationId xmlns:a16="http://schemas.microsoft.com/office/drawing/2014/main" id="{486F824E-9B4C-4900-B082-BD07465D5AA8}"/>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2" name="Group 41">
            <a:extLst>
              <a:ext uri="{FF2B5EF4-FFF2-40B4-BE49-F238E27FC236}">
                <a16:creationId xmlns:a16="http://schemas.microsoft.com/office/drawing/2014/main" id="{F15E442B-B621-4D51-A258-3F46E08FDA1E}"/>
              </a:ext>
            </a:extLst>
          </p:cNvPr>
          <p:cNvGrpSpPr/>
          <p:nvPr userDrawn="1"/>
        </p:nvGrpSpPr>
        <p:grpSpPr>
          <a:xfrm>
            <a:off x="12326583" y="1"/>
            <a:ext cx="2329217" cy="5577839"/>
            <a:chOff x="12326583" y="1"/>
            <a:chExt cx="2329217" cy="5577839"/>
          </a:xfrm>
        </p:grpSpPr>
        <p:sp>
          <p:nvSpPr>
            <p:cNvPr id="43" name="Rectangle 106">
              <a:extLst>
                <a:ext uri="{FF2B5EF4-FFF2-40B4-BE49-F238E27FC236}">
                  <a16:creationId xmlns:a16="http://schemas.microsoft.com/office/drawing/2014/main" id="{2FEDA564-AE5A-4F15-A800-091EB7417BD4}"/>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4" name="Groep 75">
              <a:extLst>
                <a:ext uri="{FF2B5EF4-FFF2-40B4-BE49-F238E27FC236}">
                  <a16:creationId xmlns:a16="http://schemas.microsoft.com/office/drawing/2014/main" id="{BD91A0C0-40C5-4AE0-B41A-3F71F8F5364F}"/>
                </a:ext>
              </a:extLst>
            </p:cNvPr>
            <p:cNvGrpSpPr>
              <a:grpSpLocks noChangeAspect="1"/>
            </p:cNvGrpSpPr>
            <p:nvPr userDrawn="1"/>
          </p:nvGrpSpPr>
          <p:grpSpPr>
            <a:xfrm>
              <a:off x="12616299" y="4610804"/>
              <a:ext cx="1766851" cy="793244"/>
              <a:chOff x="2766083" y="6357983"/>
              <a:chExt cx="1485890" cy="667104"/>
            </a:xfrm>
          </p:grpSpPr>
          <p:pic>
            <p:nvPicPr>
              <p:cNvPr id="49" name="Picture 15">
                <a:extLst>
                  <a:ext uri="{FF2B5EF4-FFF2-40B4-BE49-F238E27FC236}">
                    <a16:creationId xmlns:a16="http://schemas.microsoft.com/office/drawing/2014/main" id="{72968D80-8652-423C-AAF4-ED497BD25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0" name="Picture 18">
                <a:extLst>
                  <a:ext uri="{FF2B5EF4-FFF2-40B4-BE49-F238E27FC236}">
                    <a16:creationId xmlns:a16="http://schemas.microsoft.com/office/drawing/2014/main" id="{48331372-6A86-4E03-985B-80DF02AF9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6CDC42D-AA1C-45DC-83E5-30A8ECD06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E868C753-FBD7-4AF2-918F-7AFDE5761C9D}"/>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2DB13C1D-3E83-4B45-9B8C-C9BD15F73113}"/>
                  </a:ext>
                </a:extLst>
              </p:cNvPr>
              <p:cNvCxnSpPr>
                <a:cxnSpLocks/>
                <a:stCxn id="49" idx="0"/>
                <a:endCxn id="49"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E8132503-6FA8-41C3-A010-0E13B66C4E0E}"/>
                  </a:ext>
                </a:extLst>
              </p:cNvPr>
              <p:cNvCxnSpPr>
                <a:cxnSpLocks/>
                <a:stCxn id="49" idx="3"/>
                <a:endCxn id="49"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19D6D07D-AC00-42FF-9D54-46CAC9C3F02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6CBA5528-E394-40C6-9B07-92BAE897EC0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5" name="Afbeelding 77">
              <a:extLst>
                <a:ext uri="{FF2B5EF4-FFF2-40B4-BE49-F238E27FC236}">
                  <a16:creationId xmlns:a16="http://schemas.microsoft.com/office/drawing/2014/main" id="{D7AD9303-E3C3-43EC-B205-EE1847B2EB8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6" name="Group 45">
              <a:extLst>
                <a:ext uri="{FF2B5EF4-FFF2-40B4-BE49-F238E27FC236}">
                  <a16:creationId xmlns:a16="http://schemas.microsoft.com/office/drawing/2014/main" id="{591C3F2A-BFA8-4E53-8931-D6683D803EDB}"/>
                </a:ext>
              </a:extLst>
            </p:cNvPr>
            <p:cNvGrpSpPr>
              <a:grpSpLocks noChangeAspect="1"/>
            </p:cNvGrpSpPr>
            <p:nvPr userDrawn="1"/>
          </p:nvGrpSpPr>
          <p:grpSpPr>
            <a:xfrm>
              <a:off x="12610022" y="1108316"/>
              <a:ext cx="339817" cy="579600"/>
              <a:chOff x="13120767" y="944180"/>
              <a:chExt cx="338852" cy="577954"/>
            </a:xfrm>
          </p:grpSpPr>
          <p:pic>
            <p:nvPicPr>
              <p:cNvPr id="47" name="Picture 46">
                <a:extLst>
                  <a:ext uri="{FF2B5EF4-FFF2-40B4-BE49-F238E27FC236}">
                    <a16:creationId xmlns:a16="http://schemas.microsoft.com/office/drawing/2014/main" id="{32DF94B0-DF60-49EA-AC0A-8DECFF7E3C71}"/>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48" name="Rectangle 21">
                <a:extLst>
                  <a:ext uri="{FF2B5EF4-FFF2-40B4-BE49-F238E27FC236}">
                    <a16:creationId xmlns:a16="http://schemas.microsoft.com/office/drawing/2014/main" id="{0E092A32-F504-4634-910B-CE83DF5E2E81}"/>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5" name="Graphic 24">
            <a:extLst>
              <a:ext uri="{FF2B5EF4-FFF2-40B4-BE49-F238E27FC236}">
                <a16:creationId xmlns:a16="http://schemas.microsoft.com/office/drawing/2014/main" id="{2D7E0ABE-0706-494C-93DE-F902C7F8C8A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78783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regelige titel) met subtitel">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381740"/>
            <a:ext cx="11343383" cy="376293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nl-NL" noProof="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FD8624"/>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06818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a:t>Klik om kop toe te voegen</a:t>
            </a:r>
          </a:p>
          <a:p>
            <a:pPr lvl="1"/>
            <a:r>
              <a:rPr lang="nl-NL" noProof="0" err="1"/>
              <a:t>Subkop</a:t>
            </a:r>
            <a:endParaRPr lang="nl-NL" noProof="0"/>
          </a:p>
          <a:p>
            <a:pPr lvl="2"/>
            <a:r>
              <a:rPr lang="nl-NL" noProof="0"/>
              <a:t>Agendapunt</a:t>
            </a:r>
          </a:p>
          <a:p>
            <a:pPr lvl="3"/>
            <a:r>
              <a:rPr lang="nl-NL" noProof="0" err="1"/>
              <a:t>Bullet</a:t>
            </a:r>
            <a:r>
              <a:rPr lang="nl-NL" noProof="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19041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a:t>Klik om kop toe te voegen</a:t>
            </a:r>
          </a:p>
          <a:p>
            <a:pPr lvl="1"/>
            <a:r>
              <a:rPr lang="nl-NL" noProof="0" err="1"/>
              <a:t>Subkop</a:t>
            </a:r>
            <a:endParaRPr lang="nl-NL" noProof="0"/>
          </a:p>
          <a:p>
            <a:pPr lvl="2"/>
            <a:r>
              <a:rPr lang="nl-NL" noProof="0"/>
              <a:t>Body tekst</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18287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93908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09330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30180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28763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346749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a:p>
        </p:txBody>
      </p:sp>
      <p:pic>
        <p:nvPicPr>
          <p:cNvPr id="8" name="Afbeelding 7" descr="Afbeelding met tekst, schermopname, Lettertype, diagram&#10;&#10;Door AI gegenereerde inhoud is mogelijk onjuist.">
            <a:extLst>
              <a:ext uri="{FF2B5EF4-FFF2-40B4-BE49-F238E27FC236}">
                <a16:creationId xmlns:a16="http://schemas.microsoft.com/office/drawing/2014/main" id="{3A07CA0B-A2BA-61C5-B723-22698E2E89DC}"/>
              </a:ext>
            </a:extLst>
          </p:cNvPr>
          <p:cNvPicPr>
            <a:picLocks noChangeAspect="1"/>
          </p:cNvPicPr>
          <p:nvPr userDrawn="1"/>
        </p:nvPicPr>
        <p:blipFill>
          <a:blip r:embed="rId12">
            <a:extLst>
              <a:ext uri="{28A0092B-C50C-407E-A947-70E740481C1C}">
                <a14:useLocalDpi xmlns:a14="http://schemas.microsoft.com/office/drawing/2010/main" val="0"/>
              </a:ext>
            </a:extLst>
          </a:blip>
          <a:srcRect l="22036" t="13082" r="22149" b="25221"/>
          <a:stretch/>
        </p:blipFill>
        <p:spPr>
          <a:xfrm>
            <a:off x="404371" y="5789949"/>
            <a:ext cx="1291078" cy="802758"/>
          </a:xfrm>
          <a:prstGeom prst="rect">
            <a:avLst/>
          </a:prstGeom>
        </p:spPr>
      </p:pic>
      <p:sp>
        <p:nvSpPr>
          <p:cNvPr id="6" name="Rechthoek 5">
            <a:extLst>
              <a:ext uri="{FF2B5EF4-FFF2-40B4-BE49-F238E27FC236}">
                <a16:creationId xmlns:a16="http://schemas.microsoft.com/office/drawing/2014/main" id="{76A49075-275F-8D16-3F6D-2C73CA24DC3A}"/>
              </a:ext>
            </a:extLst>
          </p:cNvPr>
          <p:cNvSpPr/>
          <p:nvPr userDrawn="1"/>
        </p:nvSpPr>
        <p:spPr>
          <a:xfrm>
            <a:off x="0" y="0"/>
            <a:ext cx="12192000" cy="6858000"/>
          </a:xfrm>
          <a:prstGeom prst="rect">
            <a:avLst/>
          </a:prstGeom>
          <a:noFill/>
          <a:ln w="127000">
            <a:solidFill>
              <a:srgbClr val="C2E4FF">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ekstvak 8">
            <a:extLst>
              <a:ext uri="{FF2B5EF4-FFF2-40B4-BE49-F238E27FC236}">
                <a16:creationId xmlns:a16="http://schemas.microsoft.com/office/drawing/2014/main" id="{A9731497-1201-D36F-E840-5F77C36D48BB}"/>
              </a:ext>
            </a:extLst>
          </p:cNvPr>
          <p:cNvSpPr txBox="1"/>
          <p:nvPr userDrawn="1"/>
        </p:nvSpPr>
        <p:spPr>
          <a:xfrm>
            <a:off x="2891472" y="6438818"/>
            <a:ext cx="6431280" cy="307777"/>
          </a:xfrm>
          <a:prstGeom prst="rect">
            <a:avLst/>
          </a:prstGeom>
          <a:noFill/>
        </p:spPr>
        <p:txBody>
          <a:bodyPr wrap="square" rtlCol="0">
            <a:spAutoFit/>
          </a:bodyPr>
          <a:lstStyle/>
          <a:p>
            <a:pPr algn="ctr"/>
            <a:r>
              <a:rPr lang="nl-NL" sz="1400" b="0" i="1" dirty="0">
                <a:solidFill>
                  <a:srgbClr val="003A70"/>
                </a:solidFill>
                <a:effectLst/>
              </a:rPr>
              <a:t>Samen opleiden, samen leren en samen blijven groeien.</a:t>
            </a:r>
            <a:endParaRPr lang="en-NL" sz="1400" b="0" dirty="0"/>
          </a:p>
        </p:txBody>
      </p:sp>
    </p:spTree>
    <p:extLst>
      <p:ext uri="{BB962C8B-B14F-4D97-AF65-F5344CB8AC3E}">
        <p14:creationId xmlns:p14="http://schemas.microsoft.com/office/powerpoint/2010/main" val="87691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670" r:id="rId5"/>
    <p:sldLayoutId id="2147483671" r:id="rId6"/>
    <p:sldLayoutId id="2147483672" r:id="rId7"/>
    <p:sldLayoutId id="2147483673" r:id="rId8"/>
    <p:sldLayoutId id="2147483675" r:id="rId9"/>
    <p:sldLayoutId id="2147483676" r:id="rId10"/>
  </p:sldLayoutIdLst>
  <p:hf hdr="0" ftr="0" dt="0"/>
  <p:txStyles>
    <p:titleStyle>
      <a:lvl1pPr algn="l" defTabSz="914400" rtl="0" eaLnBrk="1" latinLnBrk="0" hangingPunct="1">
        <a:lnSpc>
          <a:spcPct val="80000"/>
        </a:lnSpc>
        <a:spcBef>
          <a:spcPct val="0"/>
        </a:spcBef>
        <a:buNone/>
        <a:defRPr sz="4000" kern="1200" spc="-60" baseline="0">
          <a:solidFill>
            <a:srgbClr val="FD8624"/>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wo5c3eaPUsA?feature=oembed"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A86F6F-FC2E-4E20-AA06-4AD5FF28F954}"/>
              </a:ext>
            </a:extLst>
          </p:cNvPr>
          <p:cNvSpPr>
            <a:spLocks noGrp="1"/>
          </p:cNvSpPr>
          <p:nvPr>
            <p:ph type="title"/>
          </p:nvPr>
        </p:nvSpPr>
        <p:spPr>
          <a:xfrm>
            <a:off x="5419724" y="5276093"/>
            <a:ext cx="6153150" cy="553998"/>
          </a:xfrm>
        </p:spPr>
        <p:txBody>
          <a:bodyPr anchor="b">
            <a:normAutofit/>
          </a:bodyPr>
          <a:lstStyle/>
          <a:p>
            <a:pPr>
              <a:lnSpc>
                <a:spcPct val="90000"/>
              </a:lnSpc>
            </a:pPr>
            <a:r>
              <a:rPr lang="en-US" sz="3200" b="1" dirty="0" err="1"/>
              <a:t>Journalclub</a:t>
            </a:r>
            <a:r>
              <a:rPr lang="en-US" sz="3200" b="1" dirty="0"/>
              <a:t> Oktober 2025</a:t>
            </a:r>
          </a:p>
        </p:txBody>
      </p:sp>
      <p:sp>
        <p:nvSpPr>
          <p:cNvPr id="4" name="Tijdelijke aanduiding voor afbeelding 3">
            <a:extLst>
              <a:ext uri="{FF2B5EF4-FFF2-40B4-BE49-F238E27FC236}">
                <a16:creationId xmlns:a16="http://schemas.microsoft.com/office/drawing/2014/main" id="{18876153-0B30-1977-33C7-1F8478680695}"/>
              </a:ext>
            </a:extLst>
          </p:cNvPr>
          <p:cNvSpPr>
            <a:spLocks noGrp="1"/>
          </p:cNvSpPr>
          <p:nvPr>
            <p:ph type="pic" sz="quarter" idx="14"/>
          </p:nvPr>
        </p:nvSpPr>
        <p:spPr>
          <a:solidFill>
            <a:schemeClr val="accent3"/>
          </a:solidFill>
        </p:spPr>
        <p:txBody>
          <a:bodyPr/>
          <a:lstStyle/>
          <a:p>
            <a:endParaRPr lang="en-US"/>
          </a:p>
        </p:txBody>
      </p:sp>
      <p:pic>
        <p:nvPicPr>
          <p:cNvPr id="6" name="Afbeelding 5">
            <a:extLst>
              <a:ext uri="{FF2B5EF4-FFF2-40B4-BE49-F238E27FC236}">
                <a16:creationId xmlns:a16="http://schemas.microsoft.com/office/drawing/2014/main" id="{B2562177-C30D-4A33-59F6-D8C035BED76D}"/>
              </a:ext>
            </a:extLst>
          </p:cNvPr>
          <p:cNvPicPr>
            <a:picLocks noChangeAspect="1"/>
          </p:cNvPicPr>
          <p:nvPr/>
        </p:nvPicPr>
        <p:blipFill>
          <a:blip r:embed="rId3"/>
          <a:stretch>
            <a:fillRect/>
          </a:stretch>
        </p:blipFill>
        <p:spPr>
          <a:xfrm>
            <a:off x="749990" y="922490"/>
            <a:ext cx="4268307" cy="3136164"/>
          </a:xfrm>
          <a:prstGeom prst="rect">
            <a:avLst/>
          </a:prstGeom>
        </p:spPr>
      </p:pic>
      <p:pic>
        <p:nvPicPr>
          <p:cNvPr id="8" name="Afbeelding 7">
            <a:extLst>
              <a:ext uri="{FF2B5EF4-FFF2-40B4-BE49-F238E27FC236}">
                <a16:creationId xmlns:a16="http://schemas.microsoft.com/office/drawing/2014/main" id="{F3BEFB64-3B46-49B5-3502-AA2EFAD81DE0}"/>
              </a:ext>
            </a:extLst>
          </p:cNvPr>
          <p:cNvPicPr>
            <a:picLocks noChangeAspect="1"/>
          </p:cNvPicPr>
          <p:nvPr/>
        </p:nvPicPr>
        <p:blipFill>
          <a:blip r:embed="rId4"/>
          <a:stretch>
            <a:fillRect/>
          </a:stretch>
        </p:blipFill>
        <p:spPr>
          <a:xfrm>
            <a:off x="5050939" y="1510954"/>
            <a:ext cx="7141061" cy="2082477"/>
          </a:xfrm>
          <a:prstGeom prst="rect">
            <a:avLst/>
          </a:prstGeom>
        </p:spPr>
      </p:pic>
    </p:spTree>
    <p:extLst>
      <p:ext uri="{BB962C8B-B14F-4D97-AF65-F5344CB8AC3E}">
        <p14:creationId xmlns:p14="http://schemas.microsoft.com/office/powerpoint/2010/main" val="1690172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91288-2602-5CEB-414A-BB5B8875887D}"/>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B94223B5-7A79-DD7A-B266-4F148E06D724}"/>
              </a:ext>
            </a:extLst>
          </p:cNvPr>
          <p:cNvPicPr>
            <a:picLocks noChangeAspect="1"/>
          </p:cNvPicPr>
          <p:nvPr/>
        </p:nvPicPr>
        <p:blipFill>
          <a:blip r:embed="rId3"/>
          <a:stretch>
            <a:fillRect/>
          </a:stretch>
        </p:blipFill>
        <p:spPr>
          <a:xfrm>
            <a:off x="1582271" y="107574"/>
            <a:ext cx="7772400" cy="5866334"/>
          </a:xfrm>
          <a:prstGeom prst="rect">
            <a:avLst/>
          </a:prstGeom>
        </p:spPr>
      </p:pic>
      <p:sp>
        <p:nvSpPr>
          <p:cNvPr id="2" name="Titel 1">
            <a:extLst>
              <a:ext uri="{FF2B5EF4-FFF2-40B4-BE49-F238E27FC236}">
                <a16:creationId xmlns:a16="http://schemas.microsoft.com/office/drawing/2014/main" id="{F58CC50A-D089-133D-DB1B-302BE0054A6E}"/>
              </a:ext>
            </a:extLst>
          </p:cNvPr>
          <p:cNvSpPr>
            <a:spLocks noGrp="1"/>
          </p:cNvSpPr>
          <p:nvPr>
            <p:ph type="title"/>
          </p:nvPr>
        </p:nvSpPr>
        <p:spPr/>
        <p:txBody>
          <a:bodyPr/>
          <a:lstStyle/>
          <a:p>
            <a:r>
              <a:rPr lang="nl-NL" sz="3200" dirty="0" err="1"/>
              <a:t>Methods</a:t>
            </a:r>
            <a:endParaRPr lang="nl-NL" sz="3200" dirty="0"/>
          </a:p>
        </p:txBody>
      </p:sp>
    </p:spTree>
    <p:extLst>
      <p:ext uri="{BB962C8B-B14F-4D97-AF65-F5344CB8AC3E}">
        <p14:creationId xmlns:p14="http://schemas.microsoft.com/office/powerpoint/2010/main" val="191468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1A4A-9A6A-167F-47D3-7DC92B7927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F3032E-DD14-8A70-30DA-8A8092438A1F}"/>
              </a:ext>
            </a:extLst>
          </p:cNvPr>
          <p:cNvSpPr>
            <a:spLocks noGrp="1"/>
          </p:cNvSpPr>
          <p:nvPr>
            <p:ph type="title"/>
          </p:nvPr>
        </p:nvSpPr>
        <p:spPr/>
        <p:txBody>
          <a:bodyPr/>
          <a:lstStyle/>
          <a:p>
            <a:r>
              <a:rPr lang="nl-NL" sz="3200" dirty="0" err="1"/>
              <a:t>Methods</a:t>
            </a:r>
            <a:endParaRPr lang="nl-NL" sz="3200" dirty="0"/>
          </a:p>
        </p:txBody>
      </p:sp>
      <p:sp>
        <p:nvSpPr>
          <p:cNvPr id="5" name="Tijdelijke aanduiding voor tekst 4">
            <a:extLst>
              <a:ext uri="{FF2B5EF4-FFF2-40B4-BE49-F238E27FC236}">
                <a16:creationId xmlns:a16="http://schemas.microsoft.com/office/drawing/2014/main" id="{1202744C-EF65-02FA-9858-F69FAFBB9EB1}"/>
              </a:ext>
            </a:extLst>
          </p:cNvPr>
          <p:cNvSpPr>
            <a:spLocks noGrp="1"/>
          </p:cNvSpPr>
          <p:nvPr>
            <p:ph type="body" sz="quarter" idx="11"/>
          </p:nvPr>
        </p:nvSpPr>
        <p:spPr/>
        <p:txBody>
          <a:bodyPr/>
          <a:lstStyle/>
          <a:p>
            <a:pPr marL="457200" indent="-457200">
              <a:lnSpc>
                <a:spcPct val="200000"/>
              </a:lnSpc>
              <a:buFont typeface="Arial" panose="020B0604020202020204" pitchFamily="34" charset="0"/>
              <a:buChar char="•"/>
            </a:pPr>
            <a:r>
              <a:rPr lang="en-US" b="0" dirty="0">
                <a:solidFill>
                  <a:srgbClr val="004285"/>
                </a:solidFill>
              </a:rPr>
              <a:t>Control CT before/within few hours of admission to identify ↑ ICP (radiologist blinded)</a:t>
            </a:r>
          </a:p>
          <a:p>
            <a:pPr marL="457200" indent="-457200">
              <a:lnSpc>
                <a:spcPct val="200000"/>
              </a:lnSpc>
              <a:buFont typeface="Arial" panose="020B0604020202020204" pitchFamily="34" charset="0"/>
              <a:buChar char="•"/>
            </a:pPr>
            <a:r>
              <a:rPr lang="en-US" b="0" dirty="0">
                <a:solidFill>
                  <a:srgbClr val="004285"/>
                </a:solidFill>
              </a:rPr>
              <a:t>↑ ICP: presence of effacement of ventricles, basal cisterns, other CSF spaces, brain herniation, midline shift and loss of grey-white matter differentiation</a:t>
            </a:r>
          </a:p>
        </p:txBody>
      </p:sp>
    </p:spTree>
    <p:extLst>
      <p:ext uri="{BB962C8B-B14F-4D97-AF65-F5344CB8AC3E}">
        <p14:creationId xmlns:p14="http://schemas.microsoft.com/office/powerpoint/2010/main" val="16183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36EE-222C-1EBB-5FDA-93767E89BF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4FF93D-7F8F-702A-9A45-963FBAF38874}"/>
              </a:ext>
            </a:extLst>
          </p:cNvPr>
          <p:cNvSpPr>
            <a:spLocks noGrp="1"/>
          </p:cNvSpPr>
          <p:nvPr>
            <p:ph type="title"/>
          </p:nvPr>
        </p:nvSpPr>
        <p:spPr/>
        <p:txBody>
          <a:bodyPr/>
          <a:lstStyle/>
          <a:p>
            <a:r>
              <a:rPr lang="nl-NL" sz="3200" dirty="0" err="1"/>
              <a:t>Methods</a:t>
            </a:r>
            <a:endParaRPr lang="nl-NL" sz="3200" dirty="0"/>
          </a:p>
        </p:txBody>
      </p:sp>
      <p:sp>
        <p:nvSpPr>
          <p:cNvPr id="5" name="Tijdelijke aanduiding voor tekst 4">
            <a:extLst>
              <a:ext uri="{FF2B5EF4-FFF2-40B4-BE49-F238E27FC236}">
                <a16:creationId xmlns:a16="http://schemas.microsoft.com/office/drawing/2014/main" id="{37F57CE7-3271-CECA-0850-31E44A7620FD}"/>
              </a:ext>
            </a:extLst>
          </p:cNvPr>
          <p:cNvSpPr>
            <a:spLocks noGrp="1"/>
          </p:cNvSpPr>
          <p:nvPr>
            <p:ph type="body" sz="quarter" idx="11"/>
          </p:nvPr>
        </p:nvSpPr>
        <p:spPr>
          <a:xfrm>
            <a:off x="619125" y="1530000"/>
            <a:ext cx="11123696" cy="4320000"/>
          </a:xfrm>
        </p:spPr>
        <p:txBody>
          <a:bodyPr/>
          <a:lstStyle/>
          <a:p>
            <a:pPr>
              <a:lnSpc>
                <a:spcPct val="200000"/>
              </a:lnSpc>
            </a:pPr>
            <a:r>
              <a:rPr lang="en-US" b="0" dirty="0">
                <a:solidFill>
                  <a:srgbClr val="004285"/>
                </a:solidFill>
              </a:rPr>
              <a:t>ONSD measurements:</a:t>
            </a:r>
          </a:p>
          <a:p>
            <a:pPr marL="457200" indent="-457200">
              <a:lnSpc>
                <a:spcPct val="200000"/>
              </a:lnSpc>
              <a:buFont typeface="Arial" panose="020B0604020202020204" pitchFamily="34" charset="0"/>
              <a:buChar char="•"/>
            </a:pPr>
            <a:r>
              <a:rPr lang="en-US" b="0" dirty="0">
                <a:solidFill>
                  <a:srgbClr val="004285"/>
                </a:solidFill>
              </a:rPr>
              <a:t>2 independent, trained, examiners blinded to clinical details</a:t>
            </a:r>
          </a:p>
          <a:p>
            <a:pPr marL="457200" indent="-457200">
              <a:lnSpc>
                <a:spcPct val="200000"/>
              </a:lnSpc>
              <a:buFont typeface="Arial" panose="020B0604020202020204" pitchFamily="34" charset="0"/>
              <a:buChar char="•"/>
            </a:pPr>
            <a:r>
              <a:rPr lang="en-US" b="0" dirty="0">
                <a:solidFill>
                  <a:srgbClr val="004285"/>
                </a:solidFill>
              </a:rPr>
              <a:t>Value = average both measurements (intra-observer variability ≥ 0,3 mm)</a:t>
            </a:r>
          </a:p>
          <a:p>
            <a:pPr marL="457200" indent="-457200">
              <a:lnSpc>
                <a:spcPct val="200000"/>
              </a:lnSpc>
              <a:buFont typeface="Arial" panose="020B0604020202020204" pitchFamily="34" charset="0"/>
              <a:buChar char="•"/>
            </a:pPr>
            <a:r>
              <a:rPr lang="en-US" b="0" dirty="0">
                <a:solidFill>
                  <a:srgbClr val="004285"/>
                </a:solidFill>
              </a:rPr>
              <a:t>L&amp;R right eyes on admission and after 1, 12, 24 </a:t>
            </a:r>
            <a:r>
              <a:rPr lang="en-US" b="0" dirty="0" err="1">
                <a:solidFill>
                  <a:srgbClr val="004285"/>
                </a:solidFill>
              </a:rPr>
              <a:t>hrs</a:t>
            </a:r>
            <a:endParaRPr lang="en-US" b="0" dirty="0">
              <a:solidFill>
                <a:srgbClr val="004285"/>
              </a:solidFill>
            </a:endParaRPr>
          </a:p>
        </p:txBody>
      </p:sp>
    </p:spTree>
    <p:extLst>
      <p:ext uri="{BB962C8B-B14F-4D97-AF65-F5344CB8AC3E}">
        <p14:creationId xmlns:p14="http://schemas.microsoft.com/office/powerpoint/2010/main" val="10711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43708-A52E-AD25-B19E-1E7E31E349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109CC8-F631-347E-FC28-F6CE4B0E2A12}"/>
              </a:ext>
            </a:extLst>
          </p:cNvPr>
          <p:cNvSpPr>
            <a:spLocks noGrp="1"/>
          </p:cNvSpPr>
          <p:nvPr>
            <p:ph type="title"/>
          </p:nvPr>
        </p:nvSpPr>
        <p:spPr/>
        <p:txBody>
          <a:bodyPr/>
          <a:lstStyle/>
          <a:p>
            <a:r>
              <a:rPr lang="nl-NL" sz="3200" dirty="0" err="1"/>
              <a:t>Methods</a:t>
            </a:r>
            <a:endParaRPr lang="nl-NL" sz="3200" dirty="0"/>
          </a:p>
        </p:txBody>
      </p:sp>
      <p:sp>
        <p:nvSpPr>
          <p:cNvPr id="5" name="Tijdelijke aanduiding voor tekst 4">
            <a:extLst>
              <a:ext uri="{FF2B5EF4-FFF2-40B4-BE49-F238E27FC236}">
                <a16:creationId xmlns:a16="http://schemas.microsoft.com/office/drawing/2014/main" id="{A9E31E18-49F9-08FF-3069-3A6E26EF09EE}"/>
              </a:ext>
            </a:extLst>
          </p:cNvPr>
          <p:cNvSpPr>
            <a:spLocks noGrp="1"/>
          </p:cNvSpPr>
          <p:nvPr>
            <p:ph type="body" sz="quarter" idx="11"/>
          </p:nvPr>
        </p:nvSpPr>
        <p:spPr>
          <a:xfrm>
            <a:off x="619125" y="1530000"/>
            <a:ext cx="11123696" cy="4320000"/>
          </a:xfrm>
        </p:spPr>
        <p:txBody>
          <a:bodyPr/>
          <a:lstStyle/>
          <a:p>
            <a:pPr>
              <a:lnSpc>
                <a:spcPct val="200000"/>
              </a:lnSpc>
            </a:pPr>
            <a:r>
              <a:rPr lang="en-US" b="0" dirty="0">
                <a:solidFill>
                  <a:srgbClr val="004285"/>
                </a:solidFill>
              </a:rPr>
              <a:t>Control measurements:</a:t>
            </a:r>
          </a:p>
          <a:p>
            <a:pPr marL="457200" indent="-457200">
              <a:lnSpc>
                <a:spcPct val="200000"/>
              </a:lnSpc>
              <a:buFont typeface="Arial" panose="020B0604020202020204" pitchFamily="34" charset="0"/>
              <a:buChar char="•"/>
            </a:pPr>
            <a:r>
              <a:rPr lang="en-US" b="0" dirty="0">
                <a:solidFill>
                  <a:srgbClr val="004285"/>
                </a:solidFill>
              </a:rPr>
              <a:t>Funduscopic examination for papilledema or retinal changes on admission, and after 1, 12, 24 </a:t>
            </a:r>
            <a:r>
              <a:rPr lang="en-US" b="0" dirty="0" err="1">
                <a:solidFill>
                  <a:srgbClr val="004285"/>
                </a:solidFill>
              </a:rPr>
              <a:t>hrs</a:t>
            </a:r>
            <a:endParaRPr lang="en-US" b="0" dirty="0">
              <a:solidFill>
                <a:srgbClr val="004285"/>
              </a:solidFill>
            </a:endParaRPr>
          </a:p>
          <a:p>
            <a:pPr marL="457200" indent="-457200">
              <a:lnSpc>
                <a:spcPct val="200000"/>
              </a:lnSpc>
              <a:buFont typeface="Arial" panose="020B0604020202020204" pitchFamily="34" charset="0"/>
              <a:buChar char="•"/>
            </a:pPr>
            <a:r>
              <a:rPr lang="en-US" b="0" dirty="0">
                <a:solidFill>
                  <a:srgbClr val="004285"/>
                </a:solidFill>
              </a:rPr>
              <a:t>PICU physicians were trained by senior ophthalmologist</a:t>
            </a:r>
          </a:p>
        </p:txBody>
      </p:sp>
    </p:spTree>
    <p:extLst>
      <p:ext uri="{BB962C8B-B14F-4D97-AF65-F5344CB8AC3E}">
        <p14:creationId xmlns:p14="http://schemas.microsoft.com/office/powerpoint/2010/main" val="5281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0418-DE9A-B0D8-2B9A-D8B64FFEFA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C1341B-1A51-930F-082A-74AF6B49811F}"/>
              </a:ext>
            </a:extLst>
          </p:cNvPr>
          <p:cNvSpPr>
            <a:spLocks noGrp="1"/>
          </p:cNvSpPr>
          <p:nvPr>
            <p:ph type="title"/>
          </p:nvPr>
        </p:nvSpPr>
        <p:spPr/>
        <p:txBody>
          <a:bodyPr/>
          <a:lstStyle/>
          <a:p>
            <a:r>
              <a:rPr lang="nl-NL" sz="3200" dirty="0" err="1"/>
              <a:t>Methods</a:t>
            </a:r>
            <a:endParaRPr lang="nl-NL" sz="3200" dirty="0"/>
          </a:p>
        </p:txBody>
      </p:sp>
      <p:sp>
        <p:nvSpPr>
          <p:cNvPr id="5" name="Tijdelijke aanduiding voor tekst 4">
            <a:extLst>
              <a:ext uri="{FF2B5EF4-FFF2-40B4-BE49-F238E27FC236}">
                <a16:creationId xmlns:a16="http://schemas.microsoft.com/office/drawing/2014/main" id="{757E38E2-8F61-CB1F-DD7A-CFE51F7D3B1A}"/>
              </a:ext>
            </a:extLst>
          </p:cNvPr>
          <p:cNvSpPr>
            <a:spLocks noGrp="1"/>
          </p:cNvSpPr>
          <p:nvPr>
            <p:ph type="body" sz="quarter" idx="11"/>
          </p:nvPr>
        </p:nvSpPr>
        <p:spPr>
          <a:xfrm>
            <a:off x="619125" y="1530000"/>
            <a:ext cx="11123696" cy="4320000"/>
          </a:xfrm>
        </p:spPr>
        <p:txBody>
          <a:bodyPr/>
          <a:lstStyle/>
          <a:p>
            <a:pPr>
              <a:lnSpc>
                <a:spcPct val="200000"/>
              </a:lnSpc>
            </a:pPr>
            <a:r>
              <a:rPr lang="en-US" b="0" dirty="0">
                <a:solidFill>
                  <a:srgbClr val="004285"/>
                </a:solidFill>
              </a:rPr>
              <a:t>Statistics</a:t>
            </a:r>
          </a:p>
          <a:p>
            <a:pPr marL="457200" indent="-457200">
              <a:lnSpc>
                <a:spcPct val="200000"/>
              </a:lnSpc>
              <a:buFont typeface="Arial" panose="020B0604020202020204" pitchFamily="34" charset="0"/>
              <a:buChar char="•"/>
            </a:pPr>
            <a:r>
              <a:rPr lang="en-US" b="0" dirty="0">
                <a:solidFill>
                  <a:srgbClr val="004285"/>
                </a:solidFill>
              </a:rPr>
              <a:t>‘Expert’ statistician </a:t>
            </a:r>
            <a:r>
              <a:rPr lang="en-US" b="0" dirty="0">
                <a:solidFill>
                  <a:srgbClr val="004285"/>
                </a:solidFill>
                <a:sym typeface="Wingdings" pitchFamily="2" charset="2"/>
              </a:rPr>
              <a:t> Chat </a:t>
            </a:r>
            <a:r>
              <a:rPr lang="en-US" b="0" dirty="0" err="1">
                <a:solidFill>
                  <a:srgbClr val="004285"/>
                </a:solidFill>
                <a:sym typeface="Wingdings" pitchFamily="2" charset="2"/>
              </a:rPr>
              <a:t>vindt</a:t>
            </a:r>
            <a:r>
              <a:rPr lang="en-US" b="0" dirty="0">
                <a:solidFill>
                  <a:srgbClr val="004285"/>
                </a:solidFill>
                <a:sym typeface="Wingdings" pitchFamily="2" charset="2"/>
              </a:rPr>
              <a:t> wat </a:t>
            </a:r>
            <a:r>
              <a:rPr lang="en-US" b="0" dirty="0" err="1">
                <a:solidFill>
                  <a:srgbClr val="004285"/>
                </a:solidFill>
                <a:sym typeface="Wingdings" pitchFamily="2" charset="2"/>
              </a:rPr>
              <a:t>anders</a:t>
            </a:r>
            <a:r>
              <a:rPr lang="en-US" b="0" dirty="0">
                <a:solidFill>
                  <a:srgbClr val="004285"/>
                </a:solidFill>
                <a:sym typeface="Wingdings" pitchFamily="2" charset="2"/>
              </a:rPr>
              <a:t> ;-)</a:t>
            </a:r>
            <a:endParaRPr lang="en-US" b="0" dirty="0">
              <a:solidFill>
                <a:srgbClr val="004285"/>
              </a:solidFill>
            </a:endParaRPr>
          </a:p>
          <a:p>
            <a:pPr marL="457200" indent="-457200">
              <a:lnSpc>
                <a:spcPct val="200000"/>
              </a:lnSpc>
              <a:buFont typeface="Arial" panose="020B0604020202020204" pitchFamily="34" charset="0"/>
              <a:buChar char="•"/>
            </a:pPr>
            <a:r>
              <a:rPr lang="en-US" b="0" dirty="0">
                <a:solidFill>
                  <a:srgbClr val="004285"/>
                </a:solidFill>
              </a:rPr>
              <a:t>SPSS</a:t>
            </a:r>
          </a:p>
        </p:txBody>
      </p:sp>
    </p:spTree>
    <p:extLst>
      <p:ext uri="{BB962C8B-B14F-4D97-AF65-F5344CB8AC3E}">
        <p14:creationId xmlns:p14="http://schemas.microsoft.com/office/powerpoint/2010/main" val="257952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C0683-940A-7835-9732-880923D8A9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EA799A-76CC-32B2-9228-44B4AB3D0703}"/>
              </a:ext>
            </a:extLst>
          </p:cNvPr>
          <p:cNvSpPr>
            <a:spLocks noGrp="1"/>
          </p:cNvSpPr>
          <p:nvPr>
            <p:ph type="title"/>
          </p:nvPr>
        </p:nvSpPr>
        <p:spPr/>
        <p:txBody>
          <a:bodyPr/>
          <a:lstStyle/>
          <a:p>
            <a:r>
              <a:rPr lang="nl-NL" sz="3200" dirty="0" err="1"/>
              <a:t>Results</a:t>
            </a:r>
            <a:endParaRPr lang="nl-NL" sz="3200" dirty="0"/>
          </a:p>
        </p:txBody>
      </p:sp>
      <p:pic>
        <p:nvPicPr>
          <p:cNvPr id="6" name="Afbeelding 5">
            <a:extLst>
              <a:ext uri="{FF2B5EF4-FFF2-40B4-BE49-F238E27FC236}">
                <a16:creationId xmlns:a16="http://schemas.microsoft.com/office/drawing/2014/main" id="{B5FFD299-2D87-42B1-B50B-98F377A5612E}"/>
              </a:ext>
            </a:extLst>
          </p:cNvPr>
          <p:cNvPicPr>
            <a:picLocks noChangeAspect="1"/>
          </p:cNvPicPr>
          <p:nvPr/>
        </p:nvPicPr>
        <p:blipFill>
          <a:blip r:embed="rId3"/>
          <a:stretch>
            <a:fillRect/>
          </a:stretch>
        </p:blipFill>
        <p:spPr>
          <a:xfrm>
            <a:off x="1508312" y="1260173"/>
            <a:ext cx="9175376" cy="4693262"/>
          </a:xfrm>
          <a:prstGeom prst="rect">
            <a:avLst/>
          </a:prstGeom>
        </p:spPr>
      </p:pic>
      <p:sp>
        <p:nvSpPr>
          <p:cNvPr id="7" name="Rechthoek 6">
            <a:extLst>
              <a:ext uri="{FF2B5EF4-FFF2-40B4-BE49-F238E27FC236}">
                <a16:creationId xmlns:a16="http://schemas.microsoft.com/office/drawing/2014/main" id="{7646763C-0DCB-5F40-B43D-B801142BA3CC}"/>
              </a:ext>
            </a:extLst>
          </p:cNvPr>
          <p:cNvSpPr/>
          <p:nvPr/>
        </p:nvSpPr>
        <p:spPr>
          <a:xfrm>
            <a:off x="9288026" y="3590762"/>
            <a:ext cx="1315452" cy="756649"/>
          </a:xfrm>
          <a:prstGeom prst="rect">
            <a:avLst/>
          </a:prstGeom>
          <a:noFill/>
          <a:ln w="38100">
            <a:solidFill>
              <a:srgbClr val="FC6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4293584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C711-F753-B2A4-B01F-870CFEEF0F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DA3210-5897-D1A2-4270-F628602FAE27}"/>
              </a:ext>
            </a:extLst>
          </p:cNvPr>
          <p:cNvSpPr>
            <a:spLocks noGrp="1"/>
          </p:cNvSpPr>
          <p:nvPr>
            <p:ph type="title"/>
          </p:nvPr>
        </p:nvSpPr>
        <p:spPr/>
        <p:txBody>
          <a:bodyPr/>
          <a:lstStyle/>
          <a:p>
            <a:r>
              <a:rPr lang="nl-NL" sz="3200" dirty="0" err="1"/>
              <a:t>Methods</a:t>
            </a:r>
            <a:endParaRPr lang="nl-NL" sz="3200" dirty="0"/>
          </a:p>
        </p:txBody>
      </p:sp>
      <p:sp>
        <p:nvSpPr>
          <p:cNvPr id="5" name="Tijdelijke aanduiding voor tekst 4">
            <a:extLst>
              <a:ext uri="{FF2B5EF4-FFF2-40B4-BE49-F238E27FC236}">
                <a16:creationId xmlns:a16="http://schemas.microsoft.com/office/drawing/2014/main" id="{83DDB807-111E-FB38-100C-1D2842967E31}"/>
              </a:ext>
            </a:extLst>
          </p:cNvPr>
          <p:cNvSpPr>
            <a:spLocks noGrp="1"/>
          </p:cNvSpPr>
          <p:nvPr>
            <p:ph type="body" sz="quarter" idx="11"/>
          </p:nvPr>
        </p:nvSpPr>
        <p:spPr>
          <a:xfrm>
            <a:off x="619125" y="1530000"/>
            <a:ext cx="11123696" cy="4320000"/>
          </a:xfrm>
        </p:spPr>
        <p:txBody>
          <a:bodyPr/>
          <a:lstStyle/>
          <a:p>
            <a:pPr>
              <a:lnSpc>
                <a:spcPct val="200000"/>
              </a:lnSpc>
            </a:pPr>
            <a:r>
              <a:rPr lang="en-US" b="0" noProof="0" dirty="0">
                <a:solidFill>
                  <a:srgbClr val="004285"/>
                </a:solidFill>
              </a:rPr>
              <a:t>Underlying problems 29 patients with ↑ ICP: </a:t>
            </a:r>
          </a:p>
          <a:p>
            <a:pPr marL="457200" indent="-457200">
              <a:lnSpc>
                <a:spcPct val="200000"/>
              </a:lnSpc>
              <a:buFont typeface="Arial" panose="020B0604020202020204" pitchFamily="34" charset="0"/>
              <a:buChar char="•"/>
            </a:pPr>
            <a:r>
              <a:rPr lang="en-US" sz="2200" b="0" noProof="0" dirty="0">
                <a:solidFill>
                  <a:srgbClr val="004285"/>
                </a:solidFill>
              </a:rPr>
              <a:t>12/29 (41.37%) CNS infections</a:t>
            </a:r>
          </a:p>
          <a:p>
            <a:pPr marL="457200" indent="-457200">
              <a:lnSpc>
                <a:spcPct val="200000"/>
              </a:lnSpc>
              <a:buFont typeface="Arial" panose="020B0604020202020204" pitchFamily="34" charset="0"/>
              <a:buChar char="•"/>
            </a:pPr>
            <a:r>
              <a:rPr lang="en-US" sz="2200" b="0" noProof="0" dirty="0">
                <a:solidFill>
                  <a:srgbClr val="004285"/>
                </a:solidFill>
              </a:rPr>
              <a:t>8/29 (27.68%) status epilepticus</a:t>
            </a:r>
          </a:p>
          <a:p>
            <a:pPr marL="457200" indent="-457200">
              <a:lnSpc>
                <a:spcPct val="200000"/>
              </a:lnSpc>
              <a:buFont typeface="Arial" panose="020B0604020202020204" pitchFamily="34" charset="0"/>
              <a:buChar char="•"/>
            </a:pPr>
            <a:r>
              <a:rPr lang="en-US" sz="2200" b="0" noProof="0" dirty="0">
                <a:solidFill>
                  <a:srgbClr val="004285"/>
                </a:solidFill>
              </a:rPr>
              <a:t>1/29 (3.44%) aplastic anemia</a:t>
            </a:r>
          </a:p>
          <a:p>
            <a:pPr marL="457200" indent="-457200">
              <a:lnSpc>
                <a:spcPct val="200000"/>
              </a:lnSpc>
              <a:buFont typeface="Arial" panose="020B0604020202020204" pitchFamily="34" charset="0"/>
              <a:buChar char="•"/>
            </a:pPr>
            <a:r>
              <a:rPr lang="en-US" sz="2200" b="0" noProof="0" dirty="0">
                <a:solidFill>
                  <a:srgbClr val="004285"/>
                </a:solidFill>
              </a:rPr>
              <a:t>6/29 (20.68%) septic shock</a:t>
            </a:r>
          </a:p>
          <a:p>
            <a:pPr marL="457200" indent="-457200">
              <a:lnSpc>
                <a:spcPct val="200000"/>
              </a:lnSpc>
              <a:buFont typeface="Arial" panose="020B0604020202020204" pitchFamily="34" charset="0"/>
              <a:buChar char="•"/>
            </a:pPr>
            <a:r>
              <a:rPr lang="en-US" sz="2200" b="0" noProof="0" dirty="0">
                <a:solidFill>
                  <a:srgbClr val="004285"/>
                </a:solidFill>
              </a:rPr>
              <a:t>2/29 (6.89%) inborn error of metabolism or </a:t>
            </a:r>
            <a:r>
              <a:rPr lang="en-US" sz="2200" b="0" noProof="0" dirty="0" err="1">
                <a:solidFill>
                  <a:srgbClr val="004285"/>
                </a:solidFill>
              </a:rPr>
              <a:t>hypernatremic</a:t>
            </a:r>
            <a:r>
              <a:rPr lang="en-US" sz="2200" b="0" noProof="0" dirty="0">
                <a:solidFill>
                  <a:srgbClr val="004285"/>
                </a:solidFill>
              </a:rPr>
              <a:t> dehydration</a:t>
            </a:r>
          </a:p>
        </p:txBody>
      </p:sp>
    </p:spTree>
    <p:extLst>
      <p:ext uri="{BB962C8B-B14F-4D97-AF65-F5344CB8AC3E}">
        <p14:creationId xmlns:p14="http://schemas.microsoft.com/office/powerpoint/2010/main" val="29202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F8BED-D302-BB70-6749-2D0A298968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36C4BE-1F7A-28E9-BACD-FCA029DB83C2}"/>
              </a:ext>
            </a:extLst>
          </p:cNvPr>
          <p:cNvSpPr>
            <a:spLocks noGrp="1"/>
          </p:cNvSpPr>
          <p:nvPr>
            <p:ph type="title"/>
          </p:nvPr>
        </p:nvSpPr>
        <p:spPr/>
        <p:txBody>
          <a:bodyPr/>
          <a:lstStyle/>
          <a:p>
            <a:r>
              <a:rPr lang="nl-NL" sz="3200" dirty="0" err="1"/>
              <a:t>Methods</a:t>
            </a:r>
            <a:endParaRPr lang="nl-NL" sz="3200" dirty="0"/>
          </a:p>
        </p:txBody>
      </p:sp>
      <p:sp>
        <p:nvSpPr>
          <p:cNvPr id="5" name="Tijdelijke aanduiding voor tekst 4">
            <a:extLst>
              <a:ext uri="{FF2B5EF4-FFF2-40B4-BE49-F238E27FC236}">
                <a16:creationId xmlns:a16="http://schemas.microsoft.com/office/drawing/2014/main" id="{DA1CFBEB-FF3A-19A9-ED47-93D96E07EA61}"/>
              </a:ext>
            </a:extLst>
          </p:cNvPr>
          <p:cNvSpPr>
            <a:spLocks noGrp="1"/>
          </p:cNvSpPr>
          <p:nvPr>
            <p:ph type="body" sz="quarter" idx="11"/>
          </p:nvPr>
        </p:nvSpPr>
        <p:spPr>
          <a:xfrm>
            <a:off x="619125" y="1530000"/>
            <a:ext cx="11123696" cy="4320000"/>
          </a:xfrm>
        </p:spPr>
        <p:txBody>
          <a:bodyPr/>
          <a:lstStyle/>
          <a:p>
            <a:pPr>
              <a:lnSpc>
                <a:spcPct val="200000"/>
              </a:lnSpc>
            </a:pPr>
            <a:r>
              <a:rPr lang="en-US" b="0" dirty="0">
                <a:solidFill>
                  <a:srgbClr val="004285"/>
                </a:solidFill>
              </a:rPr>
              <a:t>Underlying problems 13 children = ICP </a:t>
            </a:r>
          </a:p>
          <a:p>
            <a:pPr marL="457200" indent="-457200">
              <a:lnSpc>
                <a:spcPct val="200000"/>
              </a:lnSpc>
              <a:buFont typeface="Arial" panose="020B0604020202020204" pitchFamily="34" charset="0"/>
              <a:buChar char="•"/>
            </a:pPr>
            <a:r>
              <a:rPr lang="en-US" sz="2200" b="0" dirty="0">
                <a:solidFill>
                  <a:srgbClr val="004285"/>
                </a:solidFill>
              </a:rPr>
              <a:t>3/13 (23.07%) CNS infections</a:t>
            </a:r>
          </a:p>
          <a:p>
            <a:pPr marL="457200" indent="-457200">
              <a:lnSpc>
                <a:spcPct val="200000"/>
              </a:lnSpc>
              <a:buFont typeface="Arial" panose="020B0604020202020204" pitchFamily="34" charset="0"/>
              <a:buChar char="•"/>
            </a:pPr>
            <a:r>
              <a:rPr lang="en-US" sz="2200" b="0" dirty="0">
                <a:solidFill>
                  <a:srgbClr val="004285"/>
                </a:solidFill>
              </a:rPr>
              <a:t>2/13 (15.48%) status epilepticus</a:t>
            </a:r>
          </a:p>
          <a:p>
            <a:pPr marL="457200" indent="-457200">
              <a:lnSpc>
                <a:spcPct val="200000"/>
              </a:lnSpc>
              <a:buFont typeface="Arial" panose="020B0604020202020204" pitchFamily="34" charset="0"/>
              <a:buChar char="•"/>
            </a:pPr>
            <a:r>
              <a:rPr lang="en-US" sz="2200" b="0" dirty="0">
                <a:solidFill>
                  <a:srgbClr val="004285"/>
                </a:solidFill>
              </a:rPr>
              <a:t>8/13(61.53%) septic shock</a:t>
            </a:r>
          </a:p>
        </p:txBody>
      </p:sp>
    </p:spTree>
    <p:extLst>
      <p:ext uri="{BB962C8B-B14F-4D97-AF65-F5344CB8AC3E}">
        <p14:creationId xmlns:p14="http://schemas.microsoft.com/office/powerpoint/2010/main" val="196813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133B1-7FE9-BF82-38D5-1520BA02F1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284A0D-069B-276F-FACC-9BF50BF20842}"/>
              </a:ext>
            </a:extLst>
          </p:cNvPr>
          <p:cNvSpPr>
            <a:spLocks noGrp="1"/>
          </p:cNvSpPr>
          <p:nvPr>
            <p:ph type="title"/>
          </p:nvPr>
        </p:nvSpPr>
        <p:spPr/>
        <p:txBody>
          <a:bodyPr/>
          <a:lstStyle/>
          <a:p>
            <a:r>
              <a:rPr lang="nl-NL" sz="3200" dirty="0" err="1"/>
              <a:t>Results</a:t>
            </a:r>
            <a:endParaRPr lang="nl-NL" sz="3200" dirty="0"/>
          </a:p>
        </p:txBody>
      </p:sp>
      <p:pic>
        <p:nvPicPr>
          <p:cNvPr id="3" name="Afbeelding 2">
            <a:extLst>
              <a:ext uri="{FF2B5EF4-FFF2-40B4-BE49-F238E27FC236}">
                <a16:creationId xmlns:a16="http://schemas.microsoft.com/office/drawing/2014/main" id="{6A922956-6B98-1E85-FE1E-7FC5AFBEDC63}"/>
              </a:ext>
            </a:extLst>
          </p:cNvPr>
          <p:cNvPicPr>
            <a:picLocks noChangeAspect="1"/>
          </p:cNvPicPr>
          <p:nvPr/>
        </p:nvPicPr>
        <p:blipFill>
          <a:blip r:embed="rId3"/>
          <a:stretch>
            <a:fillRect/>
          </a:stretch>
        </p:blipFill>
        <p:spPr>
          <a:xfrm>
            <a:off x="987626" y="1580717"/>
            <a:ext cx="10216748" cy="3696565"/>
          </a:xfrm>
          <a:prstGeom prst="rect">
            <a:avLst/>
          </a:prstGeom>
        </p:spPr>
      </p:pic>
      <p:sp>
        <p:nvSpPr>
          <p:cNvPr id="4" name="Rechthoek 3">
            <a:extLst>
              <a:ext uri="{FF2B5EF4-FFF2-40B4-BE49-F238E27FC236}">
                <a16:creationId xmlns:a16="http://schemas.microsoft.com/office/drawing/2014/main" id="{D69F9845-072B-0582-0857-4D3FD7B6E164}"/>
              </a:ext>
            </a:extLst>
          </p:cNvPr>
          <p:cNvSpPr/>
          <p:nvPr/>
        </p:nvSpPr>
        <p:spPr>
          <a:xfrm>
            <a:off x="5438274" y="3096126"/>
            <a:ext cx="1315452" cy="1219200"/>
          </a:xfrm>
          <a:prstGeom prst="rect">
            <a:avLst/>
          </a:prstGeom>
          <a:noFill/>
          <a:ln w="38100">
            <a:solidFill>
              <a:srgbClr val="FC6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Rechthoek 4">
            <a:extLst>
              <a:ext uri="{FF2B5EF4-FFF2-40B4-BE49-F238E27FC236}">
                <a16:creationId xmlns:a16="http://schemas.microsoft.com/office/drawing/2014/main" id="{30F88706-84F1-4D62-0355-60EEC3229A48}"/>
              </a:ext>
            </a:extLst>
          </p:cNvPr>
          <p:cNvSpPr/>
          <p:nvPr/>
        </p:nvSpPr>
        <p:spPr>
          <a:xfrm>
            <a:off x="9888922" y="3096126"/>
            <a:ext cx="1315452" cy="1219200"/>
          </a:xfrm>
          <a:prstGeom prst="rect">
            <a:avLst/>
          </a:prstGeom>
          <a:noFill/>
          <a:ln w="38100">
            <a:solidFill>
              <a:srgbClr val="FC60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40788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EBEC0-D406-011C-3825-672718ADD8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92609F-6B34-6722-5D70-8B9BEF5088B5}"/>
              </a:ext>
            </a:extLst>
          </p:cNvPr>
          <p:cNvSpPr>
            <a:spLocks noGrp="1"/>
          </p:cNvSpPr>
          <p:nvPr>
            <p:ph type="title"/>
          </p:nvPr>
        </p:nvSpPr>
        <p:spPr/>
        <p:txBody>
          <a:bodyPr/>
          <a:lstStyle/>
          <a:p>
            <a:r>
              <a:rPr lang="nl-NL" sz="3200" dirty="0" err="1"/>
              <a:t>Results</a:t>
            </a:r>
            <a:endParaRPr lang="nl-NL" sz="3200" dirty="0"/>
          </a:p>
        </p:txBody>
      </p:sp>
      <p:pic>
        <p:nvPicPr>
          <p:cNvPr id="4" name="Afbeelding 3">
            <a:extLst>
              <a:ext uri="{FF2B5EF4-FFF2-40B4-BE49-F238E27FC236}">
                <a16:creationId xmlns:a16="http://schemas.microsoft.com/office/drawing/2014/main" id="{11DD2AD7-BB7B-923B-59FE-1859933C4BB9}"/>
              </a:ext>
            </a:extLst>
          </p:cNvPr>
          <p:cNvPicPr>
            <a:picLocks noChangeAspect="1"/>
          </p:cNvPicPr>
          <p:nvPr/>
        </p:nvPicPr>
        <p:blipFill>
          <a:blip r:embed="rId3"/>
          <a:stretch>
            <a:fillRect/>
          </a:stretch>
        </p:blipFill>
        <p:spPr>
          <a:xfrm>
            <a:off x="2063926" y="870600"/>
            <a:ext cx="8064147" cy="5116800"/>
          </a:xfrm>
          <a:prstGeom prst="rect">
            <a:avLst/>
          </a:prstGeom>
        </p:spPr>
      </p:pic>
    </p:spTree>
    <p:extLst>
      <p:ext uri="{BB962C8B-B14F-4D97-AF65-F5344CB8AC3E}">
        <p14:creationId xmlns:p14="http://schemas.microsoft.com/office/powerpoint/2010/main" val="425463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D318-03C8-7AD4-0D5D-AC80DF458A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C271C8-6902-2A45-148D-9B88FBF6BD06}"/>
              </a:ext>
            </a:extLst>
          </p:cNvPr>
          <p:cNvSpPr>
            <a:spLocks noGrp="1"/>
          </p:cNvSpPr>
          <p:nvPr>
            <p:ph type="title"/>
          </p:nvPr>
        </p:nvSpPr>
        <p:spPr/>
        <p:txBody>
          <a:bodyPr/>
          <a:lstStyle/>
          <a:p>
            <a:r>
              <a:rPr lang="nl-NL" sz="3200" dirty="0"/>
              <a:t>Background</a:t>
            </a:r>
          </a:p>
        </p:txBody>
      </p:sp>
      <p:sp>
        <p:nvSpPr>
          <p:cNvPr id="5" name="Tijdelijke aanduiding voor tekst 4">
            <a:extLst>
              <a:ext uri="{FF2B5EF4-FFF2-40B4-BE49-F238E27FC236}">
                <a16:creationId xmlns:a16="http://schemas.microsoft.com/office/drawing/2014/main" id="{96F6601F-3309-C59D-EC93-A5B6B0C49D1F}"/>
              </a:ext>
            </a:extLst>
          </p:cNvPr>
          <p:cNvSpPr>
            <a:spLocks noGrp="1"/>
          </p:cNvSpPr>
          <p:nvPr>
            <p:ph type="body" sz="quarter" idx="11"/>
          </p:nvPr>
        </p:nvSpPr>
        <p:spPr/>
        <p:txBody>
          <a:bodyPr/>
          <a:lstStyle/>
          <a:p>
            <a:pPr marL="457200" indent="-457200">
              <a:lnSpc>
                <a:spcPct val="200000"/>
              </a:lnSpc>
              <a:buFont typeface="Arial" panose="020B0604020202020204" pitchFamily="34" charset="0"/>
              <a:buChar char="•"/>
            </a:pPr>
            <a:r>
              <a:rPr lang="en-US" b="0" dirty="0">
                <a:solidFill>
                  <a:srgbClr val="004285"/>
                </a:solidFill>
              </a:rPr>
              <a:t>↑ ICP associated with poor clinical outcome &amp; death</a:t>
            </a:r>
          </a:p>
          <a:p>
            <a:pPr marL="457200" indent="-457200">
              <a:lnSpc>
                <a:spcPct val="200000"/>
              </a:lnSpc>
              <a:buFont typeface="Arial" panose="020B0604020202020204" pitchFamily="34" charset="0"/>
              <a:buChar char="•"/>
            </a:pPr>
            <a:r>
              <a:rPr lang="en-US" b="0" dirty="0">
                <a:solidFill>
                  <a:srgbClr val="004285"/>
                </a:solidFill>
              </a:rPr>
              <a:t>Underlying problem directs appropriate actions</a:t>
            </a:r>
          </a:p>
          <a:p>
            <a:pPr marL="457200" indent="-457200">
              <a:lnSpc>
                <a:spcPct val="200000"/>
              </a:lnSpc>
              <a:buFont typeface="Arial" panose="020B0604020202020204" pitchFamily="34" charset="0"/>
              <a:buChar char="•"/>
            </a:pPr>
            <a:r>
              <a:rPr lang="en-US" b="0" dirty="0">
                <a:solidFill>
                  <a:srgbClr val="004285"/>
                </a:solidFill>
              </a:rPr>
              <a:t>Lowering ICP crucial</a:t>
            </a:r>
          </a:p>
          <a:p>
            <a:pPr marL="457200" indent="-457200">
              <a:lnSpc>
                <a:spcPct val="200000"/>
              </a:lnSpc>
              <a:buFont typeface="Arial" panose="020B0604020202020204" pitchFamily="34" charset="0"/>
              <a:buChar char="•"/>
            </a:pPr>
            <a:r>
              <a:rPr lang="en-US" b="0" dirty="0">
                <a:solidFill>
                  <a:srgbClr val="004285"/>
                </a:solidFill>
              </a:rPr>
              <a:t>Invasive ICP measuring ‘gold standard’, but…</a:t>
            </a:r>
          </a:p>
        </p:txBody>
      </p:sp>
    </p:spTree>
    <p:extLst>
      <p:ext uri="{BB962C8B-B14F-4D97-AF65-F5344CB8AC3E}">
        <p14:creationId xmlns:p14="http://schemas.microsoft.com/office/powerpoint/2010/main" val="223074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BFE36-BA08-41D1-B303-0CAD4AC4D0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686B2B-CF3F-F009-FC4A-F9F00C3CD9F1}"/>
              </a:ext>
            </a:extLst>
          </p:cNvPr>
          <p:cNvSpPr>
            <a:spLocks noGrp="1"/>
          </p:cNvSpPr>
          <p:nvPr>
            <p:ph type="title"/>
          </p:nvPr>
        </p:nvSpPr>
        <p:spPr/>
        <p:txBody>
          <a:bodyPr/>
          <a:lstStyle/>
          <a:p>
            <a:r>
              <a:rPr lang="nl-NL" sz="3200" dirty="0" err="1"/>
              <a:t>Results</a:t>
            </a:r>
            <a:endParaRPr lang="nl-NL" sz="3200" dirty="0"/>
          </a:p>
        </p:txBody>
      </p:sp>
      <p:pic>
        <p:nvPicPr>
          <p:cNvPr id="3" name="Afbeelding 2">
            <a:extLst>
              <a:ext uri="{FF2B5EF4-FFF2-40B4-BE49-F238E27FC236}">
                <a16:creationId xmlns:a16="http://schemas.microsoft.com/office/drawing/2014/main" id="{EFEE7CFC-57CE-82C9-90E1-B944A723E8DB}"/>
              </a:ext>
            </a:extLst>
          </p:cNvPr>
          <p:cNvPicPr>
            <a:picLocks noChangeAspect="1"/>
          </p:cNvPicPr>
          <p:nvPr/>
        </p:nvPicPr>
        <p:blipFill>
          <a:blip r:embed="rId3"/>
          <a:stretch>
            <a:fillRect/>
          </a:stretch>
        </p:blipFill>
        <p:spPr>
          <a:xfrm>
            <a:off x="2209800" y="226324"/>
            <a:ext cx="7772400" cy="6405351"/>
          </a:xfrm>
          <a:prstGeom prst="rect">
            <a:avLst/>
          </a:prstGeom>
        </p:spPr>
      </p:pic>
    </p:spTree>
    <p:extLst>
      <p:ext uri="{BB962C8B-B14F-4D97-AF65-F5344CB8AC3E}">
        <p14:creationId xmlns:p14="http://schemas.microsoft.com/office/powerpoint/2010/main" val="3222632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6FF6-78A2-095F-6B75-DB9CBBB613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7368EE-E8BF-5B39-7405-A3EAAA0483A6}"/>
              </a:ext>
            </a:extLst>
          </p:cNvPr>
          <p:cNvSpPr>
            <a:spLocks noGrp="1"/>
          </p:cNvSpPr>
          <p:nvPr>
            <p:ph type="title"/>
          </p:nvPr>
        </p:nvSpPr>
        <p:spPr/>
        <p:txBody>
          <a:bodyPr/>
          <a:lstStyle/>
          <a:p>
            <a:r>
              <a:rPr lang="nl-NL" sz="3200" dirty="0" err="1"/>
              <a:t>Results</a:t>
            </a:r>
            <a:endParaRPr lang="nl-NL" sz="3200" dirty="0"/>
          </a:p>
        </p:txBody>
      </p:sp>
      <p:sp>
        <p:nvSpPr>
          <p:cNvPr id="5" name="Tijdelijke aanduiding voor tekst 4">
            <a:extLst>
              <a:ext uri="{FF2B5EF4-FFF2-40B4-BE49-F238E27FC236}">
                <a16:creationId xmlns:a16="http://schemas.microsoft.com/office/drawing/2014/main" id="{B4F464DC-458B-6097-1E00-B1264B97ACC8}"/>
              </a:ext>
            </a:extLst>
          </p:cNvPr>
          <p:cNvSpPr>
            <a:spLocks noGrp="1"/>
          </p:cNvSpPr>
          <p:nvPr>
            <p:ph type="body" sz="quarter" idx="11"/>
          </p:nvPr>
        </p:nvSpPr>
        <p:spPr/>
        <p:txBody>
          <a:bodyPr/>
          <a:lstStyle/>
          <a:p>
            <a:pPr marL="457200" indent="-457200">
              <a:lnSpc>
                <a:spcPct val="150000"/>
              </a:lnSpc>
              <a:buFont typeface="Arial" panose="020B0604020202020204" pitchFamily="34" charset="0"/>
              <a:buChar char="•"/>
            </a:pPr>
            <a:r>
              <a:rPr lang="en-US" b="0" dirty="0">
                <a:solidFill>
                  <a:srgbClr val="004285"/>
                </a:solidFill>
              </a:rPr>
              <a:t>Cutoff value ≥ 4.3 mm = acceptable discriminator (74.13% TP &amp; 65.38% TN)</a:t>
            </a:r>
          </a:p>
          <a:p>
            <a:pPr marL="457200" indent="-457200">
              <a:lnSpc>
                <a:spcPct val="150000"/>
              </a:lnSpc>
              <a:buFont typeface="Arial" panose="020B0604020202020204" pitchFamily="34" charset="0"/>
              <a:buChar char="•"/>
            </a:pPr>
            <a:r>
              <a:rPr lang="en-US" b="0" dirty="0">
                <a:solidFill>
                  <a:srgbClr val="004285"/>
                </a:solidFill>
              </a:rPr>
              <a:t>AUC = 0.788 (95% CI 0.740- 0.830) (p &lt; 0.0001)</a:t>
            </a:r>
          </a:p>
          <a:p>
            <a:pPr marL="457200" indent="-457200">
              <a:lnSpc>
                <a:spcPct val="150000"/>
              </a:lnSpc>
              <a:buFont typeface="Arial" panose="020B0604020202020204" pitchFamily="34" charset="0"/>
              <a:buChar char="•"/>
            </a:pPr>
            <a:r>
              <a:rPr lang="en-US" b="0" dirty="0">
                <a:solidFill>
                  <a:srgbClr val="004285"/>
                </a:solidFill>
              </a:rPr>
              <a:t>Sensitivity of 59.91% (95% CI: 53.30–66.27), specificity of 83.65% (95% CI: 75.12–90.18).</a:t>
            </a:r>
          </a:p>
          <a:p>
            <a:pPr marL="457200" indent="-457200">
              <a:lnSpc>
                <a:spcPct val="150000"/>
              </a:lnSpc>
              <a:buFont typeface="Arial" panose="020B0604020202020204" pitchFamily="34" charset="0"/>
              <a:buChar char="•"/>
            </a:pPr>
            <a:r>
              <a:rPr lang="en-US" b="0" dirty="0">
                <a:solidFill>
                  <a:srgbClr val="004285"/>
                </a:solidFill>
              </a:rPr>
              <a:t>ONSD &lt;4.3 mm, probability of high ICP </a:t>
            </a:r>
            <a:r>
              <a:rPr lang="en-US" b="0" dirty="0">
                <a:solidFill>
                  <a:srgbClr val="004285"/>
                </a:solidFill>
                <a:sym typeface="Wingdings" pitchFamily="2" charset="2"/>
              </a:rPr>
              <a:t> </a:t>
            </a:r>
            <a:r>
              <a:rPr lang="en-US" b="0" dirty="0">
                <a:solidFill>
                  <a:srgbClr val="004285"/>
                </a:solidFill>
              </a:rPr>
              <a:t>69% to 47%</a:t>
            </a:r>
          </a:p>
        </p:txBody>
      </p:sp>
    </p:spTree>
    <p:extLst>
      <p:ext uri="{BB962C8B-B14F-4D97-AF65-F5344CB8AC3E}">
        <p14:creationId xmlns:p14="http://schemas.microsoft.com/office/powerpoint/2010/main" val="393777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1F43B-1635-BC69-77BB-D905CCA3AF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BE3278-BF5C-A325-B3E3-D29CAD72AEE1}"/>
              </a:ext>
            </a:extLst>
          </p:cNvPr>
          <p:cNvSpPr>
            <a:spLocks noGrp="1"/>
          </p:cNvSpPr>
          <p:nvPr>
            <p:ph type="title"/>
          </p:nvPr>
        </p:nvSpPr>
        <p:spPr/>
        <p:txBody>
          <a:bodyPr/>
          <a:lstStyle/>
          <a:p>
            <a:r>
              <a:rPr lang="nl-NL" sz="3200" dirty="0" err="1"/>
              <a:t>Discussion</a:t>
            </a:r>
            <a:endParaRPr lang="nl-NL" sz="3200" dirty="0"/>
          </a:p>
        </p:txBody>
      </p:sp>
      <p:sp>
        <p:nvSpPr>
          <p:cNvPr id="5" name="Tijdelijke aanduiding voor tekst 4">
            <a:extLst>
              <a:ext uri="{FF2B5EF4-FFF2-40B4-BE49-F238E27FC236}">
                <a16:creationId xmlns:a16="http://schemas.microsoft.com/office/drawing/2014/main" id="{60F40863-06A8-93EB-2B3F-4D2E6D62A57C}"/>
              </a:ext>
            </a:extLst>
          </p:cNvPr>
          <p:cNvSpPr>
            <a:spLocks noGrp="1"/>
          </p:cNvSpPr>
          <p:nvPr>
            <p:ph type="body" sz="quarter" idx="11"/>
          </p:nvPr>
        </p:nvSpPr>
        <p:spPr/>
        <p:txBody>
          <a:bodyPr/>
          <a:lstStyle/>
          <a:p>
            <a:pPr marL="457200" indent="-457200">
              <a:lnSpc>
                <a:spcPct val="150000"/>
              </a:lnSpc>
              <a:buFont typeface="Arial" panose="020B0604020202020204" pitchFamily="34" charset="0"/>
              <a:buChar char="•"/>
            </a:pPr>
            <a:r>
              <a:rPr lang="en-US" b="0" dirty="0">
                <a:solidFill>
                  <a:srgbClr val="004285"/>
                </a:solidFill>
              </a:rPr>
              <a:t>Multiple cutoff points for adults</a:t>
            </a:r>
          </a:p>
          <a:p>
            <a:pPr marL="457200" indent="-457200">
              <a:lnSpc>
                <a:spcPct val="150000"/>
              </a:lnSpc>
              <a:buFont typeface="Arial" panose="020B0604020202020204" pitchFamily="34" charset="0"/>
              <a:buChar char="•"/>
            </a:pPr>
            <a:r>
              <a:rPr lang="en-US" b="0" dirty="0">
                <a:solidFill>
                  <a:srgbClr val="004285"/>
                </a:solidFill>
              </a:rPr>
              <a:t>ONSD significantly ↑ in closed AF group </a:t>
            </a:r>
            <a:r>
              <a:rPr lang="en-US" b="0" dirty="0">
                <a:solidFill>
                  <a:srgbClr val="004285"/>
                </a:solidFill>
                <a:sym typeface="Wingdings" pitchFamily="2" charset="2"/>
              </a:rPr>
              <a:t> potential differences related to cranial anatomy?</a:t>
            </a:r>
          </a:p>
          <a:p>
            <a:pPr marL="457200" indent="-457200">
              <a:lnSpc>
                <a:spcPct val="150000"/>
              </a:lnSpc>
              <a:buFont typeface="Arial" panose="020B0604020202020204" pitchFamily="34" charset="0"/>
              <a:buChar char="•"/>
            </a:pPr>
            <a:r>
              <a:rPr lang="en-US" b="0" dirty="0">
                <a:solidFill>
                  <a:srgbClr val="004285"/>
                </a:solidFill>
                <a:sym typeface="Wingdings" pitchFamily="2" charset="2"/>
              </a:rPr>
              <a:t>Follow up: ↓ in ICP</a:t>
            </a:r>
          </a:p>
          <a:p>
            <a:pPr marL="997200" lvl="4" indent="-457200">
              <a:lnSpc>
                <a:spcPct val="150000"/>
              </a:lnSpc>
            </a:pPr>
            <a:r>
              <a:rPr lang="en-US" dirty="0">
                <a:solidFill>
                  <a:srgbClr val="004285"/>
                </a:solidFill>
              </a:rPr>
              <a:t>absence of CT findings does not rule out ↑ ICP</a:t>
            </a:r>
            <a:endParaRPr lang="en-US" b="0" dirty="0">
              <a:solidFill>
                <a:srgbClr val="004285"/>
              </a:solidFill>
            </a:endParaRPr>
          </a:p>
        </p:txBody>
      </p:sp>
    </p:spTree>
    <p:extLst>
      <p:ext uri="{BB962C8B-B14F-4D97-AF65-F5344CB8AC3E}">
        <p14:creationId xmlns:p14="http://schemas.microsoft.com/office/powerpoint/2010/main" val="285276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C5048-7A7F-FE57-942E-74800D6BA8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B899BA-0957-F973-9C1B-1C8EA99D9E00}"/>
              </a:ext>
            </a:extLst>
          </p:cNvPr>
          <p:cNvSpPr>
            <a:spLocks noGrp="1"/>
          </p:cNvSpPr>
          <p:nvPr>
            <p:ph type="title"/>
          </p:nvPr>
        </p:nvSpPr>
        <p:spPr/>
        <p:txBody>
          <a:bodyPr/>
          <a:lstStyle/>
          <a:p>
            <a:r>
              <a:rPr lang="nl-NL" sz="3200" dirty="0" err="1"/>
              <a:t>Limitations</a:t>
            </a:r>
            <a:endParaRPr lang="nl-NL" sz="3200" dirty="0"/>
          </a:p>
        </p:txBody>
      </p:sp>
      <p:sp>
        <p:nvSpPr>
          <p:cNvPr id="5" name="Tijdelijke aanduiding voor tekst 4">
            <a:extLst>
              <a:ext uri="{FF2B5EF4-FFF2-40B4-BE49-F238E27FC236}">
                <a16:creationId xmlns:a16="http://schemas.microsoft.com/office/drawing/2014/main" id="{D1CF8E1E-2C4B-08AF-3119-71AEFE04A949}"/>
              </a:ext>
            </a:extLst>
          </p:cNvPr>
          <p:cNvSpPr>
            <a:spLocks noGrp="1"/>
          </p:cNvSpPr>
          <p:nvPr>
            <p:ph type="body" sz="quarter" idx="11"/>
          </p:nvPr>
        </p:nvSpPr>
        <p:spPr/>
        <p:txBody>
          <a:bodyPr/>
          <a:lstStyle/>
          <a:p>
            <a:pPr marL="457200" indent="-457200">
              <a:lnSpc>
                <a:spcPct val="150000"/>
              </a:lnSpc>
              <a:buFont typeface="Arial" panose="020B0604020202020204" pitchFamily="34" charset="0"/>
              <a:buChar char="•"/>
            </a:pPr>
            <a:r>
              <a:rPr lang="en-US" b="0" dirty="0">
                <a:solidFill>
                  <a:srgbClr val="004285"/>
                </a:solidFill>
              </a:rPr>
              <a:t>Single center</a:t>
            </a:r>
          </a:p>
          <a:p>
            <a:pPr marL="457200" indent="-457200">
              <a:lnSpc>
                <a:spcPct val="150000"/>
              </a:lnSpc>
              <a:buFont typeface="Arial" panose="020B0604020202020204" pitchFamily="34" charset="0"/>
              <a:buChar char="•"/>
            </a:pPr>
            <a:r>
              <a:rPr lang="en-US" b="0" dirty="0">
                <a:solidFill>
                  <a:srgbClr val="004285"/>
                </a:solidFill>
              </a:rPr>
              <a:t>Small sample size (power analysis?)</a:t>
            </a:r>
          </a:p>
          <a:p>
            <a:pPr marL="457200" indent="-457200">
              <a:lnSpc>
                <a:spcPct val="150000"/>
              </a:lnSpc>
              <a:buFont typeface="Arial" panose="020B0604020202020204" pitchFamily="34" charset="0"/>
              <a:buChar char="•"/>
            </a:pPr>
            <a:r>
              <a:rPr lang="en-US" b="0" dirty="0">
                <a:solidFill>
                  <a:srgbClr val="004285"/>
                </a:solidFill>
              </a:rPr>
              <a:t>Non-traumatic population</a:t>
            </a:r>
          </a:p>
          <a:p>
            <a:pPr marL="457200" indent="-457200">
              <a:lnSpc>
                <a:spcPct val="150000"/>
              </a:lnSpc>
              <a:buFont typeface="Arial" panose="020B0604020202020204" pitchFamily="34" charset="0"/>
              <a:buChar char="•"/>
            </a:pPr>
            <a:r>
              <a:rPr lang="en-US" b="0" dirty="0">
                <a:solidFill>
                  <a:srgbClr val="004285"/>
                </a:solidFill>
              </a:rPr>
              <a:t>No invasive ICP control</a:t>
            </a:r>
          </a:p>
        </p:txBody>
      </p:sp>
    </p:spTree>
    <p:extLst>
      <p:ext uri="{BB962C8B-B14F-4D97-AF65-F5344CB8AC3E}">
        <p14:creationId xmlns:p14="http://schemas.microsoft.com/office/powerpoint/2010/main" val="527621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F181-6843-9D2A-DDD4-DFA174BAD1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2BA307-3065-423B-525F-A0EDAF116A85}"/>
              </a:ext>
            </a:extLst>
          </p:cNvPr>
          <p:cNvSpPr>
            <a:spLocks noGrp="1"/>
          </p:cNvSpPr>
          <p:nvPr>
            <p:ph type="title"/>
          </p:nvPr>
        </p:nvSpPr>
        <p:spPr/>
        <p:txBody>
          <a:bodyPr/>
          <a:lstStyle/>
          <a:p>
            <a:r>
              <a:rPr lang="nl-NL" sz="3200" dirty="0" err="1"/>
              <a:t>Conclusion</a:t>
            </a:r>
            <a:endParaRPr lang="nl-NL" sz="3200" dirty="0"/>
          </a:p>
        </p:txBody>
      </p:sp>
      <p:sp>
        <p:nvSpPr>
          <p:cNvPr id="5" name="Tijdelijke aanduiding voor tekst 4">
            <a:extLst>
              <a:ext uri="{FF2B5EF4-FFF2-40B4-BE49-F238E27FC236}">
                <a16:creationId xmlns:a16="http://schemas.microsoft.com/office/drawing/2014/main" id="{AA966C75-9417-74F2-33CA-092845250B72}"/>
              </a:ext>
            </a:extLst>
          </p:cNvPr>
          <p:cNvSpPr>
            <a:spLocks noGrp="1"/>
          </p:cNvSpPr>
          <p:nvPr>
            <p:ph type="body" sz="quarter" idx="11"/>
          </p:nvPr>
        </p:nvSpPr>
        <p:spPr/>
        <p:txBody>
          <a:bodyPr/>
          <a:lstStyle/>
          <a:p>
            <a:pPr marL="457200" indent="-457200">
              <a:lnSpc>
                <a:spcPct val="150000"/>
              </a:lnSpc>
              <a:buFont typeface="Arial" panose="020B0604020202020204" pitchFamily="34" charset="0"/>
              <a:buChar char="•"/>
            </a:pPr>
            <a:r>
              <a:rPr lang="en-US" b="0" dirty="0">
                <a:solidFill>
                  <a:srgbClr val="004285"/>
                </a:solidFill>
              </a:rPr>
              <a:t>In non-traumatic causes POCUS ONSD = good diagnostic test accuracy for early diagnosis and follow up tool of ↑ ICP</a:t>
            </a:r>
          </a:p>
          <a:p>
            <a:pPr marL="457200" indent="-457200">
              <a:lnSpc>
                <a:spcPct val="150000"/>
              </a:lnSpc>
              <a:buFont typeface="Arial" panose="020B0604020202020204" pitchFamily="34" charset="0"/>
              <a:buChar char="•"/>
            </a:pPr>
            <a:endParaRPr lang="en-US" b="0" dirty="0">
              <a:solidFill>
                <a:srgbClr val="004285"/>
              </a:solidFill>
            </a:endParaRPr>
          </a:p>
          <a:p>
            <a:pPr marL="457200" indent="-457200">
              <a:lnSpc>
                <a:spcPct val="150000"/>
              </a:lnSpc>
              <a:buFont typeface="Arial" panose="020B0604020202020204" pitchFamily="34" charset="0"/>
              <a:buChar char="•"/>
            </a:pPr>
            <a:r>
              <a:rPr lang="en-US" b="0" dirty="0">
                <a:solidFill>
                  <a:srgbClr val="004285"/>
                </a:solidFill>
              </a:rPr>
              <a:t>Correctly identifies non-raised ICP &amp; prevents unnecessary interventions</a:t>
            </a:r>
          </a:p>
        </p:txBody>
      </p:sp>
    </p:spTree>
    <p:extLst>
      <p:ext uri="{BB962C8B-B14F-4D97-AF65-F5344CB8AC3E}">
        <p14:creationId xmlns:p14="http://schemas.microsoft.com/office/powerpoint/2010/main" val="183618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B63DD-0383-C52F-3D0A-DC23F5D9D1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AD8793-7DEE-FFF4-252B-AFC339C4F206}"/>
              </a:ext>
            </a:extLst>
          </p:cNvPr>
          <p:cNvSpPr>
            <a:spLocks noGrp="1"/>
          </p:cNvSpPr>
          <p:nvPr>
            <p:ph type="title"/>
          </p:nvPr>
        </p:nvSpPr>
        <p:spPr/>
        <p:txBody>
          <a:bodyPr/>
          <a:lstStyle/>
          <a:p>
            <a:r>
              <a:rPr lang="nl-NL" sz="3200" dirty="0" err="1"/>
              <a:t>Applicability</a:t>
            </a:r>
            <a:endParaRPr lang="nl-NL" sz="3200" dirty="0"/>
          </a:p>
        </p:txBody>
      </p:sp>
      <p:sp>
        <p:nvSpPr>
          <p:cNvPr id="5" name="Tijdelijke aanduiding voor tekst 4">
            <a:extLst>
              <a:ext uri="{FF2B5EF4-FFF2-40B4-BE49-F238E27FC236}">
                <a16:creationId xmlns:a16="http://schemas.microsoft.com/office/drawing/2014/main" id="{3D7CA444-E645-F0B9-5CE2-14E57C1908DE}"/>
              </a:ext>
            </a:extLst>
          </p:cNvPr>
          <p:cNvSpPr>
            <a:spLocks noGrp="1"/>
          </p:cNvSpPr>
          <p:nvPr>
            <p:ph type="body" sz="quarter" idx="11"/>
          </p:nvPr>
        </p:nvSpPr>
        <p:spPr/>
        <p:txBody>
          <a:bodyPr/>
          <a:lstStyle/>
          <a:p>
            <a:pPr>
              <a:lnSpc>
                <a:spcPct val="150000"/>
              </a:lnSpc>
            </a:pPr>
            <a:endParaRPr lang="nl-NL" b="0" dirty="0">
              <a:solidFill>
                <a:srgbClr val="004285"/>
              </a:solidFill>
            </a:endParaRPr>
          </a:p>
          <a:p>
            <a:pPr marL="457200" indent="-457200">
              <a:lnSpc>
                <a:spcPct val="150000"/>
              </a:lnSpc>
              <a:buFont typeface="Arial" panose="020B0604020202020204" pitchFamily="34" charset="0"/>
              <a:buChar char="•"/>
            </a:pPr>
            <a:r>
              <a:rPr lang="nl-NL" b="0" dirty="0" err="1">
                <a:solidFill>
                  <a:srgbClr val="004285"/>
                </a:solidFill>
              </a:rPr>
              <a:t>What</a:t>
            </a:r>
            <a:r>
              <a:rPr lang="nl-NL" b="0" dirty="0">
                <a:solidFill>
                  <a:srgbClr val="004285"/>
                </a:solidFill>
              </a:rPr>
              <a:t> </a:t>
            </a:r>
            <a:r>
              <a:rPr lang="nl-NL" b="0" dirty="0" err="1">
                <a:solidFill>
                  <a:srgbClr val="004285"/>
                </a:solidFill>
              </a:rPr>
              <a:t>can</a:t>
            </a:r>
            <a:r>
              <a:rPr lang="nl-NL" b="0" dirty="0">
                <a:solidFill>
                  <a:srgbClr val="004285"/>
                </a:solidFill>
              </a:rPr>
              <a:t> we </a:t>
            </a:r>
            <a:r>
              <a:rPr lang="nl-NL" b="0" dirty="0" err="1">
                <a:solidFill>
                  <a:srgbClr val="004285"/>
                </a:solidFill>
              </a:rPr>
              <a:t>learn</a:t>
            </a:r>
            <a:r>
              <a:rPr lang="nl-NL" b="0" dirty="0">
                <a:solidFill>
                  <a:srgbClr val="004285"/>
                </a:solidFill>
              </a:rPr>
              <a:t> </a:t>
            </a:r>
            <a:r>
              <a:rPr lang="nl-NL" b="0" dirty="0" err="1">
                <a:solidFill>
                  <a:srgbClr val="004285"/>
                </a:solidFill>
              </a:rPr>
              <a:t>from</a:t>
            </a:r>
            <a:r>
              <a:rPr lang="nl-NL" b="0" dirty="0">
                <a:solidFill>
                  <a:srgbClr val="004285"/>
                </a:solidFill>
              </a:rPr>
              <a:t> </a:t>
            </a:r>
            <a:r>
              <a:rPr lang="nl-NL" b="0" dirty="0" err="1">
                <a:solidFill>
                  <a:srgbClr val="004285"/>
                </a:solidFill>
              </a:rPr>
              <a:t>this</a:t>
            </a:r>
            <a:r>
              <a:rPr lang="nl-NL" b="0" dirty="0">
                <a:solidFill>
                  <a:srgbClr val="004285"/>
                </a:solidFill>
              </a:rPr>
              <a:t> </a:t>
            </a:r>
            <a:r>
              <a:rPr lang="nl-NL" b="0" dirty="0" err="1">
                <a:solidFill>
                  <a:srgbClr val="004285"/>
                </a:solidFill>
              </a:rPr>
              <a:t>study</a:t>
            </a:r>
            <a:r>
              <a:rPr lang="nl-NL" b="0" dirty="0">
                <a:solidFill>
                  <a:srgbClr val="004285"/>
                </a:solidFill>
              </a:rPr>
              <a:t>?</a:t>
            </a:r>
          </a:p>
          <a:p>
            <a:pPr marL="457200" indent="-457200">
              <a:lnSpc>
                <a:spcPct val="150000"/>
              </a:lnSpc>
              <a:buFont typeface="Arial" panose="020B0604020202020204" pitchFamily="34" charset="0"/>
              <a:buChar char="•"/>
            </a:pPr>
            <a:endParaRPr lang="nl-NL" b="0" dirty="0">
              <a:solidFill>
                <a:srgbClr val="004285"/>
              </a:solidFill>
            </a:endParaRPr>
          </a:p>
          <a:p>
            <a:pPr marL="457200" indent="-457200">
              <a:lnSpc>
                <a:spcPct val="150000"/>
              </a:lnSpc>
              <a:buFont typeface="Arial" panose="020B0604020202020204" pitchFamily="34" charset="0"/>
              <a:buChar char="•"/>
            </a:pPr>
            <a:r>
              <a:rPr lang="nl-NL" b="0" dirty="0">
                <a:solidFill>
                  <a:srgbClr val="004285"/>
                </a:solidFill>
              </a:rPr>
              <a:t>Is </a:t>
            </a:r>
            <a:r>
              <a:rPr lang="nl-NL" b="0" dirty="0" err="1">
                <a:solidFill>
                  <a:srgbClr val="004285"/>
                </a:solidFill>
              </a:rPr>
              <a:t>it</a:t>
            </a:r>
            <a:r>
              <a:rPr lang="nl-NL" b="0" dirty="0">
                <a:solidFill>
                  <a:srgbClr val="004285"/>
                </a:solidFill>
              </a:rPr>
              <a:t> </a:t>
            </a:r>
            <a:r>
              <a:rPr lang="nl-NL" b="0" dirty="0" err="1">
                <a:solidFill>
                  <a:srgbClr val="004285"/>
                </a:solidFill>
              </a:rPr>
              <a:t>applicable</a:t>
            </a:r>
            <a:r>
              <a:rPr lang="nl-NL" b="0" dirty="0">
                <a:solidFill>
                  <a:srgbClr val="004285"/>
                </a:solidFill>
              </a:rPr>
              <a:t> </a:t>
            </a:r>
            <a:r>
              <a:rPr lang="nl-NL" b="0" dirty="0" err="1">
                <a:solidFill>
                  <a:srgbClr val="004285"/>
                </a:solidFill>
              </a:rPr>
              <a:t>to</a:t>
            </a:r>
            <a:r>
              <a:rPr lang="nl-NL" b="0" dirty="0">
                <a:solidFill>
                  <a:srgbClr val="004285"/>
                </a:solidFill>
              </a:rPr>
              <a:t> </a:t>
            </a:r>
            <a:r>
              <a:rPr lang="nl-NL" b="0" dirty="0" err="1">
                <a:solidFill>
                  <a:srgbClr val="004285"/>
                </a:solidFill>
              </a:rPr>
              <a:t>our</a:t>
            </a:r>
            <a:r>
              <a:rPr lang="nl-NL" b="0">
                <a:solidFill>
                  <a:srgbClr val="004285"/>
                </a:solidFill>
              </a:rPr>
              <a:t> context?</a:t>
            </a:r>
          </a:p>
          <a:p>
            <a:pPr>
              <a:lnSpc>
                <a:spcPct val="150000"/>
              </a:lnSpc>
            </a:pPr>
            <a:endParaRPr lang="nl-NL" b="0" dirty="0">
              <a:solidFill>
                <a:srgbClr val="004285"/>
              </a:solidFill>
            </a:endParaRPr>
          </a:p>
          <a:p>
            <a:pPr marL="457200" indent="-457200">
              <a:lnSpc>
                <a:spcPct val="150000"/>
              </a:lnSpc>
              <a:buFont typeface="Arial" panose="020B0604020202020204" pitchFamily="34" charset="0"/>
              <a:buChar char="•"/>
            </a:pPr>
            <a:endParaRPr lang="nl-NL" b="0" dirty="0">
              <a:solidFill>
                <a:srgbClr val="004285"/>
              </a:solidFill>
            </a:endParaRPr>
          </a:p>
        </p:txBody>
      </p:sp>
    </p:spTree>
    <p:extLst>
      <p:ext uri="{BB962C8B-B14F-4D97-AF65-F5344CB8AC3E}">
        <p14:creationId xmlns:p14="http://schemas.microsoft.com/office/powerpoint/2010/main" val="36580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40A9F-4304-4C70-0395-F5EE4D3690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7463BD-8E81-6B70-DC37-B1EACD99C771}"/>
              </a:ext>
            </a:extLst>
          </p:cNvPr>
          <p:cNvSpPr>
            <a:spLocks noGrp="1"/>
          </p:cNvSpPr>
          <p:nvPr>
            <p:ph type="title"/>
          </p:nvPr>
        </p:nvSpPr>
        <p:spPr/>
        <p:txBody>
          <a:bodyPr/>
          <a:lstStyle/>
          <a:p>
            <a:r>
              <a:rPr lang="nl-NL" sz="3200" dirty="0" err="1"/>
              <a:t>Critique</a:t>
            </a:r>
            <a:endParaRPr lang="nl-NL" sz="3200" dirty="0"/>
          </a:p>
        </p:txBody>
      </p:sp>
      <p:sp>
        <p:nvSpPr>
          <p:cNvPr id="5" name="Tijdelijke aanduiding voor tekst 4">
            <a:extLst>
              <a:ext uri="{FF2B5EF4-FFF2-40B4-BE49-F238E27FC236}">
                <a16:creationId xmlns:a16="http://schemas.microsoft.com/office/drawing/2014/main" id="{AB4DBB8E-2F2E-A434-106D-D6E4BE529B18}"/>
              </a:ext>
            </a:extLst>
          </p:cNvPr>
          <p:cNvSpPr>
            <a:spLocks noGrp="1"/>
          </p:cNvSpPr>
          <p:nvPr>
            <p:ph type="body" sz="quarter" idx="11"/>
          </p:nvPr>
        </p:nvSpPr>
        <p:spPr/>
        <p:txBody>
          <a:bodyPr/>
          <a:lstStyle/>
          <a:p>
            <a:pPr marL="457200" indent="-457200">
              <a:lnSpc>
                <a:spcPct val="150000"/>
              </a:lnSpc>
              <a:buFont typeface="Arial" panose="020B0604020202020204" pitchFamily="34" charset="0"/>
              <a:buChar char="•"/>
            </a:pPr>
            <a:r>
              <a:rPr lang="nl-NL" b="0" dirty="0" err="1">
                <a:solidFill>
                  <a:srgbClr val="004285"/>
                </a:solidFill>
              </a:rPr>
              <a:t>Unclear</a:t>
            </a:r>
            <a:r>
              <a:rPr lang="nl-NL" b="0" dirty="0">
                <a:solidFill>
                  <a:srgbClr val="004285"/>
                </a:solidFill>
              </a:rPr>
              <a:t> </a:t>
            </a:r>
            <a:r>
              <a:rPr lang="nl-NL" b="0" dirty="0" err="1">
                <a:solidFill>
                  <a:srgbClr val="004285"/>
                </a:solidFill>
              </a:rPr>
              <a:t>primary</a:t>
            </a:r>
            <a:r>
              <a:rPr lang="nl-NL" b="0" dirty="0">
                <a:solidFill>
                  <a:srgbClr val="004285"/>
                </a:solidFill>
              </a:rPr>
              <a:t> </a:t>
            </a:r>
            <a:r>
              <a:rPr lang="nl-NL" b="0" dirty="0" err="1">
                <a:solidFill>
                  <a:srgbClr val="004285"/>
                </a:solidFill>
              </a:rPr>
              <a:t>outcome</a:t>
            </a:r>
            <a:r>
              <a:rPr lang="nl-NL" b="0" dirty="0">
                <a:solidFill>
                  <a:srgbClr val="004285"/>
                </a:solidFill>
              </a:rPr>
              <a:t>, </a:t>
            </a:r>
            <a:r>
              <a:rPr lang="nl-NL" b="0" dirty="0" err="1">
                <a:solidFill>
                  <a:srgbClr val="004285"/>
                </a:solidFill>
              </a:rPr>
              <a:t>ambiguous</a:t>
            </a:r>
            <a:r>
              <a:rPr lang="nl-NL" b="0" dirty="0">
                <a:solidFill>
                  <a:srgbClr val="004285"/>
                </a:solidFill>
              </a:rPr>
              <a:t> hypotheses, </a:t>
            </a:r>
            <a:r>
              <a:rPr lang="nl-NL" b="0" dirty="0" err="1">
                <a:solidFill>
                  <a:srgbClr val="004285"/>
                </a:solidFill>
              </a:rPr>
              <a:t>inappropriate</a:t>
            </a:r>
            <a:r>
              <a:rPr lang="nl-NL" b="0" dirty="0">
                <a:solidFill>
                  <a:srgbClr val="004285"/>
                </a:solidFill>
              </a:rPr>
              <a:t> power </a:t>
            </a:r>
            <a:r>
              <a:rPr lang="nl-NL" b="0" dirty="0" err="1">
                <a:solidFill>
                  <a:srgbClr val="004285"/>
                </a:solidFill>
              </a:rPr>
              <a:t>calculation</a:t>
            </a:r>
            <a:endParaRPr lang="nl-NL" b="0" dirty="0">
              <a:solidFill>
                <a:srgbClr val="004285"/>
              </a:solidFill>
            </a:endParaRPr>
          </a:p>
          <a:p>
            <a:pPr marL="457200" indent="-457200">
              <a:lnSpc>
                <a:spcPct val="150000"/>
              </a:lnSpc>
              <a:buFont typeface="Arial" panose="020B0604020202020204" pitchFamily="34" charset="0"/>
              <a:buChar char="•"/>
            </a:pPr>
            <a:r>
              <a:rPr lang="nl-NL" b="0" dirty="0" err="1">
                <a:solidFill>
                  <a:srgbClr val="004285"/>
                </a:solidFill>
              </a:rPr>
              <a:t>Misclassification</a:t>
            </a:r>
            <a:r>
              <a:rPr lang="nl-NL" b="0" dirty="0">
                <a:solidFill>
                  <a:srgbClr val="004285"/>
                </a:solidFill>
              </a:rPr>
              <a:t> bias </a:t>
            </a:r>
            <a:r>
              <a:rPr lang="nl-NL" b="0" dirty="0" err="1">
                <a:solidFill>
                  <a:srgbClr val="004285"/>
                </a:solidFill>
              </a:rPr>
              <a:t>likely</a:t>
            </a:r>
            <a:r>
              <a:rPr lang="nl-NL" b="0" dirty="0">
                <a:solidFill>
                  <a:srgbClr val="004285"/>
                </a:solidFill>
              </a:rPr>
              <a:t> (</a:t>
            </a:r>
            <a:r>
              <a:rPr lang="nl-NL" b="0" dirty="0" err="1">
                <a:solidFill>
                  <a:srgbClr val="004285"/>
                </a:solidFill>
              </a:rPr>
              <a:t>raised</a:t>
            </a:r>
            <a:r>
              <a:rPr lang="nl-NL" b="0" dirty="0">
                <a:solidFill>
                  <a:srgbClr val="004285"/>
                </a:solidFill>
              </a:rPr>
              <a:t> ICP is </a:t>
            </a:r>
            <a:r>
              <a:rPr lang="nl-NL" b="0" dirty="0" err="1">
                <a:solidFill>
                  <a:srgbClr val="004285"/>
                </a:solidFill>
              </a:rPr>
              <a:t>inferred</a:t>
            </a:r>
            <a:r>
              <a:rPr lang="nl-NL" b="0" dirty="0">
                <a:solidFill>
                  <a:srgbClr val="004285"/>
                </a:solidFill>
              </a:rPr>
              <a:t> </a:t>
            </a:r>
            <a:r>
              <a:rPr lang="nl-NL" b="0" dirty="0" err="1">
                <a:solidFill>
                  <a:srgbClr val="004285"/>
                </a:solidFill>
              </a:rPr>
              <a:t>from</a:t>
            </a:r>
            <a:r>
              <a:rPr lang="nl-NL" b="0" dirty="0">
                <a:solidFill>
                  <a:srgbClr val="004285"/>
                </a:solidFill>
              </a:rPr>
              <a:t> CT </a:t>
            </a:r>
            <a:r>
              <a:rPr lang="nl-NL" b="0" dirty="0" err="1">
                <a:solidFill>
                  <a:srgbClr val="004285"/>
                </a:solidFill>
              </a:rPr>
              <a:t>findings</a:t>
            </a:r>
            <a:r>
              <a:rPr lang="nl-NL" b="0" dirty="0">
                <a:solidFill>
                  <a:srgbClr val="004285"/>
                </a:solidFill>
              </a:rPr>
              <a:t>, </a:t>
            </a:r>
            <a:r>
              <a:rPr lang="nl-NL" b="0" dirty="0" err="1">
                <a:solidFill>
                  <a:srgbClr val="004285"/>
                </a:solidFill>
              </a:rPr>
              <a:t>not</a:t>
            </a:r>
            <a:r>
              <a:rPr lang="nl-NL" b="0" dirty="0">
                <a:solidFill>
                  <a:srgbClr val="004285"/>
                </a:solidFill>
              </a:rPr>
              <a:t> direct </a:t>
            </a:r>
            <a:r>
              <a:rPr lang="nl-NL" b="0" dirty="0" err="1">
                <a:solidFill>
                  <a:srgbClr val="004285"/>
                </a:solidFill>
              </a:rPr>
              <a:t>measurement</a:t>
            </a:r>
            <a:r>
              <a:rPr lang="nl-NL" b="0" dirty="0">
                <a:solidFill>
                  <a:srgbClr val="004285"/>
                </a:solidFill>
              </a:rPr>
              <a:t>)</a:t>
            </a:r>
          </a:p>
          <a:p>
            <a:pPr marL="457200" indent="-457200">
              <a:lnSpc>
                <a:spcPct val="150000"/>
              </a:lnSpc>
              <a:buFont typeface="Arial" panose="020B0604020202020204" pitchFamily="34" charset="0"/>
              <a:buChar char="•"/>
            </a:pPr>
            <a:r>
              <a:rPr lang="nl-NL" b="0" dirty="0">
                <a:solidFill>
                  <a:srgbClr val="004285"/>
                </a:solidFill>
              </a:rPr>
              <a:t>Data </a:t>
            </a:r>
            <a:r>
              <a:rPr lang="nl-NL" b="0" dirty="0" err="1">
                <a:solidFill>
                  <a:srgbClr val="004285"/>
                </a:solidFill>
              </a:rPr>
              <a:t>independence</a:t>
            </a:r>
            <a:r>
              <a:rPr lang="nl-NL" b="0" dirty="0">
                <a:solidFill>
                  <a:srgbClr val="004285"/>
                </a:solidFill>
              </a:rPr>
              <a:t> issue: analyses </a:t>
            </a:r>
            <a:r>
              <a:rPr lang="nl-NL" b="0" dirty="0" err="1">
                <a:solidFill>
                  <a:srgbClr val="004285"/>
                </a:solidFill>
              </a:rPr>
              <a:t>treat</a:t>
            </a:r>
            <a:r>
              <a:rPr lang="nl-NL" b="0" dirty="0">
                <a:solidFill>
                  <a:srgbClr val="004285"/>
                </a:solidFill>
              </a:rPr>
              <a:t> </a:t>
            </a:r>
            <a:r>
              <a:rPr lang="nl-NL" b="0" dirty="0" err="1">
                <a:solidFill>
                  <a:srgbClr val="004285"/>
                </a:solidFill>
              </a:rPr>
              <a:t>each</a:t>
            </a:r>
            <a:r>
              <a:rPr lang="nl-NL" b="0" dirty="0">
                <a:solidFill>
                  <a:srgbClr val="004285"/>
                </a:solidFill>
              </a:rPr>
              <a:t> </a:t>
            </a:r>
            <a:r>
              <a:rPr lang="nl-NL" b="0" dirty="0" err="1">
                <a:solidFill>
                  <a:srgbClr val="004285"/>
                </a:solidFill>
              </a:rPr>
              <a:t>eye</a:t>
            </a:r>
            <a:r>
              <a:rPr lang="nl-NL" b="0" dirty="0">
                <a:solidFill>
                  <a:srgbClr val="004285"/>
                </a:solidFill>
              </a:rPr>
              <a:t> </a:t>
            </a:r>
            <a:r>
              <a:rPr lang="nl-NL" b="0" dirty="0" err="1">
                <a:solidFill>
                  <a:srgbClr val="004285"/>
                </a:solidFill>
              </a:rPr>
              <a:t>and</a:t>
            </a:r>
            <a:r>
              <a:rPr lang="nl-NL" b="0" dirty="0">
                <a:solidFill>
                  <a:srgbClr val="004285"/>
                </a:solidFill>
              </a:rPr>
              <a:t> </a:t>
            </a:r>
            <a:r>
              <a:rPr lang="nl-NL" b="0" dirty="0" err="1">
                <a:solidFill>
                  <a:srgbClr val="004285"/>
                </a:solidFill>
              </a:rPr>
              <a:t>each</a:t>
            </a:r>
            <a:r>
              <a:rPr lang="nl-NL" b="0" dirty="0">
                <a:solidFill>
                  <a:srgbClr val="004285"/>
                </a:solidFill>
              </a:rPr>
              <a:t> time point as independent (but is </a:t>
            </a:r>
            <a:r>
              <a:rPr lang="nl-NL" b="0" dirty="0" err="1">
                <a:solidFill>
                  <a:srgbClr val="004285"/>
                </a:solidFill>
              </a:rPr>
              <a:t>repeated</a:t>
            </a:r>
            <a:r>
              <a:rPr lang="nl-NL" b="0" dirty="0">
                <a:solidFill>
                  <a:srgbClr val="004285"/>
                </a:solidFill>
              </a:rPr>
              <a:t> </a:t>
            </a:r>
            <a:r>
              <a:rPr lang="nl-NL" b="0" dirty="0" err="1">
                <a:solidFill>
                  <a:srgbClr val="004285"/>
                </a:solidFill>
              </a:rPr>
              <a:t>measures</a:t>
            </a:r>
            <a:r>
              <a:rPr lang="nl-NL" b="0" dirty="0">
                <a:solidFill>
                  <a:srgbClr val="004285"/>
                </a:solidFill>
              </a:rPr>
              <a:t> </a:t>
            </a:r>
            <a:r>
              <a:rPr lang="nl-NL" b="0" dirty="0" err="1">
                <a:solidFill>
                  <a:srgbClr val="004285"/>
                </a:solidFill>
              </a:rPr>
              <a:t>within</a:t>
            </a:r>
            <a:r>
              <a:rPr lang="nl-NL" b="0" dirty="0">
                <a:solidFill>
                  <a:srgbClr val="004285"/>
                </a:solidFill>
              </a:rPr>
              <a:t> subjects)</a:t>
            </a:r>
          </a:p>
          <a:p>
            <a:pPr marL="457200" indent="-457200">
              <a:lnSpc>
                <a:spcPct val="150000"/>
              </a:lnSpc>
              <a:buFont typeface="Arial" panose="020B0604020202020204" pitchFamily="34" charset="0"/>
              <a:buChar char="•"/>
            </a:pPr>
            <a:endParaRPr lang="nl-NL" b="0" dirty="0">
              <a:solidFill>
                <a:srgbClr val="004285"/>
              </a:solidFill>
            </a:endParaRPr>
          </a:p>
          <a:p>
            <a:pPr marL="457200" indent="-457200">
              <a:lnSpc>
                <a:spcPct val="150000"/>
              </a:lnSpc>
              <a:buFont typeface="Arial" panose="020B0604020202020204" pitchFamily="34" charset="0"/>
              <a:buChar char="•"/>
            </a:pPr>
            <a:endParaRPr lang="nl-NL" b="0" dirty="0">
              <a:solidFill>
                <a:srgbClr val="004285"/>
              </a:solidFill>
            </a:endParaRPr>
          </a:p>
        </p:txBody>
      </p:sp>
    </p:spTree>
    <p:extLst>
      <p:ext uri="{BB962C8B-B14F-4D97-AF65-F5344CB8AC3E}">
        <p14:creationId xmlns:p14="http://schemas.microsoft.com/office/powerpoint/2010/main" val="3380923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A72FD-80B4-22D1-EE0D-603CBBB0A5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046901-EE30-B33B-77D1-378DEB12DC63}"/>
              </a:ext>
            </a:extLst>
          </p:cNvPr>
          <p:cNvSpPr>
            <a:spLocks noGrp="1"/>
          </p:cNvSpPr>
          <p:nvPr>
            <p:ph type="title"/>
          </p:nvPr>
        </p:nvSpPr>
        <p:spPr/>
        <p:txBody>
          <a:bodyPr/>
          <a:lstStyle/>
          <a:p>
            <a:r>
              <a:rPr lang="nl-NL" sz="3200" dirty="0" err="1"/>
              <a:t>Critique</a:t>
            </a:r>
            <a:endParaRPr lang="nl-NL" sz="3200" dirty="0"/>
          </a:p>
        </p:txBody>
      </p:sp>
      <p:sp>
        <p:nvSpPr>
          <p:cNvPr id="5" name="Tijdelijke aanduiding voor tekst 4">
            <a:extLst>
              <a:ext uri="{FF2B5EF4-FFF2-40B4-BE49-F238E27FC236}">
                <a16:creationId xmlns:a16="http://schemas.microsoft.com/office/drawing/2014/main" id="{6BDB7BEC-6FF5-AF6A-6901-936525C4504D}"/>
              </a:ext>
            </a:extLst>
          </p:cNvPr>
          <p:cNvSpPr>
            <a:spLocks noGrp="1"/>
          </p:cNvSpPr>
          <p:nvPr>
            <p:ph type="body" sz="quarter" idx="11"/>
          </p:nvPr>
        </p:nvSpPr>
        <p:spPr/>
        <p:txBody>
          <a:bodyPr/>
          <a:lstStyle/>
          <a:p>
            <a:pPr>
              <a:lnSpc>
                <a:spcPct val="150000"/>
              </a:lnSpc>
            </a:pPr>
            <a:r>
              <a:rPr lang="nl-NL" b="0" dirty="0" err="1">
                <a:solidFill>
                  <a:srgbClr val="004285"/>
                </a:solidFill>
              </a:rPr>
              <a:t>Reject</a:t>
            </a:r>
            <a:r>
              <a:rPr lang="nl-NL" b="0" dirty="0">
                <a:solidFill>
                  <a:srgbClr val="004285"/>
                </a:solidFill>
              </a:rPr>
              <a:t>: </a:t>
            </a:r>
          </a:p>
          <a:p>
            <a:pPr marL="457200" indent="-457200">
              <a:lnSpc>
                <a:spcPct val="150000"/>
              </a:lnSpc>
              <a:buFont typeface="Arial" panose="020B0604020202020204" pitchFamily="34" charset="0"/>
              <a:buChar char="•"/>
            </a:pPr>
            <a:r>
              <a:rPr lang="nl-NL" b="0" dirty="0" err="1">
                <a:solidFill>
                  <a:srgbClr val="004285"/>
                </a:solidFill>
              </a:rPr>
              <a:t>methodological</a:t>
            </a:r>
            <a:r>
              <a:rPr lang="nl-NL" b="0" dirty="0">
                <a:solidFill>
                  <a:srgbClr val="004285"/>
                </a:solidFill>
              </a:rPr>
              <a:t> </a:t>
            </a:r>
            <a:r>
              <a:rPr lang="nl-NL" b="0" dirty="0" err="1">
                <a:solidFill>
                  <a:srgbClr val="004285"/>
                </a:solidFill>
              </a:rPr>
              <a:t>weaknesses</a:t>
            </a:r>
            <a:r>
              <a:rPr lang="nl-NL" b="0" dirty="0">
                <a:solidFill>
                  <a:srgbClr val="004285"/>
                </a:solidFill>
              </a:rPr>
              <a:t>, </a:t>
            </a:r>
            <a:r>
              <a:rPr lang="nl-NL" b="0" dirty="0" err="1">
                <a:solidFill>
                  <a:srgbClr val="004285"/>
                </a:solidFill>
              </a:rPr>
              <a:t>particularly</a:t>
            </a:r>
            <a:r>
              <a:rPr lang="nl-NL" b="0" dirty="0">
                <a:solidFill>
                  <a:srgbClr val="004285"/>
                </a:solidFill>
              </a:rPr>
              <a:t> </a:t>
            </a:r>
            <a:r>
              <a:rPr lang="nl-NL" b="0" dirty="0" err="1">
                <a:solidFill>
                  <a:srgbClr val="004285"/>
                </a:solidFill>
              </a:rPr>
              <a:t>the</a:t>
            </a:r>
            <a:r>
              <a:rPr lang="nl-NL" b="0" dirty="0">
                <a:solidFill>
                  <a:srgbClr val="004285"/>
                </a:solidFill>
              </a:rPr>
              <a:t> </a:t>
            </a:r>
            <a:r>
              <a:rPr lang="nl-NL" b="0" dirty="0" err="1">
                <a:solidFill>
                  <a:srgbClr val="004285"/>
                </a:solidFill>
              </a:rPr>
              <a:t>invalid</a:t>
            </a:r>
            <a:r>
              <a:rPr lang="nl-NL" b="0" dirty="0">
                <a:solidFill>
                  <a:srgbClr val="004285"/>
                </a:solidFill>
              </a:rPr>
              <a:t> </a:t>
            </a:r>
            <a:r>
              <a:rPr lang="nl-NL" b="0" dirty="0" err="1">
                <a:solidFill>
                  <a:srgbClr val="004285"/>
                </a:solidFill>
              </a:rPr>
              <a:t>reference</a:t>
            </a:r>
            <a:r>
              <a:rPr lang="nl-NL" b="0" dirty="0">
                <a:solidFill>
                  <a:srgbClr val="004285"/>
                </a:solidFill>
              </a:rPr>
              <a:t> standard, </a:t>
            </a:r>
            <a:r>
              <a:rPr lang="nl-NL" b="0" dirty="0" err="1">
                <a:solidFill>
                  <a:srgbClr val="004285"/>
                </a:solidFill>
              </a:rPr>
              <a:t>lack</a:t>
            </a:r>
            <a:r>
              <a:rPr lang="nl-NL" b="0" dirty="0">
                <a:solidFill>
                  <a:srgbClr val="004285"/>
                </a:solidFill>
              </a:rPr>
              <a:t> of </a:t>
            </a:r>
            <a:r>
              <a:rPr lang="nl-NL" b="0" dirty="0" err="1">
                <a:solidFill>
                  <a:srgbClr val="004285"/>
                </a:solidFill>
              </a:rPr>
              <a:t>temporal</a:t>
            </a:r>
            <a:r>
              <a:rPr lang="nl-NL" b="0" dirty="0">
                <a:solidFill>
                  <a:srgbClr val="004285"/>
                </a:solidFill>
              </a:rPr>
              <a:t> </a:t>
            </a:r>
            <a:r>
              <a:rPr lang="nl-NL" b="0" dirty="0" err="1">
                <a:solidFill>
                  <a:srgbClr val="004285"/>
                </a:solidFill>
              </a:rPr>
              <a:t>alignment</a:t>
            </a:r>
            <a:r>
              <a:rPr lang="nl-NL" b="0" dirty="0">
                <a:solidFill>
                  <a:srgbClr val="004285"/>
                </a:solidFill>
              </a:rPr>
              <a:t>, small </a:t>
            </a:r>
            <a:r>
              <a:rPr lang="nl-NL" b="0" dirty="0" err="1">
                <a:solidFill>
                  <a:srgbClr val="004285"/>
                </a:solidFill>
              </a:rPr>
              <a:t>and</a:t>
            </a:r>
            <a:r>
              <a:rPr lang="nl-NL" b="0" dirty="0">
                <a:solidFill>
                  <a:srgbClr val="004285"/>
                </a:solidFill>
              </a:rPr>
              <a:t> non-independent dataset, </a:t>
            </a:r>
            <a:r>
              <a:rPr lang="nl-NL" b="0" dirty="0" err="1">
                <a:solidFill>
                  <a:srgbClr val="004285"/>
                </a:solidFill>
              </a:rPr>
              <a:t>and</a:t>
            </a:r>
            <a:r>
              <a:rPr lang="nl-NL" b="0" dirty="0">
                <a:solidFill>
                  <a:srgbClr val="004285"/>
                </a:solidFill>
              </a:rPr>
              <a:t> inadequate </a:t>
            </a:r>
            <a:r>
              <a:rPr lang="nl-NL" b="0" dirty="0" err="1">
                <a:solidFill>
                  <a:srgbClr val="004285"/>
                </a:solidFill>
              </a:rPr>
              <a:t>modeling</a:t>
            </a:r>
            <a:endParaRPr lang="nl-NL" b="0" dirty="0">
              <a:solidFill>
                <a:srgbClr val="004285"/>
              </a:solidFill>
            </a:endParaRPr>
          </a:p>
        </p:txBody>
      </p:sp>
    </p:spTree>
    <p:extLst>
      <p:ext uri="{BB962C8B-B14F-4D97-AF65-F5344CB8AC3E}">
        <p14:creationId xmlns:p14="http://schemas.microsoft.com/office/powerpoint/2010/main" val="577835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4BE79-900C-9E3A-5213-4C9C5A04C7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D11A9E-484D-8857-9E18-0F3CAA6957F6}"/>
              </a:ext>
            </a:extLst>
          </p:cNvPr>
          <p:cNvSpPr>
            <a:spLocks noGrp="1"/>
          </p:cNvSpPr>
          <p:nvPr>
            <p:ph type="title"/>
          </p:nvPr>
        </p:nvSpPr>
        <p:spPr/>
        <p:txBody>
          <a:bodyPr/>
          <a:lstStyle/>
          <a:p>
            <a:r>
              <a:rPr lang="nl-NL" sz="3200" dirty="0" err="1"/>
              <a:t>Needed</a:t>
            </a:r>
            <a:endParaRPr lang="nl-NL" sz="3200" dirty="0"/>
          </a:p>
        </p:txBody>
      </p:sp>
      <p:sp>
        <p:nvSpPr>
          <p:cNvPr id="5" name="Tijdelijke aanduiding voor tekst 4">
            <a:extLst>
              <a:ext uri="{FF2B5EF4-FFF2-40B4-BE49-F238E27FC236}">
                <a16:creationId xmlns:a16="http://schemas.microsoft.com/office/drawing/2014/main" id="{DD119EA7-CEBB-4541-9DC0-89C6FA4CDC1C}"/>
              </a:ext>
            </a:extLst>
          </p:cNvPr>
          <p:cNvSpPr>
            <a:spLocks noGrp="1"/>
          </p:cNvSpPr>
          <p:nvPr>
            <p:ph type="body" sz="quarter" idx="11"/>
          </p:nvPr>
        </p:nvSpPr>
        <p:spPr/>
        <p:txBody>
          <a:bodyPr/>
          <a:lstStyle/>
          <a:p>
            <a:pPr marL="457200" indent="-457200">
              <a:lnSpc>
                <a:spcPct val="150000"/>
              </a:lnSpc>
              <a:buFont typeface="Arial" panose="020B0604020202020204" pitchFamily="34" charset="0"/>
              <a:buChar char="•"/>
            </a:pPr>
            <a:r>
              <a:rPr lang="nl-NL" b="0" dirty="0" err="1">
                <a:solidFill>
                  <a:srgbClr val="004285"/>
                </a:solidFill>
              </a:rPr>
              <a:t>Diagnostic</a:t>
            </a:r>
            <a:r>
              <a:rPr lang="nl-NL" b="0" dirty="0">
                <a:solidFill>
                  <a:srgbClr val="004285"/>
                </a:solidFill>
              </a:rPr>
              <a:t> </a:t>
            </a:r>
            <a:r>
              <a:rPr lang="nl-NL" b="0" dirty="0" err="1">
                <a:solidFill>
                  <a:srgbClr val="004285"/>
                </a:solidFill>
              </a:rPr>
              <a:t>accuracy</a:t>
            </a:r>
            <a:r>
              <a:rPr lang="nl-NL" b="0" dirty="0">
                <a:solidFill>
                  <a:srgbClr val="004285"/>
                </a:solidFill>
              </a:rPr>
              <a:t> of ONSD </a:t>
            </a:r>
            <a:r>
              <a:rPr lang="nl-NL" b="0" dirty="0" err="1">
                <a:solidFill>
                  <a:srgbClr val="004285"/>
                </a:solidFill>
              </a:rPr>
              <a:t>for</a:t>
            </a:r>
            <a:r>
              <a:rPr lang="nl-NL" b="0" dirty="0">
                <a:solidFill>
                  <a:srgbClr val="004285"/>
                </a:solidFill>
              </a:rPr>
              <a:t> </a:t>
            </a:r>
            <a:r>
              <a:rPr lang="nl-NL" b="0" dirty="0" err="1">
                <a:solidFill>
                  <a:srgbClr val="004285"/>
                </a:solidFill>
              </a:rPr>
              <a:t>raised</a:t>
            </a:r>
            <a:r>
              <a:rPr lang="nl-NL" b="0" dirty="0">
                <a:solidFill>
                  <a:srgbClr val="004285"/>
                </a:solidFill>
              </a:rPr>
              <a:t> ICP (</a:t>
            </a:r>
            <a:r>
              <a:rPr lang="nl-NL" b="0" dirty="0" err="1">
                <a:solidFill>
                  <a:srgbClr val="004285"/>
                </a:solidFill>
              </a:rPr>
              <a:t>primary</a:t>
            </a:r>
            <a:r>
              <a:rPr lang="nl-NL" b="0" dirty="0">
                <a:solidFill>
                  <a:srgbClr val="004285"/>
                </a:solidFill>
              </a:rPr>
              <a:t> question): </a:t>
            </a:r>
            <a:r>
              <a:rPr lang="nl-NL" b="0" dirty="0" err="1">
                <a:solidFill>
                  <a:srgbClr val="004285"/>
                </a:solidFill>
              </a:rPr>
              <a:t>Prospective</a:t>
            </a:r>
            <a:r>
              <a:rPr lang="nl-NL" b="0" dirty="0">
                <a:solidFill>
                  <a:srgbClr val="004285"/>
                </a:solidFill>
              </a:rPr>
              <a:t>, </a:t>
            </a:r>
            <a:r>
              <a:rPr lang="nl-NL" b="0" dirty="0" err="1">
                <a:solidFill>
                  <a:srgbClr val="004285"/>
                </a:solidFill>
              </a:rPr>
              <a:t>blinded</a:t>
            </a:r>
            <a:r>
              <a:rPr lang="nl-NL" b="0" dirty="0">
                <a:solidFill>
                  <a:srgbClr val="004285"/>
                </a:solidFill>
              </a:rPr>
              <a:t>, </a:t>
            </a:r>
            <a:r>
              <a:rPr lang="nl-NL" b="0" dirty="0" err="1">
                <a:solidFill>
                  <a:srgbClr val="004285"/>
                </a:solidFill>
              </a:rPr>
              <a:t>multicentre</a:t>
            </a:r>
            <a:r>
              <a:rPr lang="nl-NL" b="0" dirty="0">
                <a:solidFill>
                  <a:srgbClr val="004285"/>
                </a:solidFill>
              </a:rPr>
              <a:t> </a:t>
            </a:r>
            <a:r>
              <a:rPr lang="nl-NL" b="0" dirty="0" err="1">
                <a:solidFill>
                  <a:srgbClr val="004285"/>
                </a:solidFill>
              </a:rPr>
              <a:t>diagnostic</a:t>
            </a:r>
            <a:r>
              <a:rPr lang="nl-NL" b="0" dirty="0">
                <a:solidFill>
                  <a:srgbClr val="004285"/>
                </a:solidFill>
              </a:rPr>
              <a:t> </a:t>
            </a:r>
            <a:r>
              <a:rPr lang="nl-NL" b="0" dirty="0" err="1">
                <a:solidFill>
                  <a:srgbClr val="004285"/>
                </a:solidFill>
              </a:rPr>
              <a:t>accuracy</a:t>
            </a:r>
            <a:r>
              <a:rPr lang="nl-NL" b="0" dirty="0">
                <a:solidFill>
                  <a:srgbClr val="004285"/>
                </a:solidFill>
              </a:rPr>
              <a:t> </a:t>
            </a:r>
            <a:r>
              <a:rPr lang="nl-NL" b="0" dirty="0" err="1">
                <a:solidFill>
                  <a:srgbClr val="004285"/>
                </a:solidFill>
              </a:rPr>
              <a:t>study</a:t>
            </a:r>
            <a:r>
              <a:rPr lang="nl-NL" b="0" dirty="0">
                <a:solidFill>
                  <a:srgbClr val="004285"/>
                </a:solidFill>
              </a:rPr>
              <a:t> (STARD-compliant) </a:t>
            </a:r>
            <a:r>
              <a:rPr lang="nl-NL" b="0" dirty="0" err="1">
                <a:solidFill>
                  <a:srgbClr val="004285"/>
                </a:solidFill>
              </a:rPr>
              <a:t>with</a:t>
            </a:r>
            <a:r>
              <a:rPr lang="nl-NL" b="0" dirty="0">
                <a:solidFill>
                  <a:srgbClr val="004285"/>
                </a:solidFill>
              </a:rPr>
              <a:t> a concurrent, independent </a:t>
            </a:r>
            <a:r>
              <a:rPr lang="nl-NL" b="0" dirty="0" err="1">
                <a:solidFill>
                  <a:srgbClr val="004285"/>
                </a:solidFill>
              </a:rPr>
              <a:t>reference</a:t>
            </a:r>
            <a:r>
              <a:rPr lang="nl-NL" b="0" dirty="0">
                <a:solidFill>
                  <a:srgbClr val="004285"/>
                </a:solidFill>
              </a:rPr>
              <a:t> standard</a:t>
            </a:r>
          </a:p>
          <a:p>
            <a:pPr marL="457200" indent="-457200">
              <a:lnSpc>
                <a:spcPct val="150000"/>
              </a:lnSpc>
              <a:buFont typeface="Arial" panose="020B0604020202020204" pitchFamily="34" charset="0"/>
              <a:buChar char="•"/>
            </a:pPr>
            <a:r>
              <a:rPr lang="nl-NL" b="0" dirty="0">
                <a:solidFill>
                  <a:srgbClr val="004285"/>
                </a:solidFill>
              </a:rPr>
              <a:t>Monitoring </a:t>
            </a:r>
            <a:r>
              <a:rPr lang="nl-NL" b="0" dirty="0" err="1">
                <a:solidFill>
                  <a:srgbClr val="004285"/>
                </a:solidFill>
              </a:rPr>
              <a:t>value</a:t>
            </a:r>
            <a:r>
              <a:rPr lang="nl-NL" b="0" dirty="0">
                <a:solidFill>
                  <a:srgbClr val="004285"/>
                </a:solidFill>
              </a:rPr>
              <a:t> of ONSD (</a:t>
            </a:r>
            <a:r>
              <a:rPr lang="nl-NL" b="0" dirty="0" err="1">
                <a:solidFill>
                  <a:srgbClr val="004285"/>
                </a:solidFill>
              </a:rPr>
              <a:t>responsiveness</a:t>
            </a:r>
            <a:r>
              <a:rPr lang="nl-NL" b="0" dirty="0">
                <a:solidFill>
                  <a:srgbClr val="004285"/>
                </a:solidFill>
              </a:rPr>
              <a:t> </a:t>
            </a:r>
            <a:r>
              <a:rPr lang="nl-NL" b="0" dirty="0" err="1">
                <a:solidFill>
                  <a:srgbClr val="004285"/>
                </a:solidFill>
              </a:rPr>
              <a:t>to</a:t>
            </a:r>
            <a:r>
              <a:rPr lang="nl-NL" b="0" dirty="0">
                <a:solidFill>
                  <a:srgbClr val="004285"/>
                </a:solidFill>
              </a:rPr>
              <a:t> change): </a:t>
            </a:r>
            <a:r>
              <a:rPr lang="nl-NL" b="0" dirty="0" err="1">
                <a:solidFill>
                  <a:srgbClr val="004285"/>
                </a:solidFill>
              </a:rPr>
              <a:t>Prospective</a:t>
            </a:r>
            <a:r>
              <a:rPr lang="nl-NL" b="0" dirty="0">
                <a:solidFill>
                  <a:srgbClr val="004285"/>
                </a:solidFill>
              </a:rPr>
              <a:t> </a:t>
            </a:r>
            <a:r>
              <a:rPr lang="nl-NL" b="0" dirty="0" err="1">
                <a:solidFill>
                  <a:srgbClr val="004285"/>
                </a:solidFill>
              </a:rPr>
              <a:t>longitudinal</a:t>
            </a:r>
            <a:r>
              <a:rPr lang="nl-NL" b="0" dirty="0">
                <a:solidFill>
                  <a:srgbClr val="004285"/>
                </a:solidFill>
              </a:rPr>
              <a:t> cohort </a:t>
            </a:r>
            <a:r>
              <a:rPr lang="nl-NL" b="0" dirty="0" err="1">
                <a:solidFill>
                  <a:srgbClr val="004285"/>
                </a:solidFill>
              </a:rPr>
              <a:t>nested</a:t>
            </a:r>
            <a:r>
              <a:rPr lang="nl-NL" b="0" dirty="0">
                <a:solidFill>
                  <a:srgbClr val="004285"/>
                </a:solidFill>
              </a:rPr>
              <a:t> in </a:t>
            </a:r>
            <a:r>
              <a:rPr lang="nl-NL" b="0" dirty="0" err="1">
                <a:solidFill>
                  <a:srgbClr val="004285"/>
                </a:solidFill>
              </a:rPr>
              <a:t>the</a:t>
            </a:r>
            <a:r>
              <a:rPr lang="nl-NL" b="0" dirty="0">
                <a:solidFill>
                  <a:srgbClr val="004285"/>
                </a:solidFill>
              </a:rPr>
              <a:t> </a:t>
            </a:r>
            <a:r>
              <a:rPr lang="nl-NL" b="0" dirty="0" err="1">
                <a:solidFill>
                  <a:srgbClr val="004285"/>
                </a:solidFill>
              </a:rPr>
              <a:t>same</a:t>
            </a:r>
            <a:r>
              <a:rPr lang="nl-NL" b="0" dirty="0">
                <a:solidFill>
                  <a:srgbClr val="004285"/>
                </a:solidFill>
              </a:rPr>
              <a:t> setting, </a:t>
            </a:r>
            <a:r>
              <a:rPr lang="nl-NL" b="0" dirty="0" err="1">
                <a:solidFill>
                  <a:srgbClr val="004285"/>
                </a:solidFill>
              </a:rPr>
              <a:t>synchronized</a:t>
            </a:r>
            <a:r>
              <a:rPr lang="nl-NL" b="0" dirty="0">
                <a:solidFill>
                  <a:srgbClr val="004285"/>
                </a:solidFill>
              </a:rPr>
              <a:t> </a:t>
            </a:r>
            <a:r>
              <a:rPr lang="nl-NL" b="0" dirty="0" err="1">
                <a:solidFill>
                  <a:srgbClr val="004285"/>
                </a:solidFill>
              </a:rPr>
              <a:t>measurements</a:t>
            </a:r>
            <a:r>
              <a:rPr lang="nl-NL" b="0" dirty="0">
                <a:solidFill>
                  <a:srgbClr val="004285"/>
                </a:solidFill>
              </a:rPr>
              <a:t> </a:t>
            </a:r>
            <a:r>
              <a:rPr lang="nl-NL" b="0" dirty="0" err="1">
                <a:solidFill>
                  <a:srgbClr val="004285"/>
                </a:solidFill>
              </a:rPr>
              <a:t>during</a:t>
            </a:r>
            <a:r>
              <a:rPr lang="nl-NL" b="0" dirty="0">
                <a:solidFill>
                  <a:srgbClr val="004285"/>
                </a:solidFill>
              </a:rPr>
              <a:t> </a:t>
            </a:r>
            <a:r>
              <a:rPr lang="nl-NL" b="0" dirty="0" err="1">
                <a:solidFill>
                  <a:srgbClr val="004285"/>
                </a:solidFill>
              </a:rPr>
              <a:t>clinically</a:t>
            </a:r>
            <a:r>
              <a:rPr lang="nl-NL" b="0" dirty="0">
                <a:solidFill>
                  <a:srgbClr val="004285"/>
                </a:solidFill>
              </a:rPr>
              <a:t> </a:t>
            </a:r>
            <a:r>
              <a:rPr lang="nl-NL" b="0" dirty="0" err="1">
                <a:solidFill>
                  <a:srgbClr val="004285"/>
                </a:solidFill>
              </a:rPr>
              <a:t>meaningful</a:t>
            </a:r>
            <a:r>
              <a:rPr lang="nl-NL" b="0" dirty="0">
                <a:solidFill>
                  <a:srgbClr val="004285"/>
                </a:solidFill>
              </a:rPr>
              <a:t> events (e.g., </a:t>
            </a:r>
            <a:r>
              <a:rPr lang="nl-NL" b="0" dirty="0" err="1">
                <a:solidFill>
                  <a:srgbClr val="004285"/>
                </a:solidFill>
              </a:rPr>
              <a:t>hyperosmolar</a:t>
            </a:r>
            <a:r>
              <a:rPr lang="nl-NL" b="0" dirty="0">
                <a:solidFill>
                  <a:srgbClr val="004285"/>
                </a:solidFill>
              </a:rPr>
              <a:t> </a:t>
            </a:r>
            <a:r>
              <a:rPr lang="nl-NL" b="0" dirty="0" err="1">
                <a:solidFill>
                  <a:srgbClr val="004285"/>
                </a:solidFill>
              </a:rPr>
              <a:t>therapy</a:t>
            </a:r>
            <a:r>
              <a:rPr lang="nl-NL" b="0" dirty="0">
                <a:solidFill>
                  <a:srgbClr val="004285"/>
                </a:solidFill>
              </a:rPr>
              <a:t>, </a:t>
            </a:r>
            <a:r>
              <a:rPr lang="nl-NL" b="0" dirty="0" err="1">
                <a:solidFill>
                  <a:srgbClr val="004285"/>
                </a:solidFill>
              </a:rPr>
              <a:t>ventilation</a:t>
            </a:r>
            <a:r>
              <a:rPr lang="nl-NL" b="0" dirty="0">
                <a:solidFill>
                  <a:srgbClr val="004285"/>
                </a:solidFill>
              </a:rPr>
              <a:t> changes, CSF drainage).</a:t>
            </a:r>
          </a:p>
          <a:p>
            <a:pPr marL="457200" indent="-457200">
              <a:lnSpc>
                <a:spcPct val="150000"/>
              </a:lnSpc>
              <a:buFont typeface="Arial" panose="020B0604020202020204" pitchFamily="34" charset="0"/>
              <a:buChar char="•"/>
            </a:pPr>
            <a:endParaRPr lang="nl-NL" b="0" dirty="0">
              <a:solidFill>
                <a:srgbClr val="004285"/>
              </a:solidFill>
            </a:endParaRPr>
          </a:p>
          <a:p>
            <a:pPr marL="457200" indent="-457200">
              <a:lnSpc>
                <a:spcPct val="150000"/>
              </a:lnSpc>
              <a:buFont typeface="Arial" panose="020B0604020202020204" pitchFamily="34" charset="0"/>
              <a:buChar char="•"/>
            </a:pPr>
            <a:endParaRPr lang="nl-NL" b="0" dirty="0">
              <a:solidFill>
                <a:srgbClr val="004285"/>
              </a:solidFill>
            </a:endParaRPr>
          </a:p>
        </p:txBody>
      </p:sp>
      <p:sp>
        <p:nvSpPr>
          <p:cNvPr id="3" name="Tekstvak 2">
            <a:extLst>
              <a:ext uri="{FF2B5EF4-FFF2-40B4-BE49-F238E27FC236}">
                <a16:creationId xmlns:a16="http://schemas.microsoft.com/office/drawing/2014/main" id="{48686BEA-ED80-2CE5-230D-7B84188EB5F2}"/>
              </a:ext>
            </a:extLst>
          </p:cNvPr>
          <p:cNvSpPr txBox="1"/>
          <p:nvPr/>
        </p:nvSpPr>
        <p:spPr>
          <a:xfrm rot="20851750">
            <a:off x="1828800" y="3134793"/>
            <a:ext cx="8130208" cy="1200329"/>
          </a:xfrm>
          <a:prstGeom prst="rect">
            <a:avLst/>
          </a:prstGeom>
          <a:solidFill>
            <a:schemeClr val="bg1"/>
          </a:solidFill>
        </p:spPr>
        <p:txBody>
          <a:bodyPr wrap="square" rtlCol="0">
            <a:spAutoFit/>
          </a:bodyPr>
          <a:lstStyle/>
          <a:p>
            <a:pPr algn="ctr"/>
            <a:r>
              <a:rPr lang="nl-NL" sz="3600" b="1" dirty="0">
                <a:solidFill>
                  <a:schemeClr val="bg2"/>
                </a:solidFill>
              </a:rPr>
              <a:t>ONSD-POCUS is a </a:t>
            </a:r>
            <a:r>
              <a:rPr lang="nl-NL" sz="3600" b="1" dirty="0" err="1">
                <a:solidFill>
                  <a:schemeClr val="bg2"/>
                </a:solidFill>
              </a:rPr>
              <a:t>promising</a:t>
            </a:r>
            <a:r>
              <a:rPr lang="nl-NL" sz="3600" b="1" dirty="0">
                <a:solidFill>
                  <a:schemeClr val="bg2"/>
                </a:solidFill>
              </a:rPr>
              <a:t> adjunct, </a:t>
            </a:r>
          </a:p>
          <a:p>
            <a:pPr algn="ctr"/>
            <a:r>
              <a:rPr lang="nl-NL" sz="3600" b="1" dirty="0" err="1">
                <a:solidFill>
                  <a:schemeClr val="bg2"/>
                </a:solidFill>
              </a:rPr>
              <a:t>not</a:t>
            </a:r>
            <a:r>
              <a:rPr lang="nl-NL" sz="3600" b="1" dirty="0">
                <a:solidFill>
                  <a:schemeClr val="bg2"/>
                </a:solidFill>
              </a:rPr>
              <a:t> a </a:t>
            </a:r>
            <a:r>
              <a:rPr lang="nl-NL" sz="3600" b="1" dirty="0" err="1">
                <a:solidFill>
                  <a:schemeClr val="bg2"/>
                </a:solidFill>
              </a:rPr>
              <a:t>diagnostic</a:t>
            </a:r>
            <a:r>
              <a:rPr lang="nl-NL" sz="3600" b="1" dirty="0">
                <a:solidFill>
                  <a:schemeClr val="bg2"/>
                </a:solidFill>
              </a:rPr>
              <a:t> </a:t>
            </a:r>
            <a:r>
              <a:rPr lang="nl-NL" sz="3600" b="1" dirty="0" err="1">
                <a:solidFill>
                  <a:schemeClr val="bg2"/>
                </a:solidFill>
              </a:rPr>
              <a:t>yet</a:t>
            </a:r>
            <a:endParaRPr lang="en-US" sz="3600" b="1" dirty="0">
              <a:solidFill>
                <a:schemeClr val="bg2"/>
              </a:solidFill>
            </a:endParaRPr>
          </a:p>
        </p:txBody>
      </p:sp>
    </p:spTree>
    <p:extLst>
      <p:ext uri="{BB962C8B-B14F-4D97-AF65-F5344CB8AC3E}">
        <p14:creationId xmlns:p14="http://schemas.microsoft.com/office/powerpoint/2010/main" val="37918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6D60A-4AB6-6A7D-EFEF-A1B9B8C96D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658942-26C4-CD0F-E8EA-C00D8A0AFDAB}"/>
              </a:ext>
            </a:extLst>
          </p:cNvPr>
          <p:cNvSpPr>
            <a:spLocks noGrp="1"/>
          </p:cNvSpPr>
          <p:nvPr>
            <p:ph type="title"/>
          </p:nvPr>
        </p:nvSpPr>
        <p:spPr/>
        <p:txBody>
          <a:bodyPr/>
          <a:lstStyle/>
          <a:p>
            <a:r>
              <a:rPr lang="nl-NL" sz="3200" dirty="0"/>
              <a:t>But…</a:t>
            </a:r>
          </a:p>
        </p:txBody>
      </p:sp>
      <p:pic>
        <p:nvPicPr>
          <p:cNvPr id="7" name="Afbeelding 6">
            <a:extLst>
              <a:ext uri="{FF2B5EF4-FFF2-40B4-BE49-F238E27FC236}">
                <a16:creationId xmlns:a16="http://schemas.microsoft.com/office/drawing/2014/main" id="{B1EC9341-C9BD-15AE-FB99-FC10F15E2507}"/>
              </a:ext>
            </a:extLst>
          </p:cNvPr>
          <p:cNvPicPr>
            <a:picLocks noChangeAspect="1"/>
          </p:cNvPicPr>
          <p:nvPr/>
        </p:nvPicPr>
        <p:blipFill>
          <a:blip r:embed="rId3"/>
          <a:stretch>
            <a:fillRect/>
          </a:stretch>
        </p:blipFill>
        <p:spPr>
          <a:xfrm rot="21053919">
            <a:off x="619538" y="1051615"/>
            <a:ext cx="7772400" cy="3273150"/>
          </a:xfrm>
          <a:prstGeom prst="rect">
            <a:avLst/>
          </a:prstGeom>
        </p:spPr>
      </p:pic>
      <p:pic>
        <p:nvPicPr>
          <p:cNvPr id="8" name="Afbeelding 7">
            <a:extLst>
              <a:ext uri="{FF2B5EF4-FFF2-40B4-BE49-F238E27FC236}">
                <a16:creationId xmlns:a16="http://schemas.microsoft.com/office/drawing/2014/main" id="{7417FDDF-1510-2596-1F7B-7C7D960395E5}"/>
              </a:ext>
            </a:extLst>
          </p:cNvPr>
          <p:cNvPicPr>
            <a:picLocks noChangeAspect="1"/>
          </p:cNvPicPr>
          <p:nvPr/>
        </p:nvPicPr>
        <p:blipFill>
          <a:blip r:embed="rId4"/>
          <a:stretch>
            <a:fillRect/>
          </a:stretch>
        </p:blipFill>
        <p:spPr>
          <a:xfrm>
            <a:off x="2209800" y="1681327"/>
            <a:ext cx="7772400" cy="3495346"/>
          </a:xfrm>
          <a:prstGeom prst="rect">
            <a:avLst/>
          </a:prstGeom>
        </p:spPr>
      </p:pic>
      <p:pic>
        <p:nvPicPr>
          <p:cNvPr id="9" name="Afbeelding 8">
            <a:extLst>
              <a:ext uri="{FF2B5EF4-FFF2-40B4-BE49-F238E27FC236}">
                <a16:creationId xmlns:a16="http://schemas.microsoft.com/office/drawing/2014/main" id="{13A1A2FA-61EB-FA28-08D2-6CBB8502ED07}"/>
              </a:ext>
            </a:extLst>
          </p:cNvPr>
          <p:cNvPicPr>
            <a:picLocks noChangeAspect="1"/>
          </p:cNvPicPr>
          <p:nvPr/>
        </p:nvPicPr>
        <p:blipFill>
          <a:blip r:embed="rId5"/>
          <a:stretch>
            <a:fillRect/>
          </a:stretch>
        </p:blipFill>
        <p:spPr>
          <a:xfrm rot="466996">
            <a:off x="3243471" y="1750234"/>
            <a:ext cx="7772400" cy="3623496"/>
          </a:xfrm>
          <a:prstGeom prst="rect">
            <a:avLst/>
          </a:prstGeom>
        </p:spPr>
      </p:pic>
    </p:spTree>
    <p:extLst>
      <p:ext uri="{BB962C8B-B14F-4D97-AF65-F5344CB8AC3E}">
        <p14:creationId xmlns:p14="http://schemas.microsoft.com/office/powerpoint/2010/main" val="34342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E5034-45B4-4FD3-5BB0-F07B163E91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CBDE38-0D12-90E0-9E93-E804662A70C3}"/>
              </a:ext>
            </a:extLst>
          </p:cNvPr>
          <p:cNvSpPr>
            <a:spLocks noGrp="1"/>
          </p:cNvSpPr>
          <p:nvPr>
            <p:ph type="title"/>
          </p:nvPr>
        </p:nvSpPr>
        <p:spPr/>
        <p:txBody>
          <a:bodyPr/>
          <a:lstStyle/>
          <a:p>
            <a:r>
              <a:rPr lang="nl-NL" sz="3200" dirty="0"/>
              <a:t>Background</a:t>
            </a:r>
          </a:p>
        </p:txBody>
      </p:sp>
      <p:sp>
        <p:nvSpPr>
          <p:cNvPr id="5" name="Tijdelijke aanduiding voor tekst 4">
            <a:extLst>
              <a:ext uri="{FF2B5EF4-FFF2-40B4-BE49-F238E27FC236}">
                <a16:creationId xmlns:a16="http://schemas.microsoft.com/office/drawing/2014/main" id="{A6B7963C-095F-0C8C-9F44-627706F2E6DA}"/>
              </a:ext>
            </a:extLst>
          </p:cNvPr>
          <p:cNvSpPr>
            <a:spLocks noGrp="1"/>
          </p:cNvSpPr>
          <p:nvPr>
            <p:ph type="body" sz="quarter" idx="11"/>
          </p:nvPr>
        </p:nvSpPr>
        <p:spPr/>
        <p:txBody>
          <a:bodyPr/>
          <a:lstStyle/>
          <a:p>
            <a:pPr>
              <a:lnSpc>
                <a:spcPct val="200000"/>
              </a:lnSpc>
            </a:pPr>
            <a:r>
              <a:rPr lang="en-US" b="0" dirty="0">
                <a:solidFill>
                  <a:srgbClr val="004285"/>
                </a:solidFill>
              </a:rPr>
              <a:t>Challenges/risks invasive ICP-monitoring:</a:t>
            </a:r>
          </a:p>
          <a:p>
            <a:pPr marL="457200" indent="-457200">
              <a:lnSpc>
                <a:spcPct val="200000"/>
              </a:lnSpc>
              <a:buFont typeface="Arial" panose="020B0604020202020204" pitchFamily="34" charset="0"/>
              <a:buChar char="•"/>
            </a:pPr>
            <a:r>
              <a:rPr lang="en-US" b="0" dirty="0">
                <a:solidFill>
                  <a:srgbClr val="004285"/>
                </a:solidFill>
              </a:rPr>
              <a:t>Neurosurgeon</a:t>
            </a:r>
          </a:p>
          <a:p>
            <a:pPr marL="457200" indent="-457200">
              <a:lnSpc>
                <a:spcPct val="200000"/>
              </a:lnSpc>
              <a:buFont typeface="Arial" panose="020B0604020202020204" pitchFamily="34" charset="0"/>
              <a:buChar char="•"/>
            </a:pPr>
            <a:r>
              <a:rPr lang="en-US" b="0" dirty="0">
                <a:solidFill>
                  <a:srgbClr val="004285"/>
                </a:solidFill>
              </a:rPr>
              <a:t>Bleeding/infection</a:t>
            </a:r>
          </a:p>
          <a:p>
            <a:pPr algn="ctr">
              <a:lnSpc>
                <a:spcPct val="200000"/>
              </a:lnSpc>
            </a:pPr>
            <a:r>
              <a:rPr lang="en-US" b="0" dirty="0">
                <a:solidFill>
                  <a:srgbClr val="004285"/>
                </a:solidFill>
              </a:rPr>
              <a:t>CT/MRI </a:t>
            </a:r>
            <a:r>
              <a:rPr lang="en-US" b="0" dirty="0">
                <a:solidFill>
                  <a:srgbClr val="004285"/>
                </a:solidFill>
                <a:sym typeface="Wingdings" pitchFamily="2" charset="2"/>
              </a:rPr>
              <a:t>‘hassle’  non-invasive, reproducible &amp; simple bedside technique very welcome</a:t>
            </a:r>
            <a:endParaRPr lang="en-US" b="0" dirty="0">
              <a:solidFill>
                <a:srgbClr val="004285"/>
              </a:solidFill>
            </a:endParaRPr>
          </a:p>
        </p:txBody>
      </p:sp>
    </p:spTree>
    <p:extLst>
      <p:ext uri="{BB962C8B-B14F-4D97-AF65-F5344CB8AC3E}">
        <p14:creationId xmlns:p14="http://schemas.microsoft.com/office/powerpoint/2010/main" val="32953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6252E-ED68-8F5D-F324-7C72673D84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3F5A8F-348B-0A2E-94F6-F43F6A0F1900}"/>
              </a:ext>
            </a:extLst>
          </p:cNvPr>
          <p:cNvSpPr>
            <a:spLocks noGrp="1"/>
          </p:cNvSpPr>
          <p:nvPr>
            <p:ph type="title"/>
          </p:nvPr>
        </p:nvSpPr>
        <p:spPr/>
        <p:txBody>
          <a:bodyPr/>
          <a:lstStyle/>
          <a:p>
            <a:r>
              <a:rPr lang="nl-NL" sz="3200" dirty="0"/>
              <a:t>Background</a:t>
            </a:r>
          </a:p>
        </p:txBody>
      </p:sp>
      <p:sp>
        <p:nvSpPr>
          <p:cNvPr id="5" name="Tijdelijke aanduiding voor tekst 4">
            <a:extLst>
              <a:ext uri="{FF2B5EF4-FFF2-40B4-BE49-F238E27FC236}">
                <a16:creationId xmlns:a16="http://schemas.microsoft.com/office/drawing/2014/main" id="{9DF17168-B5AC-2415-4556-362AB80F3BDA}"/>
              </a:ext>
            </a:extLst>
          </p:cNvPr>
          <p:cNvSpPr>
            <a:spLocks noGrp="1"/>
          </p:cNvSpPr>
          <p:nvPr>
            <p:ph type="body" sz="quarter" idx="11"/>
          </p:nvPr>
        </p:nvSpPr>
        <p:spPr/>
        <p:txBody>
          <a:bodyPr/>
          <a:lstStyle/>
          <a:p>
            <a:pPr>
              <a:lnSpc>
                <a:spcPct val="200000"/>
              </a:lnSpc>
            </a:pPr>
            <a:r>
              <a:rPr lang="en-US" b="0" dirty="0">
                <a:solidFill>
                  <a:srgbClr val="004285"/>
                </a:solidFill>
              </a:rPr>
              <a:t>Optic nerve sheath diameter (ONSD) ultrasonography:</a:t>
            </a:r>
          </a:p>
          <a:p>
            <a:pPr marL="457200" indent="-457200">
              <a:lnSpc>
                <a:spcPct val="200000"/>
              </a:lnSpc>
              <a:buFont typeface="Arial" panose="020B0604020202020204" pitchFamily="34" charset="0"/>
              <a:buChar char="•"/>
            </a:pPr>
            <a:r>
              <a:rPr lang="en-US" b="0" dirty="0">
                <a:solidFill>
                  <a:srgbClr val="004285"/>
                </a:solidFill>
              </a:rPr>
              <a:t>identifies ↑ ICP prior to development papilledema (after several hours)</a:t>
            </a:r>
          </a:p>
          <a:p>
            <a:pPr marL="457200" indent="-457200">
              <a:lnSpc>
                <a:spcPct val="200000"/>
              </a:lnSpc>
              <a:buFont typeface="Arial" panose="020B0604020202020204" pitchFamily="34" charset="0"/>
              <a:buChar char="•"/>
            </a:pPr>
            <a:r>
              <a:rPr lang="en-US" b="0" dirty="0">
                <a:solidFill>
                  <a:srgbClr val="004285"/>
                </a:solidFill>
              </a:rPr>
              <a:t>Optic nerve sheet derived from 3 layers of meninges</a:t>
            </a:r>
          </a:p>
          <a:p>
            <a:pPr marL="457200" indent="-457200">
              <a:lnSpc>
                <a:spcPct val="200000"/>
              </a:lnSpc>
              <a:buFont typeface="Arial" panose="020B0604020202020204" pitchFamily="34" charset="0"/>
              <a:buChar char="•"/>
            </a:pPr>
            <a:r>
              <a:rPr lang="en-US" b="0" dirty="0">
                <a:solidFill>
                  <a:srgbClr val="004285"/>
                </a:solidFill>
              </a:rPr>
              <a:t>Pressure change intra-orbital subarachnoid = intracranial subarachnoid space</a:t>
            </a:r>
          </a:p>
        </p:txBody>
      </p:sp>
    </p:spTree>
    <p:extLst>
      <p:ext uri="{BB962C8B-B14F-4D97-AF65-F5344CB8AC3E}">
        <p14:creationId xmlns:p14="http://schemas.microsoft.com/office/powerpoint/2010/main" val="9109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95FCE-05E0-3915-E356-64E17FA860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7EC531-0783-4B14-ED53-CA429AF06708}"/>
              </a:ext>
            </a:extLst>
          </p:cNvPr>
          <p:cNvSpPr>
            <a:spLocks noGrp="1"/>
          </p:cNvSpPr>
          <p:nvPr>
            <p:ph type="title"/>
          </p:nvPr>
        </p:nvSpPr>
        <p:spPr/>
        <p:txBody>
          <a:bodyPr/>
          <a:lstStyle/>
          <a:p>
            <a:r>
              <a:rPr lang="nl-NL" sz="3200" dirty="0"/>
              <a:t>Background</a:t>
            </a:r>
          </a:p>
        </p:txBody>
      </p:sp>
      <p:sp>
        <p:nvSpPr>
          <p:cNvPr id="5" name="Tijdelijke aanduiding voor tekst 4">
            <a:extLst>
              <a:ext uri="{FF2B5EF4-FFF2-40B4-BE49-F238E27FC236}">
                <a16:creationId xmlns:a16="http://schemas.microsoft.com/office/drawing/2014/main" id="{9E600C7A-F0DF-2BAE-3F1B-2A3503F5D9F1}"/>
              </a:ext>
            </a:extLst>
          </p:cNvPr>
          <p:cNvSpPr>
            <a:spLocks noGrp="1"/>
          </p:cNvSpPr>
          <p:nvPr>
            <p:ph type="body" sz="quarter" idx="11"/>
          </p:nvPr>
        </p:nvSpPr>
        <p:spPr/>
        <p:txBody>
          <a:bodyPr/>
          <a:lstStyle/>
          <a:p>
            <a:pPr>
              <a:lnSpc>
                <a:spcPct val="200000"/>
              </a:lnSpc>
            </a:pPr>
            <a:r>
              <a:rPr lang="en-US" b="0" dirty="0">
                <a:solidFill>
                  <a:srgbClr val="004285"/>
                </a:solidFill>
              </a:rPr>
              <a:t>Optic nerve sheath diameter (ONSD) ultrasonography:</a:t>
            </a:r>
          </a:p>
          <a:p>
            <a:pPr marL="457200" indent="-457200">
              <a:lnSpc>
                <a:spcPct val="200000"/>
              </a:lnSpc>
              <a:buFont typeface="Arial" panose="020B0604020202020204" pitchFamily="34" charset="0"/>
              <a:buChar char="•"/>
            </a:pPr>
            <a:r>
              <a:rPr lang="en-US" b="0" dirty="0">
                <a:solidFill>
                  <a:srgbClr val="004285"/>
                </a:solidFill>
              </a:rPr>
              <a:t>↑ ICP </a:t>
            </a:r>
            <a:r>
              <a:rPr lang="en-US" b="0" dirty="0">
                <a:solidFill>
                  <a:srgbClr val="004285"/>
                </a:solidFill>
                <a:sym typeface="Wingdings" pitchFamily="2" charset="2"/>
              </a:rPr>
              <a:t> expansion and thickening </a:t>
            </a:r>
            <a:r>
              <a:rPr lang="en-US" b="0" dirty="0">
                <a:solidFill>
                  <a:srgbClr val="004285"/>
                </a:solidFill>
              </a:rPr>
              <a:t>optic nerve sheath</a:t>
            </a:r>
          </a:p>
          <a:p>
            <a:pPr marL="457200" indent="-457200">
              <a:lnSpc>
                <a:spcPct val="200000"/>
              </a:lnSpc>
              <a:buFont typeface="Arial" panose="020B0604020202020204" pitchFamily="34" charset="0"/>
              <a:buChar char="•"/>
            </a:pPr>
            <a:r>
              <a:rPr lang="en-US" b="0" dirty="0">
                <a:solidFill>
                  <a:srgbClr val="004285"/>
                </a:solidFill>
              </a:rPr>
              <a:t>Cutoff points adults established</a:t>
            </a:r>
          </a:p>
          <a:p>
            <a:pPr marL="457200" indent="-457200">
              <a:lnSpc>
                <a:spcPct val="200000"/>
              </a:lnSpc>
              <a:buFont typeface="Arial" panose="020B0604020202020204" pitchFamily="34" charset="0"/>
              <a:buChar char="•"/>
            </a:pPr>
            <a:r>
              <a:rPr lang="en-US" b="0" dirty="0">
                <a:solidFill>
                  <a:srgbClr val="004285"/>
                </a:solidFill>
              </a:rPr>
              <a:t>Children?</a:t>
            </a:r>
          </a:p>
        </p:txBody>
      </p:sp>
    </p:spTree>
    <p:extLst>
      <p:ext uri="{BB962C8B-B14F-4D97-AF65-F5344CB8AC3E}">
        <p14:creationId xmlns:p14="http://schemas.microsoft.com/office/powerpoint/2010/main" val="329377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A676-D9FE-E794-5D2C-C5A604790D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B19D9D-7653-82C7-A420-D963ADB88111}"/>
              </a:ext>
            </a:extLst>
          </p:cNvPr>
          <p:cNvSpPr>
            <a:spLocks noGrp="1"/>
          </p:cNvSpPr>
          <p:nvPr>
            <p:ph type="title"/>
          </p:nvPr>
        </p:nvSpPr>
        <p:spPr/>
        <p:txBody>
          <a:bodyPr/>
          <a:lstStyle/>
          <a:p>
            <a:r>
              <a:rPr lang="nl-NL" sz="3200" dirty="0" err="1"/>
              <a:t>Methods</a:t>
            </a:r>
            <a:endParaRPr lang="nl-NL" sz="3200" dirty="0"/>
          </a:p>
        </p:txBody>
      </p:sp>
      <p:pic>
        <p:nvPicPr>
          <p:cNvPr id="3" name="Afbeelding 2">
            <a:extLst>
              <a:ext uri="{FF2B5EF4-FFF2-40B4-BE49-F238E27FC236}">
                <a16:creationId xmlns:a16="http://schemas.microsoft.com/office/drawing/2014/main" id="{B64F392E-2BB5-B125-9DC9-7BA4989FA1B6}"/>
              </a:ext>
            </a:extLst>
          </p:cNvPr>
          <p:cNvPicPr>
            <a:picLocks noChangeAspect="1"/>
          </p:cNvPicPr>
          <p:nvPr/>
        </p:nvPicPr>
        <p:blipFill>
          <a:blip r:embed="rId3"/>
          <a:stretch>
            <a:fillRect/>
          </a:stretch>
        </p:blipFill>
        <p:spPr>
          <a:xfrm>
            <a:off x="2597150" y="419100"/>
            <a:ext cx="6997700" cy="6019800"/>
          </a:xfrm>
          <a:prstGeom prst="rect">
            <a:avLst/>
          </a:prstGeom>
        </p:spPr>
      </p:pic>
    </p:spTree>
    <p:extLst>
      <p:ext uri="{BB962C8B-B14F-4D97-AF65-F5344CB8AC3E}">
        <p14:creationId xmlns:p14="http://schemas.microsoft.com/office/powerpoint/2010/main" val="345605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E9148-3810-97A7-9BF1-CBA7041886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039BFB-5C12-E0B2-22FA-6A35A62B89FD}"/>
              </a:ext>
            </a:extLst>
          </p:cNvPr>
          <p:cNvSpPr>
            <a:spLocks noGrp="1"/>
          </p:cNvSpPr>
          <p:nvPr>
            <p:ph type="title"/>
          </p:nvPr>
        </p:nvSpPr>
        <p:spPr/>
        <p:txBody>
          <a:bodyPr/>
          <a:lstStyle/>
          <a:p>
            <a:r>
              <a:rPr lang="nl-NL" sz="3200" dirty="0" err="1"/>
              <a:t>Methods</a:t>
            </a:r>
            <a:endParaRPr lang="nl-NL" sz="3200" dirty="0"/>
          </a:p>
        </p:txBody>
      </p:sp>
      <p:pic>
        <p:nvPicPr>
          <p:cNvPr id="3" name="Onlinemedia 2" descr="Pressure in the brain???Optic Nerve Sheath Diameter (ONSD) Measurement: Master the technique in Mins">
            <a:hlinkClick r:id="" action="ppaction://media"/>
            <a:extLst>
              <a:ext uri="{FF2B5EF4-FFF2-40B4-BE49-F238E27FC236}">
                <a16:creationId xmlns:a16="http://schemas.microsoft.com/office/drawing/2014/main" id="{1654455C-ACB9-1B20-C386-32E8F45CDE9D}"/>
              </a:ext>
            </a:extLst>
          </p:cNvPr>
          <p:cNvPicPr>
            <a:picLocks noRot="1" noChangeAspect="1"/>
          </p:cNvPicPr>
          <p:nvPr>
            <a:videoFile r:link="rId1"/>
          </p:nvPr>
        </p:nvPicPr>
        <p:blipFill>
          <a:blip r:embed="rId4"/>
          <a:stretch>
            <a:fillRect/>
          </a:stretch>
        </p:blipFill>
        <p:spPr>
          <a:xfrm>
            <a:off x="4221025" y="62384"/>
            <a:ext cx="3789914" cy="6707812"/>
          </a:xfrm>
          <a:prstGeom prst="rect">
            <a:avLst/>
          </a:prstGeom>
        </p:spPr>
      </p:pic>
    </p:spTree>
    <p:extLst>
      <p:ext uri="{BB962C8B-B14F-4D97-AF65-F5344CB8AC3E}">
        <p14:creationId xmlns:p14="http://schemas.microsoft.com/office/powerpoint/2010/main" val="3960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E3791-5AFE-F130-E536-0B4D648521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238F42-2A9E-4710-2A9A-ACF48DB39B05}"/>
              </a:ext>
            </a:extLst>
          </p:cNvPr>
          <p:cNvSpPr>
            <a:spLocks noGrp="1"/>
          </p:cNvSpPr>
          <p:nvPr>
            <p:ph type="title"/>
          </p:nvPr>
        </p:nvSpPr>
        <p:spPr/>
        <p:txBody>
          <a:bodyPr/>
          <a:lstStyle/>
          <a:p>
            <a:r>
              <a:rPr lang="nl-NL" sz="3200" dirty="0"/>
              <a:t>Research question</a:t>
            </a:r>
          </a:p>
        </p:txBody>
      </p:sp>
      <p:sp>
        <p:nvSpPr>
          <p:cNvPr id="5" name="Tijdelijke aanduiding voor tekst 4">
            <a:extLst>
              <a:ext uri="{FF2B5EF4-FFF2-40B4-BE49-F238E27FC236}">
                <a16:creationId xmlns:a16="http://schemas.microsoft.com/office/drawing/2014/main" id="{4AC79611-0E40-60AD-A6B7-6789E66B92CB}"/>
              </a:ext>
            </a:extLst>
          </p:cNvPr>
          <p:cNvSpPr>
            <a:spLocks noGrp="1"/>
          </p:cNvSpPr>
          <p:nvPr>
            <p:ph type="body" sz="quarter" idx="11"/>
          </p:nvPr>
        </p:nvSpPr>
        <p:spPr/>
        <p:txBody>
          <a:bodyPr/>
          <a:lstStyle/>
          <a:p>
            <a:pPr algn="ctr">
              <a:lnSpc>
                <a:spcPct val="150000"/>
              </a:lnSpc>
            </a:pPr>
            <a:endParaRPr lang="en-US" b="0" dirty="0">
              <a:solidFill>
                <a:srgbClr val="004285"/>
              </a:solidFill>
            </a:endParaRPr>
          </a:p>
          <a:p>
            <a:pPr algn="ctr">
              <a:lnSpc>
                <a:spcPct val="150000"/>
              </a:lnSpc>
            </a:pPr>
            <a:r>
              <a:rPr lang="en-US" b="0" dirty="0">
                <a:solidFill>
                  <a:srgbClr val="004285"/>
                </a:solidFill>
              </a:rPr>
              <a:t>Evaluate efficacy of optic nerve sheath diameter (ONSD) as a point-of-care testing in PICUs for early diagnosis of raised ICP and as a follow up tool for treatment response</a:t>
            </a:r>
          </a:p>
          <a:p>
            <a:pPr algn="ctr">
              <a:lnSpc>
                <a:spcPct val="150000"/>
              </a:lnSpc>
            </a:pPr>
            <a:endParaRPr lang="en-US" b="0" dirty="0">
              <a:solidFill>
                <a:srgbClr val="004285"/>
              </a:solidFill>
            </a:endParaRPr>
          </a:p>
        </p:txBody>
      </p:sp>
    </p:spTree>
    <p:extLst>
      <p:ext uri="{BB962C8B-B14F-4D97-AF65-F5344CB8AC3E}">
        <p14:creationId xmlns:p14="http://schemas.microsoft.com/office/powerpoint/2010/main" val="161096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08794-92E4-1457-72CC-CE516CF6EF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225ADD-721E-4544-0606-12BA1F60B39D}"/>
              </a:ext>
            </a:extLst>
          </p:cNvPr>
          <p:cNvSpPr>
            <a:spLocks noGrp="1"/>
          </p:cNvSpPr>
          <p:nvPr>
            <p:ph type="title"/>
          </p:nvPr>
        </p:nvSpPr>
        <p:spPr/>
        <p:txBody>
          <a:bodyPr/>
          <a:lstStyle/>
          <a:p>
            <a:r>
              <a:rPr lang="nl-NL" sz="3200" dirty="0" err="1"/>
              <a:t>Methods</a:t>
            </a:r>
            <a:endParaRPr lang="nl-NL" sz="3200" dirty="0"/>
          </a:p>
        </p:txBody>
      </p:sp>
      <p:sp>
        <p:nvSpPr>
          <p:cNvPr id="5" name="Tijdelijke aanduiding voor tekst 4">
            <a:extLst>
              <a:ext uri="{FF2B5EF4-FFF2-40B4-BE49-F238E27FC236}">
                <a16:creationId xmlns:a16="http://schemas.microsoft.com/office/drawing/2014/main" id="{B234CC99-AAA0-FA0E-2ADF-5DE47FB79ED7}"/>
              </a:ext>
            </a:extLst>
          </p:cNvPr>
          <p:cNvSpPr>
            <a:spLocks noGrp="1"/>
          </p:cNvSpPr>
          <p:nvPr>
            <p:ph type="body" sz="quarter" idx="11"/>
          </p:nvPr>
        </p:nvSpPr>
        <p:spPr/>
        <p:txBody>
          <a:bodyPr/>
          <a:lstStyle/>
          <a:p>
            <a:pPr marL="457200" indent="-457200">
              <a:lnSpc>
                <a:spcPct val="200000"/>
              </a:lnSpc>
              <a:buFont typeface="Arial" panose="020B0604020202020204" pitchFamily="34" charset="0"/>
              <a:buChar char="•"/>
            </a:pPr>
            <a:r>
              <a:rPr lang="en-US" b="0" dirty="0">
                <a:solidFill>
                  <a:srgbClr val="004285"/>
                </a:solidFill>
              </a:rPr>
              <a:t>Prospective observational study</a:t>
            </a:r>
          </a:p>
          <a:p>
            <a:pPr marL="457200" indent="-457200">
              <a:lnSpc>
                <a:spcPct val="200000"/>
              </a:lnSpc>
              <a:buFont typeface="Arial" panose="020B0604020202020204" pitchFamily="34" charset="0"/>
              <a:buChar char="•"/>
            </a:pPr>
            <a:r>
              <a:rPr lang="en-US" b="0" dirty="0">
                <a:solidFill>
                  <a:srgbClr val="004285"/>
                </a:solidFill>
              </a:rPr>
              <a:t>Single center (tertiary PICU), </a:t>
            </a:r>
            <a:r>
              <a:rPr lang="en-US" b="0" dirty="0" err="1">
                <a:solidFill>
                  <a:srgbClr val="004285"/>
                </a:solidFill>
              </a:rPr>
              <a:t>nov</a:t>
            </a:r>
            <a:r>
              <a:rPr lang="en-US" b="0" dirty="0">
                <a:solidFill>
                  <a:srgbClr val="004285"/>
                </a:solidFill>
              </a:rPr>
              <a:t> 22 – </a:t>
            </a:r>
            <a:r>
              <a:rPr lang="en-US" b="0" dirty="0" err="1">
                <a:solidFill>
                  <a:srgbClr val="004285"/>
                </a:solidFill>
              </a:rPr>
              <a:t>aug</a:t>
            </a:r>
            <a:r>
              <a:rPr lang="en-US" b="0" dirty="0">
                <a:solidFill>
                  <a:srgbClr val="004285"/>
                </a:solidFill>
              </a:rPr>
              <a:t> 23, Alexandria, </a:t>
            </a:r>
            <a:r>
              <a:rPr lang="en-US" b="0" dirty="0" err="1">
                <a:solidFill>
                  <a:srgbClr val="004285"/>
                </a:solidFill>
              </a:rPr>
              <a:t>Egypte</a:t>
            </a:r>
            <a:endParaRPr lang="en-US" b="0" dirty="0">
              <a:solidFill>
                <a:srgbClr val="004285"/>
              </a:solidFill>
            </a:endParaRPr>
          </a:p>
          <a:p>
            <a:pPr marL="457200" indent="-457200">
              <a:lnSpc>
                <a:spcPct val="200000"/>
              </a:lnSpc>
              <a:buFont typeface="Arial" panose="020B0604020202020204" pitchFamily="34" charset="0"/>
              <a:buChar char="•"/>
            </a:pPr>
            <a:r>
              <a:rPr lang="en-US" b="0" dirty="0">
                <a:solidFill>
                  <a:srgbClr val="004285"/>
                </a:solidFill>
              </a:rPr>
              <a:t>Inclusion: children &gt; 1 </a:t>
            </a:r>
            <a:r>
              <a:rPr lang="en-US" b="0" dirty="0" err="1">
                <a:solidFill>
                  <a:srgbClr val="004285"/>
                </a:solidFill>
              </a:rPr>
              <a:t>mo</a:t>
            </a:r>
            <a:r>
              <a:rPr lang="en-US" b="0" dirty="0">
                <a:solidFill>
                  <a:srgbClr val="004285"/>
                </a:solidFill>
              </a:rPr>
              <a:t> – 12 yr with GCS ≤ 8, non-trauma</a:t>
            </a:r>
          </a:p>
          <a:p>
            <a:pPr marL="457200" indent="-457200">
              <a:lnSpc>
                <a:spcPct val="200000"/>
              </a:lnSpc>
              <a:buFont typeface="Arial" panose="020B0604020202020204" pitchFamily="34" charset="0"/>
              <a:buChar char="•"/>
            </a:pPr>
            <a:r>
              <a:rPr lang="en-US" b="0" dirty="0">
                <a:solidFill>
                  <a:srgbClr val="004285"/>
                </a:solidFill>
              </a:rPr>
              <a:t>Exclusion retrobulbar rupture/bleeding, open trauma, peri-orbital wounds, intra-observer variability ≥ 0,3 mm</a:t>
            </a:r>
          </a:p>
          <a:p>
            <a:pPr marL="457200" indent="-457200">
              <a:lnSpc>
                <a:spcPct val="200000"/>
              </a:lnSpc>
              <a:buFont typeface="Arial" panose="020B0604020202020204" pitchFamily="34" charset="0"/>
              <a:buChar char="•"/>
            </a:pPr>
            <a:endParaRPr lang="en-US" b="0" dirty="0">
              <a:solidFill>
                <a:srgbClr val="004285"/>
              </a:solidFill>
            </a:endParaRPr>
          </a:p>
        </p:txBody>
      </p:sp>
    </p:spTree>
    <p:extLst>
      <p:ext uri="{BB962C8B-B14F-4D97-AF65-F5344CB8AC3E}">
        <p14:creationId xmlns:p14="http://schemas.microsoft.com/office/powerpoint/2010/main" val="21203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MC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NL_Sjabloon.potx" id="{5C694883-5020-4F30-8E49-104A9D7DC58F}" vid="{911BF376-E2D7-4A96-BD06-ABB54AA81F2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2453</TotalTime>
  <Words>1073</Words>
  <Application>Microsoft Office PowerPoint</Application>
  <PresentationFormat>Breedbeeld</PresentationFormat>
  <Paragraphs>141</Paragraphs>
  <Slides>29</Slides>
  <Notes>29</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Aptos</vt:lpstr>
      <vt:lpstr>Arial</vt:lpstr>
      <vt:lpstr>Calibri</vt:lpstr>
      <vt:lpstr>Open Sans</vt:lpstr>
      <vt:lpstr>Wingdings</vt:lpstr>
      <vt:lpstr>UMC PowerPoint NL</vt:lpstr>
      <vt:lpstr>Journalclub Oktober 2025</vt:lpstr>
      <vt:lpstr>Background</vt:lpstr>
      <vt:lpstr>Background</vt:lpstr>
      <vt:lpstr>Background</vt:lpstr>
      <vt:lpstr>Background</vt:lpstr>
      <vt:lpstr>Methods</vt:lpstr>
      <vt:lpstr>Methods</vt:lpstr>
      <vt:lpstr>Research question</vt:lpstr>
      <vt:lpstr>Methods</vt:lpstr>
      <vt:lpstr>Methods</vt:lpstr>
      <vt:lpstr>Methods</vt:lpstr>
      <vt:lpstr>Methods</vt:lpstr>
      <vt:lpstr>Methods</vt:lpstr>
      <vt:lpstr>Methods</vt:lpstr>
      <vt:lpstr>Results</vt:lpstr>
      <vt:lpstr>Methods</vt:lpstr>
      <vt:lpstr>Methods</vt:lpstr>
      <vt:lpstr>Results</vt:lpstr>
      <vt:lpstr>Results</vt:lpstr>
      <vt:lpstr>Results</vt:lpstr>
      <vt:lpstr>Results</vt:lpstr>
      <vt:lpstr>Discussion</vt:lpstr>
      <vt:lpstr>Limitations</vt:lpstr>
      <vt:lpstr>Conclusion</vt:lpstr>
      <vt:lpstr>Applicability</vt:lpstr>
      <vt:lpstr>Critique</vt:lpstr>
      <vt:lpstr>Critique</vt:lpstr>
      <vt:lpstr>Needed</vt:lpstr>
      <vt:lpstr>But…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Noa Wijnen</dc:creator>
  <cp:lastModifiedBy>Wilde, J. de (Joke)</cp:lastModifiedBy>
  <cp:revision>116</cp:revision>
  <dcterms:created xsi:type="dcterms:W3CDTF">2025-05-21T09:37:41Z</dcterms:created>
  <dcterms:modified xsi:type="dcterms:W3CDTF">2025-10-23T05:55:55Z</dcterms:modified>
</cp:coreProperties>
</file>