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20"/>
  </p:notesMasterIdLst>
  <p:sldIdLst>
    <p:sldId id="256" r:id="rId2"/>
    <p:sldId id="257" r:id="rId3"/>
    <p:sldId id="259" r:id="rId4"/>
    <p:sldId id="260" r:id="rId5"/>
    <p:sldId id="261" r:id="rId6"/>
    <p:sldId id="272" r:id="rId7"/>
    <p:sldId id="264" r:id="rId8"/>
    <p:sldId id="262" r:id="rId9"/>
    <p:sldId id="273" r:id="rId10"/>
    <p:sldId id="269" r:id="rId11"/>
    <p:sldId id="270" r:id="rId12"/>
    <p:sldId id="263" r:id="rId13"/>
    <p:sldId id="274" r:id="rId14"/>
    <p:sldId id="265" r:id="rId15"/>
    <p:sldId id="271" r:id="rId16"/>
    <p:sldId id="266" r:id="rId17"/>
    <p:sldId id="267" r:id="rId18"/>
    <p:sldId id="25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93"/>
    <p:restoredTop sz="76991"/>
  </p:normalViewPr>
  <p:slideViewPr>
    <p:cSldViewPr snapToGrid="0">
      <p:cViewPr varScale="1">
        <p:scale>
          <a:sx n="41" d="100"/>
          <a:sy n="41" d="100"/>
        </p:scale>
        <p:origin x="101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F115E-3BEC-1244-AF6E-2B0B73654846}" type="datetimeFigureOut">
              <a:rPr lang="nl-NL" smtClean="0"/>
              <a:t>14-10-2025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B88FD-E40A-014B-BCEF-7325209D882D}" type="slidenum">
              <a:rPr lang="nl-NL" smtClean="0"/>
              <a:t>‹nr.›</a:t>
            </a:fld>
            <a:endParaRPr lang="nl-NL"/>
          </a:p>
        </p:txBody>
      </p:sp>
    </p:spTree>
    <p:extLst>
      <p:ext uri="{BB962C8B-B14F-4D97-AF65-F5344CB8AC3E}">
        <p14:creationId xmlns:p14="http://schemas.microsoft.com/office/powerpoint/2010/main" val="243201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77B88FD-E40A-014B-BCEF-7325209D882D}" type="slidenum">
              <a:rPr lang="nl-NL" smtClean="0"/>
              <a:t>6</a:t>
            </a:fld>
            <a:endParaRPr lang="nl-NL"/>
          </a:p>
        </p:txBody>
      </p:sp>
    </p:spTree>
    <p:extLst>
      <p:ext uri="{BB962C8B-B14F-4D97-AF65-F5344CB8AC3E}">
        <p14:creationId xmlns:p14="http://schemas.microsoft.com/office/powerpoint/2010/main" val="2143581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(SOFA-score = </a:t>
            </a:r>
            <a:r>
              <a:rPr lang="nl-NL" sz="1200" i="1" kern="1200" dirty="0" err="1">
                <a:solidFill>
                  <a:schemeClr val="tx1"/>
                </a:solidFill>
                <a:effectLst/>
                <a:latin typeface="+mn-lt"/>
                <a:ea typeface="+mn-ea"/>
                <a:cs typeface="+mn-cs"/>
              </a:rPr>
              <a:t>Sequential</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Organ</a:t>
            </a:r>
            <a:r>
              <a:rPr lang="nl-NL" sz="1200" i="1" kern="1200" dirty="0">
                <a:solidFill>
                  <a:schemeClr val="tx1"/>
                </a:solidFill>
                <a:effectLst/>
                <a:latin typeface="+mn-lt"/>
                <a:ea typeface="+mn-ea"/>
                <a:cs typeface="+mn-cs"/>
              </a:rPr>
              <a:t> Failure Assessment = score om de Ernst van </a:t>
            </a:r>
            <a:r>
              <a:rPr lang="nl-NL" sz="1200" i="1" kern="1200" dirty="0" err="1">
                <a:solidFill>
                  <a:schemeClr val="tx1"/>
                </a:solidFill>
                <a:effectLst/>
                <a:latin typeface="+mn-lt"/>
                <a:ea typeface="+mn-ea"/>
                <a:cs typeface="+mn-cs"/>
              </a:rPr>
              <a:t>orgaanfalen</a:t>
            </a:r>
            <a:r>
              <a:rPr lang="nl-NL" sz="1200" i="1" kern="1200" dirty="0">
                <a:solidFill>
                  <a:schemeClr val="tx1"/>
                </a:solidFill>
                <a:effectLst/>
                <a:latin typeface="+mn-lt"/>
                <a:ea typeface="+mn-ea"/>
                <a:cs typeface="+mn-cs"/>
              </a:rPr>
              <a:t> te beoordelen gebaseerd op 6 orgaansystemen met een score van 0 (normaal) tot 4 (ernstig afwijkend). Je kijkt naar Ademhaling, stolling, leverfuncties, circulatie, zenuwstelsel en nieren)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677B88FD-E40A-014B-BCEF-7325209D882D}" type="slidenum">
              <a:rPr lang="nl-NL" smtClean="0"/>
              <a:t>7</a:t>
            </a:fld>
            <a:endParaRPr lang="nl-NL"/>
          </a:p>
        </p:txBody>
      </p:sp>
    </p:spTree>
    <p:extLst>
      <p:ext uri="{BB962C8B-B14F-4D97-AF65-F5344CB8AC3E}">
        <p14:creationId xmlns:p14="http://schemas.microsoft.com/office/powerpoint/2010/main" val="104780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Bias reductie</a:t>
            </a:r>
            <a:endParaRPr lang="nl-NL" sz="1200" kern="1200" dirty="0">
              <a:solidFill>
                <a:schemeClr val="tx1"/>
              </a:solidFill>
              <a:effectLst/>
              <a:latin typeface="+mn-lt"/>
              <a:ea typeface="+mn-ea"/>
              <a:cs typeface="+mn-cs"/>
            </a:endParaRPr>
          </a:p>
          <a:p>
            <a:r>
              <a:rPr lang="nl-NL" sz="1200" b="1" i="1" kern="1200" dirty="0" err="1">
                <a:solidFill>
                  <a:schemeClr val="tx1"/>
                </a:solidFill>
                <a:effectLst/>
                <a:latin typeface="+mn-lt"/>
                <a:ea typeface="+mn-ea"/>
                <a:cs typeface="+mn-cs"/>
              </a:rPr>
              <a:t>Propensity</a:t>
            </a:r>
            <a:r>
              <a:rPr lang="nl-NL" sz="1200" b="1" i="1" kern="1200" dirty="0">
                <a:solidFill>
                  <a:schemeClr val="tx1"/>
                </a:solidFill>
                <a:effectLst/>
                <a:latin typeface="+mn-lt"/>
                <a:ea typeface="+mn-ea"/>
                <a:cs typeface="+mn-cs"/>
              </a:rPr>
              <a:t> score overlap </a:t>
            </a:r>
            <a:r>
              <a:rPr lang="nl-NL" sz="1200" b="1" i="1" kern="1200" dirty="0" err="1">
                <a:solidFill>
                  <a:schemeClr val="tx1"/>
                </a:solidFill>
                <a:effectLst/>
                <a:latin typeface="+mn-lt"/>
                <a:ea typeface="+mn-ea"/>
                <a:cs typeface="+mn-cs"/>
              </a:rPr>
              <a:t>weighting</a:t>
            </a:r>
            <a:r>
              <a:rPr lang="nl-NL" sz="1200" i="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werd toegepast om de balans te creëren tussen ECMO- en niet-ECMO-patiënten, waarmee </a:t>
            </a:r>
            <a:r>
              <a:rPr lang="nl-NL" sz="1200" kern="1200" dirty="0" err="1">
                <a:solidFill>
                  <a:schemeClr val="tx1"/>
                </a:solidFill>
                <a:effectLst/>
                <a:latin typeface="+mn-lt"/>
                <a:ea typeface="+mn-ea"/>
                <a:cs typeface="+mn-cs"/>
              </a:rPr>
              <a:t>confounding</a:t>
            </a:r>
            <a:r>
              <a:rPr lang="nl-NL" sz="1200" kern="1200" dirty="0">
                <a:solidFill>
                  <a:schemeClr val="tx1"/>
                </a:solidFill>
                <a:effectLst/>
                <a:latin typeface="+mn-lt"/>
                <a:ea typeface="+mn-ea"/>
                <a:cs typeface="+mn-cs"/>
              </a:rPr>
              <a:t> zoveel mogelijk werd beperkt.</a:t>
            </a:r>
          </a:p>
          <a:p>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Vergelijking van variabelen</a:t>
            </a:r>
            <a:endParaRPr lang="nl-NL" sz="1200" kern="1200" dirty="0">
              <a:solidFill>
                <a:schemeClr val="tx1"/>
              </a:solidFill>
              <a:effectLst/>
              <a:latin typeface="+mn-lt"/>
              <a:ea typeface="+mn-ea"/>
              <a:cs typeface="+mn-cs"/>
            </a:endParaRPr>
          </a:p>
          <a:p>
            <a:pPr lvl="0"/>
            <a:r>
              <a:rPr lang="en-US" sz="1200" b="0" kern="1200" dirty="0" err="1">
                <a:solidFill>
                  <a:schemeClr val="tx1"/>
                </a:solidFill>
                <a:effectLst/>
                <a:latin typeface="+mn-lt"/>
                <a:ea typeface="+mn-ea"/>
                <a:cs typeface="+mn-cs"/>
              </a:rPr>
              <a:t>Categorische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variabelen</a:t>
            </a: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χ</a:t>
            </a:r>
            <a:r>
              <a:rPr lang="en-US" sz="1200" kern="1200" dirty="0">
                <a:solidFill>
                  <a:schemeClr val="tx1"/>
                </a:solidFill>
                <a:effectLst/>
                <a:latin typeface="+mn-lt"/>
                <a:ea typeface="+mn-ea"/>
                <a:cs typeface="+mn-cs"/>
              </a:rPr>
              <a:t>²-test of Fisher’s exact test</a:t>
            </a:r>
            <a:endParaRPr lang="nl-NL" sz="120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Continue </a:t>
            </a:r>
            <a:r>
              <a:rPr lang="en-US" sz="1200" b="0" kern="1200" dirty="0" err="1">
                <a:solidFill>
                  <a:schemeClr val="tx1"/>
                </a:solidFill>
                <a:effectLst/>
                <a:latin typeface="+mn-lt"/>
                <a:ea typeface="+mn-ea"/>
                <a:cs typeface="+mn-cs"/>
              </a:rPr>
              <a:t>variabelen</a:t>
            </a: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Wilcoxon rank-sum test</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Geen imputatie van missende data; slechts 3,5% missend.</a:t>
            </a:r>
          </a:p>
          <a:p>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Analyse van mortaliteit:</a:t>
            </a:r>
            <a:r>
              <a:rPr lang="nl-NL" sz="1200" kern="1200" dirty="0">
                <a:solidFill>
                  <a:schemeClr val="tx1"/>
                </a:solidFill>
                <a:effectLst/>
                <a:latin typeface="+mn-lt"/>
                <a:ea typeface="+mn-ea"/>
                <a:cs typeface="+mn-cs"/>
              </a:rPr>
              <a:t> Factoren die samenhangen met 90-dagen mortaliteit </a:t>
            </a:r>
          </a:p>
          <a:p>
            <a:r>
              <a:rPr lang="nl-NL" sz="1200" b="0" kern="1200" dirty="0">
                <a:solidFill>
                  <a:schemeClr val="tx1"/>
                </a:solidFill>
                <a:effectLst/>
                <a:latin typeface="+mn-lt"/>
                <a:ea typeface="+mn-ea"/>
                <a:cs typeface="+mn-cs"/>
              </a:rPr>
              <a:t>Cox-regressiemodel (mixed-</a:t>
            </a:r>
            <a:r>
              <a:rPr lang="nl-NL" sz="1200" b="0" kern="1200" dirty="0" err="1">
                <a:solidFill>
                  <a:schemeClr val="tx1"/>
                </a:solidFill>
                <a:effectLst/>
                <a:latin typeface="+mn-lt"/>
                <a:ea typeface="+mn-ea"/>
                <a:cs typeface="+mn-cs"/>
              </a:rPr>
              <a:t>effects</a:t>
            </a:r>
            <a:r>
              <a:rPr lang="nl-NL" sz="1200" b="0" kern="1200" dirty="0">
                <a:solidFill>
                  <a:schemeClr val="tx1"/>
                </a:solidFill>
                <a:effectLst/>
                <a:latin typeface="+mn-lt"/>
                <a:ea typeface="+mn-ea"/>
                <a:cs typeface="+mn-cs"/>
              </a:rPr>
              <a:t>):</a:t>
            </a:r>
            <a:r>
              <a:rPr lang="nl-NL" sz="1200" b="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Variabelen werden in het model opgenomen bij </a:t>
            </a:r>
            <a:r>
              <a:rPr lang="nl-NL" sz="1200" i="1" kern="1200" dirty="0">
                <a:solidFill>
                  <a:schemeClr val="tx1"/>
                </a:solidFill>
                <a:effectLst/>
                <a:latin typeface="+mn-lt"/>
                <a:ea typeface="+mn-ea"/>
                <a:cs typeface="+mn-cs"/>
              </a:rPr>
              <a:t>p</a:t>
            </a:r>
            <a:r>
              <a:rPr lang="nl-NL" sz="1200" kern="1200" dirty="0">
                <a:solidFill>
                  <a:schemeClr val="tx1"/>
                </a:solidFill>
                <a:effectLst/>
                <a:latin typeface="+mn-lt"/>
                <a:ea typeface="+mn-ea"/>
                <a:cs typeface="+mn-cs"/>
              </a:rPr>
              <a:t> &lt; 0,2 en verwijderd bij </a:t>
            </a:r>
            <a:r>
              <a:rPr lang="nl-NL" sz="1200" i="1" kern="1200" dirty="0">
                <a:solidFill>
                  <a:schemeClr val="tx1"/>
                </a:solidFill>
                <a:effectLst/>
                <a:latin typeface="+mn-lt"/>
                <a:ea typeface="+mn-ea"/>
                <a:cs typeface="+mn-cs"/>
              </a:rPr>
              <a:t>p</a:t>
            </a:r>
            <a:r>
              <a:rPr lang="nl-NL" sz="1200" kern="1200" dirty="0">
                <a:solidFill>
                  <a:schemeClr val="tx1"/>
                </a:solidFill>
                <a:effectLst/>
                <a:latin typeface="+mn-lt"/>
                <a:ea typeface="+mn-ea"/>
                <a:cs typeface="+mn-cs"/>
              </a:rPr>
              <a:t> &gt; 0,1.</a:t>
            </a:r>
          </a:p>
          <a:p>
            <a:r>
              <a:rPr lang="nl-NL" sz="1200" kern="1200" dirty="0">
                <a:solidFill>
                  <a:schemeClr val="tx1"/>
                </a:solidFill>
                <a:effectLst/>
                <a:latin typeface="+mn-lt"/>
                <a:ea typeface="+mn-ea"/>
                <a:cs typeface="+mn-cs"/>
              </a:rPr>
              <a:t>Gecorrigeerd voor centrum-effect.</a:t>
            </a:r>
          </a:p>
          <a:p>
            <a:r>
              <a:rPr lang="nl-NL" sz="1200" kern="1200" dirty="0">
                <a:solidFill>
                  <a:schemeClr val="tx1"/>
                </a:solidFill>
                <a:effectLst/>
                <a:latin typeface="+mn-lt"/>
                <a:ea typeface="+mn-ea"/>
                <a:cs typeface="+mn-cs"/>
              </a:rPr>
              <a:t>Onafhankelijke risicofactoren: hogere leeftijd, perifeer vaatlijden, ernstige ARDS, acuut nierfalen, en ICU-toelating als “trial”.</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Lymfoom was geassocieerd met lagere mortaliteit.</a:t>
            </a:r>
          </a:p>
          <a:p>
            <a:r>
              <a:rPr lang="nl-NL"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Associatie</a:t>
            </a:r>
            <a:r>
              <a:rPr lang="en-US" sz="1200" b="1" kern="1200" dirty="0">
                <a:solidFill>
                  <a:schemeClr val="tx1"/>
                </a:solidFill>
                <a:effectLst/>
                <a:latin typeface="+mn-lt"/>
                <a:ea typeface="+mn-ea"/>
                <a:cs typeface="+mn-cs"/>
              </a:rPr>
              <a:t> ECMO – outcome (“double adjustment strategy”)</a:t>
            </a:r>
            <a:endParaRPr lang="nl-NL" sz="1200" kern="1200" dirty="0">
              <a:solidFill>
                <a:schemeClr val="tx1"/>
              </a:solidFill>
              <a:effectLst/>
              <a:latin typeface="+mn-lt"/>
              <a:ea typeface="+mn-ea"/>
              <a:cs typeface="+mn-cs"/>
            </a:endParaRPr>
          </a:p>
          <a:p>
            <a:pPr lvl="0"/>
            <a:r>
              <a:rPr lang="nl-NL" sz="1200" b="0" kern="1200" dirty="0">
                <a:solidFill>
                  <a:schemeClr val="tx1"/>
                </a:solidFill>
                <a:effectLst/>
                <a:latin typeface="+mn-lt"/>
                <a:ea typeface="+mn-ea"/>
                <a:cs typeface="+mn-cs"/>
              </a:rPr>
              <a:t>Restrictie:</a:t>
            </a:r>
            <a:r>
              <a:rPr lang="nl-NL" sz="1200" kern="1200" dirty="0">
                <a:solidFill>
                  <a:schemeClr val="tx1"/>
                </a:solidFill>
                <a:effectLst/>
                <a:latin typeface="+mn-lt"/>
                <a:ea typeface="+mn-ea"/>
                <a:cs typeface="+mn-cs"/>
              </a:rPr>
              <a:t> alleen patiënten die ≥ 72 u op de ICU overleefden (en ECMO gestart ≤ 72 u) om bias door vroege sterfte te vermijden.</a:t>
            </a:r>
          </a:p>
          <a:p>
            <a:pPr lvl="0"/>
            <a:r>
              <a:rPr lang="nl-NL" sz="1200" b="0" kern="1200" dirty="0" err="1">
                <a:solidFill>
                  <a:schemeClr val="tx1"/>
                </a:solidFill>
                <a:effectLst/>
                <a:latin typeface="+mn-lt"/>
                <a:ea typeface="+mn-ea"/>
                <a:cs typeface="+mn-cs"/>
              </a:rPr>
              <a:t>Propensity</a:t>
            </a:r>
            <a:r>
              <a:rPr lang="nl-NL" sz="1200" b="0" kern="1200" dirty="0">
                <a:solidFill>
                  <a:schemeClr val="tx1"/>
                </a:solidFill>
                <a:effectLst/>
                <a:latin typeface="+mn-lt"/>
                <a:ea typeface="+mn-ea"/>
                <a:cs typeface="+mn-cs"/>
              </a:rPr>
              <a:t> score overlap </a:t>
            </a:r>
            <a:r>
              <a:rPr lang="nl-NL" sz="1200" b="0" kern="1200" dirty="0" err="1">
                <a:solidFill>
                  <a:schemeClr val="tx1"/>
                </a:solidFill>
                <a:effectLst/>
                <a:latin typeface="+mn-lt"/>
                <a:ea typeface="+mn-ea"/>
                <a:cs typeface="+mn-cs"/>
              </a:rPr>
              <a:t>weighting</a:t>
            </a:r>
            <a:r>
              <a:rPr lang="nl-NL" sz="1200" b="0" kern="1200" dirty="0">
                <a:solidFill>
                  <a:schemeClr val="tx1"/>
                </a:solidFill>
                <a:effectLst/>
                <a:latin typeface="+mn-lt"/>
                <a:ea typeface="+mn-ea"/>
                <a:cs typeface="+mn-cs"/>
              </a:rPr>
              <a:t>:</a:t>
            </a:r>
            <a:r>
              <a:rPr lang="nl-NL" sz="1200" kern="1200" dirty="0">
                <a:solidFill>
                  <a:schemeClr val="tx1"/>
                </a:solidFill>
                <a:effectLst/>
                <a:latin typeface="+mn-lt"/>
                <a:ea typeface="+mn-ea"/>
                <a:cs typeface="+mn-cs"/>
              </a:rPr>
              <a:t> balans creëren op basis van leeftijd, type maligniteit, centrumervaring met ECMO, en ARDS-ernst (</a:t>
            </a:r>
            <a:r>
              <a:rPr lang="nl-NL" sz="1200" kern="1200" dirty="0" err="1">
                <a:solidFill>
                  <a:schemeClr val="tx1"/>
                </a:solidFill>
                <a:effectLst/>
                <a:latin typeface="+mn-lt"/>
                <a:ea typeface="+mn-ea"/>
                <a:cs typeface="+mn-cs"/>
              </a:rPr>
              <a:t>PaO</a:t>
            </a:r>
            <a:r>
              <a:rPr lang="nl-NL" sz="1200" kern="1200" dirty="0">
                <a:solidFill>
                  <a:schemeClr val="tx1"/>
                </a:solidFill>
                <a:effectLst/>
                <a:latin typeface="+mn-lt"/>
                <a:ea typeface="+mn-ea"/>
                <a:cs typeface="+mn-cs"/>
              </a:rPr>
              <a:t>₂/</a:t>
            </a:r>
            <a:r>
              <a:rPr lang="nl-NL" sz="1200" kern="1200" dirty="0" err="1">
                <a:solidFill>
                  <a:schemeClr val="tx1"/>
                </a:solidFill>
                <a:effectLst/>
                <a:latin typeface="+mn-lt"/>
                <a:ea typeface="+mn-ea"/>
                <a:cs typeface="+mn-cs"/>
              </a:rPr>
              <a:t>FiO</a:t>
            </a:r>
            <a:r>
              <a:rPr lang="nl-NL" sz="1200" kern="1200" dirty="0">
                <a:solidFill>
                  <a:schemeClr val="tx1"/>
                </a:solidFill>
                <a:effectLst/>
                <a:latin typeface="+mn-lt"/>
                <a:ea typeface="+mn-ea"/>
                <a:cs typeface="+mn-cs"/>
              </a:rPr>
              <a:t>₂, </a:t>
            </a:r>
            <a:r>
              <a:rPr lang="nl-NL" sz="1200" kern="1200" dirty="0" err="1">
                <a:solidFill>
                  <a:schemeClr val="tx1"/>
                </a:solidFill>
                <a:effectLst/>
                <a:latin typeface="+mn-lt"/>
                <a:ea typeface="+mn-ea"/>
                <a:cs typeface="+mn-cs"/>
              </a:rPr>
              <a:t>PaCO</a:t>
            </a:r>
            <a:r>
              <a:rPr lang="nl-NL" sz="1200" kern="1200" dirty="0">
                <a:solidFill>
                  <a:schemeClr val="tx1"/>
                </a:solidFill>
                <a:effectLst/>
                <a:latin typeface="+mn-lt"/>
                <a:ea typeface="+mn-ea"/>
                <a:cs typeface="+mn-cs"/>
              </a:rPr>
              <a:t>₂).</a:t>
            </a:r>
          </a:p>
          <a:p>
            <a:pPr lvl="0"/>
            <a:r>
              <a:rPr lang="nl-NL" sz="1200" b="0" kern="1200" dirty="0">
                <a:solidFill>
                  <a:schemeClr val="tx1"/>
                </a:solidFill>
                <a:effectLst/>
                <a:latin typeface="+mn-lt"/>
                <a:ea typeface="+mn-ea"/>
                <a:cs typeface="+mn-cs"/>
              </a:rPr>
              <a:t>Gewogen Cox-model:</a:t>
            </a:r>
            <a:r>
              <a:rPr lang="nl-NL" sz="1200" kern="1200" dirty="0">
                <a:solidFill>
                  <a:schemeClr val="tx1"/>
                </a:solidFill>
                <a:effectLst/>
                <a:latin typeface="+mn-lt"/>
                <a:ea typeface="+mn-ea"/>
                <a:cs typeface="+mn-cs"/>
              </a:rPr>
              <a:t> gecorrigeerd voor SOFA-score, trombocytenaantal, cardiovasculaire </a:t>
            </a:r>
            <a:r>
              <a:rPr lang="nl-NL" sz="1200" kern="1200" dirty="0" err="1">
                <a:solidFill>
                  <a:schemeClr val="tx1"/>
                </a:solidFill>
                <a:effectLst/>
                <a:latin typeface="+mn-lt"/>
                <a:ea typeface="+mn-ea"/>
                <a:cs typeface="+mn-cs"/>
              </a:rPr>
              <a:t>comorbiditeit</a:t>
            </a:r>
            <a:r>
              <a:rPr lang="nl-NL" sz="1200" kern="1200" dirty="0">
                <a:solidFill>
                  <a:schemeClr val="tx1"/>
                </a:solidFill>
                <a:effectLst/>
                <a:latin typeface="+mn-lt"/>
                <a:ea typeface="+mn-ea"/>
                <a:cs typeface="+mn-cs"/>
              </a:rPr>
              <a:t> en centrum-effect.</a:t>
            </a:r>
          </a:p>
          <a:p>
            <a:r>
              <a:rPr lang="nl-NL" sz="1200" kern="1200" dirty="0">
                <a:solidFill>
                  <a:schemeClr val="tx1"/>
                </a:solidFill>
                <a:effectLst/>
                <a:latin typeface="+mn-lt"/>
                <a:ea typeface="+mn-ea"/>
                <a:cs typeface="+mn-cs"/>
              </a:rPr>
              <a:t>→ ECMO was </a:t>
            </a:r>
            <a:r>
              <a:rPr lang="nl-NL" sz="1200" b="1" kern="1200" dirty="0">
                <a:solidFill>
                  <a:schemeClr val="tx1"/>
                </a:solidFill>
                <a:effectLst/>
                <a:latin typeface="+mn-lt"/>
                <a:ea typeface="+mn-ea"/>
                <a:cs typeface="+mn-cs"/>
              </a:rPr>
              <a:t>niet</a:t>
            </a:r>
            <a:r>
              <a:rPr lang="nl-NL" sz="1200" kern="1200" dirty="0">
                <a:solidFill>
                  <a:schemeClr val="tx1"/>
                </a:solidFill>
                <a:effectLst/>
                <a:latin typeface="+mn-lt"/>
                <a:ea typeface="+mn-ea"/>
                <a:cs typeface="+mn-cs"/>
              </a:rPr>
              <a:t> geassocieerd met lagere 90-dagen mortaliteit (</a:t>
            </a:r>
            <a:r>
              <a:rPr lang="nl-NL" sz="1200" i="1" kern="1200" dirty="0" err="1">
                <a:solidFill>
                  <a:schemeClr val="tx1"/>
                </a:solidFill>
                <a:effectLst/>
                <a:latin typeface="+mn-lt"/>
                <a:ea typeface="+mn-ea"/>
                <a:cs typeface="+mn-cs"/>
              </a:rPr>
              <a:t>aHR</a:t>
            </a:r>
            <a:r>
              <a:rPr lang="nl-NL" sz="1200" kern="1200" dirty="0">
                <a:solidFill>
                  <a:schemeClr val="tx1"/>
                </a:solidFill>
                <a:effectLst/>
                <a:latin typeface="+mn-lt"/>
                <a:ea typeface="+mn-ea"/>
                <a:cs typeface="+mn-cs"/>
              </a:rPr>
              <a:t> 1.12; 95% BI 0.65–1.94; </a:t>
            </a:r>
            <a:r>
              <a:rPr lang="nl-NL" sz="1200" i="1" kern="1200" dirty="0">
                <a:solidFill>
                  <a:schemeClr val="tx1"/>
                </a:solidFill>
                <a:effectLst/>
                <a:latin typeface="+mn-lt"/>
                <a:ea typeface="+mn-ea"/>
                <a:cs typeface="+mn-cs"/>
              </a:rPr>
              <a:t>p</a:t>
            </a:r>
            <a:r>
              <a:rPr lang="nl-NL" sz="1200" kern="1200" dirty="0">
                <a:solidFill>
                  <a:schemeClr val="tx1"/>
                </a:solidFill>
                <a:effectLst/>
                <a:latin typeface="+mn-lt"/>
                <a:ea typeface="+mn-ea"/>
                <a:cs typeface="+mn-cs"/>
              </a:rPr>
              <a:t> = 0.69).</a:t>
            </a:r>
          </a:p>
          <a:p>
            <a:r>
              <a:rPr lang="nl-NL" sz="1200" kern="1200" dirty="0">
                <a:solidFill>
                  <a:schemeClr val="tx1"/>
                </a:solidFill>
                <a:effectLst/>
                <a:latin typeface="+mn-lt"/>
                <a:ea typeface="+mn-ea"/>
                <a:cs typeface="+mn-cs"/>
              </a:rPr>
              <a:t> </a:t>
            </a:r>
          </a:p>
          <a:p>
            <a:r>
              <a:rPr lang="nl-NL" sz="1200" b="1" kern="1200" dirty="0" err="1">
                <a:solidFill>
                  <a:schemeClr val="tx1"/>
                </a:solidFill>
                <a:effectLst/>
                <a:latin typeface="+mn-lt"/>
                <a:ea typeface="+mn-ea"/>
                <a:cs typeface="+mn-cs"/>
              </a:rPr>
              <a:t>Sensitivity</a:t>
            </a:r>
            <a:r>
              <a:rPr lang="nl-NL" sz="1200" b="1" kern="1200" dirty="0">
                <a:solidFill>
                  <a:schemeClr val="tx1"/>
                </a:solidFill>
                <a:effectLst/>
                <a:latin typeface="+mn-lt"/>
                <a:ea typeface="+mn-ea"/>
                <a:cs typeface="+mn-cs"/>
              </a:rPr>
              <a:t> analyses</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Zeven gevoeligheidsanalyses werden uitgevoerd waarin extra variabelen als </a:t>
            </a:r>
            <a:r>
              <a:rPr lang="nl-NL" sz="1200" kern="1200" dirty="0" err="1">
                <a:solidFill>
                  <a:schemeClr val="tx1"/>
                </a:solidFill>
                <a:effectLst/>
                <a:latin typeface="+mn-lt"/>
                <a:ea typeface="+mn-ea"/>
                <a:cs typeface="+mn-cs"/>
              </a:rPr>
              <a:t>frailty</a:t>
            </a:r>
            <a:r>
              <a:rPr lang="nl-NL" sz="1200" kern="1200" dirty="0">
                <a:solidFill>
                  <a:schemeClr val="tx1"/>
                </a:solidFill>
                <a:effectLst/>
                <a:latin typeface="+mn-lt"/>
                <a:ea typeface="+mn-ea"/>
                <a:cs typeface="+mn-cs"/>
              </a:rPr>
              <a:t>, ECOG, neutropenie, HSCT, onbekende oorzaak van ARDS, progressieve maligniteit en lactaat werden “geforceerd” in het model.</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Geen verandering van resultaten.</a:t>
            </a:r>
          </a:p>
          <a:p>
            <a:endParaRPr lang="nl-NL" dirty="0"/>
          </a:p>
        </p:txBody>
      </p:sp>
      <p:sp>
        <p:nvSpPr>
          <p:cNvPr id="4" name="Tijdelijke aanduiding voor dianummer 3"/>
          <p:cNvSpPr>
            <a:spLocks noGrp="1"/>
          </p:cNvSpPr>
          <p:nvPr>
            <p:ph type="sldNum" sz="quarter" idx="5"/>
          </p:nvPr>
        </p:nvSpPr>
        <p:spPr/>
        <p:txBody>
          <a:bodyPr/>
          <a:lstStyle/>
          <a:p>
            <a:fld id="{677B88FD-E40A-014B-BCEF-7325209D882D}" type="slidenum">
              <a:rPr lang="nl-NL" smtClean="0"/>
              <a:t>9</a:t>
            </a:fld>
            <a:endParaRPr lang="nl-NL"/>
          </a:p>
        </p:txBody>
      </p:sp>
    </p:spTree>
    <p:extLst>
      <p:ext uri="{BB962C8B-B14F-4D97-AF65-F5344CB8AC3E}">
        <p14:creationId xmlns:p14="http://schemas.microsoft.com/office/powerpoint/2010/main" val="3651814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77B88FD-E40A-014B-BCEF-7325209D882D}" type="slidenum">
              <a:rPr lang="nl-NL" smtClean="0"/>
              <a:t>11</a:t>
            </a:fld>
            <a:endParaRPr lang="nl-NL"/>
          </a:p>
        </p:txBody>
      </p:sp>
    </p:spTree>
    <p:extLst>
      <p:ext uri="{BB962C8B-B14F-4D97-AF65-F5344CB8AC3E}">
        <p14:creationId xmlns:p14="http://schemas.microsoft.com/office/powerpoint/2010/main" val="219290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77B88FD-E40A-014B-BCEF-7325209D882D}" type="slidenum">
              <a:rPr lang="nl-NL" smtClean="0"/>
              <a:t>13</a:t>
            </a:fld>
            <a:endParaRPr lang="nl-NL"/>
          </a:p>
        </p:txBody>
      </p:sp>
    </p:spTree>
    <p:extLst>
      <p:ext uri="{BB962C8B-B14F-4D97-AF65-F5344CB8AC3E}">
        <p14:creationId xmlns:p14="http://schemas.microsoft.com/office/powerpoint/2010/main" val="2512120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77B88FD-E40A-014B-BCEF-7325209D882D}" type="slidenum">
              <a:rPr lang="nl-NL" smtClean="0"/>
              <a:t>14</a:t>
            </a:fld>
            <a:endParaRPr lang="nl-NL"/>
          </a:p>
        </p:txBody>
      </p:sp>
    </p:spTree>
    <p:extLst>
      <p:ext uri="{BB962C8B-B14F-4D97-AF65-F5344CB8AC3E}">
        <p14:creationId xmlns:p14="http://schemas.microsoft.com/office/powerpoint/2010/main" val="3336101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77B88FD-E40A-014B-BCEF-7325209D882D}" type="slidenum">
              <a:rPr lang="nl-NL" smtClean="0"/>
              <a:t>15</a:t>
            </a:fld>
            <a:endParaRPr lang="nl-NL"/>
          </a:p>
        </p:txBody>
      </p:sp>
    </p:spTree>
    <p:extLst>
      <p:ext uri="{BB962C8B-B14F-4D97-AF65-F5344CB8AC3E}">
        <p14:creationId xmlns:p14="http://schemas.microsoft.com/office/powerpoint/2010/main" val="967136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77B88FD-E40A-014B-BCEF-7325209D882D}" type="slidenum">
              <a:rPr lang="nl-NL" smtClean="0"/>
              <a:t>16</a:t>
            </a:fld>
            <a:endParaRPr lang="nl-NL"/>
          </a:p>
        </p:txBody>
      </p:sp>
    </p:spTree>
    <p:extLst>
      <p:ext uri="{BB962C8B-B14F-4D97-AF65-F5344CB8AC3E}">
        <p14:creationId xmlns:p14="http://schemas.microsoft.com/office/powerpoint/2010/main" val="2888916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l-NL"/>
              <a:t>Klik om stijl te bewerken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C641306-2E4D-794F-B96E-95E52B9F707C}" type="datetimeFigureOut">
              <a:rPr lang="nl-NL" smtClean="0"/>
              <a:t>14-10-2025</a:t>
            </a:fld>
            <a:endParaRPr lang="nl-NL"/>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nl-N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E0DED40-C03A-9449-873D-484370EB92A6}" type="slidenum">
              <a:rPr lang="nl-NL" smtClean="0"/>
              <a:t>‹nr.›</a:t>
            </a:fld>
            <a:endParaRPr lang="nl-NL"/>
          </a:p>
        </p:txBody>
      </p:sp>
    </p:spTree>
    <p:extLst>
      <p:ext uri="{BB962C8B-B14F-4D97-AF65-F5344CB8AC3E}">
        <p14:creationId xmlns:p14="http://schemas.microsoft.com/office/powerpoint/2010/main" val="89644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C641306-2E4D-794F-B96E-95E52B9F707C}" type="datetimeFigureOut">
              <a:rPr lang="nl-NL" smtClean="0"/>
              <a:t>14-10-2025</a:t>
            </a:fld>
            <a:endParaRPr lang="nl-NL"/>
          </a:p>
        </p:txBody>
      </p:sp>
      <p:sp>
        <p:nvSpPr>
          <p:cNvPr id="6" name="Footer Placeholder 5"/>
          <p:cNvSpPr>
            <a:spLocks noGrp="1"/>
          </p:cNvSpPr>
          <p:nvPr>
            <p:ph type="ftr" sz="quarter" idx="11"/>
          </p:nvPr>
        </p:nvSpPr>
        <p:spPr/>
        <p:txBody>
          <a:bodyPr/>
          <a:lstStyle/>
          <a:p>
            <a:endParaRPr lang="nl-N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E0DED40-C03A-9449-873D-484370EB92A6}" type="slidenum">
              <a:rPr lang="nl-NL" smtClean="0"/>
              <a:t>‹nr.›</a:t>
            </a:fld>
            <a:endParaRPr lang="nl-NL"/>
          </a:p>
        </p:txBody>
      </p:sp>
    </p:spTree>
    <p:extLst>
      <p:ext uri="{BB962C8B-B14F-4D97-AF65-F5344CB8AC3E}">
        <p14:creationId xmlns:p14="http://schemas.microsoft.com/office/powerpoint/2010/main" val="4231766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nl-NL"/>
              <a:t>Klik om stijl te bewerken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C641306-2E4D-794F-B96E-95E52B9F707C}" type="datetimeFigureOut">
              <a:rPr lang="nl-NL" smtClean="0"/>
              <a:t>14-10-2025</a:t>
            </a:fld>
            <a:endParaRPr lang="nl-NL"/>
          </a:p>
        </p:txBody>
      </p:sp>
      <p:sp>
        <p:nvSpPr>
          <p:cNvPr id="5" name="Footer Placeholder 4"/>
          <p:cNvSpPr>
            <a:spLocks noGrp="1"/>
          </p:cNvSpPr>
          <p:nvPr>
            <p:ph type="ftr" sz="quarter" idx="11"/>
          </p:nvPr>
        </p:nvSpPr>
        <p:spPr/>
        <p:txBody>
          <a:bodyPr/>
          <a:lstStyle/>
          <a:p>
            <a:endParaRPr lang="nl-N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0DED40-C03A-9449-873D-484370EB92A6}" type="slidenum">
              <a:rPr lang="nl-NL" smtClean="0"/>
              <a:t>‹nr.›</a:t>
            </a:fld>
            <a:endParaRPr lang="nl-NL"/>
          </a:p>
        </p:txBody>
      </p:sp>
    </p:spTree>
    <p:extLst>
      <p:ext uri="{BB962C8B-B14F-4D97-AF65-F5344CB8AC3E}">
        <p14:creationId xmlns:p14="http://schemas.microsoft.com/office/powerpoint/2010/main" val="355760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nl-NL"/>
              <a:t>Klik om stijl te bewerken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C641306-2E4D-794F-B96E-95E52B9F707C}" type="datetimeFigureOut">
              <a:rPr lang="nl-NL" smtClean="0"/>
              <a:t>14-10-2025</a:t>
            </a:fld>
            <a:endParaRPr lang="nl-NL"/>
          </a:p>
        </p:txBody>
      </p:sp>
      <p:sp>
        <p:nvSpPr>
          <p:cNvPr id="5" name="Footer Placeholder 4"/>
          <p:cNvSpPr>
            <a:spLocks noGrp="1"/>
          </p:cNvSpPr>
          <p:nvPr>
            <p:ph type="ftr" sz="quarter" idx="11"/>
          </p:nvPr>
        </p:nvSpPr>
        <p:spPr/>
        <p:txBody>
          <a:bodyPr/>
          <a:lstStyle/>
          <a:p>
            <a:endParaRPr lang="nl-NL"/>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0DED40-C03A-9449-873D-484370EB92A6}" type="slidenum">
              <a:rPr lang="nl-NL" smtClean="0"/>
              <a:t>‹nr.›</a:t>
            </a:fld>
            <a:endParaRPr lang="nl-NL"/>
          </a:p>
        </p:txBody>
      </p:sp>
    </p:spTree>
    <p:extLst>
      <p:ext uri="{BB962C8B-B14F-4D97-AF65-F5344CB8AC3E}">
        <p14:creationId xmlns:p14="http://schemas.microsoft.com/office/powerpoint/2010/main" val="177947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C641306-2E4D-794F-B96E-95E52B9F707C}" type="datetimeFigureOut">
              <a:rPr lang="nl-NL" smtClean="0"/>
              <a:t>14-10-2025</a:t>
            </a:fld>
            <a:endParaRPr lang="nl-NL"/>
          </a:p>
        </p:txBody>
      </p:sp>
      <p:sp>
        <p:nvSpPr>
          <p:cNvPr id="5" name="Footer Placeholder 4"/>
          <p:cNvSpPr>
            <a:spLocks noGrp="1"/>
          </p:cNvSpPr>
          <p:nvPr>
            <p:ph type="ftr" sz="quarter" idx="11"/>
          </p:nvPr>
        </p:nvSpPr>
        <p:spPr/>
        <p:txBody>
          <a:bodyPr/>
          <a:lstStyle/>
          <a:p>
            <a:endParaRPr lang="nl-N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0DED40-C03A-9449-873D-484370EB92A6}" type="slidenum">
              <a:rPr lang="nl-NL" smtClean="0"/>
              <a:t>‹nr.›</a:t>
            </a:fld>
            <a:endParaRPr lang="nl-NL"/>
          </a:p>
        </p:txBody>
      </p:sp>
    </p:spTree>
    <p:extLst>
      <p:ext uri="{BB962C8B-B14F-4D97-AF65-F5344CB8AC3E}">
        <p14:creationId xmlns:p14="http://schemas.microsoft.com/office/powerpoint/2010/main" val="3326681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C641306-2E4D-794F-B96E-95E52B9F707C}" type="datetimeFigureOut">
              <a:rPr lang="nl-NL" smtClean="0"/>
              <a:t>14-10-2025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E0DED40-C03A-9449-873D-484370EB92A6}" type="slidenum">
              <a:rPr lang="nl-NL" smtClean="0"/>
              <a:t>‹nr.›</a:t>
            </a:fld>
            <a:endParaRPr lang="nl-NL"/>
          </a:p>
        </p:txBody>
      </p:sp>
    </p:spTree>
    <p:extLst>
      <p:ext uri="{BB962C8B-B14F-4D97-AF65-F5344CB8AC3E}">
        <p14:creationId xmlns:p14="http://schemas.microsoft.com/office/powerpoint/2010/main" val="3104976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C641306-2E4D-794F-B96E-95E52B9F707C}" type="datetimeFigureOut">
              <a:rPr lang="nl-NL" smtClean="0"/>
              <a:t>14-10-2025</a:t>
            </a:fld>
            <a:endParaRPr lang="nl-NL"/>
          </a:p>
        </p:txBody>
      </p:sp>
      <p:sp>
        <p:nvSpPr>
          <p:cNvPr id="8" name="Footer Placeholder 7"/>
          <p:cNvSpPr>
            <a:spLocks noGrp="1"/>
          </p:cNvSpPr>
          <p:nvPr>
            <p:ph type="ftr" sz="quarter" idx="11"/>
          </p:nvPr>
        </p:nvSpPr>
        <p:spPr>
          <a:xfrm>
            <a:off x="561111" y="6391838"/>
            <a:ext cx="3644282" cy="304801"/>
          </a:xfrm>
        </p:spPr>
        <p:txBody>
          <a:bodyPr/>
          <a:lstStyle/>
          <a:p>
            <a:endParaRPr lang="nl-NL"/>
          </a:p>
        </p:txBody>
      </p:sp>
      <p:sp>
        <p:nvSpPr>
          <p:cNvPr id="9" name="Slide Number Placeholder 8"/>
          <p:cNvSpPr>
            <a:spLocks noGrp="1"/>
          </p:cNvSpPr>
          <p:nvPr>
            <p:ph type="sldNum" sz="quarter" idx="12"/>
          </p:nvPr>
        </p:nvSpPr>
        <p:spPr/>
        <p:txBody>
          <a:bodyPr/>
          <a:lstStyle/>
          <a:p>
            <a:fld id="{EE0DED40-C03A-9449-873D-484370EB92A6}" type="slidenum">
              <a:rPr lang="nl-NL" smtClean="0"/>
              <a:t>‹nr.›</a:t>
            </a:fld>
            <a:endParaRPr lang="nl-NL"/>
          </a:p>
        </p:txBody>
      </p:sp>
    </p:spTree>
    <p:extLst>
      <p:ext uri="{BB962C8B-B14F-4D97-AF65-F5344CB8AC3E}">
        <p14:creationId xmlns:p14="http://schemas.microsoft.com/office/powerpoint/2010/main" val="1241050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C641306-2E4D-794F-B96E-95E52B9F707C}" type="datetimeFigureOut">
              <a:rPr lang="nl-NL" smtClean="0"/>
              <a:t>14-10-2025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0DED40-C03A-9449-873D-484370EB92A6}" type="slidenum">
              <a:rPr lang="nl-NL" smtClean="0"/>
              <a:t>‹nr.›</a:t>
            </a:fld>
            <a:endParaRPr lang="nl-NL"/>
          </a:p>
        </p:txBody>
      </p:sp>
    </p:spTree>
    <p:extLst>
      <p:ext uri="{BB962C8B-B14F-4D97-AF65-F5344CB8AC3E}">
        <p14:creationId xmlns:p14="http://schemas.microsoft.com/office/powerpoint/2010/main" val="2496130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C641306-2E4D-794F-B96E-95E52B9F707C}" type="datetimeFigureOut">
              <a:rPr lang="nl-NL" smtClean="0"/>
              <a:t>14-10-2025</a:t>
            </a:fld>
            <a:endParaRPr lang="nl-NL"/>
          </a:p>
        </p:txBody>
      </p:sp>
      <p:sp>
        <p:nvSpPr>
          <p:cNvPr id="5" name="Footer Placeholder 4"/>
          <p:cNvSpPr>
            <a:spLocks noGrp="1"/>
          </p:cNvSpPr>
          <p:nvPr>
            <p:ph type="ftr" sz="quarter" idx="11"/>
          </p:nvPr>
        </p:nvSpPr>
        <p:spPr/>
        <p:txBody>
          <a:bodyPr/>
          <a:lstStyle/>
          <a:p>
            <a:endParaRPr lang="nl-N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0DED40-C03A-9449-873D-484370EB92A6}" type="slidenum">
              <a:rPr lang="nl-NL" smtClean="0"/>
              <a:t>‹nr.›</a:t>
            </a:fld>
            <a:endParaRPr lang="nl-NL"/>
          </a:p>
        </p:txBody>
      </p:sp>
    </p:spTree>
    <p:extLst>
      <p:ext uri="{BB962C8B-B14F-4D97-AF65-F5344CB8AC3E}">
        <p14:creationId xmlns:p14="http://schemas.microsoft.com/office/powerpoint/2010/main" val="343720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C641306-2E4D-794F-B96E-95E52B9F707C}" type="datetimeFigureOut">
              <a:rPr lang="nl-NL" smtClean="0"/>
              <a:t>14-10-2025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0DED40-C03A-9449-873D-484370EB92A6}" type="slidenum">
              <a:rPr lang="nl-NL" smtClean="0"/>
              <a:t>‹nr.›</a:t>
            </a:fld>
            <a:endParaRPr lang="nl-NL"/>
          </a:p>
        </p:txBody>
      </p:sp>
    </p:spTree>
    <p:extLst>
      <p:ext uri="{BB962C8B-B14F-4D97-AF65-F5344CB8AC3E}">
        <p14:creationId xmlns:p14="http://schemas.microsoft.com/office/powerpoint/2010/main" val="282923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C641306-2E4D-794F-B96E-95E52B9F707C}" type="datetimeFigureOut">
              <a:rPr lang="nl-NL" smtClean="0"/>
              <a:t>14-10-2025</a:t>
            </a:fld>
            <a:endParaRPr lang="nl-NL"/>
          </a:p>
        </p:txBody>
      </p:sp>
      <p:sp>
        <p:nvSpPr>
          <p:cNvPr id="5" name="Footer Placeholder 4"/>
          <p:cNvSpPr>
            <a:spLocks noGrp="1"/>
          </p:cNvSpPr>
          <p:nvPr>
            <p:ph type="ftr" sz="quarter" idx="11"/>
          </p:nvPr>
        </p:nvSpPr>
        <p:spPr/>
        <p:txBody>
          <a:bodyPr/>
          <a:lstStyle/>
          <a:p>
            <a:endParaRPr lang="nl-N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0DED40-C03A-9449-873D-484370EB92A6}" type="slidenum">
              <a:rPr lang="nl-NL" smtClean="0"/>
              <a:t>‹nr.›</a:t>
            </a:fld>
            <a:endParaRPr lang="nl-NL"/>
          </a:p>
        </p:txBody>
      </p:sp>
    </p:spTree>
    <p:extLst>
      <p:ext uri="{BB962C8B-B14F-4D97-AF65-F5344CB8AC3E}">
        <p14:creationId xmlns:p14="http://schemas.microsoft.com/office/powerpoint/2010/main" val="111676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C641306-2E4D-794F-B96E-95E52B9F707C}" type="datetimeFigureOut">
              <a:rPr lang="nl-NL" smtClean="0"/>
              <a:t>14-10-2025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E0DED40-C03A-9449-873D-484370EB92A6}" type="slidenum">
              <a:rPr lang="nl-NL" smtClean="0"/>
              <a:t>‹nr.›</a:t>
            </a:fld>
            <a:endParaRPr lang="nl-NL"/>
          </a:p>
        </p:txBody>
      </p:sp>
    </p:spTree>
    <p:extLst>
      <p:ext uri="{BB962C8B-B14F-4D97-AF65-F5344CB8AC3E}">
        <p14:creationId xmlns:p14="http://schemas.microsoft.com/office/powerpoint/2010/main" val="3771781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C641306-2E4D-794F-B96E-95E52B9F707C}" type="datetimeFigureOut">
              <a:rPr lang="nl-NL" smtClean="0"/>
              <a:t>14-10-2025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E0DED40-C03A-9449-873D-484370EB92A6}" type="slidenum">
              <a:rPr lang="nl-NL" smtClean="0"/>
              <a:t>‹nr.›</a:t>
            </a:fld>
            <a:endParaRPr lang="nl-NL"/>
          </a:p>
        </p:txBody>
      </p:sp>
    </p:spTree>
    <p:extLst>
      <p:ext uri="{BB962C8B-B14F-4D97-AF65-F5344CB8AC3E}">
        <p14:creationId xmlns:p14="http://schemas.microsoft.com/office/powerpoint/2010/main" val="3822161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nl-NL"/>
              <a:t>Klik om stijl te bewerken</a:t>
            </a:r>
            <a:endParaRPr lang="en-US" dirty="0"/>
          </a:p>
        </p:txBody>
      </p:sp>
      <p:sp>
        <p:nvSpPr>
          <p:cNvPr id="3" name="Date Placeholder 2"/>
          <p:cNvSpPr>
            <a:spLocks noGrp="1"/>
          </p:cNvSpPr>
          <p:nvPr>
            <p:ph type="dt" sz="half" idx="10"/>
          </p:nvPr>
        </p:nvSpPr>
        <p:spPr/>
        <p:txBody>
          <a:bodyPr/>
          <a:lstStyle/>
          <a:p>
            <a:fld id="{0C641306-2E4D-794F-B96E-95E52B9F707C}" type="datetimeFigureOut">
              <a:rPr lang="nl-NL" smtClean="0"/>
              <a:t>14-10-2025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E0DED40-C03A-9449-873D-484370EB92A6}" type="slidenum">
              <a:rPr lang="nl-NL" smtClean="0"/>
              <a:t>‹nr.›</a:t>
            </a:fld>
            <a:endParaRPr lang="nl-NL"/>
          </a:p>
        </p:txBody>
      </p:sp>
    </p:spTree>
    <p:extLst>
      <p:ext uri="{BB962C8B-B14F-4D97-AF65-F5344CB8AC3E}">
        <p14:creationId xmlns:p14="http://schemas.microsoft.com/office/powerpoint/2010/main" val="2724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41306-2E4D-794F-B96E-95E52B9F707C}" type="datetimeFigureOut">
              <a:rPr lang="nl-NL" smtClean="0"/>
              <a:t>14-10-2025</a:t>
            </a:fld>
            <a:endParaRPr lang="nl-NL"/>
          </a:p>
        </p:txBody>
      </p:sp>
      <p:sp>
        <p:nvSpPr>
          <p:cNvPr id="3" name="Footer Placeholder 2"/>
          <p:cNvSpPr>
            <a:spLocks noGrp="1"/>
          </p:cNvSpPr>
          <p:nvPr>
            <p:ph type="ftr" sz="quarter" idx="11"/>
          </p:nvPr>
        </p:nvSpPr>
        <p:spPr/>
        <p:txBody>
          <a:bodyPr/>
          <a:lstStyle/>
          <a:p>
            <a:endParaRPr lang="nl-N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E0DED40-C03A-9449-873D-484370EB92A6}" type="slidenum">
              <a:rPr lang="nl-NL" smtClean="0"/>
              <a:t>‹nr.›</a:t>
            </a:fld>
            <a:endParaRPr lang="nl-NL"/>
          </a:p>
        </p:txBody>
      </p:sp>
    </p:spTree>
    <p:extLst>
      <p:ext uri="{BB962C8B-B14F-4D97-AF65-F5344CB8AC3E}">
        <p14:creationId xmlns:p14="http://schemas.microsoft.com/office/powerpoint/2010/main" val="3807575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C641306-2E4D-794F-B96E-95E52B9F707C}" type="datetimeFigureOut">
              <a:rPr lang="nl-NL" smtClean="0"/>
              <a:t>14-10-2025</a:t>
            </a:fld>
            <a:endParaRPr lang="nl-NL"/>
          </a:p>
        </p:txBody>
      </p:sp>
      <p:sp>
        <p:nvSpPr>
          <p:cNvPr id="6" name="Footer Placeholder 5"/>
          <p:cNvSpPr>
            <a:spLocks noGrp="1"/>
          </p:cNvSpPr>
          <p:nvPr>
            <p:ph type="ftr" sz="quarter" idx="11"/>
          </p:nvPr>
        </p:nvSpPr>
        <p:spPr/>
        <p:txBody>
          <a:bodyPr/>
          <a:lstStyle/>
          <a:p>
            <a:endParaRPr lang="nl-N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E0DED40-C03A-9449-873D-484370EB92A6}" type="slidenum">
              <a:rPr lang="nl-NL" smtClean="0"/>
              <a:t>‹nr.›</a:t>
            </a:fld>
            <a:endParaRPr lang="nl-NL"/>
          </a:p>
        </p:txBody>
      </p:sp>
    </p:spTree>
    <p:extLst>
      <p:ext uri="{BB962C8B-B14F-4D97-AF65-F5344CB8AC3E}">
        <p14:creationId xmlns:p14="http://schemas.microsoft.com/office/powerpoint/2010/main" val="126694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nl-NL"/>
              <a:t>Klik op het pictogram als u een afbeelding wilt toevoegen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C641306-2E4D-794F-B96E-95E52B9F707C}" type="datetimeFigureOut">
              <a:rPr lang="nl-NL" smtClean="0"/>
              <a:t>14-10-2025</a:t>
            </a:fld>
            <a:endParaRPr lang="nl-NL"/>
          </a:p>
        </p:txBody>
      </p:sp>
      <p:sp>
        <p:nvSpPr>
          <p:cNvPr id="6" name="Footer Placeholder 5"/>
          <p:cNvSpPr>
            <a:spLocks noGrp="1"/>
          </p:cNvSpPr>
          <p:nvPr>
            <p:ph type="ftr" sz="quarter" idx="11"/>
          </p:nvPr>
        </p:nvSpPr>
        <p:spPr/>
        <p:txBody>
          <a:bodyPr/>
          <a:lstStyle/>
          <a:p>
            <a:endParaRPr lang="nl-N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E0DED40-C03A-9449-873D-484370EB92A6}" type="slidenum">
              <a:rPr lang="nl-NL" smtClean="0"/>
              <a:t>‹nr.›</a:t>
            </a:fld>
            <a:endParaRPr lang="nl-NL"/>
          </a:p>
        </p:txBody>
      </p:sp>
    </p:spTree>
    <p:extLst>
      <p:ext uri="{BB962C8B-B14F-4D97-AF65-F5344CB8AC3E}">
        <p14:creationId xmlns:p14="http://schemas.microsoft.com/office/powerpoint/2010/main" val="2381821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nl-NL"/>
              <a:t>Klik om stijl te bewerken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C641306-2E4D-794F-B96E-95E52B9F707C}" type="datetimeFigureOut">
              <a:rPr lang="nl-NL" smtClean="0"/>
              <a:t>14-10-2025</a:t>
            </a:fld>
            <a:endParaRPr lang="nl-NL"/>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nl-NL"/>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E0DED40-C03A-9449-873D-484370EB92A6}" type="slidenum">
              <a:rPr lang="nl-NL" smtClean="0"/>
              <a:t>‹nr.›</a:t>
            </a:fld>
            <a:endParaRPr lang="nl-NL"/>
          </a:p>
        </p:txBody>
      </p:sp>
    </p:spTree>
    <p:extLst>
      <p:ext uri="{BB962C8B-B14F-4D97-AF65-F5344CB8AC3E}">
        <p14:creationId xmlns:p14="http://schemas.microsoft.com/office/powerpoint/2010/main" val="324078470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45ACD-286B-4DF9-713D-4E61B755C0C3}"/>
              </a:ext>
            </a:extLst>
          </p:cNvPr>
          <p:cNvSpPr>
            <a:spLocks noGrp="1"/>
          </p:cNvSpPr>
          <p:nvPr>
            <p:ph type="ctrTitle"/>
          </p:nvPr>
        </p:nvSpPr>
        <p:spPr>
          <a:xfrm>
            <a:off x="1524000" y="1311442"/>
            <a:ext cx="8825658" cy="2677648"/>
          </a:xfrm>
        </p:spPr>
        <p:txBody>
          <a:bodyPr>
            <a:noAutofit/>
          </a:bodyPr>
          <a:lstStyle/>
          <a:p>
            <a:r>
              <a:rPr lang="nl-NL" sz="4000" dirty="0"/>
              <a:t>Acute </a:t>
            </a:r>
            <a:r>
              <a:rPr lang="nl-NL" sz="4000" dirty="0" err="1"/>
              <a:t>respiratory</a:t>
            </a:r>
            <a:r>
              <a:rPr lang="nl-NL" sz="4000" dirty="0"/>
              <a:t> </a:t>
            </a:r>
            <a:r>
              <a:rPr lang="nl-NL" sz="4000" dirty="0" err="1"/>
              <a:t>distress</a:t>
            </a:r>
            <a:r>
              <a:rPr lang="nl-NL" sz="4000" dirty="0"/>
              <a:t> </a:t>
            </a:r>
            <a:r>
              <a:rPr lang="nl-NL" sz="4000" dirty="0" err="1"/>
              <a:t>syndrome</a:t>
            </a:r>
            <a:r>
              <a:rPr lang="nl-NL" sz="4000" dirty="0"/>
              <a:t> in patiënts </a:t>
            </a:r>
            <a:r>
              <a:rPr lang="nl-NL" sz="4000" dirty="0" err="1"/>
              <a:t>with</a:t>
            </a:r>
            <a:r>
              <a:rPr lang="nl-NL" sz="4000" dirty="0"/>
              <a:t> </a:t>
            </a:r>
            <a:r>
              <a:rPr lang="nl-NL" sz="4000" dirty="0" err="1"/>
              <a:t>cancer</a:t>
            </a:r>
            <a:r>
              <a:rPr lang="nl-NL" sz="4000" dirty="0"/>
              <a:t>: </a:t>
            </a:r>
            <a:r>
              <a:rPr lang="nl-NL" sz="4000" dirty="0" err="1"/>
              <a:t>the</a:t>
            </a:r>
            <a:r>
              <a:rPr lang="nl-NL" sz="4000" dirty="0"/>
              <a:t> YELENNA </a:t>
            </a:r>
            <a:r>
              <a:rPr lang="nl-NL" sz="4000" dirty="0" err="1"/>
              <a:t>prospective</a:t>
            </a:r>
            <a:r>
              <a:rPr lang="nl-NL" sz="4000" dirty="0"/>
              <a:t> multinational </a:t>
            </a:r>
            <a:r>
              <a:rPr lang="nl-NL" sz="4000" dirty="0" err="1"/>
              <a:t>observational</a:t>
            </a:r>
            <a:r>
              <a:rPr lang="nl-NL" sz="4000" dirty="0"/>
              <a:t> cohort </a:t>
            </a:r>
            <a:r>
              <a:rPr lang="nl-NL" sz="4000" dirty="0" err="1"/>
              <a:t>study</a:t>
            </a:r>
            <a:endParaRPr lang="nl-NL" sz="4000" dirty="0"/>
          </a:p>
        </p:txBody>
      </p:sp>
      <p:sp>
        <p:nvSpPr>
          <p:cNvPr id="3" name="Ondertitel 2">
            <a:extLst>
              <a:ext uri="{FF2B5EF4-FFF2-40B4-BE49-F238E27FC236}">
                <a16:creationId xmlns:a16="http://schemas.microsoft.com/office/drawing/2014/main" id="{4F63ADFA-26FF-A193-9866-6EF24832C042}"/>
              </a:ext>
            </a:extLst>
          </p:cNvPr>
          <p:cNvSpPr>
            <a:spLocks noGrp="1"/>
          </p:cNvSpPr>
          <p:nvPr>
            <p:ph type="subTitle" idx="1"/>
          </p:nvPr>
        </p:nvSpPr>
        <p:spPr>
          <a:xfrm>
            <a:off x="1524000" y="3890796"/>
            <a:ext cx="9144000" cy="1655762"/>
          </a:xfrm>
        </p:spPr>
        <p:txBody>
          <a:bodyPr/>
          <a:lstStyle/>
          <a:p>
            <a:endParaRPr lang="nl-NL" dirty="0"/>
          </a:p>
          <a:p>
            <a:endParaRPr lang="nl-NL" dirty="0"/>
          </a:p>
          <a:p>
            <a:r>
              <a:rPr lang="nl-NL" dirty="0">
                <a:latin typeface="+mj-lt"/>
              </a:rPr>
              <a:t>Journal club 13-10-2025</a:t>
            </a:r>
          </a:p>
          <a:p>
            <a:r>
              <a:rPr lang="nl-NL" sz="1400" dirty="0" err="1">
                <a:latin typeface="+mj-lt"/>
              </a:rPr>
              <a:t>TESsa</a:t>
            </a:r>
            <a:r>
              <a:rPr lang="nl-NL" sz="1400" dirty="0">
                <a:latin typeface="+mj-lt"/>
              </a:rPr>
              <a:t> de vos</a:t>
            </a:r>
          </a:p>
        </p:txBody>
      </p:sp>
    </p:spTree>
    <p:extLst>
      <p:ext uri="{BB962C8B-B14F-4D97-AF65-F5344CB8AC3E}">
        <p14:creationId xmlns:p14="http://schemas.microsoft.com/office/powerpoint/2010/main" val="3022989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17042-5D22-9A66-525E-EA1A1EEDECAC}"/>
              </a:ext>
            </a:extLst>
          </p:cNvPr>
          <p:cNvSpPr>
            <a:spLocks noGrp="1"/>
          </p:cNvSpPr>
          <p:nvPr>
            <p:ph type="title"/>
          </p:nvPr>
        </p:nvSpPr>
        <p:spPr/>
        <p:txBody>
          <a:bodyPr/>
          <a:lstStyle/>
          <a:p>
            <a:r>
              <a:rPr lang="nl-NL" dirty="0"/>
              <a:t>Resultaten</a:t>
            </a:r>
          </a:p>
        </p:txBody>
      </p:sp>
      <p:pic>
        <p:nvPicPr>
          <p:cNvPr id="4" name="Tijdelijke aanduiding voor inhoud 4">
            <a:extLst>
              <a:ext uri="{FF2B5EF4-FFF2-40B4-BE49-F238E27FC236}">
                <a16:creationId xmlns:a16="http://schemas.microsoft.com/office/drawing/2014/main" id="{6032BA99-52D1-2B84-2D5D-BF6B11D0B73E}"/>
              </a:ext>
            </a:extLst>
          </p:cNvPr>
          <p:cNvPicPr>
            <a:picLocks noGrp="1" noChangeAspect="1"/>
          </p:cNvPicPr>
          <p:nvPr>
            <p:ph idx="1"/>
          </p:nvPr>
        </p:nvPicPr>
        <p:blipFill>
          <a:blip r:embed="rId2"/>
          <a:stretch>
            <a:fillRect/>
          </a:stretch>
        </p:blipFill>
        <p:spPr>
          <a:xfrm>
            <a:off x="2328862" y="2304076"/>
            <a:ext cx="7115175" cy="4244449"/>
          </a:xfrm>
        </p:spPr>
      </p:pic>
    </p:spTree>
    <p:extLst>
      <p:ext uri="{BB962C8B-B14F-4D97-AF65-F5344CB8AC3E}">
        <p14:creationId xmlns:p14="http://schemas.microsoft.com/office/powerpoint/2010/main" val="1684280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144CC85C-9CF6-6552-8943-38225AAAF73B}"/>
              </a:ext>
            </a:extLst>
          </p:cNvPr>
          <p:cNvPicPr>
            <a:picLocks noGrp="1" noChangeAspect="1"/>
          </p:cNvPicPr>
          <p:nvPr>
            <p:ph idx="1"/>
          </p:nvPr>
        </p:nvPicPr>
        <p:blipFill>
          <a:blip r:embed="rId3"/>
          <a:stretch>
            <a:fillRect/>
          </a:stretch>
        </p:blipFill>
        <p:spPr>
          <a:xfrm>
            <a:off x="2883872" y="7685"/>
            <a:ext cx="5791801" cy="6858000"/>
          </a:xfrm>
        </p:spPr>
      </p:pic>
      <p:sp>
        <p:nvSpPr>
          <p:cNvPr id="12" name="Kader 11">
            <a:extLst>
              <a:ext uri="{FF2B5EF4-FFF2-40B4-BE49-F238E27FC236}">
                <a16:creationId xmlns:a16="http://schemas.microsoft.com/office/drawing/2014/main" id="{AF1B5C06-850C-CABC-0E3E-0A3B64B2C434}"/>
              </a:ext>
            </a:extLst>
          </p:cNvPr>
          <p:cNvSpPr/>
          <p:nvPr/>
        </p:nvSpPr>
        <p:spPr>
          <a:xfrm>
            <a:off x="2910767" y="4590062"/>
            <a:ext cx="5672300" cy="120253"/>
          </a:xfrm>
          <a:prstGeom prst="frame">
            <a:avLst/>
          </a:prstGeom>
          <a:solidFill>
            <a:srgbClr val="C00000"/>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3" name="Kader 12">
            <a:extLst>
              <a:ext uri="{FF2B5EF4-FFF2-40B4-BE49-F238E27FC236}">
                <a16:creationId xmlns:a16="http://schemas.microsoft.com/office/drawing/2014/main" id="{77D38050-312A-5DE6-06FA-277EDDF48B04}"/>
              </a:ext>
            </a:extLst>
          </p:cNvPr>
          <p:cNvSpPr/>
          <p:nvPr/>
        </p:nvSpPr>
        <p:spPr>
          <a:xfrm>
            <a:off x="2914608" y="4865404"/>
            <a:ext cx="5672300" cy="120253"/>
          </a:xfrm>
          <a:prstGeom prst="frame">
            <a:avLst/>
          </a:prstGeom>
          <a:solidFill>
            <a:srgbClr val="C00000"/>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4" name="Kader 13">
            <a:extLst>
              <a:ext uri="{FF2B5EF4-FFF2-40B4-BE49-F238E27FC236}">
                <a16:creationId xmlns:a16="http://schemas.microsoft.com/office/drawing/2014/main" id="{BE632596-DC78-445F-8D86-AA326F11CDC6}"/>
              </a:ext>
            </a:extLst>
          </p:cNvPr>
          <p:cNvSpPr/>
          <p:nvPr/>
        </p:nvSpPr>
        <p:spPr>
          <a:xfrm>
            <a:off x="2917171" y="6686514"/>
            <a:ext cx="5672300" cy="120253"/>
          </a:xfrm>
          <a:prstGeom prst="frame">
            <a:avLst/>
          </a:prstGeom>
          <a:solidFill>
            <a:srgbClr val="C00000"/>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5" name="Kader 14">
            <a:extLst>
              <a:ext uri="{FF2B5EF4-FFF2-40B4-BE49-F238E27FC236}">
                <a16:creationId xmlns:a16="http://schemas.microsoft.com/office/drawing/2014/main" id="{A05F3DBA-82B9-D850-F9E7-9E9290CA1976}"/>
              </a:ext>
            </a:extLst>
          </p:cNvPr>
          <p:cNvSpPr/>
          <p:nvPr/>
        </p:nvSpPr>
        <p:spPr>
          <a:xfrm>
            <a:off x="2921012" y="2090200"/>
            <a:ext cx="5672300" cy="120253"/>
          </a:xfrm>
          <a:prstGeom prst="frame">
            <a:avLst/>
          </a:prstGeom>
          <a:solidFill>
            <a:srgbClr val="C00000"/>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6" name="Kader 15">
            <a:extLst>
              <a:ext uri="{FF2B5EF4-FFF2-40B4-BE49-F238E27FC236}">
                <a16:creationId xmlns:a16="http://schemas.microsoft.com/office/drawing/2014/main" id="{3637036F-5753-BD6F-19B8-BA1E7A68449E}"/>
              </a:ext>
            </a:extLst>
          </p:cNvPr>
          <p:cNvSpPr/>
          <p:nvPr/>
        </p:nvSpPr>
        <p:spPr>
          <a:xfrm>
            <a:off x="2917108" y="5984667"/>
            <a:ext cx="5672300" cy="120253"/>
          </a:xfrm>
          <a:prstGeom prst="frame">
            <a:avLst/>
          </a:prstGeom>
          <a:solidFill>
            <a:srgbClr val="C00000"/>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502938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05F6E-68FE-7533-594A-B76861EC8C45}"/>
              </a:ext>
            </a:extLst>
          </p:cNvPr>
          <p:cNvSpPr>
            <a:spLocks noGrp="1"/>
          </p:cNvSpPr>
          <p:nvPr>
            <p:ph type="title"/>
          </p:nvPr>
        </p:nvSpPr>
        <p:spPr/>
        <p:txBody>
          <a:bodyPr/>
          <a:lstStyle/>
          <a:p>
            <a:r>
              <a:rPr lang="nl-NL" dirty="0"/>
              <a:t>Resultaten</a:t>
            </a:r>
          </a:p>
        </p:txBody>
      </p:sp>
      <p:sp>
        <p:nvSpPr>
          <p:cNvPr id="3" name="Tijdelijke aanduiding voor inhoud 2">
            <a:extLst>
              <a:ext uri="{FF2B5EF4-FFF2-40B4-BE49-F238E27FC236}">
                <a16:creationId xmlns:a16="http://schemas.microsoft.com/office/drawing/2014/main" id="{EFE6B950-22B8-0882-FBC1-785A20D1AD76}"/>
              </a:ext>
            </a:extLst>
          </p:cNvPr>
          <p:cNvSpPr>
            <a:spLocks noGrp="1"/>
          </p:cNvSpPr>
          <p:nvPr>
            <p:ph idx="1"/>
          </p:nvPr>
        </p:nvSpPr>
        <p:spPr>
          <a:xfrm>
            <a:off x="1154954" y="2603500"/>
            <a:ext cx="9432084" cy="3416300"/>
          </a:xfrm>
        </p:spPr>
        <p:txBody>
          <a:bodyPr/>
          <a:lstStyle/>
          <a:p>
            <a:pPr>
              <a:buFont typeface="Wingdings" pitchFamily="2" charset="2"/>
              <a:buChar char="Ø"/>
            </a:pPr>
            <a:r>
              <a:rPr lang="nl-NL" dirty="0">
                <a:latin typeface="+mj-lt"/>
              </a:rPr>
              <a:t>73% hematologische maligniteit, 27% solide tumor</a:t>
            </a:r>
          </a:p>
          <a:p>
            <a:pPr>
              <a:buFont typeface="Wingdings" pitchFamily="2" charset="2"/>
              <a:buChar char="Ø"/>
            </a:pPr>
            <a:r>
              <a:rPr lang="nl-NL" dirty="0">
                <a:latin typeface="+mj-lt"/>
              </a:rPr>
              <a:t>15% mild, 39% matig, 46% ernstig ARDS</a:t>
            </a:r>
          </a:p>
          <a:p>
            <a:pPr>
              <a:buFont typeface="Wingdings" pitchFamily="2" charset="2"/>
              <a:buChar char="Ø"/>
            </a:pPr>
            <a:r>
              <a:rPr lang="nl-NL" dirty="0">
                <a:latin typeface="+mj-lt"/>
              </a:rPr>
              <a:t>Belangrijkste oorzaak ARDS: Pneumonie (54% waarvan 36% non-bacterieel)</a:t>
            </a:r>
          </a:p>
          <a:p>
            <a:pPr>
              <a:buFont typeface="Wingdings" pitchFamily="2" charset="2"/>
              <a:buChar char="Ø"/>
            </a:pPr>
            <a:r>
              <a:rPr lang="nl-NL" dirty="0">
                <a:latin typeface="+mj-lt"/>
              </a:rPr>
              <a:t>ICU mortaliteit 55.3%, in-</a:t>
            </a:r>
            <a:r>
              <a:rPr lang="nl-NL" dirty="0" err="1">
                <a:latin typeface="+mj-lt"/>
              </a:rPr>
              <a:t>hospital</a:t>
            </a:r>
            <a:r>
              <a:rPr lang="nl-NL" dirty="0">
                <a:latin typeface="+mj-lt"/>
              </a:rPr>
              <a:t> mortaliteit 70.9%, 90 dagen mortaliteit 73.2%</a:t>
            </a:r>
          </a:p>
          <a:p>
            <a:pPr>
              <a:buFont typeface="Wingdings" pitchFamily="2" charset="2"/>
              <a:buChar char="Ø"/>
            </a:pPr>
            <a:r>
              <a:rPr lang="nl-NL" dirty="0">
                <a:latin typeface="+mj-lt"/>
              </a:rPr>
              <a:t>In de ECMO groep hoger aantal </a:t>
            </a:r>
            <a:r>
              <a:rPr lang="nl-NL" dirty="0" err="1">
                <a:latin typeface="+mj-lt"/>
              </a:rPr>
              <a:t>trombo’s</a:t>
            </a:r>
            <a:r>
              <a:rPr lang="nl-NL" dirty="0">
                <a:latin typeface="+mj-lt"/>
              </a:rPr>
              <a:t> </a:t>
            </a:r>
            <a:r>
              <a:rPr lang="nl-NL" dirty="0"/>
              <a:t>(95 [41–232] vs. 45 [20–127]×109/L; </a:t>
            </a:r>
            <a:r>
              <a:rPr lang="nl-NL" i="1" dirty="0"/>
              <a:t>P</a:t>
            </a:r>
            <a:r>
              <a:rPr lang="nl-NL" dirty="0"/>
              <a:t>=0.001) </a:t>
            </a:r>
            <a:endParaRPr lang="nl-NL" dirty="0">
              <a:latin typeface="+mj-lt"/>
            </a:endParaRPr>
          </a:p>
          <a:p>
            <a:pPr marL="0" indent="0">
              <a:buNone/>
            </a:pPr>
            <a:endParaRPr lang="nl-NL" dirty="0">
              <a:latin typeface="+mj-lt"/>
            </a:endParaRPr>
          </a:p>
        </p:txBody>
      </p:sp>
    </p:spTree>
    <p:extLst>
      <p:ext uri="{BB962C8B-B14F-4D97-AF65-F5344CB8AC3E}">
        <p14:creationId xmlns:p14="http://schemas.microsoft.com/office/powerpoint/2010/main" val="375922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D0231-DF7E-7AEA-66FF-D9D5770C6DB6}"/>
              </a:ext>
            </a:extLst>
          </p:cNvPr>
          <p:cNvSpPr>
            <a:spLocks noGrp="1"/>
          </p:cNvSpPr>
          <p:nvPr>
            <p:ph type="title"/>
          </p:nvPr>
        </p:nvSpPr>
        <p:spPr/>
        <p:txBody>
          <a:bodyPr/>
          <a:lstStyle/>
          <a:p>
            <a:r>
              <a:rPr lang="nl-NL" dirty="0"/>
              <a:t>Resultaten</a:t>
            </a:r>
          </a:p>
        </p:txBody>
      </p:sp>
      <p:sp>
        <p:nvSpPr>
          <p:cNvPr id="3" name="Tijdelijke aanduiding voor inhoud 2">
            <a:extLst>
              <a:ext uri="{FF2B5EF4-FFF2-40B4-BE49-F238E27FC236}">
                <a16:creationId xmlns:a16="http://schemas.microsoft.com/office/drawing/2014/main" id="{B5FA59DB-C9D6-9F3F-AFEF-3C32636A2384}"/>
              </a:ext>
            </a:extLst>
          </p:cNvPr>
          <p:cNvSpPr>
            <a:spLocks noGrp="1"/>
          </p:cNvSpPr>
          <p:nvPr>
            <p:ph sz="half" idx="1"/>
          </p:nvPr>
        </p:nvSpPr>
        <p:spPr>
          <a:xfrm>
            <a:off x="500063" y="2603501"/>
            <a:ext cx="5480049" cy="2439988"/>
          </a:xfrm>
        </p:spPr>
        <p:txBody>
          <a:bodyPr/>
          <a:lstStyle/>
          <a:p>
            <a:pPr marL="0" indent="0">
              <a:buNone/>
            </a:pPr>
            <a:r>
              <a:rPr lang="nl-NL" dirty="0"/>
              <a:t>Meest voorkomende complicaties</a:t>
            </a:r>
          </a:p>
          <a:p>
            <a:pPr lvl="0">
              <a:buFont typeface="Wingdings" pitchFamily="2" charset="2"/>
              <a:buChar char="Ø"/>
            </a:pPr>
            <a:r>
              <a:rPr lang="nl-NL" dirty="0"/>
              <a:t>Bloeding (74,7%)</a:t>
            </a:r>
          </a:p>
          <a:p>
            <a:pPr lvl="0">
              <a:buFont typeface="Wingdings" pitchFamily="2" charset="2"/>
              <a:buChar char="Ø"/>
            </a:pPr>
            <a:r>
              <a:rPr lang="nl-NL" dirty="0"/>
              <a:t>Septische shock (45,3%) </a:t>
            </a:r>
          </a:p>
          <a:p>
            <a:pPr lvl="0">
              <a:buFont typeface="Wingdings" pitchFamily="2" charset="2"/>
              <a:buChar char="Ø"/>
            </a:pPr>
            <a:r>
              <a:rPr lang="nl-NL" dirty="0"/>
              <a:t>VAP (29,1%)</a:t>
            </a:r>
          </a:p>
          <a:p>
            <a:pPr lvl="0">
              <a:buFont typeface="Wingdings" pitchFamily="2" charset="2"/>
              <a:buChar char="Ø"/>
            </a:pPr>
            <a:r>
              <a:rPr lang="nl-NL" dirty="0"/>
              <a:t>Invasieve schimmel infectie (29.1%) </a:t>
            </a:r>
          </a:p>
          <a:p>
            <a:pPr marL="0" indent="0">
              <a:buNone/>
            </a:pPr>
            <a:endParaRPr lang="nl-NL" dirty="0"/>
          </a:p>
        </p:txBody>
      </p:sp>
      <p:sp>
        <p:nvSpPr>
          <p:cNvPr id="4" name="Tijdelijke aanduiding voor inhoud 3">
            <a:extLst>
              <a:ext uri="{FF2B5EF4-FFF2-40B4-BE49-F238E27FC236}">
                <a16:creationId xmlns:a16="http://schemas.microsoft.com/office/drawing/2014/main" id="{E26FF61D-C737-2E22-19D0-40E691CC0E71}"/>
              </a:ext>
            </a:extLst>
          </p:cNvPr>
          <p:cNvSpPr>
            <a:spLocks noGrp="1"/>
          </p:cNvSpPr>
          <p:nvPr>
            <p:ph sz="half" idx="2"/>
          </p:nvPr>
        </p:nvSpPr>
        <p:spPr>
          <a:xfrm>
            <a:off x="6208712" y="2603500"/>
            <a:ext cx="4825159" cy="2797175"/>
          </a:xfrm>
        </p:spPr>
        <p:txBody>
          <a:bodyPr/>
          <a:lstStyle/>
          <a:p>
            <a:pPr marL="0" indent="0">
              <a:buNone/>
            </a:pPr>
            <a:r>
              <a:rPr lang="nl-NL" dirty="0"/>
              <a:t>Factoren die onafhankelijk samenhangen met een hogere 90 dagen mortaliteit </a:t>
            </a:r>
          </a:p>
          <a:p>
            <a:pPr lvl="0">
              <a:buFont typeface="Wingdings" pitchFamily="2" charset="2"/>
              <a:buChar char="Ø"/>
            </a:pPr>
            <a:r>
              <a:rPr lang="nl-NL" dirty="0"/>
              <a:t>Hogere leeftijd </a:t>
            </a:r>
          </a:p>
          <a:p>
            <a:pPr lvl="0">
              <a:buFont typeface="Wingdings" pitchFamily="2" charset="2"/>
              <a:buChar char="Ø"/>
            </a:pPr>
            <a:r>
              <a:rPr lang="nl-NL" dirty="0"/>
              <a:t>Perifere vaatziekten </a:t>
            </a:r>
          </a:p>
          <a:p>
            <a:pPr lvl="0">
              <a:buFont typeface="Wingdings" pitchFamily="2" charset="2"/>
              <a:buChar char="Ø"/>
            </a:pPr>
            <a:r>
              <a:rPr lang="nl-NL" dirty="0"/>
              <a:t>Ernstig ARDS bij inclusie </a:t>
            </a:r>
          </a:p>
          <a:p>
            <a:pPr lvl="0">
              <a:buFont typeface="Wingdings" pitchFamily="2" charset="2"/>
              <a:buChar char="Ø"/>
            </a:pPr>
            <a:r>
              <a:rPr lang="nl-NL" dirty="0"/>
              <a:t>AKI </a:t>
            </a:r>
          </a:p>
          <a:p>
            <a:pPr lvl="0">
              <a:buFont typeface="Wingdings" pitchFamily="2" charset="2"/>
              <a:buChar char="Ø"/>
            </a:pPr>
            <a:r>
              <a:rPr lang="en-US" dirty="0"/>
              <a:t>ICU-</a:t>
            </a:r>
            <a:r>
              <a:rPr lang="en-US" dirty="0" err="1"/>
              <a:t>opname</a:t>
            </a:r>
            <a:r>
              <a:rPr lang="en-US" dirty="0"/>
              <a:t> </a:t>
            </a:r>
            <a:r>
              <a:rPr lang="en-US" dirty="0" err="1"/>
              <a:t>als</a:t>
            </a:r>
            <a:r>
              <a:rPr lang="en-US" dirty="0"/>
              <a:t> “trial of care”</a:t>
            </a:r>
            <a:endParaRPr lang="nl-NL" dirty="0"/>
          </a:p>
          <a:p>
            <a:pPr marL="0" indent="0">
              <a:buNone/>
            </a:pPr>
            <a:endParaRPr lang="nl-NL" dirty="0"/>
          </a:p>
        </p:txBody>
      </p:sp>
      <p:sp>
        <p:nvSpPr>
          <p:cNvPr id="5" name="Tekstvak 4">
            <a:extLst>
              <a:ext uri="{FF2B5EF4-FFF2-40B4-BE49-F238E27FC236}">
                <a16:creationId xmlns:a16="http://schemas.microsoft.com/office/drawing/2014/main" id="{C4FD8159-06AC-47A4-BA96-14D338763945}"/>
              </a:ext>
            </a:extLst>
          </p:cNvPr>
          <p:cNvSpPr txBox="1"/>
          <p:nvPr/>
        </p:nvSpPr>
        <p:spPr>
          <a:xfrm>
            <a:off x="670720" y="5645974"/>
            <a:ext cx="10929938" cy="923330"/>
          </a:xfrm>
          <a:prstGeom prst="rect">
            <a:avLst/>
          </a:prstGeom>
          <a:noFill/>
        </p:spPr>
        <p:txBody>
          <a:bodyPr wrap="square" rtlCol="0">
            <a:spAutoFit/>
          </a:bodyPr>
          <a:lstStyle/>
          <a:p>
            <a:r>
              <a:rPr lang="nl-NL" dirty="0">
                <a:solidFill>
                  <a:schemeClr val="tx1">
                    <a:lumMod val="75000"/>
                    <a:lumOff val="25000"/>
                  </a:schemeClr>
                </a:solidFill>
              </a:rPr>
              <a:t>Lymfoom als onderliggende maligniteit was geassocieerd met een betere overleving vergeleken met ALL</a:t>
            </a:r>
          </a:p>
          <a:p>
            <a:endParaRPr lang="nl-NL" dirty="0"/>
          </a:p>
        </p:txBody>
      </p:sp>
    </p:spTree>
    <p:extLst>
      <p:ext uri="{BB962C8B-B14F-4D97-AF65-F5344CB8AC3E}">
        <p14:creationId xmlns:p14="http://schemas.microsoft.com/office/powerpoint/2010/main" val="4118216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63BB0-50EA-EE87-1007-4D23B2B95B95}"/>
              </a:ext>
            </a:extLst>
          </p:cNvPr>
          <p:cNvSpPr>
            <a:spLocks noGrp="1"/>
          </p:cNvSpPr>
          <p:nvPr>
            <p:ph type="title"/>
          </p:nvPr>
        </p:nvSpPr>
        <p:spPr/>
        <p:txBody>
          <a:bodyPr/>
          <a:lstStyle/>
          <a:p>
            <a:r>
              <a:rPr lang="nl-NL" dirty="0"/>
              <a:t>Resultaten, subgroep analyse </a:t>
            </a:r>
          </a:p>
        </p:txBody>
      </p:sp>
      <p:sp>
        <p:nvSpPr>
          <p:cNvPr id="3" name="Tijdelijke aanduiding voor inhoud 2">
            <a:extLst>
              <a:ext uri="{FF2B5EF4-FFF2-40B4-BE49-F238E27FC236}">
                <a16:creationId xmlns:a16="http://schemas.microsoft.com/office/drawing/2014/main" id="{10598B25-8CE4-DFB9-F119-4D99AD1B35F1}"/>
              </a:ext>
            </a:extLst>
          </p:cNvPr>
          <p:cNvSpPr>
            <a:spLocks noGrp="1"/>
          </p:cNvSpPr>
          <p:nvPr>
            <p:ph idx="1"/>
          </p:nvPr>
        </p:nvSpPr>
        <p:spPr>
          <a:xfrm>
            <a:off x="1154954" y="2603500"/>
            <a:ext cx="9674971" cy="3983038"/>
          </a:xfrm>
        </p:spPr>
        <p:txBody>
          <a:bodyPr>
            <a:normAutofit/>
          </a:bodyPr>
          <a:lstStyle/>
          <a:p>
            <a:pPr marL="0" indent="0">
              <a:buNone/>
            </a:pPr>
            <a:r>
              <a:rPr lang="nl-NL" dirty="0">
                <a:latin typeface="+mj-lt"/>
              </a:rPr>
              <a:t>Patiënten met ernstig ARDS n=322</a:t>
            </a:r>
          </a:p>
          <a:p>
            <a:pPr>
              <a:buFont typeface="Wingdings" pitchFamily="2" charset="2"/>
              <a:buChar char="Ø"/>
            </a:pPr>
            <a:r>
              <a:rPr lang="nl-NL" dirty="0">
                <a:latin typeface="+mj-lt"/>
              </a:rPr>
              <a:t>Hematologische maligniteit 84.2%</a:t>
            </a:r>
          </a:p>
          <a:p>
            <a:pPr>
              <a:buFont typeface="Wingdings" pitchFamily="2" charset="2"/>
              <a:buChar char="Ø"/>
            </a:pPr>
            <a:r>
              <a:rPr lang="nl-NL" dirty="0">
                <a:latin typeface="+mj-lt"/>
              </a:rPr>
              <a:t>Co-</a:t>
            </a:r>
            <a:r>
              <a:rPr lang="nl-NL" dirty="0" err="1">
                <a:latin typeface="+mj-lt"/>
              </a:rPr>
              <a:t>morbiditeiten</a:t>
            </a:r>
            <a:r>
              <a:rPr lang="nl-NL" dirty="0">
                <a:latin typeface="+mj-lt"/>
              </a:rPr>
              <a:t> en SOFA score gelijk aan totale populatie </a:t>
            </a:r>
          </a:p>
          <a:p>
            <a:pPr>
              <a:buFont typeface="Wingdings" pitchFamily="2" charset="2"/>
              <a:buChar char="Ø"/>
            </a:pPr>
            <a:r>
              <a:rPr lang="nl-NL" dirty="0"/>
              <a:t>De mediaan PaO2/FiO2 ratio was 81 [63.5-93] en mediane PaCO2 was 47 [40-59]. </a:t>
            </a:r>
          </a:p>
          <a:p>
            <a:pPr>
              <a:buFont typeface="Wingdings" pitchFamily="2" charset="2"/>
              <a:buChar char="Ø"/>
            </a:pPr>
            <a:r>
              <a:rPr lang="nl-NL" dirty="0">
                <a:latin typeface="+mj-lt"/>
              </a:rPr>
              <a:t>Buikligging in 73%</a:t>
            </a:r>
          </a:p>
          <a:p>
            <a:pPr>
              <a:buFont typeface="Wingdings" pitchFamily="2" charset="2"/>
              <a:buChar char="Ø"/>
            </a:pPr>
            <a:r>
              <a:rPr lang="nl-NL" dirty="0">
                <a:latin typeface="+mj-lt"/>
              </a:rPr>
              <a:t>ECMO bij 58 van de 322 patiënten </a:t>
            </a:r>
          </a:p>
          <a:p>
            <a:pPr marL="0" indent="0">
              <a:buNone/>
            </a:pPr>
            <a:endParaRPr lang="nl-NL" dirty="0">
              <a:latin typeface="+mj-lt"/>
            </a:endParaRPr>
          </a:p>
          <a:p>
            <a:pPr marL="0" indent="0">
              <a:buNone/>
            </a:pPr>
            <a:r>
              <a:rPr lang="nl-NL" dirty="0"/>
              <a:t>De 90 dagen mortaliteit verschilde niet tussen de ECMO of geen ECMO groep </a:t>
            </a:r>
          </a:p>
          <a:p>
            <a:pPr marL="0" indent="0">
              <a:buNone/>
            </a:pPr>
            <a:r>
              <a:rPr lang="nl-NL" dirty="0"/>
              <a:t>(82.6% versus 80.7% P=0.89). </a:t>
            </a:r>
            <a:endParaRPr lang="nl-NL" dirty="0">
              <a:latin typeface="+mj-lt"/>
            </a:endParaRPr>
          </a:p>
          <a:p>
            <a:pPr marL="0" indent="0">
              <a:buNone/>
            </a:pPr>
            <a:r>
              <a:rPr lang="nl-NL" dirty="0">
                <a:latin typeface="+mj-lt"/>
              </a:rPr>
              <a:t>ECMO niet geassocieerd met betere overleving (</a:t>
            </a:r>
            <a:r>
              <a:rPr lang="nl-NL" dirty="0" err="1">
                <a:latin typeface="+mj-lt"/>
              </a:rPr>
              <a:t>aHR</a:t>
            </a:r>
            <a:r>
              <a:rPr lang="nl-NL" dirty="0">
                <a:latin typeface="+mj-lt"/>
              </a:rPr>
              <a:t> 1.12; 95% CI 0.65–1.94)</a:t>
            </a:r>
          </a:p>
        </p:txBody>
      </p:sp>
    </p:spTree>
    <p:extLst>
      <p:ext uri="{BB962C8B-B14F-4D97-AF65-F5344CB8AC3E}">
        <p14:creationId xmlns:p14="http://schemas.microsoft.com/office/powerpoint/2010/main" val="382458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2499E6CF-0941-7076-6C07-D211D251022A}"/>
              </a:ext>
            </a:extLst>
          </p:cNvPr>
          <p:cNvPicPr>
            <a:picLocks noGrp="1" noChangeAspect="1"/>
          </p:cNvPicPr>
          <p:nvPr>
            <p:ph idx="1"/>
          </p:nvPr>
        </p:nvPicPr>
        <p:blipFill>
          <a:blip r:embed="rId3"/>
          <a:stretch>
            <a:fillRect/>
          </a:stretch>
        </p:blipFill>
        <p:spPr>
          <a:xfrm>
            <a:off x="1816358" y="985837"/>
            <a:ext cx="8227753" cy="5351635"/>
          </a:xfrm>
        </p:spPr>
      </p:pic>
    </p:spTree>
    <p:extLst>
      <p:ext uri="{BB962C8B-B14F-4D97-AF65-F5344CB8AC3E}">
        <p14:creationId xmlns:p14="http://schemas.microsoft.com/office/powerpoint/2010/main" val="5442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71E35-5943-B843-898E-2B434A46AD85}"/>
              </a:ext>
            </a:extLst>
          </p:cNvPr>
          <p:cNvSpPr>
            <a:spLocks noGrp="1"/>
          </p:cNvSpPr>
          <p:nvPr>
            <p:ph type="title"/>
          </p:nvPr>
        </p:nvSpPr>
        <p:spPr/>
        <p:txBody>
          <a:bodyPr/>
          <a:lstStyle/>
          <a:p>
            <a:r>
              <a:rPr lang="nl-NL" dirty="0"/>
              <a:t>Conclusie </a:t>
            </a:r>
          </a:p>
        </p:txBody>
      </p:sp>
      <p:sp>
        <p:nvSpPr>
          <p:cNvPr id="3" name="Tijdelijke aanduiding voor inhoud 2">
            <a:extLst>
              <a:ext uri="{FF2B5EF4-FFF2-40B4-BE49-F238E27FC236}">
                <a16:creationId xmlns:a16="http://schemas.microsoft.com/office/drawing/2014/main" id="{E31F1399-4D05-62E4-7F03-F26343A909EE}"/>
              </a:ext>
            </a:extLst>
          </p:cNvPr>
          <p:cNvSpPr>
            <a:spLocks noGrp="1"/>
          </p:cNvSpPr>
          <p:nvPr>
            <p:ph idx="1"/>
          </p:nvPr>
        </p:nvSpPr>
        <p:spPr/>
        <p:txBody>
          <a:bodyPr/>
          <a:lstStyle/>
          <a:p>
            <a:pPr>
              <a:buFont typeface="Wingdings" pitchFamily="2" charset="2"/>
              <a:buChar char="Ø"/>
            </a:pPr>
            <a:r>
              <a:rPr lang="nl-NL" dirty="0">
                <a:latin typeface="+mj-lt"/>
              </a:rPr>
              <a:t>ARDS bij patiënt met maligniteit geeft een zeer hoge mortaliteit </a:t>
            </a:r>
          </a:p>
          <a:p>
            <a:pPr>
              <a:buFont typeface="Wingdings" pitchFamily="2" charset="2"/>
              <a:buChar char="Ø"/>
            </a:pPr>
            <a:r>
              <a:rPr lang="nl-NL" dirty="0">
                <a:latin typeface="+mj-lt"/>
              </a:rPr>
              <a:t>ECMO is niet geassocieerd met betere overleving </a:t>
            </a:r>
          </a:p>
        </p:txBody>
      </p:sp>
    </p:spTree>
    <p:extLst>
      <p:ext uri="{BB962C8B-B14F-4D97-AF65-F5344CB8AC3E}">
        <p14:creationId xmlns:p14="http://schemas.microsoft.com/office/powerpoint/2010/main" val="226833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082161-90B9-B4FA-7534-CBF15F455700}"/>
              </a:ext>
            </a:extLst>
          </p:cNvPr>
          <p:cNvSpPr>
            <a:spLocks noGrp="1"/>
          </p:cNvSpPr>
          <p:nvPr>
            <p:ph type="title"/>
          </p:nvPr>
        </p:nvSpPr>
        <p:spPr/>
        <p:txBody>
          <a:bodyPr/>
          <a:lstStyle/>
          <a:p>
            <a:r>
              <a:rPr lang="nl-NL" dirty="0"/>
              <a:t>Discussie </a:t>
            </a:r>
          </a:p>
        </p:txBody>
      </p:sp>
      <p:sp>
        <p:nvSpPr>
          <p:cNvPr id="3" name="Tijdelijke aanduiding voor inhoud 2">
            <a:extLst>
              <a:ext uri="{FF2B5EF4-FFF2-40B4-BE49-F238E27FC236}">
                <a16:creationId xmlns:a16="http://schemas.microsoft.com/office/drawing/2014/main" id="{5C20CB9A-E437-818D-09DD-CDC73638B431}"/>
              </a:ext>
            </a:extLst>
          </p:cNvPr>
          <p:cNvSpPr>
            <a:spLocks noGrp="1"/>
          </p:cNvSpPr>
          <p:nvPr>
            <p:ph idx="1"/>
          </p:nvPr>
        </p:nvSpPr>
        <p:spPr/>
        <p:txBody>
          <a:bodyPr/>
          <a:lstStyle/>
          <a:p>
            <a:pPr marL="0" indent="0">
              <a:buNone/>
            </a:pPr>
            <a:r>
              <a:rPr lang="nl-NL" u="sng" dirty="0">
                <a:latin typeface="+mj-lt"/>
              </a:rPr>
              <a:t>Sterke punten: </a:t>
            </a:r>
          </a:p>
          <a:p>
            <a:pPr lvl="0">
              <a:buFont typeface="Wingdings" pitchFamily="2" charset="2"/>
              <a:buChar char="Ø"/>
            </a:pPr>
            <a:r>
              <a:rPr lang="nl-NL" dirty="0">
                <a:latin typeface="+mj-lt"/>
              </a:rPr>
              <a:t>Groot, internationaal cohort </a:t>
            </a:r>
          </a:p>
          <a:p>
            <a:pPr lvl="0">
              <a:buFont typeface="Wingdings" pitchFamily="2" charset="2"/>
              <a:buChar char="Ø"/>
            </a:pPr>
            <a:r>
              <a:rPr lang="nl-NL" dirty="0">
                <a:latin typeface="+mj-lt"/>
              </a:rPr>
              <a:t>Zorgvuldige statistische correctie voor </a:t>
            </a:r>
            <a:r>
              <a:rPr lang="nl-NL" dirty="0" err="1">
                <a:latin typeface="+mj-lt"/>
              </a:rPr>
              <a:t>confounders</a:t>
            </a:r>
            <a:r>
              <a:rPr lang="nl-NL" dirty="0">
                <a:latin typeface="+mj-lt"/>
              </a:rPr>
              <a:t> </a:t>
            </a:r>
          </a:p>
          <a:p>
            <a:pPr marL="0" indent="0">
              <a:buNone/>
            </a:pPr>
            <a:endParaRPr lang="nl-NL" dirty="0">
              <a:latin typeface="+mj-lt"/>
            </a:endParaRPr>
          </a:p>
          <a:p>
            <a:pPr marL="0" indent="0">
              <a:buNone/>
            </a:pPr>
            <a:r>
              <a:rPr lang="nl-NL" u="sng" dirty="0">
                <a:latin typeface="+mj-lt"/>
              </a:rPr>
              <a:t>Beperkingen: </a:t>
            </a:r>
          </a:p>
          <a:p>
            <a:pPr lvl="0">
              <a:buFont typeface="Wingdings" pitchFamily="2" charset="2"/>
              <a:buChar char="Ø"/>
            </a:pPr>
            <a:r>
              <a:rPr lang="nl-NL" dirty="0">
                <a:latin typeface="+mj-lt"/>
              </a:rPr>
              <a:t>Geen randomisatie ECMO vs. non-ECMO </a:t>
            </a:r>
          </a:p>
          <a:p>
            <a:pPr lvl="0">
              <a:buFont typeface="Wingdings" pitchFamily="2" charset="2"/>
              <a:buChar char="Ø"/>
            </a:pPr>
            <a:r>
              <a:rPr lang="nl-NL" dirty="0">
                <a:latin typeface="+mj-lt"/>
              </a:rPr>
              <a:t>Variaties in IC beleid rondom wel of geen ECMO </a:t>
            </a:r>
          </a:p>
          <a:p>
            <a:pPr lvl="0">
              <a:buFont typeface="Wingdings" pitchFamily="2" charset="2"/>
              <a:buChar char="Ø"/>
            </a:pPr>
            <a:r>
              <a:rPr lang="nl-NL" dirty="0">
                <a:latin typeface="+mj-lt"/>
              </a:rPr>
              <a:t>Lagere trombocyten in niet-ECMO groep </a:t>
            </a:r>
            <a:r>
              <a:rPr lang="nl-NL" dirty="0">
                <a:latin typeface="+mj-lt"/>
                <a:sym typeface="Wingdings" pitchFamily="2" charset="2"/>
              </a:rPr>
              <a:t> mogelijk bias? </a:t>
            </a:r>
            <a:endParaRPr lang="nl-NL" dirty="0">
              <a:latin typeface="+mj-lt"/>
            </a:endParaRPr>
          </a:p>
        </p:txBody>
      </p:sp>
    </p:spTree>
    <p:extLst>
      <p:ext uri="{BB962C8B-B14F-4D97-AF65-F5344CB8AC3E}">
        <p14:creationId xmlns:p14="http://schemas.microsoft.com/office/powerpoint/2010/main" val="3112173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8F2DD-E874-36F7-BE93-3CD60AC5873E}"/>
              </a:ext>
            </a:extLst>
          </p:cNvPr>
          <p:cNvSpPr>
            <a:spLocks noGrp="1"/>
          </p:cNvSpPr>
          <p:nvPr>
            <p:ph type="title"/>
          </p:nvPr>
        </p:nvSpPr>
        <p:spPr/>
        <p:txBody>
          <a:bodyPr/>
          <a:lstStyle/>
          <a:p>
            <a:r>
              <a:rPr lang="nl-NL" dirty="0"/>
              <a:t>Implicaties voor de PICU</a:t>
            </a:r>
          </a:p>
        </p:txBody>
      </p:sp>
      <p:sp>
        <p:nvSpPr>
          <p:cNvPr id="3" name="Tijdelijke aanduiding voor inhoud 2">
            <a:extLst>
              <a:ext uri="{FF2B5EF4-FFF2-40B4-BE49-F238E27FC236}">
                <a16:creationId xmlns:a16="http://schemas.microsoft.com/office/drawing/2014/main" id="{04CA44BD-A57F-4786-FF80-DE9F1E3D8EB9}"/>
              </a:ext>
            </a:extLst>
          </p:cNvPr>
          <p:cNvSpPr>
            <a:spLocks noGrp="1"/>
          </p:cNvSpPr>
          <p:nvPr>
            <p:ph idx="1"/>
          </p:nvPr>
        </p:nvSpPr>
        <p:spPr/>
        <p:txBody>
          <a:bodyPr>
            <a:normAutofit/>
          </a:bodyPr>
          <a:lstStyle/>
          <a:p>
            <a:pPr marL="514350" indent="-514350">
              <a:buAutoNum type="arabicPeriod"/>
            </a:pPr>
            <a:r>
              <a:rPr lang="nl-NL" dirty="0">
                <a:latin typeface="+mj-lt"/>
              </a:rPr>
              <a:t>Is het resultaat van de studie relevant voor PICU WKZ? </a:t>
            </a:r>
          </a:p>
          <a:p>
            <a:pPr marL="514350" indent="-514350">
              <a:buAutoNum type="arabicPeriod"/>
            </a:pPr>
            <a:r>
              <a:rPr lang="nl-NL" dirty="0">
                <a:latin typeface="+mj-lt"/>
              </a:rPr>
              <a:t>Indien ja, </a:t>
            </a:r>
          </a:p>
          <a:p>
            <a:pPr marL="914400" lvl="1" indent="-514350">
              <a:buFont typeface="+mj-lt"/>
              <a:buAutoNum type="alphaLcPeriod"/>
            </a:pPr>
            <a:r>
              <a:rPr lang="nl-NL" dirty="0"/>
              <a:t>Wat zou je willen implementeren voor de PICU WKZ? </a:t>
            </a:r>
          </a:p>
          <a:p>
            <a:pPr marL="914400" lvl="1" indent="-514350">
              <a:buFont typeface="+mj-lt"/>
              <a:buAutoNum type="alphaLcPeriod"/>
            </a:pPr>
            <a:r>
              <a:rPr lang="nl-NL" dirty="0"/>
              <a:t>Is het nodig om een colloquium in te plannen met experts om dit vorm te geven? </a:t>
            </a:r>
          </a:p>
          <a:p>
            <a:pPr marL="0" indent="0">
              <a:buNone/>
            </a:pPr>
            <a:endParaRPr lang="nl-NL" dirty="0">
              <a:latin typeface="+mj-lt"/>
            </a:endParaRPr>
          </a:p>
        </p:txBody>
      </p:sp>
    </p:spTree>
    <p:extLst>
      <p:ext uri="{BB962C8B-B14F-4D97-AF65-F5344CB8AC3E}">
        <p14:creationId xmlns:p14="http://schemas.microsoft.com/office/powerpoint/2010/main" val="4256432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86913-35BC-E7B4-1419-8ABFA46F01C7}"/>
              </a:ext>
            </a:extLst>
          </p:cNvPr>
          <p:cNvSpPr>
            <a:spLocks noGrp="1"/>
          </p:cNvSpPr>
          <p:nvPr>
            <p:ph type="title"/>
          </p:nvPr>
        </p:nvSpPr>
        <p:spPr/>
        <p:txBody>
          <a:bodyPr/>
          <a:lstStyle/>
          <a:p>
            <a:r>
              <a:rPr lang="nl-NL" dirty="0"/>
              <a:t>Introductie </a:t>
            </a:r>
          </a:p>
        </p:txBody>
      </p:sp>
      <p:sp>
        <p:nvSpPr>
          <p:cNvPr id="3" name="Tijdelijke aanduiding voor inhoud 2">
            <a:extLst>
              <a:ext uri="{FF2B5EF4-FFF2-40B4-BE49-F238E27FC236}">
                <a16:creationId xmlns:a16="http://schemas.microsoft.com/office/drawing/2014/main" id="{E6A0EC2A-138A-528E-C0CB-D974C6665131}"/>
              </a:ext>
            </a:extLst>
          </p:cNvPr>
          <p:cNvSpPr>
            <a:spLocks noGrp="1"/>
          </p:cNvSpPr>
          <p:nvPr>
            <p:ph idx="1"/>
          </p:nvPr>
        </p:nvSpPr>
        <p:spPr/>
        <p:txBody>
          <a:bodyPr>
            <a:normAutofit/>
          </a:bodyPr>
          <a:lstStyle/>
          <a:p>
            <a:pPr>
              <a:buFont typeface="Wingdings" pitchFamily="2" charset="2"/>
              <a:buChar char="Ø"/>
            </a:pPr>
            <a:r>
              <a:rPr lang="nl-NL" dirty="0">
                <a:latin typeface="+mj-lt"/>
              </a:rPr>
              <a:t>ARDS bij oncologische patiënten heeft hoge mortaliteit op de IC en behandeling hiervoor is uitdagend </a:t>
            </a:r>
          </a:p>
          <a:p>
            <a:pPr>
              <a:buFont typeface="Wingdings" pitchFamily="2" charset="2"/>
              <a:buChar char="Ø"/>
            </a:pPr>
            <a:endParaRPr lang="nl-NL" dirty="0">
              <a:latin typeface="+mj-lt"/>
            </a:endParaRPr>
          </a:p>
          <a:p>
            <a:pPr>
              <a:buFont typeface="Wingdings" pitchFamily="2" charset="2"/>
              <a:buChar char="Ø"/>
            </a:pPr>
            <a:r>
              <a:rPr lang="nl-NL" dirty="0">
                <a:latin typeface="+mj-lt"/>
              </a:rPr>
              <a:t>Over het algemeen is men terughoudend met opschalen naar ECMO als er minder gunstige lange termijn effecten worden verwacht maar aangezien er steeds betere behandelopties (</a:t>
            </a:r>
            <a:r>
              <a:rPr lang="nl-NL" dirty="0" err="1">
                <a:latin typeface="+mj-lt"/>
              </a:rPr>
              <a:t>SCT’s</a:t>
            </a:r>
            <a:r>
              <a:rPr lang="nl-NL" dirty="0">
                <a:latin typeface="+mj-lt"/>
              </a:rPr>
              <a:t>, CAR-T, immunotherapie etc.) komen voor de oncologische patiënten zou dit wellicht heroverwogen moeten worden. </a:t>
            </a:r>
          </a:p>
        </p:txBody>
      </p:sp>
    </p:spTree>
    <p:extLst>
      <p:ext uri="{BB962C8B-B14F-4D97-AF65-F5344CB8AC3E}">
        <p14:creationId xmlns:p14="http://schemas.microsoft.com/office/powerpoint/2010/main" val="322650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168E5-C05B-4FF1-EBE5-16A98CD95B3C}"/>
              </a:ext>
            </a:extLst>
          </p:cNvPr>
          <p:cNvSpPr>
            <a:spLocks noGrp="1"/>
          </p:cNvSpPr>
          <p:nvPr>
            <p:ph type="title"/>
          </p:nvPr>
        </p:nvSpPr>
        <p:spPr/>
        <p:txBody>
          <a:bodyPr/>
          <a:lstStyle/>
          <a:p>
            <a:r>
              <a:rPr lang="nl-NL" dirty="0"/>
              <a:t>Primaire doel van de studie </a:t>
            </a:r>
          </a:p>
        </p:txBody>
      </p:sp>
      <p:sp>
        <p:nvSpPr>
          <p:cNvPr id="3" name="Tijdelijke aanduiding voor inhoud 2">
            <a:extLst>
              <a:ext uri="{FF2B5EF4-FFF2-40B4-BE49-F238E27FC236}">
                <a16:creationId xmlns:a16="http://schemas.microsoft.com/office/drawing/2014/main" id="{89CA2296-A335-1315-6D1F-F417576EB58A}"/>
              </a:ext>
            </a:extLst>
          </p:cNvPr>
          <p:cNvSpPr>
            <a:spLocks noGrp="1"/>
          </p:cNvSpPr>
          <p:nvPr>
            <p:ph idx="1"/>
          </p:nvPr>
        </p:nvSpPr>
        <p:spPr/>
        <p:txBody>
          <a:bodyPr/>
          <a:lstStyle/>
          <a:p>
            <a:pPr marL="0" indent="0">
              <a:buNone/>
            </a:pPr>
            <a:r>
              <a:rPr lang="nl-NL" dirty="0">
                <a:latin typeface="+mj-lt"/>
              </a:rPr>
              <a:t>Kijken naar 90 dagen mortaliteit en gerelateerde risicofactoren, bij patiënten met hematologische of solide tumoren, die op de IC werden opgenomen met ARDS. En er werd gekeken naar de rol van </a:t>
            </a:r>
            <a:r>
              <a:rPr lang="nl-NL" dirty="0" err="1">
                <a:latin typeface="+mj-lt"/>
              </a:rPr>
              <a:t>venoveneuze</a:t>
            </a:r>
            <a:r>
              <a:rPr lang="nl-NL" dirty="0">
                <a:latin typeface="+mj-lt"/>
              </a:rPr>
              <a:t> ECMO binnen dit cohort. </a:t>
            </a:r>
          </a:p>
        </p:txBody>
      </p:sp>
    </p:spTree>
    <p:extLst>
      <p:ext uri="{BB962C8B-B14F-4D97-AF65-F5344CB8AC3E}">
        <p14:creationId xmlns:p14="http://schemas.microsoft.com/office/powerpoint/2010/main" val="411641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F5DAB5-8098-1C41-21A6-948DC3316593}"/>
              </a:ext>
            </a:extLst>
          </p:cNvPr>
          <p:cNvSpPr>
            <a:spLocks noGrp="1"/>
          </p:cNvSpPr>
          <p:nvPr>
            <p:ph type="title"/>
          </p:nvPr>
        </p:nvSpPr>
        <p:spPr/>
        <p:txBody>
          <a:bodyPr/>
          <a:lstStyle/>
          <a:p>
            <a:r>
              <a:rPr lang="nl-NL" dirty="0"/>
              <a:t>Methode </a:t>
            </a:r>
          </a:p>
        </p:txBody>
      </p:sp>
      <p:sp>
        <p:nvSpPr>
          <p:cNvPr id="3" name="Tijdelijke aanduiding voor inhoud 2">
            <a:extLst>
              <a:ext uri="{FF2B5EF4-FFF2-40B4-BE49-F238E27FC236}">
                <a16:creationId xmlns:a16="http://schemas.microsoft.com/office/drawing/2014/main" id="{7D50DAFC-B6E4-70FE-0D29-8B813041C878}"/>
              </a:ext>
            </a:extLst>
          </p:cNvPr>
          <p:cNvSpPr>
            <a:spLocks noGrp="1"/>
          </p:cNvSpPr>
          <p:nvPr>
            <p:ph idx="1"/>
          </p:nvPr>
        </p:nvSpPr>
        <p:spPr/>
        <p:txBody>
          <a:bodyPr/>
          <a:lstStyle/>
          <a:p>
            <a:pPr>
              <a:buFont typeface="Wingdings" pitchFamily="2" charset="2"/>
              <a:buChar char="Ø"/>
            </a:pPr>
            <a:r>
              <a:rPr lang="nl-NL" dirty="0">
                <a:latin typeface="+mj-lt"/>
              </a:rPr>
              <a:t>YELENNA: Multinational, prospectieve observationele cohort studie uitgevoerd op 19 </a:t>
            </a:r>
            <a:r>
              <a:rPr lang="nl-NL" dirty="0" err="1">
                <a:latin typeface="+mj-lt"/>
              </a:rPr>
              <a:t>IC’s</a:t>
            </a:r>
            <a:r>
              <a:rPr lang="nl-NL" dirty="0">
                <a:latin typeface="+mj-lt"/>
              </a:rPr>
              <a:t> in 13 landen (Oostenrijk, Frankrijk, Canada, Duitsland, Engeland, Italië, Amerika, Tsjechië, België, Nederland, Noorwegen, Spanje en Ierland) </a:t>
            </a:r>
          </a:p>
          <a:p>
            <a:pPr>
              <a:buFont typeface="Wingdings" pitchFamily="2" charset="2"/>
              <a:buChar char="Ø"/>
            </a:pPr>
            <a:endParaRPr lang="nl-NL" dirty="0">
              <a:latin typeface="+mj-lt"/>
            </a:endParaRPr>
          </a:p>
          <a:p>
            <a:pPr>
              <a:buFont typeface="Wingdings" pitchFamily="2" charset="2"/>
              <a:buChar char="Ø"/>
            </a:pPr>
            <a:r>
              <a:rPr lang="nl-NL" dirty="0">
                <a:latin typeface="+mj-lt"/>
              </a:rPr>
              <a:t>Patiënten geïncludeerd tussen 1 januari 2017 en 30 juni 2023 </a:t>
            </a:r>
          </a:p>
        </p:txBody>
      </p:sp>
    </p:spTree>
    <p:extLst>
      <p:ext uri="{BB962C8B-B14F-4D97-AF65-F5344CB8AC3E}">
        <p14:creationId xmlns:p14="http://schemas.microsoft.com/office/powerpoint/2010/main" val="1073529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FD965-76DB-9F60-C9F4-7CB2BBAB757A}"/>
              </a:ext>
            </a:extLst>
          </p:cNvPr>
          <p:cNvSpPr>
            <a:spLocks noGrp="1"/>
          </p:cNvSpPr>
          <p:nvPr>
            <p:ph type="title"/>
          </p:nvPr>
        </p:nvSpPr>
        <p:spPr/>
        <p:txBody>
          <a:bodyPr/>
          <a:lstStyle/>
          <a:p>
            <a:r>
              <a:rPr lang="nl-NL" dirty="0"/>
              <a:t>In- en exclusie criteria </a:t>
            </a:r>
          </a:p>
        </p:txBody>
      </p:sp>
      <p:sp>
        <p:nvSpPr>
          <p:cNvPr id="4" name="Tijdelijke aanduiding voor tekst 3">
            <a:extLst>
              <a:ext uri="{FF2B5EF4-FFF2-40B4-BE49-F238E27FC236}">
                <a16:creationId xmlns:a16="http://schemas.microsoft.com/office/drawing/2014/main" id="{19353091-327E-F825-91DA-42CAA3863CA8}"/>
              </a:ext>
            </a:extLst>
          </p:cNvPr>
          <p:cNvSpPr>
            <a:spLocks noGrp="1"/>
          </p:cNvSpPr>
          <p:nvPr>
            <p:ph type="body" idx="1"/>
          </p:nvPr>
        </p:nvSpPr>
        <p:spPr/>
        <p:txBody>
          <a:bodyPr/>
          <a:lstStyle/>
          <a:p>
            <a:r>
              <a:rPr lang="nl-NL" sz="2000" u="sng" dirty="0">
                <a:latin typeface="+mj-lt"/>
              </a:rPr>
              <a:t>Inclusie criteria </a:t>
            </a:r>
          </a:p>
        </p:txBody>
      </p:sp>
      <p:sp>
        <p:nvSpPr>
          <p:cNvPr id="5" name="Tijdelijke aanduiding voor inhoud 4">
            <a:extLst>
              <a:ext uri="{FF2B5EF4-FFF2-40B4-BE49-F238E27FC236}">
                <a16:creationId xmlns:a16="http://schemas.microsoft.com/office/drawing/2014/main" id="{1E157D82-CD15-5650-6A7F-6534A3E9937E}"/>
              </a:ext>
            </a:extLst>
          </p:cNvPr>
          <p:cNvSpPr>
            <a:spLocks noGrp="1"/>
          </p:cNvSpPr>
          <p:nvPr>
            <p:ph sz="half" idx="2"/>
          </p:nvPr>
        </p:nvSpPr>
        <p:spPr/>
        <p:txBody>
          <a:bodyPr>
            <a:normAutofit/>
          </a:bodyPr>
          <a:lstStyle/>
          <a:p>
            <a:pPr lvl="0">
              <a:buFont typeface="Wingdings" pitchFamily="2" charset="2"/>
              <a:buChar char="Ø"/>
            </a:pPr>
            <a:r>
              <a:rPr lang="nl-NL" dirty="0">
                <a:latin typeface="+mj-lt"/>
              </a:rPr>
              <a:t>&gt;18 jaar </a:t>
            </a:r>
          </a:p>
          <a:p>
            <a:pPr lvl="0">
              <a:buFont typeface="Wingdings" pitchFamily="2" charset="2"/>
              <a:buChar char="Ø"/>
            </a:pPr>
            <a:r>
              <a:rPr lang="nl-NL" dirty="0">
                <a:latin typeface="+mj-lt"/>
              </a:rPr>
              <a:t>Maligniteit (actief of gediagnosticeerd in de laatste 5 jaar) </a:t>
            </a:r>
          </a:p>
          <a:p>
            <a:pPr lvl="0">
              <a:buFont typeface="Wingdings" pitchFamily="2" charset="2"/>
              <a:buChar char="Ø"/>
            </a:pPr>
            <a:r>
              <a:rPr lang="nl-NL" dirty="0">
                <a:latin typeface="+mj-lt"/>
              </a:rPr>
              <a:t>ARDS ongeacht de ernst (PaO2/FiO2 ≤300) met invasieve beademing</a:t>
            </a:r>
          </a:p>
          <a:p>
            <a:pPr lvl="0">
              <a:buFont typeface="Wingdings" pitchFamily="2" charset="2"/>
              <a:buChar char="Ø"/>
            </a:pPr>
            <a:r>
              <a:rPr lang="nl-NL" dirty="0">
                <a:latin typeface="+mj-lt"/>
              </a:rPr>
              <a:t>Zonder behandelbeperking</a:t>
            </a:r>
          </a:p>
          <a:p>
            <a:endParaRPr lang="nl-NL" dirty="0"/>
          </a:p>
        </p:txBody>
      </p:sp>
      <p:sp>
        <p:nvSpPr>
          <p:cNvPr id="6" name="Tijdelijke aanduiding voor tekst 5">
            <a:extLst>
              <a:ext uri="{FF2B5EF4-FFF2-40B4-BE49-F238E27FC236}">
                <a16:creationId xmlns:a16="http://schemas.microsoft.com/office/drawing/2014/main" id="{976B74F8-EDBD-D6DD-DFB7-274816039956}"/>
              </a:ext>
            </a:extLst>
          </p:cNvPr>
          <p:cNvSpPr>
            <a:spLocks noGrp="1"/>
          </p:cNvSpPr>
          <p:nvPr>
            <p:ph type="body" sz="quarter" idx="3"/>
          </p:nvPr>
        </p:nvSpPr>
        <p:spPr/>
        <p:txBody>
          <a:bodyPr/>
          <a:lstStyle/>
          <a:p>
            <a:r>
              <a:rPr lang="nl-NL" sz="2000" u="sng" dirty="0">
                <a:latin typeface="+mj-lt"/>
              </a:rPr>
              <a:t>Exclusie criteria </a:t>
            </a:r>
          </a:p>
        </p:txBody>
      </p:sp>
      <p:sp>
        <p:nvSpPr>
          <p:cNvPr id="7" name="Tijdelijke aanduiding voor inhoud 6">
            <a:extLst>
              <a:ext uri="{FF2B5EF4-FFF2-40B4-BE49-F238E27FC236}">
                <a16:creationId xmlns:a16="http://schemas.microsoft.com/office/drawing/2014/main" id="{C185574A-4F50-01AC-E4EB-E89A5EF0624A}"/>
              </a:ext>
            </a:extLst>
          </p:cNvPr>
          <p:cNvSpPr>
            <a:spLocks noGrp="1"/>
          </p:cNvSpPr>
          <p:nvPr>
            <p:ph sz="quarter" idx="4"/>
          </p:nvPr>
        </p:nvSpPr>
        <p:spPr/>
        <p:txBody>
          <a:bodyPr>
            <a:normAutofit/>
          </a:bodyPr>
          <a:lstStyle/>
          <a:p>
            <a:pPr lvl="0">
              <a:buFont typeface="Wingdings" pitchFamily="2" charset="2"/>
              <a:buChar char="Ø"/>
            </a:pPr>
            <a:r>
              <a:rPr lang="nl-NL" dirty="0">
                <a:latin typeface="+mj-lt"/>
              </a:rPr>
              <a:t>Recente intracraniële bloeding</a:t>
            </a:r>
          </a:p>
          <a:p>
            <a:pPr lvl="0">
              <a:buFont typeface="Wingdings" pitchFamily="2" charset="2"/>
              <a:buChar char="Ø"/>
            </a:pPr>
            <a:r>
              <a:rPr lang="nl-NL" dirty="0">
                <a:latin typeface="+mj-lt"/>
              </a:rPr>
              <a:t>Postoperatieve opname </a:t>
            </a:r>
          </a:p>
          <a:p>
            <a:pPr lvl="0">
              <a:buFont typeface="Wingdings" pitchFamily="2" charset="2"/>
              <a:buChar char="Ø"/>
            </a:pPr>
            <a:r>
              <a:rPr lang="nl-NL" dirty="0">
                <a:latin typeface="+mj-lt"/>
              </a:rPr>
              <a:t>Behandelbeperking in de zin van: niet-reanimeren of geen ECMO beleid </a:t>
            </a:r>
          </a:p>
          <a:p>
            <a:endParaRPr lang="nl-NL" dirty="0"/>
          </a:p>
        </p:txBody>
      </p:sp>
    </p:spTree>
    <p:extLst>
      <p:ext uri="{BB962C8B-B14F-4D97-AF65-F5344CB8AC3E}">
        <p14:creationId xmlns:p14="http://schemas.microsoft.com/office/powerpoint/2010/main" val="2499065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6707E0-8595-1E94-6220-46E10CFE3463}"/>
              </a:ext>
            </a:extLst>
          </p:cNvPr>
          <p:cNvSpPr>
            <a:spLocks noGrp="1"/>
          </p:cNvSpPr>
          <p:nvPr>
            <p:ph type="title"/>
          </p:nvPr>
        </p:nvSpPr>
        <p:spPr/>
        <p:txBody>
          <a:bodyPr/>
          <a:lstStyle/>
          <a:p>
            <a:r>
              <a:rPr lang="nl-NL" dirty="0"/>
              <a:t>Methode </a:t>
            </a:r>
          </a:p>
        </p:txBody>
      </p:sp>
      <p:sp>
        <p:nvSpPr>
          <p:cNvPr id="7" name="Tijdelijke aanduiding voor inhoud 6">
            <a:extLst>
              <a:ext uri="{FF2B5EF4-FFF2-40B4-BE49-F238E27FC236}">
                <a16:creationId xmlns:a16="http://schemas.microsoft.com/office/drawing/2014/main" id="{FCE11542-CBF4-ACCD-3299-5EBBECBEE123}"/>
              </a:ext>
            </a:extLst>
          </p:cNvPr>
          <p:cNvSpPr>
            <a:spLocks noGrp="1"/>
          </p:cNvSpPr>
          <p:nvPr>
            <p:ph idx="1"/>
          </p:nvPr>
        </p:nvSpPr>
        <p:spPr/>
        <p:txBody>
          <a:bodyPr/>
          <a:lstStyle/>
          <a:p>
            <a:pPr>
              <a:buFont typeface="Wingdings" pitchFamily="2" charset="2"/>
              <a:buChar char="Ø"/>
            </a:pPr>
            <a:r>
              <a:rPr lang="nl-NL" dirty="0"/>
              <a:t>Prospectief, via gestandaardiseerd digitaal formulier, verzamelen van data over patiënten kenmerken, ziekte-ernst (SOFA-score), behandeling (ECMO, buikligging, etc.) en uitkomsten. </a:t>
            </a:r>
          </a:p>
          <a:p>
            <a:pPr>
              <a:buFont typeface="Wingdings" pitchFamily="2" charset="2"/>
              <a:buChar char="Ø"/>
            </a:pPr>
            <a:r>
              <a:rPr lang="nl-NL" dirty="0"/>
              <a:t>Behandeling/ beleid werd bepaald door dienstdoende artsen</a:t>
            </a:r>
          </a:p>
          <a:p>
            <a:pPr>
              <a:buFont typeface="Wingdings" pitchFamily="2" charset="2"/>
              <a:buChar char="Ø"/>
            </a:pPr>
            <a:r>
              <a:rPr lang="nl-NL" dirty="0"/>
              <a:t>Criteria voor het vaststellen van ARDS en oorzaken van ARDS werden bepaald aan de hand van criteria opgesteld door de </a:t>
            </a:r>
            <a:r>
              <a:rPr lang="nl-NL" dirty="0" err="1"/>
              <a:t>Nine</a:t>
            </a:r>
            <a:r>
              <a:rPr lang="nl-NL" dirty="0"/>
              <a:t>-I studiegroep </a:t>
            </a:r>
          </a:p>
          <a:p>
            <a:endParaRPr lang="nl-NL" dirty="0"/>
          </a:p>
          <a:p>
            <a:endParaRPr lang="nl-NL" dirty="0"/>
          </a:p>
        </p:txBody>
      </p:sp>
    </p:spTree>
    <p:extLst>
      <p:ext uri="{BB962C8B-B14F-4D97-AF65-F5344CB8AC3E}">
        <p14:creationId xmlns:p14="http://schemas.microsoft.com/office/powerpoint/2010/main" val="1775949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D380A-AB87-0177-BDED-D586FCA5C6E0}"/>
              </a:ext>
            </a:extLst>
          </p:cNvPr>
          <p:cNvSpPr>
            <a:spLocks noGrp="1"/>
          </p:cNvSpPr>
          <p:nvPr>
            <p:ph type="title"/>
          </p:nvPr>
        </p:nvSpPr>
        <p:spPr/>
        <p:txBody>
          <a:bodyPr/>
          <a:lstStyle/>
          <a:p>
            <a:r>
              <a:rPr lang="nl-NL" dirty="0"/>
              <a:t>Uitkomstmaten </a:t>
            </a:r>
          </a:p>
        </p:txBody>
      </p:sp>
      <p:sp>
        <p:nvSpPr>
          <p:cNvPr id="3" name="Tijdelijke aanduiding voor inhoud 2">
            <a:extLst>
              <a:ext uri="{FF2B5EF4-FFF2-40B4-BE49-F238E27FC236}">
                <a16:creationId xmlns:a16="http://schemas.microsoft.com/office/drawing/2014/main" id="{2EDA4C8F-F204-FD37-673D-3C299AB8766A}"/>
              </a:ext>
            </a:extLst>
          </p:cNvPr>
          <p:cNvSpPr>
            <a:spLocks noGrp="1"/>
          </p:cNvSpPr>
          <p:nvPr>
            <p:ph idx="1"/>
          </p:nvPr>
        </p:nvSpPr>
        <p:spPr>
          <a:xfrm>
            <a:off x="1154954" y="2603500"/>
            <a:ext cx="8825659" cy="3911600"/>
          </a:xfrm>
        </p:spPr>
        <p:txBody>
          <a:bodyPr>
            <a:normAutofit/>
          </a:bodyPr>
          <a:lstStyle/>
          <a:p>
            <a:pPr marL="0" indent="0">
              <a:buNone/>
            </a:pPr>
            <a:r>
              <a:rPr lang="nl-NL" u="sng" dirty="0">
                <a:solidFill>
                  <a:schemeClr val="accent1"/>
                </a:solidFill>
                <a:latin typeface="+mj-lt"/>
              </a:rPr>
              <a:t>Primaire uitkomstmaat: </a:t>
            </a:r>
          </a:p>
          <a:p>
            <a:pPr marL="0" indent="0">
              <a:buNone/>
            </a:pPr>
            <a:r>
              <a:rPr lang="nl-NL" dirty="0">
                <a:latin typeface="+mj-lt"/>
              </a:rPr>
              <a:t>90-dagen mortaliteit, gemeten tot aan het laatste moment van follow-up</a:t>
            </a:r>
          </a:p>
          <a:p>
            <a:pPr marL="0" indent="0">
              <a:buNone/>
            </a:pPr>
            <a:endParaRPr lang="nl-NL" dirty="0">
              <a:latin typeface="+mj-lt"/>
            </a:endParaRPr>
          </a:p>
          <a:p>
            <a:pPr marL="0" indent="0">
              <a:buNone/>
            </a:pPr>
            <a:r>
              <a:rPr lang="nl-NL" u="sng" dirty="0">
                <a:solidFill>
                  <a:schemeClr val="accent1"/>
                </a:solidFill>
                <a:latin typeface="+mj-lt"/>
              </a:rPr>
              <a:t>Secundaire uitkomstmaten: </a:t>
            </a:r>
          </a:p>
          <a:p>
            <a:pPr>
              <a:buFont typeface="Wingdings" pitchFamily="2" charset="2"/>
              <a:buChar char="Ø"/>
            </a:pPr>
            <a:r>
              <a:rPr lang="nl-NL" dirty="0">
                <a:latin typeface="+mj-lt"/>
              </a:rPr>
              <a:t>Sterfte per type maligniteit en ARDS-oorzaak</a:t>
            </a:r>
          </a:p>
          <a:p>
            <a:pPr>
              <a:buFont typeface="Wingdings" pitchFamily="2" charset="2"/>
              <a:buChar char="Ø"/>
            </a:pPr>
            <a:r>
              <a:rPr lang="nl-NL" dirty="0" err="1">
                <a:latin typeface="+mj-lt"/>
              </a:rPr>
              <a:t>Orgaanfalen</a:t>
            </a:r>
            <a:r>
              <a:rPr lang="nl-NL" dirty="0">
                <a:latin typeface="+mj-lt"/>
              </a:rPr>
              <a:t> (niet-respiratoir)</a:t>
            </a:r>
          </a:p>
          <a:p>
            <a:pPr>
              <a:buFont typeface="Wingdings" pitchFamily="2" charset="2"/>
              <a:buChar char="Ø"/>
            </a:pPr>
            <a:r>
              <a:rPr lang="nl-NL" dirty="0">
                <a:latin typeface="+mj-lt"/>
              </a:rPr>
              <a:t>Gebruik van ondersteunende therapieën (ECMO, dialyse, </a:t>
            </a:r>
            <a:r>
              <a:rPr lang="nl-NL" dirty="0" err="1">
                <a:latin typeface="+mj-lt"/>
              </a:rPr>
              <a:t>vasopressie</a:t>
            </a:r>
            <a:r>
              <a:rPr lang="nl-NL" dirty="0">
                <a:latin typeface="+mj-lt"/>
              </a:rPr>
              <a:t>)</a:t>
            </a:r>
          </a:p>
          <a:p>
            <a:pPr>
              <a:buFont typeface="Wingdings" pitchFamily="2" charset="2"/>
              <a:buChar char="Ø"/>
            </a:pPr>
            <a:r>
              <a:rPr lang="nl-NL" dirty="0">
                <a:latin typeface="+mj-lt"/>
              </a:rPr>
              <a:t>Risicofactoren voor 90-dagen mortaliteit (leeftijd, SOFA-score, co-</a:t>
            </a:r>
            <a:r>
              <a:rPr lang="nl-NL" dirty="0" err="1">
                <a:latin typeface="+mj-lt"/>
              </a:rPr>
              <a:t>morbiditeiten</a:t>
            </a:r>
            <a:r>
              <a:rPr lang="nl-NL" dirty="0">
                <a:latin typeface="+mj-lt"/>
              </a:rPr>
              <a:t>)</a:t>
            </a:r>
          </a:p>
        </p:txBody>
      </p:sp>
    </p:spTree>
    <p:extLst>
      <p:ext uri="{BB962C8B-B14F-4D97-AF65-F5344CB8AC3E}">
        <p14:creationId xmlns:p14="http://schemas.microsoft.com/office/powerpoint/2010/main" val="52768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61B28-48BE-2984-FFE2-1C23B81CD720}"/>
              </a:ext>
            </a:extLst>
          </p:cNvPr>
          <p:cNvSpPr>
            <a:spLocks noGrp="1"/>
          </p:cNvSpPr>
          <p:nvPr>
            <p:ph type="title"/>
          </p:nvPr>
        </p:nvSpPr>
        <p:spPr>
          <a:xfrm>
            <a:off x="838200" y="365125"/>
            <a:ext cx="10515600" cy="1668212"/>
          </a:xfrm>
        </p:spPr>
        <p:txBody>
          <a:bodyPr>
            <a:normAutofit/>
          </a:bodyPr>
          <a:lstStyle/>
          <a:p>
            <a:r>
              <a:rPr lang="nl-NL" dirty="0"/>
              <a:t>Studiekenmerken</a:t>
            </a:r>
          </a:p>
        </p:txBody>
      </p:sp>
      <p:sp>
        <p:nvSpPr>
          <p:cNvPr id="7" name="Tijdelijke aanduiding voor inhoud 6">
            <a:extLst>
              <a:ext uri="{FF2B5EF4-FFF2-40B4-BE49-F238E27FC236}">
                <a16:creationId xmlns:a16="http://schemas.microsoft.com/office/drawing/2014/main" id="{AC0AF440-EF76-30DF-A240-B3AF6DF9A88A}"/>
              </a:ext>
            </a:extLst>
          </p:cNvPr>
          <p:cNvSpPr>
            <a:spLocks noGrp="1"/>
          </p:cNvSpPr>
          <p:nvPr>
            <p:ph idx="1"/>
          </p:nvPr>
        </p:nvSpPr>
        <p:spPr/>
        <p:txBody>
          <a:bodyPr/>
          <a:lstStyle/>
          <a:p>
            <a:pPr>
              <a:buFont typeface="Wingdings" pitchFamily="2" charset="2"/>
              <a:buChar char="Ø"/>
            </a:pPr>
            <a:r>
              <a:rPr lang="nl-NL" dirty="0"/>
              <a:t>Doel minimaal 600 patiënten met mild/moderate ARDS te includeren</a:t>
            </a:r>
          </a:p>
          <a:p>
            <a:pPr lvl="1">
              <a:buFont typeface="Wingdings" pitchFamily="2" charset="2"/>
              <a:buChar char="Ø"/>
            </a:pPr>
            <a:r>
              <a:rPr lang="nl-NL" sz="1800" dirty="0"/>
              <a:t>Verwachting was dat +/- 200 zouden verslechteren naar severe ARDS</a:t>
            </a:r>
          </a:p>
          <a:p>
            <a:pPr lvl="2">
              <a:buFont typeface="Wingdings" pitchFamily="2" charset="2"/>
              <a:buChar char="Ø"/>
            </a:pPr>
            <a:r>
              <a:rPr lang="nl-NL" sz="1800" dirty="0"/>
              <a:t>Daarvan zouden dan ongeveer 20 patiënten ECMO krijgen</a:t>
            </a:r>
          </a:p>
          <a:p>
            <a:pPr lvl="2">
              <a:buFont typeface="Wingdings" pitchFamily="2" charset="2"/>
              <a:buChar char="Ø"/>
            </a:pPr>
            <a:endParaRPr lang="nl-NL" sz="1800" dirty="0"/>
          </a:p>
        </p:txBody>
      </p:sp>
    </p:spTree>
    <p:extLst>
      <p:ext uri="{BB962C8B-B14F-4D97-AF65-F5344CB8AC3E}">
        <p14:creationId xmlns:p14="http://schemas.microsoft.com/office/powerpoint/2010/main" val="1413748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02088-CC6D-C618-D1BE-4AA375FA6123}"/>
              </a:ext>
            </a:extLst>
          </p:cNvPr>
          <p:cNvSpPr>
            <a:spLocks noGrp="1"/>
          </p:cNvSpPr>
          <p:nvPr>
            <p:ph type="title"/>
          </p:nvPr>
        </p:nvSpPr>
        <p:spPr/>
        <p:txBody>
          <a:bodyPr/>
          <a:lstStyle/>
          <a:p>
            <a:r>
              <a:rPr lang="nl-NL" dirty="0"/>
              <a:t>Statistische analyse</a:t>
            </a:r>
          </a:p>
        </p:txBody>
      </p:sp>
      <p:sp>
        <p:nvSpPr>
          <p:cNvPr id="4" name="Tijdelijke aanduiding voor inhoud 3">
            <a:extLst>
              <a:ext uri="{FF2B5EF4-FFF2-40B4-BE49-F238E27FC236}">
                <a16:creationId xmlns:a16="http://schemas.microsoft.com/office/drawing/2014/main" id="{45C1B6A8-6DAC-0216-E419-BE50A4767D61}"/>
              </a:ext>
            </a:extLst>
          </p:cNvPr>
          <p:cNvSpPr>
            <a:spLocks noGrp="1"/>
          </p:cNvSpPr>
          <p:nvPr>
            <p:ph sz="half" idx="1"/>
          </p:nvPr>
        </p:nvSpPr>
        <p:spPr>
          <a:xfrm>
            <a:off x="500063" y="2603500"/>
            <a:ext cx="5480049" cy="3416301"/>
          </a:xfrm>
        </p:spPr>
        <p:txBody>
          <a:bodyPr>
            <a:normAutofit fontScale="92500" lnSpcReduction="20000"/>
          </a:bodyPr>
          <a:lstStyle/>
          <a:p>
            <a:pPr marL="0" indent="0">
              <a:buNone/>
            </a:pPr>
            <a:r>
              <a:rPr lang="nl-NL" dirty="0"/>
              <a:t>Bias reductie: </a:t>
            </a:r>
          </a:p>
          <a:p>
            <a:pPr>
              <a:buFont typeface="Wingdings" pitchFamily="2" charset="2"/>
              <a:buChar char="Ø"/>
            </a:pPr>
            <a:r>
              <a:rPr lang="nl-NL" dirty="0" err="1"/>
              <a:t>Propensity</a:t>
            </a:r>
            <a:r>
              <a:rPr lang="nl-NL" dirty="0"/>
              <a:t> score (overlap </a:t>
            </a:r>
            <a:r>
              <a:rPr lang="nl-NL" dirty="0" err="1"/>
              <a:t>weighting</a:t>
            </a:r>
            <a:r>
              <a:rPr lang="nl-NL" dirty="0"/>
              <a:t>) </a:t>
            </a:r>
          </a:p>
          <a:p>
            <a:pPr>
              <a:buFont typeface="Wingdings" pitchFamily="2" charset="2"/>
              <a:buChar char="Ø"/>
            </a:pPr>
            <a:endParaRPr lang="nl-NL" dirty="0"/>
          </a:p>
          <a:p>
            <a:pPr marL="0" indent="0">
              <a:buNone/>
            </a:pPr>
            <a:r>
              <a:rPr lang="nl-NL" dirty="0"/>
              <a:t>Vergelijking variabelen:</a:t>
            </a:r>
          </a:p>
          <a:p>
            <a:pPr>
              <a:buFont typeface="Wingdings" pitchFamily="2" charset="2"/>
              <a:buChar char="Ø"/>
            </a:pPr>
            <a:r>
              <a:rPr lang="nl-NL" dirty="0"/>
              <a:t>Categorische variabelen: </a:t>
            </a:r>
            <a:r>
              <a:rPr lang="el-GR" dirty="0"/>
              <a:t>χ²-</a:t>
            </a:r>
            <a:r>
              <a:rPr lang="nl-NL" dirty="0"/>
              <a:t>test of </a:t>
            </a:r>
            <a:r>
              <a:rPr lang="nl-NL" dirty="0" err="1"/>
              <a:t>Fisher’s</a:t>
            </a:r>
            <a:r>
              <a:rPr lang="nl-NL" dirty="0"/>
              <a:t> exact test</a:t>
            </a:r>
          </a:p>
          <a:p>
            <a:pPr>
              <a:buFont typeface="Wingdings" pitchFamily="2" charset="2"/>
              <a:buChar char="Ø"/>
            </a:pPr>
            <a:r>
              <a:rPr lang="nl-NL" dirty="0"/>
              <a:t>Continue variabelen: </a:t>
            </a:r>
            <a:r>
              <a:rPr lang="nl-NL" dirty="0" err="1"/>
              <a:t>Wilcoxon</a:t>
            </a:r>
            <a:r>
              <a:rPr lang="nl-NL" dirty="0"/>
              <a:t> rank-</a:t>
            </a:r>
            <a:r>
              <a:rPr lang="nl-NL" dirty="0" err="1"/>
              <a:t>sum</a:t>
            </a:r>
            <a:r>
              <a:rPr lang="nl-NL" dirty="0"/>
              <a:t> test</a:t>
            </a:r>
          </a:p>
          <a:p>
            <a:pPr marL="0" indent="0">
              <a:buNone/>
            </a:pPr>
            <a:endParaRPr lang="nl-NL" dirty="0"/>
          </a:p>
          <a:p>
            <a:pPr marL="0" indent="0">
              <a:buNone/>
            </a:pPr>
            <a:r>
              <a:rPr lang="nl-NL" dirty="0"/>
              <a:t>Analyse mortaliteit</a:t>
            </a:r>
          </a:p>
          <a:p>
            <a:pPr>
              <a:buFont typeface="Wingdings" pitchFamily="2" charset="2"/>
              <a:buChar char="Ø"/>
            </a:pPr>
            <a:r>
              <a:rPr lang="nl-NL" dirty="0"/>
              <a:t>Cox-regressie model </a:t>
            </a:r>
          </a:p>
        </p:txBody>
      </p:sp>
      <p:sp>
        <p:nvSpPr>
          <p:cNvPr id="5" name="Tijdelijke aanduiding voor inhoud 4">
            <a:extLst>
              <a:ext uri="{FF2B5EF4-FFF2-40B4-BE49-F238E27FC236}">
                <a16:creationId xmlns:a16="http://schemas.microsoft.com/office/drawing/2014/main" id="{1CC9C5C9-D2DF-91F1-33DC-6EEFF8721341}"/>
              </a:ext>
            </a:extLst>
          </p:cNvPr>
          <p:cNvSpPr>
            <a:spLocks noGrp="1"/>
          </p:cNvSpPr>
          <p:nvPr>
            <p:ph sz="half" idx="2"/>
          </p:nvPr>
        </p:nvSpPr>
        <p:spPr>
          <a:xfrm>
            <a:off x="6208712" y="2603499"/>
            <a:ext cx="5480049" cy="3883025"/>
          </a:xfrm>
        </p:spPr>
        <p:txBody>
          <a:bodyPr>
            <a:normAutofit fontScale="92500" lnSpcReduction="20000"/>
          </a:bodyPr>
          <a:lstStyle/>
          <a:p>
            <a:pPr marL="0" indent="0">
              <a:buNone/>
            </a:pPr>
            <a:r>
              <a:rPr lang="nl-NL" dirty="0"/>
              <a:t>Associatie ECMO – </a:t>
            </a:r>
            <a:r>
              <a:rPr lang="nl-NL" dirty="0" err="1"/>
              <a:t>outcome</a:t>
            </a:r>
            <a:r>
              <a:rPr lang="nl-NL" dirty="0"/>
              <a:t>: </a:t>
            </a:r>
          </a:p>
          <a:p>
            <a:pPr>
              <a:buFont typeface="Wingdings" pitchFamily="2" charset="2"/>
              <a:buChar char="Ø"/>
            </a:pPr>
            <a:r>
              <a:rPr lang="nl-NL" dirty="0"/>
              <a:t>Double </a:t>
            </a:r>
            <a:r>
              <a:rPr lang="nl-NL" dirty="0" err="1"/>
              <a:t>adjustment</a:t>
            </a:r>
            <a:r>
              <a:rPr lang="nl-NL" dirty="0"/>
              <a:t> </a:t>
            </a:r>
            <a:r>
              <a:rPr lang="nl-NL" dirty="0" err="1"/>
              <a:t>strategy</a:t>
            </a:r>
            <a:r>
              <a:rPr lang="nl-NL" dirty="0"/>
              <a:t> </a:t>
            </a:r>
          </a:p>
          <a:p>
            <a:pPr lvl="1">
              <a:buFont typeface="Wingdings" pitchFamily="2" charset="2"/>
              <a:buChar char="Ø"/>
            </a:pPr>
            <a:r>
              <a:rPr lang="nl-NL" dirty="0" err="1"/>
              <a:t>Ristrictie</a:t>
            </a:r>
            <a:r>
              <a:rPr lang="nl-NL" dirty="0"/>
              <a:t> (patiënten die &gt;72 uur op de IC lagen)</a:t>
            </a:r>
          </a:p>
          <a:p>
            <a:pPr lvl="1">
              <a:buFont typeface="Wingdings" pitchFamily="2" charset="2"/>
              <a:buChar char="Ø"/>
            </a:pPr>
            <a:r>
              <a:rPr lang="nl-NL" dirty="0" err="1"/>
              <a:t>Propensity</a:t>
            </a:r>
            <a:r>
              <a:rPr lang="nl-NL" dirty="0"/>
              <a:t> score </a:t>
            </a:r>
          </a:p>
          <a:p>
            <a:pPr lvl="1">
              <a:buFont typeface="Wingdings" pitchFamily="2" charset="2"/>
              <a:buChar char="Ø"/>
            </a:pPr>
            <a:r>
              <a:rPr lang="nl-NL" dirty="0"/>
              <a:t>Cox model </a:t>
            </a:r>
          </a:p>
          <a:p>
            <a:pPr marL="457200" lvl="1" indent="0">
              <a:buNone/>
            </a:pPr>
            <a:endParaRPr lang="nl-NL" dirty="0"/>
          </a:p>
          <a:p>
            <a:pPr marL="12700" lvl="1" indent="0">
              <a:buNone/>
            </a:pPr>
            <a:r>
              <a:rPr lang="nl-NL" sz="1900" dirty="0"/>
              <a:t>7 </a:t>
            </a:r>
            <a:r>
              <a:rPr lang="nl-NL" sz="1900" dirty="0" err="1"/>
              <a:t>Sensitivity</a:t>
            </a:r>
            <a:r>
              <a:rPr lang="nl-NL" sz="1900" dirty="0"/>
              <a:t> analyses </a:t>
            </a:r>
          </a:p>
          <a:p>
            <a:pPr marL="355600" lvl="1" indent="-342900">
              <a:buFont typeface="Wingdings" pitchFamily="2" charset="2"/>
              <a:buChar char="Ø"/>
            </a:pPr>
            <a:r>
              <a:rPr lang="nl-NL" sz="1800" dirty="0" err="1"/>
              <a:t>Frailty</a:t>
            </a:r>
            <a:r>
              <a:rPr lang="nl-NL" sz="1800" dirty="0"/>
              <a:t>, ECOG, neutropenie, HSCT, onbekende oorzaak van ARDS, progressieve maligniteit en lactaat</a:t>
            </a:r>
          </a:p>
          <a:p>
            <a:pPr marL="12700" lvl="1" indent="0">
              <a:buNone/>
            </a:pPr>
            <a:endParaRPr lang="nl-NL" dirty="0"/>
          </a:p>
          <a:p>
            <a:pPr marL="12700" lvl="1" indent="0">
              <a:buNone/>
            </a:pPr>
            <a:r>
              <a:rPr lang="nl-NL" dirty="0"/>
              <a:t>NB: Statistische significantie bij P&lt;0.05</a:t>
            </a:r>
          </a:p>
        </p:txBody>
      </p:sp>
    </p:spTree>
    <p:extLst>
      <p:ext uri="{BB962C8B-B14F-4D97-AF65-F5344CB8AC3E}">
        <p14:creationId xmlns:p14="http://schemas.microsoft.com/office/powerpoint/2010/main" val="19519551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directiekamer">
  <a:themeElements>
    <a:clrScheme name="Ion-directiekamer">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directiekamer">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directiekamer">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{E3F51F74-2B67-1448-9159-811325B25F49}tf10001076</Template>
  <TotalTime>10230</TotalTime>
  <Words>1117</Words>
  <Application>Microsoft Office PowerPoint</Application>
  <PresentationFormat>Breedbeeld</PresentationFormat>
  <Paragraphs>141</Paragraphs>
  <Slides>18</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Century Gothic</vt:lpstr>
      <vt:lpstr>Wingdings</vt:lpstr>
      <vt:lpstr>Wingdings 3</vt:lpstr>
      <vt:lpstr>Ion-directiekamer</vt:lpstr>
      <vt:lpstr>Acute respiratory distress syndrome in patiënts with cancer: the YELENNA prospective multinational observational cohort study</vt:lpstr>
      <vt:lpstr>Introductie </vt:lpstr>
      <vt:lpstr>Primaire doel van de studie </vt:lpstr>
      <vt:lpstr>Methode </vt:lpstr>
      <vt:lpstr>In- en exclusie criteria </vt:lpstr>
      <vt:lpstr>Methode </vt:lpstr>
      <vt:lpstr>Uitkomstmaten </vt:lpstr>
      <vt:lpstr>Studiekenmerken</vt:lpstr>
      <vt:lpstr>Statistische analyse</vt:lpstr>
      <vt:lpstr>Resultaten</vt:lpstr>
      <vt:lpstr>PowerPoint-presentatie</vt:lpstr>
      <vt:lpstr>Resultaten</vt:lpstr>
      <vt:lpstr>Resultaten</vt:lpstr>
      <vt:lpstr>Resultaten, subgroep analyse </vt:lpstr>
      <vt:lpstr>PowerPoint-presentatie</vt:lpstr>
      <vt:lpstr>Conclusie </vt:lpstr>
      <vt:lpstr>Discussie </vt:lpstr>
      <vt:lpstr>Implicaties voor de PICU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respiratory distress syndrome in patiënts with cancer: the YELENNA prospective multinational observational cohort study</dc:title>
  <dc:creator>Microsoft Office-gebruiker</dc:creator>
  <cp:lastModifiedBy>Wilde, J. de (Joke)</cp:lastModifiedBy>
  <cp:revision>10</cp:revision>
  <dcterms:created xsi:type="dcterms:W3CDTF">2025-10-06T11:19:39Z</dcterms:created>
  <dcterms:modified xsi:type="dcterms:W3CDTF">2025-10-14T08:35:36Z</dcterms:modified>
</cp:coreProperties>
</file>