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5"/>
  </p:notesMasterIdLst>
  <p:handoutMasterIdLst>
    <p:handoutMasterId r:id="rId26"/>
  </p:handoutMasterIdLst>
  <p:sldIdLst>
    <p:sldId id="257" r:id="rId6"/>
    <p:sldId id="256" r:id="rId7"/>
    <p:sldId id="258" r:id="rId8"/>
    <p:sldId id="297" r:id="rId9"/>
    <p:sldId id="259" r:id="rId10"/>
    <p:sldId id="260" r:id="rId11"/>
    <p:sldId id="261" r:id="rId12"/>
    <p:sldId id="262" r:id="rId13"/>
    <p:sldId id="263" r:id="rId14"/>
    <p:sldId id="264" r:id="rId15"/>
    <p:sldId id="265" r:id="rId16"/>
    <p:sldId id="266" r:id="rId17"/>
    <p:sldId id="267" r:id="rId18"/>
    <p:sldId id="268" r:id="rId19"/>
    <p:sldId id="298" r:id="rId20"/>
    <p:sldId id="269" r:id="rId21"/>
    <p:sldId id="270" r:id="rId22"/>
    <p:sldId id="299"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EFD85-606F-4C6E-ABA8-10D631BD5F02}" v="1" dt="2025-11-24T09:37:42.69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046" autoAdjust="0"/>
  </p:normalViewPr>
  <p:slideViewPr>
    <p:cSldViewPr snapToGrid="0">
      <p:cViewPr varScale="1">
        <p:scale>
          <a:sx n="76" d="100"/>
          <a:sy n="76" d="100"/>
        </p:scale>
        <p:origin x="806" y="5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25-11-2025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25-11-2025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Jonge </a:t>
            </a:r>
            <a:r>
              <a:rPr lang="nl-NL" dirty="0" err="1"/>
              <a:t>patienten</a:t>
            </a:r>
            <a:r>
              <a:rPr lang="nl-NL" dirty="0"/>
              <a:t>, veel AKI 60-70%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8</a:t>
            </a:fld>
            <a:endParaRPr lang="nl-NL"/>
          </a:p>
        </p:txBody>
      </p:sp>
    </p:spTree>
    <p:extLst>
      <p:ext uri="{BB962C8B-B14F-4D97-AF65-F5344CB8AC3E}">
        <p14:creationId xmlns:p14="http://schemas.microsoft.com/office/powerpoint/2010/main" val="121396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17</a:t>
            </a:fld>
            <a:endParaRPr lang="nl-NL"/>
          </a:p>
        </p:txBody>
      </p:sp>
    </p:spTree>
    <p:extLst>
      <p:ext uri="{BB962C8B-B14F-4D97-AF65-F5344CB8AC3E}">
        <p14:creationId xmlns:p14="http://schemas.microsoft.com/office/powerpoint/2010/main" val="404904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p:txBody>
          <a:bodyPr/>
          <a:lstStyle/>
          <a:p>
            <a:r>
              <a:rPr lang="en-US" dirty="0" err="1"/>
              <a:t>Methyleen</a:t>
            </a:r>
            <a:r>
              <a:rPr lang="en-US" dirty="0"/>
              <a:t> </a:t>
            </a:r>
            <a:r>
              <a:rPr lang="en-US" dirty="0" err="1"/>
              <a:t>blauw</a:t>
            </a:r>
            <a:r>
              <a:rPr lang="en-US" dirty="0"/>
              <a:t> 	</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p:txBody>
          <a:bodyPr/>
          <a:lstStyle/>
          <a:p>
            <a:r>
              <a:rPr lang="en-US" dirty="0"/>
              <a:t>Linda van Wagenberg 24-11-2025</a:t>
            </a:r>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p:txBody>
          <a:bodyPr/>
          <a:lstStyle/>
          <a:p>
            <a:r>
              <a:rPr lang="en-US" dirty="0"/>
              <a:t>Journal club </a:t>
            </a:r>
          </a:p>
        </p:txBody>
      </p:sp>
      <p:pic>
        <p:nvPicPr>
          <p:cNvPr id="1026" name="Picture 2" descr="153 Methylene Blue Stock Video Footage - 4K and HD Video Clips |  Shutterstock">
            <a:extLst>
              <a:ext uri="{FF2B5EF4-FFF2-40B4-BE49-F238E27FC236}">
                <a16:creationId xmlns:a16="http://schemas.microsoft.com/office/drawing/2014/main" id="{2161F313-AD8B-62B4-F724-943769D47ACD}"/>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6038" b="160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AC16D-CCE6-9AE3-1544-FB2E04982801}"/>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47C9F4C3-5BB6-7E39-0634-600BC5BE3ED3}"/>
              </a:ext>
            </a:extLst>
          </p:cNvPr>
          <p:cNvSpPr>
            <a:spLocks noGrp="1"/>
          </p:cNvSpPr>
          <p:nvPr>
            <p:ph type="body" sz="quarter" idx="10"/>
          </p:nvPr>
        </p:nvSpPr>
        <p:spPr>
          <a:xfrm>
            <a:off x="619125" y="1476375"/>
            <a:ext cx="4537761" cy="4320000"/>
          </a:xfrm>
        </p:spPr>
        <p:txBody>
          <a:bodyPr/>
          <a:lstStyle/>
          <a:p>
            <a:r>
              <a:rPr lang="nl-NL" b="0" dirty="0"/>
              <a:t>Mediane punten (zonder IQR)</a:t>
            </a:r>
          </a:p>
          <a:p>
            <a:endParaRPr lang="nl-NL" b="0" dirty="0"/>
          </a:p>
          <a:p>
            <a:r>
              <a:rPr lang="nl-NL" b="0" dirty="0"/>
              <a:t>Geen verschil in lactaat na T=2 (20 min)</a:t>
            </a:r>
          </a:p>
          <a:p>
            <a:r>
              <a:rPr lang="nl-NL" b="0" dirty="0"/>
              <a:t>Kortdurende stijging in DO</a:t>
            </a:r>
            <a:r>
              <a:rPr lang="nl-NL" b="0" baseline="-25000" dirty="0"/>
              <a:t>2</a:t>
            </a:r>
            <a:r>
              <a:rPr lang="nl-NL" b="0" dirty="0"/>
              <a:t>I na MB</a:t>
            </a:r>
          </a:p>
          <a:p>
            <a:endParaRPr lang="nl-NL" dirty="0"/>
          </a:p>
          <a:p>
            <a:endParaRPr lang="nl-NL" dirty="0"/>
          </a:p>
          <a:p>
            <a:endParaRPr lang="nl-NL" dirty="0"/>
          </a:p>
        </p:txBody>
      </p:sp>
      <p:sp>
        <p:nvSpPr>
          <p:cNvPr id="4" name="Tijdelijke aanduiding voor tekst 3">
            <a:extLst>
              <a:ext uri="{FF2B5EF4-FFF2-40B4-BE49-F238E27FC236}">
                <a16:creationId xmlns:a16="http://schemas.microsoft.com/office/drawing/2014/main" id="{578F776E-2599-B7B5-6FC2-C70849604CEF}"/>
              </a:ext>
            </a:extLst>
          </p:cNvPr>
          <p:cNvSpPr>
            <a:spLocks noGrp="1"/>
          </p:cNvSpPr>
          <p:nvPr>
            <p:ph type="body"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5971B650-83CF-CAD7-6D39-471BEF0D2F04}"/>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7" name="Afbeelding 6">
            <a:extLst>
              <a:ext uri="{FF2B5EF4-FFF2-40B4-BE49-F238E27FC236}">
                <a16:creationId xmlns:a16="http://schemas.microsoft.com/office/drawing/2014/main" id="{5F2C6AED-4536-FC49-24FF-AB42BC4E95A6}"/>
              </a:ext>
            </a:extLst>
          </p:cNvPr>
          <p:cNvPicPr>
            <a:picLocks noChangeAspect="1"/>
          </p:cNvPicPr>
          <p:nvPr/>
        </p:nvPicPr>
        <p:blipFill rotWithShape="1">
          <a:blip r:embed="rId2"/>
          <a:srcRect l="61824" t="16865" r="12365" b="5946"/>
          <a:stretch/>
        </p:blipFill>
        <p:spPr>
          <a:xfrm>
            <a:off x="5247503" y="417287"/>
            <a:ext cx="6753262" cy="6311294"/>
          </a:xfrm>
          <a:prstGeom prst="rect">
            <a:avLst/>
          </a:prstGeom>
        </p:spPr>
      </p:pic>
      <p:sp>
        <p:nvSpPr>
          <p:cNvPr id="6" name="Tekstvak 5">
            <a:extLst>
              <a:ext uri="{FF2B5EF4-FFF2-40B4-BE49-F238E27FC236}">
                <a16:creationId xmlns:a16="http://schemas.microsoft.com/office/drawing/2014/main" id="{ECBB1AEC-1590-2D4E-EB05-892DACC82F54}"/>
              </a:ext>
            </a:extLst>
          </p:cNvPr>
          <p:cNvSpPr txBox="1"/>
          <p:nvPr/>
        </p:nvSpPr>
        <p:spPr>
          <a:xfrm>
            <a:off x="3806301" y="5103877"/>
            <a:ext cx="2457974" cy="1384995"/>
          </a:xfrm>
          <a:prstGeom prst="rect">
            <a:avLst/>
          </a:prstGeom>
          <a:noFill/>
        </p:spPr>
        <p:txBody>
          <a:bodyPr wrap="square" rtlCol="0">
            <a:spAutoFit/>
          </a:bodyPr>
          <a:lstStyle/>
          <a:p>
            <a:r>
              <a:rPr lang="nl-NL" sz="1400" dirty="0"/>
              <a:t>T1= baseline</a:t>
            </a:r>
          </a:p>
          <a:p>
            <a:r>
              <a:rPr lang="nl-NL" sz="1400" dirty="0"/>
              <a:t>T2= 20 min</a:t>
            </a:r>
          </a:p>
          <a:p>
            <a:r>
              <a:rPr lang="nl-NL" sz="1400" dirty="0"/>
              <a:t>T3= 2 uur</a:t>
            </a:r>
          </a:p>
          <a:p>
            <a:r>
              <a:rPr lang="nl-NL" sz="1400" dirty="0"/>
              <a:t>T4= 24 uur</a:t>
            </a:r>
          </a:p>
          <a:p>
            <a:r>
              <a:rPr lang="nl-NL" sz="1400" dirty="0"/>
              <a:t>T5= 48 uur</a:t>
            </a:r>
          </a:p>
          <a:p>
            <a:r>
              <a:rPr lang="nl-NL" sz="1400" dirty="0"/>
              <a:t>T6= 72 uur </a:t>
            </a:r>
          </a:p>
        </p:txBody>
      </p:sp>
    </p:spTree>
    <p:extLst>
      <p:ext uri="{BB962C8B-B14F-4D97-AF65-F5344CB8AC3E}">
        <p14:creationId xmlns:p14="http://schemas.microsoft.com/office/powerpoint/2010/main" val="133031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1C015-B147-CBD5-4D5E-5ABBC64FA383}"/>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20D59854-A197-53CE-95CF-007FFE20E647}"/>
              </a:ext>
            </a:extLst>
          </p:cNvPr>
          <p:cNvSpPr>
            <a:spLocks noGrp="1"/>
          </p:cNvSpPr>
          <p:nvPr>
            <p:ph type="body" sz="quarter" idx="10"/>
          </p:nvPr>
        </p:nvSpPr>
        <p:spPr>
          <a:xfrm>
            <a:off x="619125" y="1476375"/>
            <a:ext cx="3450367" cy="4320000"/>
          </a:xfrm>
        </p:spPr>
        <p:txBody>
          <a:bodyPr/>
          <a:lstStyle/>
          <a:p>
            <a:endParaRPr lang="nl-NL" dirty="0"/>
          </a:p>
          <a:p>
            <a:r>
              <a:rPr lang="nl-NL" b="0" dirty="0"/>
              <a:t>Mediane punten (zonder IQR)</a:t>
            </a:r>
          </a:p>
          <a:p>
            <a:endParaRPr lang="nl-NL" b="0" dirty="0"/>
          </a:p>
          <a:p>
            <a:r>
              <a:rPr lang="nl-NL" b="0" dirty="0"/>
              <a:t>NO hoger tijdens 48 uur MB</a:t>
            </a:r>
          </a:p>
          <a:p>
            <a:r>
              <a:rPr lang="nl-NL" dirty="0"/>
              <a:t> </a:t>
            </a:r>
          </a:p>
        </p:txBody>
      </p:sp>
      <p:sp>
        <p:nvSpPr>
          <p:cNvPr id="4" name="Tijdelijke aanduiding voor tekst 3">
            <a:extLst>
              <a:ext uri="{FF2B5EF4-FFF2-40B4-BE49-F238E27FC236}">
                <a16:creationId xmlns:a16="http://schemas.microsoft.com/office/drawing/2014/main" id="{2FA7C6EF-5E2D-30A6-5323-85CE59C42FCA}"/>
              </a:ext>
            </a:extLst>
          </p:cNvPr>
          <p:cNvSpPr>
            <a:spLocks noGrp="1"/>
          </p:cNvSpPr>
          <p:nvPr>
            <p:ph type="body"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A3875C-403E-03B8-18F7-872E1103B735}"/>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7" name="Afbeelding 6">
            <a:extLst>
              <a:ext uri="{FF2B5EF4-FFF2-40B4-BE49-F238E27FC236}">
                <a16:creationId xmlns:a16="http://schemas.microsoft.com/office/drawing/2014/main" id="{DCD3D5C8-8420-C159-27E2-63C5D150E99E}"/>
              </a:ext>
            </a:extLst>
          </p:cNvPr>
          <p:cNvPicPr>
            <a:picLocks noChangeAspect="1"/>
          </p:cNvPicPr>
          <p:nvPr/>
        </p:nvPicPr>
        <p:blipFill rotWithShape="1">
          <a:blip r:embed="rId2"/>
          <a:srcRect l="61960" t="17515" r="13378" b="30377"/>
          <a:stretch/>
        </p:blipFill>
        <p:spPr>
          <a:xfrm>
            <a:off x="3833725" y="989760"/>
            <a:ext cx="7578812" cy="5004091"/>
          </a:xfrm>
          <a:prstGeom prst="rect">
            <a:avLst/>
          </a:prstGeom>
        </p:spPr>
      </p:pic>
      <p:sp>
        <p:nvSpPr>
          <p:cNvPr id="6" name="Tekstvak 5">
            <a:extLst>
              <a:ext uri="{FF2B5EF4-FFF2-40B4-BE49-F238E27FC236}">
                <a16:creationId xmlns:a16="http://schemas.microsoft.com/office/drawing/2014/main" id="{7A5F871B-DD18-CCD4-E63C-C481ABC7345B}"/>
              </a:ext>
            </a:extLst>
          </p:cNvPr>
          <p:cNvSpPr txBox="1"/>
          <p:nvPr/>
        </p:nvSpPr>
        <p:spPr>
          <a:xfrm>
            <a:off x="2422175" y="4510118"/>
            <a:ext cx="2457974" cy="1384995"/>
          </a:xfrm>
          <a:prstGeom prst="rect">
            <a:avLst/>
          </a:prstGeom>
          <a:noFill/>
        </p:spPr>
        <p:txBody>
          <a:bodyPr wrap="square" rtlCol="0">
            <a:spAutoFit/>
          </a:bodyPr>
          <a:lstStyle/>
          <a:p>
            <a:r>
              <a:rPr lang="nl-NL" sz="1400" dirty="0"/>
              <a:t>T1= baseline</a:t>
            </a:r>
          </a:p>
          <a:p>
            <a:r>
              <a:rPr lang="nl-NL" sz="1400" dirty="0"/>
              <a:t>T2= 20 min</a:t>
            </a:r>
          </a:p>
          <a:p>
            <a:r>
              <a:rPr lang="nl-NL" sz="1400" dirty="0"/>
              <a:t>T3= 2 uur</a:t>
            </a:r>
          </a:p>
          <a:p>
            <a:r>
              <a:rPr lang="nl-NL" sz="1400" dirty="0"/>
              <a:t>T4= 24 uur</a:t>
            </a:r>
          </a:p>
          <a:p>
            <a:r>
              <a:rPr lang="nl-NL" sz="1400" dirty="0"/>
              <a:t>T5= 48 uur</a:t>
            </a:r>
          </a:p>
          <a:p>
            <a:r>
              <a:rPr lang="nl-NL" sz="1400" dirty="0"/>
              <a:t>T6= 72 uur </a:t>
            </a:r>
          </a:p>
        </p:txBody>
      </p:sp>
    </p:spTree>
    <p:extLst>
      <p:ext uri="{BB962C8B-B14F-4D97-AF65-F5344CB8AC3E}">
        <p14:creationId xmlns:p14="http://schemas.microsoft.com/office/powerpoint/2010/main" val="297356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CAF50-93BB-005B-53D4-5343AB012A25}"/>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6949CA1D-D4FD-98C6-352A-607B1CE4DE09}"/>
              </a:ext>
            </a:extLst>
          </p:cNvPr>
          <p:cNvSpPr>
            <a:spLocks noGrp="1"/>
          </p:cNvSpPr>
          <p:nvPr>
            <p:ph type="body" sz="quarter" idx="10"/>
          </p:nvPr>
        </p:nvSpPr>
        <p:spPr>
          <a:xfrm>
            <a:off x="619126" y="1476375"/>
            <a:ext cx="4182128" cy="4320000"/>
          </a:xfrm>
        </p:spPr>
        <p:txBody>
          <a:bodyPr/>
          <a:lstStyle/>
          <a:p>
            <a:r>
              <a:rPr lang="nl-NL" b="0" dirty="0"/>
              <a:t>Elke waarde weergegeven als een cirkel en lijnen om positieve en negatieve associaties weer te geven. </a:t>
            </a:r>
          </a:p>
          <a:p>
            <a:endParaRPr lang="nl-NL" b="0" dirty="0"/>
          </a:p>
          <a:p>
            <a:endParaRPr lang="nl-NL" b="0" dirty="0"/>
          </a:p>
          <a:p>
            <a:r>
              <a:rPr lang="nl-NL" b="0" dirty="0"/>
              <a:t>NOR en VAS gerelateerd aan NO binnen controle groep</a:t>
            </a:r>
          </a:p>
          <a:p>
            <a:r>
              <a:rPr lang="nl-NL" b="0" dirty="0"/>
              <a:t>NOR en VAS gerelateerd aan IL10 binnen MB groep. </a:t>
            </a:r>
          </a:p>
          <a:p>
            <a:endParaRPr lang="nl-NL" dirty="0"/>
          </a:p>
          <a:p>
            <a:endParaRPr lang="nl-NL" sz="1600" b="0" i="1" dirty="0">
              <a:solidFill>
                <a:srgbClr val="FC6039"/>
              </a:solidFill>
            </a:endParaRPr>
          </a:p>
          <a:p>
            <a:r>
              <a:rPr lang="en-US" sz="1600" b="0" i="1" dirty="0">
                <a:solidFill>
                  <a:srgbClr val="FC6039"/>
                </a:solidFill>
              </a:rPr>
              <a:t>Taken together, these findings indicate that the underlying mechanism through which MBs impact hemodynamic features in septic shock may include not only the suppression of NO activity but also the involvement of other events mediated by IL-10.</a:t>
            </a:r>
            <a:endParaRPr lang="nl-NL" sz="1600" b="0" i="1" dirty="0">
              <a:solidFill>
                <a:srgbClr val="FC6039"/>
              </a:solidFill>
            </a:endParaRPr>
          </a:p>
          <a:p>
            <a:endParaRPr lang="nl-NL" dirty="0"/>
          </a:p>
        </p:txBody>
      </p:sp>
      <p:sp>
        <p:nvSpPr>
          <p:cNvPr id="4" name="Tijdelijke aanduiding voor tekst 3">
            <a:extLst>
              <a:ext uri="{FF2B5EF4-FFF2-40B4-BE49-F238E27FC236}">
                <a16:creationId xmlns:a16="http://schemas.microsoft.com/office/drawing/2014/main" id="{1AA67D23-92E2-740A-F612-89C2DF030794}"/>
              </a:ext>
            </a:extLst>
          </p:cNvPr>
          <p:cNvSpPr>
            <a:spLocks noGrp="1"/>
          </p:cNvSpPr>
          <p:nvPr>
            <p:ph type="body"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A112A304-50B3-8FD2-11FC-2897AD579CF8}"/>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7" name="Afbeelding 6">
            <a:extLst>
              <a:ext uri="{FF2B5EF4-FFF2-40B4-BE49-F238E27FC236}">
                <a16:creationId xmlns:a16="http://schemas.microsoft.com/office/drawing/2014/main" id="{16D09D20-D61F-1083-9245-D79A0ECF206A}"/>
              </a:ext>
            </a:extLst>
          </p:cNvPr>
          <p:cNvPicPr>
            <a:picLocks noChangeAspect="1"/>
          </p:cNvPicPr>
          <p:nvPr/>
        </p:nvPicPr>
        <p:blipFill rotWithShape="1">
          <a:blip r:embed="rId2"/>
          <a:srcRect l="61892" t="17513" r="11892" b="11785"/>
          <a:stretch/>
        </p:blipFill>
        <p:spPr>
          <a:xfrm>
            <a:off x="5305168" y="674764"/>
            <a:ext cx="6793847" cy="5725741"/>
          </a:xfrm>
          <a:prstGeom prst="rect">
            <a:avLst/>
          </a:prstGeom>
        </p:spPr>
      </p:pic>
    </p:spTree>
    <p:extLst>
      <p:ext uri="{BB962C8B-B14F-4D97-AF65-F5344CB8AC3E}">
        <p14:creationId xmlns:p14="http://schemas.microsoft.com/office/powerpoint/2010/main" val="325609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330FB-CB77-3D97-5127-42B81507C34B}"/>
              </a:ext>
            </a:extLst>
          </p:cNvPr>
          <p:cNvSpPr>
            <a:spLocks noGrp="1"/>
          </p:cNvSpPr>
          <p:nvPr>
            <p:ph type="title"/>
          </p:nvPr>
        </p:nvSpPr>
        <p:spPr/>
        <p:txBody>
          <a:bodyPr/>
          <a:lstStyle/>
          <a:p>
            <a:r>
              <a:rPr lang="nl-NL" dirty="0"/>
              <a:t>Discussie </a:t>
            </a:r>
          </a:p>
        </p:txBody>
      </p:sp>
      <p:sp>
        <p:nvSpPr>
          <p:cNvPr id="6" name="Tijdelijke aanduiding voor tekst 5">
            <a:extLst>
              <a:ext uri="{FF2B5EF4-FFF2-40B4-BE49-F238E27FC236}">
                <a16:creationId xmlns:a16="http://schemas.microsoft.com/office/drawing/2014/main" id="{C066E6EF-2BB8-FC3E-FFF1-1D125FED24C6}"/>
              </a:ext>
            </a:extLst>
          </p:cNvPr>
          <p:cNvSpPr>
            <a:spLocks noGrp="1"/>
          </p:cNvSpPr>
          <p:nvPr>
            <p:ph type="body" sz="quarter" idx="11"/>
          </p:nvPr>
        </p:nvSpPr>
        <p:spPr/>
        <p:txBody>
          <a:bodyPr/>
          <a:lstStyle/>
          <a:p>
            <a:r>
              <a:rPr lang="nl-NL" b="0" dirty="0"/>
              <a:t>Als MB samen met vasopressine wordt opgestart als 2</a:t>
            </a:r>
            <a:r>
              <a:rPr lang="nl-NL" b="0" baseline="30000" dirty="0"/>
              <a:t>e</a:t>
            </a:r>
            <a:r>
              <a:rPr lang="nl-NL" b="0" dirty="0"/>
              <a:t> </a:t>
            </a:r>
            <a:r>
              <a:rPr lang="nl-NL" b="0" dirty="0" err="1"/>
              <a:t>lijns</a:t>
            </a:r>
            <a:r>
              <a:rPr lang="nl-NL" b="0" dirty="0"/>
              <a:t> </a:t>
            </a:r>
            <a:r>
              <a:rPr lang="nl-NL" b="0" dirty="0" err="1"/>
              <a:t>vasopressie</a:t>
            </a:r>
            <a:r>
              <a:rPr lang="nl-NL" b="0" dirty="0"/>
              <a:t>, dan:</a:t>
            </a:r>
          </a:p>
          <a:p>
            <a:pPr marL="457200" indent="-457200">
              <a:buFontTx/>
              <a:buChar char="-"/>
            </a:pPr>
            <a:r>
              <a:rPr lang="nl-NL" b="0" dirty="0"/>
              <a:t>Direct reductie in noradrenaline behoefte</a:t>
            </a:r>
          </a:p>
          <a:p>
            <a:pPr marL="457200" indent="-457200">
              <a:buFontTx/>
              <a:buChar char="-"/>
            </a:pPr>
            <a:r>
              <a:rPr lang="nl-NL" b="0" dirty="0"/>
              <a:t>Late reductie in vasopressine behoefte</a:t>
            </a:r>
          </a:p>
          <a:p>
            <a:pPr marL="457200" indent="-457200">
              <a:buFontTx/>
              <a:buChar char="-"/>
            </a:pPr>
            <a:endParaRPr lang="nl-NL" b="0" dirty="0"/>
          </a:p>
          <a:p>
            <a:pPr marL="457200" indent="-457200">
              <a:buFont typeface="Wingdings" panose="05000000000000000000" pitchFamily="2" charset="2"/>
              <a:buChar char="Ø"/>
            </a:pPr>
            <a:r>
              <a:rPr lang="nl-NL" b="0" dirty="0"/>
              <a:t>Dus leidt MB tot korter gebruik </a:t>
            </a:r>
            <a:r>
              <a:rPr lang="nl-NL" b="0" dirty="0" err="1"/>
              <a:t>vasopressie</a:t>
            </a:r>
            <a:r>
              <a:rPr lang="nl-NL" b="0" dirty="0"/>
              <a:t> in septische shock</a:t>
            </a:r>
          </a:p>
          <a:p>
            <a:pPr marL="457200" indent="-457200">
              <a:buFont typeface="Wingdings" panose="05000000000000000000" pitchFamily="2" charset="2"/>
              <a:buChar char="Ø"/>
            </a:pPr>
            <a:endParaRPr lang="nl-NL" b="0" dirty="0"/>
          </a:p>
          <a:p>
            <a:pPr marL="457200" indent="-457200">
              <a:buFont typeface="Wingdings" panose="05000000000000000000" pitchFamily="2" charset="2"/>
              <a:buChar char="Ø"/>
            </a:pPr>
            <a:r>
              <a:rPr lang="nl-NL" b="0" dirty="0"/>
              <a:t>Bij 48 uur MB mogelijk ook </a:t>
            </a:r>
            <a:r>
              <a:rPr lang="nl-NL" b="0" dirty="0" err="1"/>
              <a:t>immuunmodulatie</a:t>
            </a:r>
            <a:r>
              <a:rPr lang="nl-NL" b="0" dirty="0"/>
              <a:t> via IL-10</a:t>
            </a:r>
          </a:p>
          <a:p>
            <a:pPr marL="457200" indent="-457200">
              <a:buFont typeface="Wingdings" panose="05000000000000000000" pitchFamily="2" charset="2"/>
              <a:buChar char="Ø"/>
            </a:pPr>
            <a:endParaRPr lang="nl-NL" b="0" dirty="0"/>
          </a:p>
          <a:p>
            <a:pPr marL="457200" indent="-457200">
              <a:buFont typeface="Wingdings" panose="05000000000000000000" pitchFamily="2" charset="2"/>
              <a:buChar char="Ø"/>
            </a:pPr>
            <a:r>
              <a:rPr lang="nl-NL" b="0" dirty="0"/>
              <a:t>Ondanks MB groep zieker bij aanvang lagere mortaliteit (maar niet op </a:t>
            </a:r>
            <a:r>
              <a:rPr lang="nl-NL" b="0" dirty="0" err="1"/>
              <a:t>gepowerd</a:t>
            </a:r>
            <a:r>
              <a:rPr lang="nl-NL" b="0" dirty="0"/>
              <a:t>)</a:t>
            </a:r>
          </a:p>
          <a:p>
            <a:pPr marL="457200" indent="-457200">
              <a:buFontTx/>
              <a:buChar char="-"/>
            </a:pPr>
            <a:endParaRPr lang="nl-NL" dirty="0"/>
          </a:p>
          <a:p>
            <a:endParaRPr lang="nl-NL" dirty="0"/>
          </a:p>
          <a:p>
            <a:endParaRPr lang="nl-NL" dirty="0"/>
          </a:p>
        </p:txBody>
      </p:sp>
      <p:sp>
        <p:nvSpPr>
          <p:cNvPr id="5" name="Tijdelijke aanduiding voor dianummer 4">
            <a:extLst>
              <a:ext uri="{FF2B5EF4-FFF2-40B4-BE49-F238E27FC236}">
                <a16:creationId xmlns:a16="http://schemas.microsoft.com/office/drawing/2014/main" id="{0D34C67F-ADF1-3770-4EA1-08927F39CFA8}"/>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Tree>
    <p:extLst>
      <p:ext uri="{BB962C8B-B14F-4D97-AF65-F5344CB8AC3E}">
        <p14:creationId xmlns:p14="http://schemas.microsoft.com/office/powerpoint/2010/main" val="149475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70F08-46EF-949C-8813-AD7BEF67B76A}"/>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830ACB57-1B09-71AF-668A-C36582467EED}"/>
              </a:ext>
            </a:extLst>
          </p:cNvPr>
          <p:cNvSpPr>
            <a:spLocks noGrp="1"/>
          </p:cNvSpPr>
          <p:nvPr>
            <p:ph type="body" sz="quarter" idx="11"/>
          </p:nvPr>
        </p:nvSpPr>
        <p:spPr>
          <a:xfrm>
            <a:off x="619125" y="1301578"/>
            <a:ext cx="10966451" cy="4548422"/>
          </a:xfrm>
        </p:spPr>
        <p:txBody>
          <a:bodyPr/>
          <a:lstStyle/>
          <a:p>
            <a:r>
              <a:rPr lang="nl-NL" b="0" dirty="0"/>
              <a:t>19 auteurs voor 42 patiënten </a:t>
            </a:r>
          </a:p>
          <a:p>
            <a:endParaRPr lang="nl-NL" b="0" dirty="0"/>
          </a:p>
          <a:p>
            <a:r>
              <a:rPr lang="nl-NL" b="0" dirty="0"/>
              <a:t>Groep vergelijkbaar met die van ons?</a:t>
            </a:r>
          </a:p>
          <a:p>
            <a:r>
              <a:rPr lang="nl-NL" b="0" dirty="0"/>
              <a:t>	Geen kinderen</a:t>
            </a:r>
          </a:p>
          <a:p>
            <a:r>
              <a:rPr lang="nl-NL" b="0" dirty="0"/>
              <a:t>	Ook volwassenen anders: </a:t>
            </a:r>
          </a:p>
          <a:p>
            <a:r>
              <a:rPr lang="nl-NL" b="0" dirty="0"/>
              <a:t>		- Mortaliteit van 61% en 47%</a:t>
            </a:r>
          </a:p>
          <a:p>
            <a:r>
              <a:rPr lang="nl-NL" b="0" dirty="0"/>
              <a:t>		- Gemiddeld 18 dagen AB</a:t>
            </a:r>
          </a:p>
          <a:p>
            <a:endParaRPr lang="nl-NL" b="0" dirty="0"/>
          </a:p>
          <a:p>
            <a:r>
              <a:rPr lang="nl-NL" b="0" dirty="0"/>
              <a:t>Bij noradrenaline 0,2y al vasopressine starten</a:t>
            </a:r>
          </a:p>
          <a:p>
            <a:endParaRPr lang="nl-NL" b="0" i="1" dirty="0"/>
          </a:p>
          <a:p>
            <a:r>
              <a:rPr lang="en-US" b="0" i="1" dirty="0">
                <a:solidFill>
                  <a:srgbClr val="FC6039"/>
                </a:solidFill>
              </a:rPr>
              <a:t>Therefore, in the present investigation, the sample size was defined according to the guidelines proposed by </a:t>
            </a:r>
            <a:r>
              <a:rPr lang="en-US" b="0" i="1" dirty="0" err="1">
                <a:solidFill>
                  <a:srgbClr val="FC6039"/>
                </a:solidFill>
              </a:rPr>
              <a:t>Weingartner</a:t>
            </a:r>
            <a:r>
              <a:rPr lang="en-US" b="0" i="1" dirty="0">
                <a:solidFill>
                  <a:srgbClr val="FC6039"/>
                </a:solidFill>
              </a:rPr>
              <a:t> et al. (19) for pilot clinical trials, which recommended the inclusion of 20 patients in each study arm</a:t>
            </a:r>
            <a:endParaRPr lang="nl-NL" b="0" i="1" dirty="0">
              <a:solidFill>
                <a:srgbClr val="FC6039"/>
              </a:solidFill>
            </a:endParaRPr>
          </a:p>
        </p:txBody>
      </p:sp>
      <p:sp>
        <p:nvSpPr>
          <p:cNvPr id="4" name="Tijdelijke aanduiding voor dianummer 3">
            <a:extLst>
              <a:ext uri="{FF2B5EF4-FFF2-40B4-BE49-F238E27FC236}">
                <a16:creationId xmlns:a16="http://schemas.microsoft.com/office/drawing/2014/main" id="{FA63B049-7C5C-9F14-4FD1-5E72F1855213}"/>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228052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B2C74-FB44-6732-53CB-0E67285738E1}"/>
              </a:ext>
            </a:extLst>
          </p:cNvPr>
          <p:cNvSpPr>
            <a:spLocks noGrp="1"/>
          </p:cNvSpPr>
          <p:nvPr>
            <p:ph type="title"/>
          </p:nvPr>
        </p:nvSpPr>
        <p:spPr/>
        <p:txBody>
          <a:bodyPr/>
          <a:lstStyle/>
          <a:p>
            <a:r>
              <a:rPr lang="nl-NL" dirty="0"/>
              <a:t>Pilot </a:t>
            </a:r>
            <a:r>
              <a:rPr lang="nl-NL" dirty="0" err="1"/>
              <a:t>clinical</a:t>
            </a:r>
            <a:r>
              <a:rPr lang="nl-NL" dirty="0"/>
              <a:t> trials </a:t>
            </a:r>
          </a:p>
        </p:txBody>
      </p:sp>
      <p:sp>
        <p:nvSpPr>
          <p:cNvPr id="3" name="Tijdelijke aanduiding voor tekst 2">
            <a:extLst>
              <a:ext uri="{FF2B5EF4-FFF2-40B4-BE49-F238E27FC236}">
                <a16:creationId xmlns:a16="http://schemas.microsoft.com/office/drawing/2014/main" id="{3610D31F-DA4B-5BB8-A73C-E6E16B98280D}"/>
              </a:ext>
            </a:extLst>
          </p:cNvPr>
          <p:cNvSpPr>
            <a:spLocks noGrp="1"/>
          </p:cNvSpPr>
          <p:nvPr>
            <p:ph type="body" sz="quarter" idx="11"/>
          </p:nvPr>
        </p:nvSpPr>
        <p:spPr>
          <a:xfrm>
            <a:off x="619125" y="2908948"/>
            <a:ext cx="10966451" cy="2941051"/>
          </a:xfrm>
        </p:spPr>
        <p:txBody>
          <a:bodyPr/>
          <a:lstStyle/>
          <a:p>
            <a:r>
              <a:rPr lang="nl-NL" sz="2400" b="0" dirty="0"/>
              <a:t>Artikel waarnaar gerefereerd wordt: </a:t>
            </a:r>
          </a:p>
          <a:p>
            <a:r>
              <a:rPr lang="nl-NL" sz="2400" b="0" dirty="0"/>
              <a:t>10 patiënten, 4mg/kg MB in 1 uur</a:t>
            </a:r>
          </a:p>
          <a:p>
            <a:endParaRPr lang="nl-NL" sz="2400" b="0" dirty="0"/>
          </a:p>
          <a:p>
            <a:r>
              <a:rPr lang="nl-NL" sz="2400" b="0" dirty="0"/>
              <a:t>Niets over statistiek of achtergrond</a:t>
            </a:r>
          </a:p>
          <a:p>
            <a:r>
              <a:rPr lang="nl-NL" sz="2400" b="0" dirty="0"/>
              <a:t>Geen enkele guideline voor pilot RCT </a:t>
            </a:r>
          </a:p>
          <a:p>
            <a:endParaRPr lang="nl-NL" dirty="0"/>
          </a:p>
        </p:txBody>
      </p:sp>
      <p:sp>
        <p:nvSpPr>
          <p:cNvPr id="4" name="Tijdelijke aanduiding voor dianummer 3">
            <a:extLst>
              <a:ext uri="{FF2B5EF4-FFF2-40B4-BE49-F238E27FC236}">
                <a16:creationId xmlns:a16="http://schemas.microsoft.com/office/drawing/2014/main" id="{6600E061-2313-9058-1527-DA8C13C90EC1}"/>
              </a:ext>
            </a:extLst>
          </p:cNvPr>
          <p:cNvSpPr>
            <a:spLocks noGrp="1"/>
          </p:cNvSpPr>
          <p:nvPr>
            <p:ph type="sldNum" sz="quarter" idx="12"/>
          </p:nvPr>
        </p:nvSpPr>
        <p:spPr/>
        <p:txBody>
          <a:bodyPr/>
          <a:lstStyle/>
          <a:p>
            <a:fld id="{5A195573-6125-40C3-AA0C-3AC6CFB9F86B}" type="slidenum">
              <a:rPr lang="en-US" smtClean="0"/>
              <a:pPr/>
              <a:t>15</a:t>
            </a:fld>
            <a:endParaRPr lang="en-US" dirty="0"/>
          </a:p>
        </p:txBody>
      </p:sp>
      <p:pic>
        <p:nvPicPr>
          <p:cNvPr id="6" name="Afbeelding 5">
            <a:extLst>
              <a:ext uri="{FF2B5EF4-FFF2-40B4-BE49-F238E27FC236}">
                <a16:creationId xmlns:a16="http://schemas.microsoft.com/office/drawing/2014/main" id="{9FFCA5D1-222B-A4F1-FE4E-2B169E16F70E}"/>
              </a:ext>
            </a:extLst>
          </p:cNvPr>
          <p:cNvPicPr>
            <a:picLocks noChangeAspect="1"/>
          </p:cNvPicPr>
          <p:nvPr/>
        </p:nvPicPr>
        <p:blipFill>
          <a:blip r:embed="rId2"/>
          <a:stretch>
            <a:fillRect/>
          </a:stretch>
        </p:blipFill>
        <p:spPr>
          <a:xfrm>
            <a:off x="569965" y="1251088"/>
            <a:ext cx="5160276" cy="1523510"/>
          </a:xfrm>
          <a:prstGeom prst="rect">
            <a:avLst/>
          </a:prstGeom>
        </p:spPr>
      </p:pic>
      <p:pic>
        <p:nvPicPr>
          <p:cNvPr id="7" name="Afbeelding 6">
            <a:extLst>
              <a:ext uri="{FF2B5EF4-FFF2-40B4-BE49-F238E27FC236}">
                <a16:creationId xmlns:a16="http://schemas.microsoft.com/office/drawing/2014/main" id="{5575C403-9CD2-1BA3-FE59-C00B72422E2E}"/>
              </a:ext>
            </a:extLst>
          </p:cNvPr>
          <p:cNvPicPr>
            <a:picLocks noChangeAspect="1"/>
          </p:cNvPicPr>
          <p:nvPr/>
        </p:nvPicPr>
        <p:blipFill>
          <a:blip r:embed="rId3"/>
          <a:stretch>
            <a:fillRect/>
          </a:stretch>
        </p:blipFill>
        <p:spPr>
          <a:xfrm>
            <a:off x="4169328" y="1688456"/>
            <a:ext cx="8182549" cy="4502872"/>
          </a:xfrm>
          <a:prstGeom prst="rect">
            <a:avLst/>
          </a:prstGeom>
        </p:spPr>
      </p:pic>
    </p:spTree>
    <p:extLst>
      <p:ext uri="{BB962C8B-B14F-4D97-AF65-F5344CB8AC3E}">
        <p14:creationId xmlns:p14="http://schemas.microsoft.com/office/powerpoint/2010/main" val="425733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FFCCC-22EC-D9F4-1F5B-E739F30BBF17}"/>
              </a:ext>
            </a:extLst>
          </p:cNvPr>
          <p:cNvSpPr>
            <a:spLocks noGrp="1"/>
          </p:cNvSpPr>
          <p:nvPr>
            <p:ph type="title"/>
          </p:nvPr>
        </p:nvSpPr>
        <p:spPr/>
        <p:txBody>
          <a:bodyPr/>
          <a:lstStyle/>
          <a:p>
            <a:r>
              <a:rPr lang="nl-NL" dirty="0"/>
              <a:t>Conclusie artikel</a:t>
            </a:r>
          </a:p>
        </p:txBody>
      </p:sp>
      <p:sp>
        <p:nvSpPr>
          <p:cNvPr id="3" name="Tijdelijke aanduiding voor tekst 2">
            <a:extLst>
              <a:ext uri="{FF2B5EF4-FFF2-40B4-BE49-F238E27FC236}">
                <a16:creationId xmlns:a16="http://schemas.microsoft.com/office/drawing/2014/main" id="{E7D9F6C2-CEBB-3F7A-BE41-DA5CEE8C147B}"/>
              </a:ext>
            </a:extLst>
          </p:cNvPr>
          <p:cNvSpPr>
            <a:spLocks noGrp="1"/>
          </p:cNvSpPr>
          <p:nvPr>
            <p:ph type="body" sz="quarter" idx="11"/>
          </p:nvPr>
        </p:nvSpPr>
        <p:spPr/>
        <p:txBody>
          <a:bodyPr/>
          <a:lstStyle/>
          <a:p>
            <a:r>
              <a:rPr lang="en-US" b="0" dirty="0"/>
              <a:t>MB in </a:t>
            </a:r>
            <a:r>
              <a:rPr lang="en-US" b="0" dirty="0" err="1"/>
              <a:t>vergelijking</a:t>
            </a:r>
            <a:r>
              <a:rPr lang="en-US" b="0" dirty="0"/>
              <a:t> met standard zorg:</a:t>
            </a:r>
          </a:p>
          <a:p>
            <a:endParaRPr lang="en-US" b="0" dirty="0"/>
          </a:p>
          <a:p>
            <a:pPr marL="457200" indent="-457200">
              <a:buFontTx/>
              <a:buChar char="-"/>
            </a:pPr>
            <a:r>
              <a:rPr lang="en-US" b="0" dirty="0" err="1"/>
              <a:t>Mogelijk</a:t>
            </a:r>
            <a:r>
              <a:rPr lang="en-US" b="0" dirty="0"/>
              <a:t> </a:t>
            </a:r>
            <a:r>
              <a:rPr lang="en-US" b="0" dirty="0" err="1"/>
              <a:t>vroege</a:t>
            </a:r>
            <a:r>
              <a:rPr lang="en-US" b="0" dirty="0"/>
              <a:t>  </a:t>
            </a:r>
            <a:r>
              <a:rPr lang="en-US" b="0" dirty="0" err="1"/>
              <a:t>vasopressoren</a:t>
            </a:r>
            <a:endParaRPr lang="en-US" b="0" dirty="0"/>
          </a:p>
          <a:p>
            <a:pPr marL="457200" indent="-457200">
              <a:buFontTx/>
              <a:buChar char="-"/>
            </a:pPr>
            <a:r>
              <a:rPr lang="en-US" b="0" dirty="0"/>
              <a:t>Geen adverse effects (maar </a:t>
            </a:r>
            <a:r>
              <a:rPr lang="en-US" b="0" dirty="0" err="1"/>
              <a:t>ook</a:t>
            </a:r>
            <a:r>
              <a:rPr lang="en-US" b="0" dirty="0"/>
              <a:t> </a:t>
            </a:r>
            <a:r>
              <a:rPr lang="en-US" b="0" dirty="0" err="1"/>
              <a:t>niet</a:t>
            </a:r>
            <a:r>
              <a:rPr lang="en-US" b="0" dirty="0"/>
              <a:t> </a:t>
            </a:r>
            <a:r>
              <a:rPr lang="en-US" b="0" dirty="0" err="1"/>
              <a:t>benoemd</a:t>
            </a:r>
            <a:r>
              <a:rPr lang="en-US" b="0" dirty="0"/>
              <a:t>)</a:t>
            </a:r>
          </a:p>
          <a:p>
            <a:pPr marL="457200" indent="-457200">
              <a:buFontTx/>
              <a:buChar char="-"/>
            </a:pPr>
            <a:r>
              <a:rPr lang="en-US" b="0" dirty="0" err="1"/>
              <a:t>Modulatie</a:t>
            </a:r>
            <a:r>
              <a:rPr lang="en-US" b="0" dirty="0"/>
              <a:t> van </a:t>
            </a:r>
            <a:r>
              <a:rPr lang="en-US" b="0" dirty="0" err="1"/>
              <a:t>inflammatoire</a:t>
            </a:r>
            <a:r>
              <a:rPr lang="en-US" b="0" dirty="0"/>
              <a:t> </a:t>
            </a:r>
            <a:r>
              <a:rPr lang="en-US" b="0" dirty="0" err="1"/>
              <a:t>en</a:t>
            </a:r>
            <a:r>
              <a:rPr lang="en-US" b="0" dirty="0"/>
              <a:t> anti-</a:t>
            </a:r>
            <a:r>
              <a:rPr lang="en-US" b="0" dirty="0" err="1"/>
              <a:t>inflammatoire</a:t>
            </a:r>
            <a:r>
              <a:rPr lang="en-US" b="0" dirty="0"/>
              <a:t> </a:t>
            </a:r>
            <a:r>
              <a:rPr lang="en-US" b="0" dirty="0" err="1"/>
              <a:t>mediatoren</a:t>
            </a:r>
            <a:r>
              <a:rPr lang="en-US" b="0" dirty="0"/>
              <a:t>. </a:t>
            </a:r>
          </a:p>
        </p:txBody>
      </p:sp>
      <p:sp>
        <p:nvSpPr>
          <p:cNvPr id="4" name="Tijdelijke aanduiding voor dianummer 3">
            <a:extLst>
              <a:ext uri="{FF2B5EF4-FFF2-40B4-BE49-F238E27FC236}">
                <a16:creationId xmlns:a16="http://schemas.microsoft.com/office/drawing/2014/main" id="{D0DD31B6-C85B-DA2D-561A-39551F8B94A1}"/>
              </a:ext>
            </a:extLst>
          </p:cNvPr>
          <p:cNvSpPr>
            <a:spLocks noGrp="1"/>
          </p:cNvSpPr>
          <p:nvPr>
            <p:ph type="sldNum" sz="quarter" idx="12"/>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355994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2180BD9-665A-3CE3-7868-F7F2576CBE36}"/>
              </a:ext>
            </a:extLst>
          </p:cNvPr>
          <p:cNvPicPr>
            <a:picLocks noChangeAspect="1"/>
          </p:cNvPicPr>
          <p:nvPr/>
        </p:nvPicPr>
        <p:blipFill>
          <a:blip r:embed="rId3"/>
          <a:stretch>
            <a:fillRect/>
          </a:stretch>
        </p:blipFill>
        <p:spPr>
          <a:xfrm>
            <a:off x="7542233" y="417287"/>
            <a:ext cx="4036992" cy="2429262"/>
          </a:xfrm>
          <a:prstGeom prst="rect">
            <a:avLst/>
          </a:prstGeom>
        </p:spPr>
      </p:pic>
      <p:sp>
        <p:nvSpPr>
          <p:cNvPr id="2" name="Titel 1">
            <a:extLst>
              <a:ext uri="{FF2B5EF4-FFF2-40B4-BE49-F238E27FC236}">
                <a16:creationId xmlns:a16="http://schemas.microsoft.com/office/drawing/2014/main" id="{293757D6-ADF8-4DFF-F420-2009C530D4E1}"/>
              </a:ext>
            </a:extLst>
          </p:cNvPr>
          <p:cNvSpPr>
            <a:spLocks noGrp="1"/>
          </p:cNvSpPr>
          <p:nvPr>
            <p:ph type="title"/>
          </p:nvPr>
        </p:nvSpPr>
        <p:spPr>
          <a:xfrm>
            <a:off x="436940" y="348758"/>
            <a:ext cx="10975975" cy="659242"/>
          </a:xfrm>
        </p:spPr>
        <p:txBody>
          <a:bodyPr/>
          <a:lstStyle/>
          <a:p>
            <a:r>
              <a:rPr lang="nl-NL" dirty="0"/>
              <a:t>MB in kinderen?  </a:t>
            </a:r>
          </a:p>
        </p:txBody>
      </p:sp>
      <p:sp>
        <p:nvSpPr>
          <p:cNvPr id="3" name="Tijdelijke aanduiding voor tekst 2">
            <a:extLst>
              <a:ext uri="{FF2B5EF4-FFF2-40B4-BE49-F238E27FC236}">
                <a16:creationId xmlns:a16="http://schemas.microsoft.com/office/drawing/2014/main" id="{DA5AF489-C278-2B62-3E12-F1DCEA0172DA}"/>
              </a:ext>
            </a:extLst>
          </p:cNvPr>
          <p:cNvSpPr>
            <a:spLocks noGrp="1"/>
          </p:cNvSpPr>
          <p:nvPr>
            <p:ph type="body" sz="quarter" idx="11"/>
          </p:nvPr>
        </p:nvSpPr>
        <p:spPr>
          <a:xfrm>
            <a:off x="612774" y="1530000"/>
            <a:ext cx="10966451" cy="4320000"/>
          </a:xfrm>
        </p:spPr>
        <p:txBody>
          <a:bodyPr/>
          <a:lstStyle/>
          <a:p>
            <a:endParaRPr lang="nl-NL" dirty="0"/>
          </a:p>
        </p:txBody>
      </p:sp>
      <p:sp>
        <p:nvSpPr>
          <p:cNvPr id="4" name="Tijdelijke aanduiding voor dianummer 3">
            <a:extLst>
              <a:ext uri="{FF2B5EF4-FFF2-40B4-BE49-F238E27FC236}">
                <a16:creationId xmlns:a16="http://schemas.microsoft.com/office/drawing/2014/main" id="{80F3739D-73B2-9456-2421-CBD2A9F31713}"/>
              </a:ext>
            </a:extLst>
          </p:cNvPr>
          <p:cNvSpPr>
            <a:spLocks noGrp="1"/>
          </p:cNvSpPr>
          <p:nvPr>
            <p:ph type="sldNum" sz="quarter" idx="12"/>
          </p:nvPr>
        </p:nvSpPr>
        <p:spPr/>
        <p:txBody>
          <a:bodyPr/>
          <a:lstStyle/>
          <a:p>
            <a:fld id="{5A195573-6125-40C3-AA0C-3AC6CFB9F86B}" type="slidenum">
              <a:rPr lang="en-US" smtClean="0"/>
              <a:pPr/>
              <a:t>17</a:t>
            </a:fld>
            <a:endParaRPr lang="en-US" dirty="0"/>
          </a:p>
        </p:txBody>
      </p:sp>
      <p:pic>
        <p:nvPicPr>
          <p:cNvPr id="6" name="Afbeelding 5">
            <a:extLst>
              <a:ext uri="{FF2B5EF4-FFF2-40B4-BE49-F238E27FC236}">
                <a16:creationId xmlns:a16="http://schemas.microsoft.com/office/drawing/2014/main" id="{2739F25F-456C-2858-1E41-E5702F9C08E5}"/>
              </a:ext>
            </a:extLst>
          </p:cNvPr>
          <p:cNvPicPr>
            <a:picLocks noChangeAspect="1"/>
          </p:cNvPicPr>
          <p:nvPr/>
        </p:nvPicPr>
        <p:blipFill>
          <a:blip r:embed="rId4"/>
          <a:stretch>
            <a:fillRect/>
          </a:stretch>
        </p:blipFill>
        <p:spPr>
          <a:xfrm>
            <a:off x="233110" y="1308295"/>
            <a:ext cx="5946692" cy="2429262"/>
          </a:xfrm>
          <a:prstGeom prst="rect">
            <a:avLst/>
          </a:prstGeom>
        </p:spPr>
      </p:pic>
      <p:pic>
        <p:nvPicPr>
          <p:cNvPr id="8" name="Afbeelding 7">
            <a:extLst>
              <a:ext uri="{FF2B5EF4-FFF2-40B4-BE49-F238E27FC236}">
                <a16:creationId xmlns:a16="http://schemas.microsoft.com/office/drawing/2014/main" id="{7DAF0D98-96B2-BA49-4BFC-F035BA360D32}"/>
              </a:ext>
            </a:extLst>
          </p:cNvPr>
          <p:cNvPicPr>
            <a:picLocks noChangeAspect="1"/>
          </p:cNvPicPr>
          <p:nvPr/>
        </p:nvPicPr>
        <p:blipFill>
          <a:blip r:embed="rId5"/>
          <a:stretch>
            <a:fillRect/>
          </a:stretch>
        </p:blipFill>
        <p:spPr>
          <a:xfrm>
            <a:off x="5285737" y="2995077"/>
            <a:ext cx="5833186" cy="1616329"/>
          </a:xfrm>
          <a:prstGeom prst="rect">
            <a:avLst/>
          </a:prstGeom>
        </p:spPr>
      </p:pic>
      <p:pic>
        <p:nvPicPr>
          <p:cNvPr id="10" name="Afbeelding 9">
            <a:extLst>
              <a:ext uri="{FF2B5EF4-FFF2-40B4-BE49-F238E27FC236}">
                <a16:creationId xmlns:a16="http://schemas.microsoft.com/office/drawing/2014/main" id="{A3EEEEA7-0D68-3A14-54BF-3870F3AD4012}"/>
              </a:ext>
            </a:extLst>
          </p:cNvPr>
          <p:cNvPicPr>
            <a:picLocks noChangeAspect="1"/>
          </p:cNvPicPr>
          <p:nvPr/>
        </p:nvPicPr>
        <p:blipFill>
          <a:blip r:embed="rId6"/>
          <a:stretch>
            <a:fillRect/>
          </a:stretch>
        </p:blipFill>
        <p:spPr>
          <a:xfrm>
            <a:off x="310392" y="3927699"/>
            <a:ext cx="5345556" cy="1732159"/>
          </a:xfrm>
          <a:prstGeom prst="rect">
            <a:avLst/>
          </a:prstGeom>
        </p:spPr>
      </p:pic>
      <p:pic>
        <p:nvPicPr>
          <p:cNvPr id="12" name="Afbeelding 11">
            <a:extLst>
              <a:ext uri="{FF2B5EF4-FFF2-40B4-BE49-F238E27FC236}">
                <a16:creationId xmlns:a16="http://schemas.microsoft.com/office/drawing/2014/main" id="{E02A9DBD-C938-79E7-24F0-07C7B2B048A5}"/>
              </a:ext>
            </a:extLst>
          </p:cNvPr>
          <p:cNvPicPr>
            <a:picLocks noChangeAspect="1"/>
          </p:cNvPicPr>
          <p:nvPr/>
        </p:nvPicPr>
        <p:blipFill>
          <a:blip r:embed="rId7"/>
          <a:stretch>
            <a:fillRect/>
          </a:stretch>
        </p:blipFill>
        <p:spPr>
          <a:xfrm>
            <a:off x="6703475" y="4793778"/>
            <a:ext cx="4090944" cy="1290394"/>
          </a:xfrm>
          <a:prstGeom prst="rect">
            <a:avLst/>
          </a:prstGeom>
        </p:spPr>
      </p:pic>
    </p:spTree>
    <p:extLst>
      <p:ext uri="{BB962C8B-B14F-4D97-AF65-F5344CB8AC3E}">
        <p14:creationId xmlns:p14="http://schemas.microsoft.com/office/powerpoint/2010/main" val="287010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E449D-8DE0-F4C1-6567-23E8D14409A6}"/>
              </a:ext>
            </a:extLst>
          </p:cNvPr>
          <p:cNvSpPr>
            <a:spLocks noGrp="1"/>
          </p:cNvSpPr>
          <p:nvPr>
            <p:ph type="title"/>
          </p:nvPr>
        </p:nvSpPr>
        <p:spPr/>
        <p:txBody>
          <a:bodyPr/>
          <a:lstStyle/>
          <a:p>
            <a:r>
              <a:rPr lang="nl-NL" dirty="0"/>
              <a:t>Wat brengt de toekomst?</a:t>
            </a:r>
          </a:p>
        </p:txBody>
      </p:sp>
      <p:sp>
        <p:nvSpPr>
          <p:cNvPr id="3" name="Tijdelijke aanduiding voor tekst 2">
            <a:extLst>
              <a:ext uri="{FF2B5EF4-FFF2-40B4-BE49-F238E27FC236}">
                <a16:creationId xmlns:a16="http://schemas.microsoft.com/office/drawing/2014/main" id="{676A8D41-B269-B8B9-A8F9-597D6DC3DC8B}"/>
              </a:ext>
            </a:extLst>
          </p:cNvPr>
          <p:cNvSpPr>
            <a:spLocks noGrp="1"/>
          </p:cNvSpPr>
          <p:nvPr>
            <p:ph type="body" sz="quarter" idx="11"/>
          </p:nvPr>
        </p:nvSpPr>
        <p:spPr/>
        <p:txBody>
          <a:bodyPr/>
          <a:lstStyle/>
          <a:p>
            <a:r>
              <a:rPr lang="nl-NL" b="0" dirty="0"/>
              <a:t>Heel veel kleine studies met dubieus effect</a:t>
            </a:r>
          </a:p>
          <a:p>
            <a:endParaRPr lang="nl-NL" b="0" dirty="0"/>
          </a:p>
          <a:p>
            <a:r>
              <a:rPr lang="nl-NL" b="0" dirty="0"/>
              <a:t>MAGIC trial</a:t>
            </a:r>
          </a:p>
          <a:p>
            <a:r>
              <a:rPr lang="nl-NL" b="0" dirty="0"/>
              <a:t>BLUSH trial </a:t>
            </a:r>
          </a:p>
          <a:p>
            <a:endParaRPr lang="nl-NL" dirty="0"/>
          </a:p>
          <a:p>
            <a:endParaRPr lang="nl-NL" dirty="0"/>
          </a:p>
        </p:txBody>
      </p:sp>
      <p:sp>
        <p:nvSpPr>
          <p:cNvPr id="4" name="Tijdelijke aanduiding voor dianummer 3">
            <a:extLst>
              <a:ext uri="{FF2B5EF4-FFF2-40B4-BE49-F238E27FC236}">
                <a16:creationId xmlns:a16="http://schemas.microsoft.com/office/drawing/2014/main" id="{482F90C3-A7EB-4623-C6C1-58AEC629AF1C}"/>
              </a:ext>
            </a:extLst>
          </p:cNvPr>
          <p:cNvSpPr>
            <a:spLocks noGrp="1"/>
          </p:cNvSpPr>
          <p:nvPr>
            <p:ph type="sldNum" sz="quarter" idx="12"/>
          </p:nvPr>
        </p:nvSpPr>
        <p:spPr/>
        <p:txBody>
          <a:bodyPr/>
          <a:lstStyle/>
          <a:p>
            <a:fld id="{5A195573-6125-40C3-AA0C-3AC6CFB9F86B}" type="slidenum">
              <a:rPr lang="en-US" smtClean="0"/>
              <a:pPr/>
              <a:t>18</a:t>
            </a:fld>
            <a:endParaRPr lang="en-US" dirty="0"/>
          </a:p>
        </p:txBody>
      </p:sp>
    </p:spTree>
    <p:extLst>
      <p:ext uri="{BB962C8B-B14F-4D97-AF65-F5344CB8AC3E}">
        <p14:creationId xmlns:p14="http://schemas.microsoft.com/office/powerpoint/2010/main" val="2000460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a:xfrm>
            <a:off x="440832" y="358222"/>
            <a:ext cx="10975975" cy="659242"/>
          </a:xfrm>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err="1"/>
              <a:t>Nog</a:t>
            </a:r>
            <a:r>
              <a:rPr lang="en-US" b="1" dirty="0"/>
              <a:t> </a:t>
            </a:r>
            <a:r>
              <a:rPr lang="en-US" b="1" dirty="0" err="1"/>
              <a:t>niet</a:t>
            </a:r>
            <a:r>
              <a:rPr lang="en-US" b="1" dirty="0"/>
              <a:t> </a:t>
            </a:r>
            <a:endParaRPr lang="en-US" b="1" dirty="0">
              <a:solidFill>
                <a:schemeClr val="tx2"/>
              </a:solidFill>
            </a:endParaRPr>
          </a:p>
          <a:p>
            <a:pPr lvl="1"/>
            <a:r>
              <a:rPr lang="en-US" dirty="0">
                <a:solidFill>
                  <a:schemeClr val="tx2"/>
                </a:solidFill>
              </a:rPr>
              <a:t>	</a:t>
            </a:r>
            <a:endParaRPr lang="en-US" b="1" dirty="0">
              <a:solidFill>
                <a:schemeClr val="tx2"/>
              </a:solidFill>
            </a:endParaRPr>
          </a:p>
          <a:p>
            <a:pPr lvl="1"/>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r>
              <a:rPr lang="en-US" b="1" dirty="0"/>
              <a:t>	</a:t>
            </a:r>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19</a:t>
            </a:fld>
            <a:endParaRPr lang="en-US" dirty="0"/>
          </a:p>
        </p:txBody>
      </p:sp>
    </p:spTree>
    <p:extLst>
      <p:ext uri="{BB962C8B-B14F-4D97-AF65-F5344CB8AC3E}">
        <p14:creationId xmlns:p14="http://schemas.microsoft.com/office/powerpoint/2010/main" val="177468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tekst 13">
            <a:extLst>
              <a:ext uri="{FF2B5EF4-FFF2-40B4-BE49-F238E27FC236}">
                <a16:creationId xmlns:a16="http://schemas.microsoft.com/office/drawing/2014/main" id="{74ADD5A4-8827-B3DD-0B6D-71C736C94D7D}"/>
              </a:ext>
            </a:extLst>
          </p:cNvPr>
          <p:cNvSpPr>
            <a:spLocks noGrp="1"/>
          </p:cNvSpPr>
          <p:nvPr>
            <p:ph type="body" sz="quarter" idx="10"/>
          </p:nvPr>
        </p:nvSpPr>
        <p:spPr>
          <a:xfrm>
            <a:off x="765175" y="1937381"/>
            <a:ext cx="5330825" cy="3769867"/>
          </a:xfrm>
        </p:spPr>
        <p:txBody>
          <a:bodyPr/>
          <a:lstStyle/>
          <a:p>
            <a:r>
              <a:rPr lang="nl-NL" dirty="0"/>
              <a:t>Septische shock:</a:t>
            </a:r>
          </a:p>
          <a:p>
            <a:r>
              <a:rPr lang="nl-NL" dirty="0"/>
              <a:t>MAP &lt;65mmHg + </a:t>
            </a:r>
            <a:r>
              <a:rPr lang="nl-NL" dirty="0" err="1"/>
              <a:t>lacaat</a:t>
            </a:r>
            <a:r>
              <a:rPr lang="nl-NL" dirty="0"/>
              <a:t> &gt;2 na voldoende volumeresuscitatie</a:t>
            </a:r>
          </a:p>
          <a:p>
            <a:endParaRPr lang="nl-NL" dirty="0"/>
          </a:p>
          <a:p>
            <a:r>
              <a:rPr lang="nl-NL" dirty="0"/>
              <a:t>Kinderen septische shock:</a:t>
            </a:r>
          </a:p>
          <a:p>
            <a:r>
              <a:rPr lang="nl-NL" dirty="0" err="1"/>
              <a:t>Suspected</a:t>
            </a:r>
            <a:r>
              <a:rPr lang="nl-NL" dirty="0"/>
              <a:t> </a:t>
            </a:r>
            <a:r>
              <a:rPr lang="nl-NL" dirty="0" err="1"/>
              <a:t>infection</a:t>
            </a:r>
            <a:r>
              <a:rPr lang="nl-NL" dirty="0"/>
              <a:t> + 2 Phoenix criteria + 1 cardiovasculair punt uit Phoenix criteria </a:t>
            </a:r>
          </a:p>
          <a:p>
            <a:endParaRPr lang="nl-NL" dirty="0"/>
          </a:p>
        </p:txBody>
      </p:sp>
      <p:sp>
        <p:nvSpPr>
          <p:cNvPr id="16" name="Tijdelijke aanduiding voor tekst 15">
            <a:extLst>
              <a:ext uri="{FF2B5EF4-FFF2-40B4-BE49-F238E27FC236}">
                <a16:creationId xmlns:a16="http://schemas.microsoft.com/office/drawing/2014/main" id="{12D462CF-425A-9B11-B06F-FDD204FCD646}"/>
              </a:ext>
            </a:extLst>
          </p:cNvPr>
          <p:cNvSpPr>
            <a:spLocks noGrp="1"/>
          </p:cNvSpPr>
          <p:nvPr>
            <p:ph type="body" sz="quarter" idx="11"/>
          </p:nvPr>
        </p:nvSpPr>
        <p:spPr>
          <a:xfrm>
            <a:off x="6264275" y="1848255"/>
            <a:ext cx="5330825" cy="3948120"/>
          </a:xfrm>
        </p:spPr>
        <p:txBody>
          <a:bodyPr/>
          <a:lstStyle/>
          <a:p>
            <a:r>
              <a:rPr lang="nl-NL" dirty="0"/>
              <a:t>Standaard behandeling</a:t>
            </a:r>
          </a:p>
          <a:p>
            <a:pPr marL="285750" indent="-285750">
              <a:buFontTx/>
              <a:buChar char="-"/>
            </a:pPr>
            <a:r>
              <a:rPr lang="nl-NL" dirty="0"/>
              <a:t>Volume resuscitatie</a:t>
            </a:r>
          </a:p>
          <a:p>
            <a:pPr marL="285750" indent="-285750">
              <a:buFontTx/>
              <a:buChar char="-"/>
            </a:pPr>
            <a:r>
              <a:rPr lang="nl-NL" dirty="0" err="1"/>
              <a:t>Vasopressie</a:t>
            </a:r>
            <a:r>
              <a:rPr lang="nl-NL" dirty="0"/>
              <a:t> </a:t>
            </a:r>
          </a:p>
          <a:p>
            <a:pPr marL="285750" indent="-285750">
              <a:buFontTx/>
              <a:buChar char="-"/>
            </a:pPr>
            <a:r>
              <a:rPr lang="nl-NL" dirty="0"/>
              <a:t>Antibiotica </a:t>
            </a:r>
          </a:p>
          <a:p>
            <a:pPr marL="285750" indent="-285750">
              <a:buFontTx/>
              <a:buChar char="-"/>
            </a:pPr>
            <a:r>
              <a:rPr lang="nl-NL" dirty="0" err="1"/>
              <a:t>Corticosteroiden</a:t>
            </a:r>
            <a:r>
              <a:rPr lang="nl-NL" dirty="0"/>
              <a:t> indien refractair</a:t>
            </a:r>
          </a:p>
          <a:p>
            <a:pPr marL="285750" indent="-285750">
              <a:buFontTx/>
              <a:buChar char="-"/>
            </a:pPr>
            <a:endParaRPr lang="nl-NL" dirty="0"/>
          </a:p>
          <a:p>
            <a:endParaRPr lang="nl-NL" dirty="0"/>
          </a:p>
          <a:p>
            <a:r>
              <a:rPr lang="nl-NL" sz="2400" dirty="0">
                <a:solidFill>
                  <a:srgbClr val="FC6039"/>
                </a:solidFill>
              </a:rPr>
              <a:t>Maar wat als dit niet voldoende is?</a:t>
            </a: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8" name="Afbeelding 7">
            <a:extLst>
              <a:ext uri="{FF2B5EF4-FFF2-40B4-BE49-F238E27FC236}">
                <a16:creationId xmlns:a16="http://schemas.microsoft.com/office/drawing/2014/main" id="{339C1D56-C406-B0D1-D54A-429CD45BAE25}"/>
              </a:ext>
            </a:extLst>
          </p:cNvPr>
          <p:cNvPicPr>
            <a:picLocks noChangeAspect="1"/>
          </p:cNvPicPr>
          <p:nvPr/>
        </p:nvPicPr>
        <p:blipFill rotWithShape="1">
          <a:blip r:embed="rId2"/>
          <a:srcRect l="70213" t="29447" r="11835" b="51867"/>
          <a:stretch/>
        </p:blipFill>
        <p:spPr>
          <a:xfrm>
            <a:off x="596900" y="193884"/>
            <a:ext cx="4823597" cy="1569013"/>
          </a:xfrm>
          <a:prstGeom prst="rect">
            <a:avLst/>
          </a:prstGeom>
        </p:spPr>
      </p:pic>
      <p:sp>
        <p:nvSpPr>
          <p:cNvPr id="12" name="Tekstvak 11">
            <a:extLst>
              <a:ext uri="{FF2B5EF4-FFF2-40B4-BE49-F238E27FC236}">
                <a16:creationId xmlns:a16="http://schemas.microsoft.com/office/drawing/2014/main" id="{9BE9A2DD-740D-0CC8-3645-C06715BEE448}"/>
              </a:ext>
            </a:extLst>
          </p:cNvPr>
          <p:cNvSpPr txBox="1"/>
          <p:nvPr/>
        </p:nvSpPr>
        <p:spPr>
          <a:xfrm>
            <a:off x="7665878" y="6131354"/>
            <a:ext cx="4001513" cy="369332"/>
          </a:xfrm>
          <a:prstGeom prst="rect">
            <a:avLst/>
          </a:prstGeom>
          <a:noFill/>
        </p:spPr>
        <p:txBody>
          <a:bodyPr wrap="square" rtlCol="0">
            <a:spAutoFit/>
          </a:bodyPr>
          <a:lstStyle/>
          <a:p>
            <a:r>
              <a:rPr lang="nl-NL" i="1" dirty="0"/>
              <a:t>Front. </a:t>
            </a:r>
            <a:r>
              <a:rPr lang="nl-NL" i="1" dirty="0" err="1"/>
              <a:t>Med</a:t>
            </a:r>
            <a:r>
              <a:rPr lang="nl-NL" i="1" dirty="0"/>
              <a:t>. 2024, 11:1431321</a:t>
            </a:r>
          </a:p>
        </p:txBody>
      </p:sp>
      <p:pic>
        <p:nvPicPr>
          <p:cNvPr id="4" name="Afbeelding 3">
            <a:extLst>
              <a:ext uri="{FF2B5EF4-FFF2-40B4-BE49-F238E27FC236}">
                <a16:creationId xmlns:a16="http://schemas.microsoft.com/office/drawing/2014/main" id="{7A4C8E2E-5C7B-95CD-4532-E78842BBEFE5}"/>
              </a:ext>
            </a:extLst>
          </p:cNvPr>
          <p:cNvPicPr>
            <a:picLocks noChangeAspect="1"/>
          </p:cNvPicPr>
          <p:nvPr/>
        </p:nvPicPr>
        <p:blipFill>
          <a:blip r:embed="rId3"/>
          <a:srcRect r="17832"/>
          <a:stretch>
            <a:fillRect/>
          </a:stretch>
        </p:blipFill>
        <p:spPr>
          <a:xfrm>
            <a:off x="765175" y="4033367"/>
            <a:ext cx="6293403" cy="2467319"/>
          </a:xfrm>
          <a:prstGeom prst="rect">
            <a:avLst/>
          </a:prstGeom>
        </p:spPr>
      </p:pic>
    </p:spTree>
    <p:extLst>
      <p:ext uri="{BB962C8B-B14F-4D97-AF65-F5344CB8AC3E}">
        <p14:creationId xmlns:p14="http://schemas.microsoft.com/office/powerpoint/2010/main" val="22781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BFEF1-76CC-6B3A-699A-D19A76D72539}"/>
              </a:ext>
            </a:extLst>
          </p:cNvPr>
          <p:cNvSpPr>
            <a:spLocks noGrp="1"/>
          </p:cNvSpPr>
          <p:nvPr>
            <p:ph type="title"/>
          </p:nvPr>
        </p:nvSpPr>
        <p:spPr/>
        <p:txBody>
          <a:bodyPr/>
          <a:lstStyle/>
          <a:p>
            <a:r>
              <a:rPr lang="nl-NL" dirty="0"/>
              <a:t>Methyleenblauw </a:t>
            </a:r>
          </a:p>
        </p:txBody>
      </p:sp>
      <p:sp>
        <p:nvSpPr>
          <p:cNvPr id="6" name="Tijdelijke aanduiding voor tekst 5">
            <a:extLst>
              <a:ext uri="{FF2B5EF4-FFF2-40B4-BE49-F238E27FC236}">
                <a16:creationId xmlns:a16="http://schemas.microsoft.com/office/drawing/2014/main" id="{F432CD7E-DDF3-CF69-BF30-7FAF402C68B6}"/>
              </a:ext>
            </a:extLst>
          </p:cNvPr>
          <p:cNvSpPr>
            <a:spLocks noGrp="1"/>
          </p:cNvSpPr>
          <p:nvPr>
            <p:ph type="body" sz="quarter" idx="10"/>
          </p:nvPr>
        </p:nvSpPr>
        <p:spPr/>
        <p:txBody>
          <a:bodyPr/>
          <a:lstStyle/>
          <a:p>
            <a:r>
              <a:rPr lang="nl-NL" sz="2400" b="0" dirty="0"/>
              <a:t>Wordt gebruikt in chirurgie vanwege kleur</a:t>
            </a:r>
          </a:p>
          <a:p>
            <a:r>
              <a:rPr lang="nl-NL" sz="2400" b="0" dirty="0"/>
              <a:t>Behandeling </a:t>
            </a:r>
            <a:r>
              <a:rPr lang="nl-NL" sz="2400" b="0" dirty="0" err="1"/>
              <a:t>methemoglobine</a:t>
            </a:r>
            <a:r>
              <a:rPr lang="nl-NL" sz="2400" b="0" dirty="0"/>
              <a:t> </a:t>
            </a:r>
          </a:p>
          <a:p>
            <a:endParaRPr lang="nl-NL" sz="2400" b="0" dirty="0"/>
          </a:p>
          <a:p>
            <a:r>
              <a:rPr lang="nl-NL" sz="2400" b="0" dirty="0"/>
              <a:t>Maar is ook:</a:t>
            </a:r>
          </a:p>
          <a:p>
            <a:pPr marL="457200" indent="-457200">
              <a:buFontTx/>
              <a:buChar char="-"/>
            </a:pPr>
            <a:r>
              <a:rPr lang="nl-NL" sz="2400" b="0" dirty="0" err="1"/>
              <a:t>Nonselectieve</a:t>
            </a:r>
            <a:r>
              <a:rPr lang="nl-NL" sz="2400" b="0" dirty="0"/>
              <a:t> inhibitor van </a:t>
            </a:r>
            <a:r>
              <a:rPr lang="nl-NL" sz="2400" b="0" dirty="0" err="1"/>
              <a:t>soluble</a:t>
            </a:r>
            <a:r>
              <a:rPr lang="nl-NL" sz="2400" b="0" dirty="0"/>
              <a:t> </a:t>
            </a:r>
            <a:r>
              <a:rPr lang="nl-NL" sz="2400" b="0" dirty="0" err="1"/>
              <a:t>guanylate</a:t>
            </a:r>
            <a:r>
              <a:rPr lang="nl-NL" sz="2400" b="0" dirty="0"/>
              <a:t> </a:t>
            </a:r>
            <a:r>
              <a:rPr lang="nl-NL" sz="2400" b="0" dirty="0" err="1"/>
              <a:t>cyclase</a:t>
            </a:r>
            <a:r>
              <a:rPr lang="nl-NL" sz="2400" b="0" dirty="0"/>
              <a:t> (SGC) en </a:t>
            </a:r>
            <a:r>
              <a:rPr lang="nl-NL" sz="2400" b="0" dirty="0" err="1"/>
              <a:t>nitric</a:t>
            </a:r>
            <a:r>
              <a:rPr lang="nl-NL" sz="2400" b="0" dirty="0"/>
              <a:t> oxide </a:t>
            </a:r>
            <a:r>
              <a:rPr lang="nl-NL" sz="2400" b="0" dirty="0" err="1"/>
              <a:t>synthase</a:t>
            </a:r>
            <a:r>
              <a:rPr lang="nl-NL" sz="2400" b="0" dirty="0"/>
              <a:t> (NOS)</a:t>
            </a:r>
          </a:p>
          <a:p>
            <a:pPr marL="457200" indent="-457200">
              <a:buFontTx/>
              <a:buChar char="-"/>
            </a:pPr>
            <a:endParaRPr lang="nl-NL" sz="2400" b="0" dirty="0"/>
          </a:p>
          <a:p>
            <a:pPr marL="457200" indent="-457200">
              <a:buFontTx/>
              <a:buChar char="-"/>
            </a:pPr>
            <a:r>
              <a:rPr lang="nl-NL" sz="2400" b="0" dirty="0"/>
              <a:t>Inhibitie van NO zorgt voor minder vasodilatatie</a:t>
            </a:r>
          </a:p>
          <a:p>
            <a:pPr marL="457200" indent="-457200">
              <a:buFontTx/>
              <a:buChar char="-"/>
            </a:pPr>
            <a:r>
              <a:rPr lang="nl-NL" sz="2400" b="0" dirty="0"/>
              <a:t>MB zorgt voor betere mitochondriële functie = meer ATP. </a:t>
            </a:r>
          </a:p>
          <a:p>
            <a:pPr marL="457200" indent="-457200">
              <a:buFontTx/>
              <a:buChar char="-"/>
            </a:pPr>
            <a:endParaRPr lang="nl-NL" sz="2400" b="0" dirty="0"/>
          </a:p>
        </p:txBody>
      </p:sp>
      <p:sp>
        <p:nvSpPr>
          <p:cNvPr id="5" name="Tijdelijke aanduiding voor dianummer 4">
            <a:extLst>
              <a:ext uri="{FF2B5EF4-FFF2-40B4-BE49-F238E27FC236}">
                <a16:creationId xmlns:a16="http://schemas.microsoft.com/office/drawing/2014/main" id="{7184CB3B-0613-DD4E-AC61-0FE5D05C26AA}"/>
              </a:ext>
            </a:extLst>
          </p:cNvPr>
          <p:cNvSpPr>
            <a:spLocks noGrp="1"/>
          </p:cNvSpPr>
          <p:nvPr>
            <p:ph type="sldNum" sz="quarter" idx="13"/>
          </p:nvPr>
        </p:nvSpPr>
        <p:spPr/>
        <p:txBody>
          <a:bodyPr/>
          <a:lstStyle/>
          <a:p>
            <a:fld id="{5A195573-6125-40C3-AA0C-3AC6CFB9F86B}" type="slidenum">
              <a:rPr lang="en-US" smtClean="0"/>
              <a:pPr/>
              <a:t>3</a:t>
            </a:fld>
            <a:endParaRPr lang="en-US" dirty="0"/>
          </a:p>
        </p:txBody>
      </p:sp>
      <p:pic>
        <p:nvPicPr>
          <p:cNvPr id="1026" name="Picture 2" descr="From Theory to Therapy: Methylene Blue's Emerging Role in the Management of  Septic Shock - Brooke A. Smith, Rachel Robinson, Amoreena K. Most, 2025">
            <a:extLst>
              <a:ext uri="{FF2B5EF4-FFF2-40B4-BE49-F238E27FC236}">
                <a16:creationId xmlns:a16="http://schemas.microsoft.com/office/drawing/2014/main" id="{36BCC9CF-1ADB-C1C4-F94A-C3CCC03E8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052" y="928769"/>
            <a:ext cx="4710428" cy="452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18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Effect of Methylene Blue on Pulse Oximetry by Lauren Estes, MD  Candidate Class of 2023">
            <a:extLst>
              <a:ext uri="{FF2B5EF4-FFF2-40B4-BE49-F238E27FC236}">
                <a16:creationId xmlns:a16="http://schemas.microsoft.com/office/drawing/2014/main" id="{3E54DC60-6827-4DA3-3EEC-3C6DC03333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67" t="31111" r="21583" b="18222"/>
          <a:stretch>
            <a:fillRect/>
          </a:stretch>
        </p:blipFill>
        <p:spPr bwMode="auto">
          <a:xfrm>
            <a:off x="619125" y="1476374"/>
            <a:ext cx="7549678" cy="375835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112738-885A-4561-DA33-887970821FDF}"/>
              </a:ext>
            </a:extLst>
          </p:cNvPr>
          <p:cNvSpPr>
            <a:spLocks noGrp="1"/>
          </p:cNvSpPr>
          <p:nvPr>
            <p:ph type="title"/>
          </p:nvPr>
        </p:nvSpPr>
        <p:spPr/>
        <p:txBody>
          <a:bodyPr/>
          <a:lstStyle/>
          <a:p>
            <a:r>
              <a:rPr lang="nl-NL" dirty="0"/>
              <a:t>Methyleenblauw nadelen </a:t>
            </a:r>
          </a:p>
        </p:txBody>
      </p:sp>
      <p:sp>
        <p:nvSpPr>
          <p:cNvPr id="6" name="Tijdelijke aanduiding voor tekst 5">
            <a:extLst>
              <a:ext uri="{FF2B5EF4-FFF2-40B4-BE49-F238E27FC236}">
                <a16:creationId xmlns:a16="http://schemas.microsoft.com/office/drawing/2014/main" id="{42951A97-37EC-5EE6-886C-8F73A1A9BCE4}"/>
              </a:ext>
            </a:extLst>
          </p:cNvPr>
          <p:cNvSpPr>
            <a:spLocks noGrp="1"/>
          </p:cNvSpPr>
          <p:nvPr>
            <p:ph type="body" sz="quarter" idx="11"/>
          </p:nvPr>
        </p:nvSpPr>
        <p:spPr>
          <a:xfrm>
            <a:off x="7885651" y="1392485"/>
            <a:ext cx="3709449" cy="4320000"/>
          </a:xfrm>
        </p:spPr>
        <p:txBody>
          <a:bodyPr/>
          <a:lstStyle/>
          <a:p>
            <a:r>
              <a:rPr lang="nl-NL" b="0" dirty="0"/>
              <a:t>Vals lage saturatiemetingen </a:t>
            </a:r>
          </a:p>
          <a:p>
            <a:r>
              <a:rPr lang="nl-NL" b="0" dirty="0"/>
              <a:t>NIRS werkt ook niet goed meer </a:t>
            </a:r>
          </a:p>
          <a:p>
            <a:endParaRPr lang="nl-NL" b="0" dirty="0"/>
          </a:p>
          <a:p>
            <a:r>
              <a:rPr lang="nl-NL" b="0" dirty="0"/>
              <a:t>PVR kan stijgen</a:t>
            </a:r>
          </a:p>
          <a:p>
            <a:endParaRPr lang="nl-NL" b="0" dirty="0"/>
          </a:p>
          <a:p>
            <a:r>
              <a:rPr lang="nl-NL" b="0" dirty="0"/>
              <a:t>Indien subcutaan huidnecrose (pH 4)</a:t>
            </a:r>
          </a:p>
          <a:p>
            <a:endParaRPr lang="nl-NL" b="0" dirty="0"/>
          </a:p>
          <a:p>
            <a:endParaRPr lang="nl-NL" b="0" dirty="0"/>
          </a:p>
          <a:p>
            <a:r>
              <a:rPr lang="nl-NL" b="0" dirty="0"/>
              <a:t>Groene urine en huid </a:t>
            </a:r>
          </a:p>
          <a:p>
            <a:endParaRPr lang="nl-NL" b="0" dirty="0"/>
          </a:p>
          <a:p>
            <a:endParaRPr lang="nl-NL" b="0" dirty="0"/>
          </a:p>
        </p:txBody>
      </p:sp>
      <p:sp>
        <p:nvSpPr>
          <p:cNvPr id="4" name="Tijdelijke aanduiding voor dianummer 3">
            <a:extLst>
              <a:ext uri="{FF2B5EF4-FFF2-40B4-BE49-F238E27FC236}">
                <a16:creationId xmlns:a16="http://schemas.microsoft.com/office/drawing/2014/main" id="{034F5ECF-05C7-AB3B-1FC1-4D88056D8660}"/>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223838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29E78-E568-9853-3CBC-2402F876F4C0}"/>
              </a:ext>
            </a:extLst>
          </p:cNvPr>
          <p:cNvSpPr>
            <a:spLocks noGrp="1"/>
          </p:cNvSpPr>
          <p:nvPr>
            <p:ph type="title"/>
          </p:nvPr>
        </p:nvSpPr>
        <p:spPr/>
        <p:txBody>
          <a:bodyPr/>
          <a:lstStyle/>
          <a:p>
            <a:r>
              <a:rPr lang="nl-NL" dirty="0"/>
              <a:t>Methoden</a:t>
            </a:r>
          </a:p>
        </p:txBody>
      </p:sp>
      <p:sp>
        <p:nvSpPr>
          <p:cNvPr id="3" name="Tijdelijke aanduiding voor tekst 2">
            <a:extLst>
              <a:ext uri="{FF2B5EF4-FFF2-40B4-BE49-F238E27FC236}">
                <a16:creationId xmlns:a16="http://schemas.microsoft.com/office/drawing/2014/main" id="{8B497858-105A-ED77-53E9-DBB150AB5710}"/>
              </a:ext>
            </a:extLst>
          </p:cNvPr>
          <p:cNvSpPr>
            <a:spLocks noGrp="1"/>
          </p:cNvSpPr>
          <p:nvPr>
            <p:ph type="body" sz="quarter" idx="11"/>
          </p:nvPr>
        </p:nvSpPr>
        <p:spPr/>
        <p:txBody>
          <a:bodyPr/>
          <a:lstStyle/>
          <a:p>
            <a:r>
              <a:rPr lang="nl-NL" sz="2400" b="0" dirty="0"/>
              <a:t>Pilot RCT </a:t>
            </a:r>
          </a:p>
          <a:p>
            <a:r>
              <a:rPr lang="nl-NL" sz="2400" b="0" dirty="0"/>
              <a:t>Periode 2019-2023 (geen inclusie COVID 19)</a:t>
            </a:r>
          </a:p>
          <a:p>
            <a:endParaRPr lang="nl-NL" sz="2400" b="0" dirty="0"/>
          </a:p>
          <a:p>
            <a:r>
              <a:rPr lang="nl-NL" sz="2400" b="0" dirty="0"/>
              <a:t>Inclusie: ≥18 jaar, septische shock + </a:t>
            </a:r>
            <a:r>
              <a:rPr lang="nl-NL" sz="2400" b="0" dirty="0" err="1"/>
              <a:t>vasopressie</a:t>
            </a:r>
            <a:r>
              <a:rPr lang="nl-NL" sz="2400" b="0" dirty="0"/>
              <a:t> (nor/ vasopressine)</a:t>
            </a:r>
          </a:p>
          <a:p>
            <a:r>
              <a:rPr lang="nl-NL" sz="2400" b="0" dirty="0"/>
              <a:t>Exclusie: neutropenie, zwangerschap, andere oorzaak shock</a:t>
            </a:r>
          </a:p>
          <a:p>
            <a:endParaRPr lang="nl-NL" sz="2400" b="0" dirty="0"/>
          </a:p>
          <a:p>
            <a:r>
              <a:rPr lang="nl-NL" sz="2400" b="0" dirty="0"/>
              <a:t>Niet geblindeerd, want groene urine</a:t>
            </a:r>
          </a:p>
          <a:p>
            <a:pPr marL="457200" indent="-457200">
              <a:buFont typeface="Wingdings" panose="05000000000000000000" pitchFamily="2" charset="2"/>
              <a:buChar char="Ø"/>
            </a:pPr>
            <a:r>
              <a:rPr lang="nl-NL" sz="2400" b="0" dirty="0"/>
              <a:t>Diegene die randomisatie deed; geen kliniek</a:t>
            </a:r>
          </a:p>
          <a:p>
            <a:pPr marL="457200" indent="-457200">
              <a:buFont typeface="Wingdings" panose="05000000000000000000" pitchFamily="2" charset="2"/>
              <a:buChar char="Ø"/>
            </a:pPr>
            <a:r>
              <a:rPr lang="nl-NL" sz="2400" b="0" dirty="0"/>
              <a:t>Diegene die datamanagement deed; geen kliniek </a:t>
            </a:r>
          </a:p>
          <a:p>
            <a:endParaRPr lang="nl-NL" dirty="0"/>
          </a:p>
          <a:p>
            <a:endParaRPr lang="nl-NL" dirty="0"/>
          </a:p>
        </p:txBody>
      </p:sp>
      <p:sp>
        <p:nvSpPr>
          <p:cNvPr id="4" name="Tijdelijke aanduiding voor dianummer 3">
            <a:extLst>
              <a:ext uri="{FF2B5EF4-FFF2-40B4-BE49-F238E27FC236}">
                <a16:creationId xmlns:a16="http://schemas.microsoft.com/office/drawing/2014/main" id="{C7F7774B-3978-6030-2212-625F6CCFB234}"/>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187217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7025F-5E85-87D0-E4FC-8FD4748116A2}"/>
              </a:ext>
            </a:extLst>
          </p:cNvPr>
          <p:cNvSpPr>
            <a:spLocks noGrp="1"/>
          </p:cNvSpPr>
          <p:nvPr>
            <p:ph type="title"/>
          </p:nvPr>
        </p:nvSpPr>
        <p:spPr/>
        <p:txBody>
          <a:bodyPr/>
          <a:lstStyle/>
          <a:p>
            <a:endParaRPr lang="nl-NL" dirty="0"/>
          </a:p>
        </p:txBody>
      </p:sp>
      <p:sp>
        <p:nvSpPr>
          <p:cNvPr id="4" name="Tijdelijke aanduiding voor dianummer 3">
            <a:extLst>
              <a:ext uri="{FF2B5EF4-FFF2-40B4-BE49-F238E27FC236}">
                <a16:creationId xmlns:a16="http://schemas.microsoft.com/office/drawing/2014/main" id="{C746D5A0-5DB9-A318-D4F4-0C987F7D73DA}"/>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6" name="Afbeelding 5">
            <a:extLst>
              <a:ext uri="{FF2B5EF4-FFF2-40B4-BE49-F238E27FC236}">
                <a16:creationId xmlns:a16="http://schemas.microsoft.com/office/drawing/2014/main" id="{0347DD2F-66AB-BF56-7C86-22D3374BD52E}"/>
              </a:ext>
            </a:extLst>
          </p:cNvPr>
          <p:cNvPicPr>
            <a:picLocks noChangeAspect="1"/>
          </p:cNvPicPr>
          <p:nvPr/>
        </p:nvPicPr>
        <p:blipFill rotWithShape="1">
          <a:blip r:embed="rId2"/>
          <a:srcRect l="61757" t="22702" r="12297" b="8973"/>
          <a:stretch/>
        </p:blipFill>
        <p:spPr>
          <a:xfrm>
            <a:off x="-151002" y="91218"/>
            <a:ext cx="8353168" cy="6873959"/>
          </a:xfrm>
          <a:prstGeom prst="rect">
            <a:avLst/>
          </a:prstGeom>
        </p:spPr>
      </p:pic>
      <p:sp>
        <p:nvSpPr>
          <p:cNvPr id="3" name="Tekstvak 2">
            <a:extLst>
              <a:ext uri="{FF2B5EF4-FFF2-40B4-BE49-F238E27FC236}">
                <a16:creationId xmlns:a16="http://schemas.microsoft.com/office/drawing/2014/main" id="{91DEF2D7-E4D2-073A-14F0-3D7FFB19B5E0}"/>
              </a:ext>
            </a:extLst>
          </p:cNvPr>
          <p:cNvSpPr txBox="1"/>
          <p:nvPr/>
        </p:nvSpPr>
        <p:spPr>
          <a:xfrm>
            <a:off x="487844" y="5912232"/>
            <a:ext cx="1903019" cy="276999"/>
          </a:xfrm>
          <a:prstGeom prst="rect">
            <a:avLst/>
          </a:prstGeom>
          <a:noFill/>
        </p:spPr>
        <p:txBody>
          <a:bodyPr wrap="square" rtlCol="0">
            <a:spAutoFit/>
          </a:bodyPr>
          <a:lstStyle/>
          <a:p>
            <a:r>
              <a:rPr lang="nl-NL" sz="1200" dirty="0"/>
              <a:t>+ hydrocortison 200mg</a:t>
            </a:r>
          </a:p>
        </p:txBody>
      </p:sp>
      <p:sp>
        <p:nvSpPr>
          <p:cNvPr id="7" name="Tekstvak 6">
            <a:extLst>
              <a:ext uri="{FF2B5EF4-FFF2-40B4-BE49-F238E27FC236}">
                <a16:creationId xmlns:a16="http://schemas.microsoft.com/office/drawing/2014/main" id="{D071CA7F-B06D-B678-3D54-6445FFABBDC8}"/>
              </a:ext>
            </a:extLst>
          </p:cNvPr>
          <p:cNvSpPr txBox="1"/>
          <p:nvPr/>
        </p:nvSpPr>
        <p:spPr>
          <a:xfrm>
            <a:off x="6929306" y="3053868"/>
            <a:ext cx="2155971" cy="1200329"/>
          </a:xfrm>
          <a:prstGeom prst="rect">
            <a:avLst/>
          </a:prstGeom>
          <a:noFill/>
        </p:spPr>
        <p:txBody>
          <a:bodyPr wrap="square" rtlCol="0">
            <a:spAutoFit/>
          </a:bodyPr>
          <a:lstStyle/>
          <a:p>
            <a:r>
              <a:rPr lang="en-US" dirty="0"/>
              <a:t>MB at a dose of 3mg/kg in 20min and then 0.5mg/kg/h for 48h</a:t>
            </a:r>
            <a:endParaRPr lang="nl-NL" dirty="0"/>
          </a:p>
        </p:txBody>
      </p:sp>
    </p:spTree>
    <p:extLst>
      <p:ext uri="{BB962C8B-B14F-4D97-AF65-F5344CB8AC3E}">
        <p14:creationId xmlns:p14="http://schemas.microsoft.com/office/powerpoint/2010/main" val="86171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C6623-DC97-13B6-B80E-E9F9AF33D725}"/>
              </a:ext>
            </a:extLst>
          </p:cNvPr>
          <p:cNvSpPr>
            <a:spLocks noGrp="1"/>
          </p:cNvSpPr>
          <p:nvPr>
            <p:ph type="title"/>
          </p:nvPr>
        </p:nvSpPr>
        <p:spPr/>
        <p:txBody>
          <a:bodyPr/>
          <a:lstStyle/>
          <a:p>
            <a:r>
              <a:rPr lang="nl-NL" dirty="0"/>
              <a:t>Methoden</a:t>
            </a:r>
          </a:p>
        </p:txBody>
      </p:sp>
      <p:sp>
        <p:nvSpPr>
          <p:cNvPr id="3" name="Tijdelijke aanduiding voor tekst 2">
            <a:extLst>
              <a:ext uri="{FF2B5EF4-FFF2-40B4-BE49-F238E27FC236}">
                <a16:creationId xmlns:a16="http://schemas.microsoft.com/office/drawing/2014/main" id="{DC8CEFFA-7D47-211F-E8FB-CAB73004E22F}"/>
              </a:ext>
            </a:extLst>
          </p:cNvPr>
          <p:cNvSpPr>
            <a:spLocks noGrp="1"/>
          </p:cNvSpPr>
          <p:nvPr>
            <p:ph type="body" sz="quarter" idx="11"/>
          </p:nvPr>
        </p:nvSpPr>
        <p:spPr>
          <a:xfrm>
            <a:off x="536747" y="1398194"/>
            <a:ext cx="10966451" cy="4320000"/>
          </a:xfrm>
        </p:spPr>
        <p:txBody>
          <a:bodyPr/>
          <a:lstStyle/>
          <a:p>
            <a:r>
              <a:rPr lang="nl-NL" sz="2200" b="0" dirty="0"/>
              <a:t>Meten is weten: </a:t>
            </a:r>
          </a:p>
          <a:p>
            <a:pPr marL="342900" indent="-342900">
              <a:buFontTx/>
              <a:buChar char="-"/>
            </a:pPr>
            <a:r>
              <a:rPr lang="nl-NL" sz="2200" b="0" dirty="0"/>
              <a:t>Hemodynamische monitoring: </a:t>
            </a:r>
            <a:r>
              <a:rPr lang="nl-NL" sz="2200" b="0" dirty="0" err="1"/>
              <a:t>PiCCO</a:t>
            </a:r>
            <a:r>
              <a:rPr lang="nl-NL" sz="2200" b="0" dirty="0"/>
              <a:t> like systeem</a:t>
            </a:r>
          </a:p>
          <a:p>
            <a:pPr marL="342900" indent="-342900">
              <a:buFontTx/>
              <a:buChar char="-"/>
            </a:pPr>
            <a:r>
              <a:rPr lang="nl-NL" sz="2200" b="0" dirty="0"/>
              <a:t>Lab: </a:t>
            </a:r>
            <a:r>
              <a:rPr lang="nl-NL" sz="2200" b="0" dirty="0" err="1"/>
              <a:t>interleukines</a:t>
            </a:r>
            <a:r>
              <a:rPr lang="nl-NL" sz="2200" b="0" dirty="0"/>
              <a:t>, NO3 levels</a:t>
            </a:r>
          </a:p>
          <a:p>
            <a:pPr marL="342900" indent="-342900">
              <a:buFontTx/>
              <a:buChar char="-"/>
            </a:pPr>
            <a:r>
              <a:rPr lang="nl-NL" sz="2200" b="0" dirty="0"/>
              <a:t>APACHE II – SAPS 3</a:t>
            </a:r>
          </a:p>
          <a:p>
            <a:endParaRPr lang="nl-NL" sz="2200" b="0" dirty="0"/>
          </a:p>
          <a:p>
            <a:r>
              <a:rPr lang="nl-NL" sz="2200" b="0" dirty="0"/>
              <a:t>Sample </a:t>
            </a:r>
            <a:r>
              <a:rPr lang="nl-NL" sz="2200" b="0" dirty="0" err="1"/>
              <a:t>size</a:t>
            </a:r>
            <a:r>
              <a:rPr lang="nl-NL" sz="2200" b="0" dirty="0"/>
              <a:t> berekening:</a:t>
            </a:r>
          </a:p>
          <a:p>
            <a:pPr marL="342900" indent="-342900">
              <a:buFontTx/>
              <a:buChar char="-"/>
            </a:pPr>
            <a:r>
              <a:rPr lang="nl-NL" sz="2200" b="0" dirty="0"/>
              <a:t>Referentie naar artikel voor pilot RCT</a:t>
            </a:r>
          </a:p>
          <a:p>
            <a:pPr marL="342900" indent="-342900">
              <a:buFontTx/>
              <a:buChar char="-"/>
            </a:pPr>
            <a:r>
              <a:rPr lang="nl-NL" sz="2200" b="0" dirty="0"/>
              <a:t>Elke arm 20 patiënten </a:t>
            </a:r>
          </a:p>
          <a:p>
            <a:pPr marL="342900" indent="-342900">
              <a:buFontTx/>
              <a:buChar char="-"/>
            </a:pPr>
            <a:endParaRPr lang="nl-NL" sz="2200" b="0" dirty="0"/>
          </a:p>
          <a:p>
            <a:r>
              <a:rPr lang="nl-NL" sz="2200" b="0" dirty="0"/>
              <a:t>Statistiek:</a:t>
            </a:r>
          </a:p>
          <a:p>
            <a:pPr marL="342900" indent="-342900">
              <a:buFontTx/>
              <a:buChar char="-"/>
            </a:pPr>
            <a:r>
              <a:rPr lang="nl-NL" sz="2200" b="0" dirty="0"/>
              <a:t>Chi square of </a:t>
            </a:r>
            <a:r>
              <a:rPr lang="nl-NL" sz="2200" b="0" dirty="0" err="1"/>
              <a:t>students</a:t>
            </a:r>
            <a:r>
              <a:rPr lang="nl-NL" sz="2200" b="0" dirty="0"/>
              <a:t> t-test tussen 2 groepen</a:t>
            </a:r>
          </a:p>
          <a:p>
            <a:pPr marL="342900" indent="-342900">
              <a:buFontTx/>
              <a:buChar char="-"/>
            </a:pPr>
            <a:r>
              <a:rPr lang="nl-NL" sz="2200" b="0" dirty="0"/>
              <a:t>Mann </a:t>
            </a:r>
            <a:r>
              <a:rPr lang="nl-NL" sz="2200" b="0" dirty="0" err="1"/>
              <a:t>Whitney</a:t>
            </a:r>
            <a:r>
              <a:rPr lang="nl-NL" sz="2200" b="0" dirty="0"/>
              <a:t> U voor </a:t>
            </a:r>
            <a:r>
              <a:rPr lang="nl-NL" sz="2200" b="0" dirty="0" err="1"/>
              <a:t>interleukines</a:t>
            </a:r>
            <a:r>
              <a:rPr lang="nl-NL" sz="2200" b="0" dirty="0"/>
              <a:t> op elk tijdspunt</a:t>
            </a:r>
          </a:p>
          <a:p>
            <a:pPr marL="342900" indent="-342900">
              <a:buFontTx/>
              <a:buChar char="-"/>
            </a:pPr>
            <a:r>
              <a:rPr lang="nl-NL" sz="2200" b="0" dirty="0" err="1"/>
              <a:t>Integrative</a:t>
            </a:r>
            <a:r>
              <a:rPr lang="nl-NL" sz="2200" b="0" dirty="0"/>
              <a:t> </a:t>
            </a:r>
            <a:r>
              <a:rPr lang="nl-NL" sz="2200" b="0" dirty="0" err="1"/>
              <a:t>network</a:t>
            </a:r>
            <a:r>
              <a:rPr lang="nl-NL" sz="2200" b="0" dirty="0"/>
              <a:t> analysis voor correlaties (</a:t>
            </a:r>
            <a:r>
              <a:rPr lang="nl-NL" sz="2200" b="0" dirty="0" err="1"/>
              <a:t>r-waarden</a:t>
            </a:r>
            <a:r>
              <a:rPr lang="nl-NL" sz="2200" b="0" dirty="0"/>
              <a:t>). Heel veel </a:t>
            </a:r>
            <a:r>
              <a:rPr lang="nl-NL" sz="2200" b="0" dirty="0" err="1"/>
              <a:t>univariate</a:t>
            </a:r>
            <a:r>
              <a:rPr lang="nl-NL" sz="2200" b="0" dirty="0"/>
              <a:t> analysis in een figuur </a:t>
            </a:r>
          </a:p>
          <a:p>
            <a:endParaRPr lang="nl-NL" b="0" dirty="0"/>
          </a:p>
          <a:p>
            <a:endParaRPr lang="nl-NL" dirty="0"/>
          </a:p>
        </p:txBody>
      </p:sp>
      <p:sp>
        <p:nvSpPr>
          <p:cNvPr id="4" name="Tijdelijke aanduiding voor dianummer 3">
            <a:extLst>
              <a:ext uri="{FF2B5EF4-FFF2-40B4-BE49-F238E27FC236}">
                <a16:creationId xmlns:a16="http://schemas.microsoft.com/office/drawing/2014/main" id="{034F0DD6-41C4-22F3-08B9-4AB11D380A01}"/>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226804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F46F0-240D-80E6-55D5-99CABB2369D0}"/>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9CF9DE24-F15E-41AE-E469-BDC282EB321E}"/>
              </a:ext>
            </a:extLst>
          </p:cNvPr>
          <p:cNvSpPr>
            <a:spLocks noGrp="1"/>
          </p:cNvSpPr>
          <p:nvPr>
            <p:ph type="body" sz="quarter" idx="10"/>
          </p:nvPr>
        </p:nvSpPr>
        <p:spPr>
          <a:xfrm>
            <a:off x="619126" y="1476375"/>
            <a:ext cx="4196066" cy="4320000"/>
          </a:xfrm>
        </p:spPr>
        <p:txBody>
          <a:bodyPr/>
          <a:lstStyle/>
          <a:p>
            <a:r>
              <a:rPr lang="nl-NL" b="0" dirty="0"/>
              <a:t>Demografie:</a:t>
            </a:r>
          </a:p>
          <a:p>
            <a:r>
              <a:rPr lang="nl-NL" b="0" dirty="0"/>
              <a:t>Onleesbare tabel</a:t>
            </a:r>
          </a:p>
          <a:p>
            <a:endParaRPr lang="nl-NL" b="0" dirty="0"/>
          </a:p>
          <a:p>
            <a:r>
              <a:rPr lang="nl-NL" b="0" dirty="0"/>
              <a:t>Jonge patiënten</a:t>
            </a:r>
          </a:p>
          <a:p>
            <a:r>
              <a:rPr lang="nl-NL" b="0" dirty="0"/>
              <a:t>Veel AKI + dialyse</a:t>
            </a:r>
          </a:p>
          <a:p>
            <a:r>
              <a:rPr lang="nl-NL" b="0" dirty="0"/>
              <a:t>30% hypertensie</a:t>
            </a:r>
          </a:p>
          <a:p>
            <a:endParaRPr lang="nl-NL" b="0" dirty="0"/>
          </a:p>
          <a:p>
            <a:r>
              <a:rPr lang="nl-NL" b="0" dirty="0"/>
              <a:t>SOFA score 9-10 </a:t>
            </a:r>
          </a:p>
          <a:p>
            <a:r>
              <a:rPr lang="nl-NL" b="0" dirty="0"/>
              <a:t>MB zieker </a:t>
            </a:r>
          </a:p>
          <a:p>
            <a:endParaRPr lang="nl-NL" b="0" dirty="0"/>
          </a:p>
          <a:p>
            <a:pPr marL="285750" indent="-285750">
              <a:buFontTx/>
              <a:buChar char="-"/>
            </a:pPr>
            <a:r>
              <a:rPr lang="nl-NL" b="0" dirty="0"/>
              <a:t>Patiënten niet gelijk verdeeld over sites of </a:t>
            </a:r>
            <a:r>
              <a:rPr lang="nl-NL" b="0" dirty="0" err="1"/>
              <a:t>infection</a:t>
            </a:r>
            <a:endParaRPr lang="nl-NL" b="0" dirty="0"/>
          </a:p>
          <a:p>
            <a:pPr marL="285750" indent="-285750">
              <a:buFontTx/>
              <a:buChar char="-"/>
            </a:pPr>
            <a:r>
              <a:rPr lang="nl-NL" b="0" dirty="0"/>
              <a:t>Maar 43% effectieve AB</a:t>
            </a:r>
          </a:p>
          <a:p>
            <a:pPr marL="285750" indent="-285750">
              <a:buFontTx/>
              <a:buChar char="-"/>
            </a:pPr>
            <a:r>
              <a:rPr lang="nl-NL" b="0" dirty="0"/>
              <a:t>Gemiddeld 18 dagen AB</a:t>
            </a:r>
          </a:p>
          <a:p>
            <a:endParaRPr lang="nl-NL" b="0" dirty="0"/>
          </a:p>
          <a:p>
            <a:r>
              <a:rPr lang="nl-NL" b="0" dirty="0"/>
              <a:t>Na 30 dagen hoge mortaliteit </a:t>
            </a:r>
          </a:p>
          <a:p>
            <a:endParaRPr lang="nl-NL" dirty="0"/>
          </a:p>
          <a:p>
            <a:endParaRPr lang="nl-NL" dirty="0"/>
          </a:p>
          <a:p>
            <a:endParaRPr lang="nl-NL" dirty="0"/>
          </a:p>
        </p:txBody>
      </p:sp>
      <p:sp>
        <p:nvSpPr>
          <p:cNvPr id="7" name="Tijdelijke aanduiding voor tekst 6">
            <a:extLst>
              <a:ext uri="{FF2B5EF4-FFF2-40B4-BE49-F238E27FC236}">
                <a16:creationId xmlns:a16="http://schemas.microsoft.com/office/drawing/2014/main" id="{72E3E0CC-0352-37E1-25DD-D9939C46E6A9}"/>
              </a:ext>
            </a:extLst>
          </p:cNvPr>
          <p:cNvSpPr>
            <a:spLocks noGrp="1"/>
          </p:cNvSpPr>
          <p:nvPr>
            <p:ph type="body"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10120A7-8448-3CB2-96B3-FAC4EDCABDF8}"/>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6" name="Afbeelding 5">
            <a:extLst>
              <a:ext uri="{FF2B5EF4-FFF2-40B4-BE49-F238E27FC236}">
                <a16:creationId xmlns:a16="http://schemas.microsoft.com/office/drawing/2014/main" id="{18B2521A-088C-A0EC-EED3-C39EF3E3E6E6}"/>
              </a:ext>
            </a:extLst>
          </p:cNvPr>
          <p:cNvPicPr>
            <a:picLocks noChangeAspect="1"/>
          </p:cNvPicPr>
          <p:nvPr/>
        </p:nvPicPr>
        <p:blipFill rotWithShape="1">
          <a:blip r:embed="rId3"/>
          <a:srcRect l="61622" t="12973" r="12094" b="7026"/>
          <a:stretch/>
        </p:blipFill>
        <p:spPr>
          <a:xfrm>
            <a:off x="5359974" y="126461"/>
            <a:ext cx="6466495" cy="6150652"/>
          </a:xfrm>
          <a:prstGeom prst="rect">
            <a:avLst/>
          </a:prstGeom>
        </p:spPr>
      </p:pic>
    </p:spTree>
    <p:extLst>
      <p:ext uri="{BB962C8B-B14F-4D97-AF65-F5344CB8AC3E}">
        <p14:creationId xmlns:p14="http://schemas.microsoft.com/office/powerpoint/2010/main" val="91518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FD098-4425-F226-3DCF-316E4E2CEF1A}"/>
              </a:ext>
            </a:extLst>
          </p:cNvPr>
          <p:cNvSpPr>
            <a:spLocks noGrp="1"/>
          </p:cNvSpPr>
          <p:nvPr>
            <p:ph type="title"/>
          </p:nvPr>
        </p:nvSpPr>
        <p:spPr/>
        <p:txBody>
          <a:bodyPr/>
          <a:lstStyle/>
          <a:p>
            <a:r>
              <a:rPr lang="nl-NL" dirty="0"/>
              <a:t>Resultaten </a:t>
            </a:r>
          </a:p>
        </p:txBody>
      </p:sp>
      <p:sp>
        <p:nvSpPr>
          <p:cNvPr id="3" name="Tijdelijke aanduiding voor tekst 2">
            <a:extLst>
              <a:ext uri="{FF2B5EF4-FFF2-40B4-BE49-F238E27FC236}">
                <a16:creationId xmlns:a16="http://schemas.microsoft.com/office/drawing/2014/main" id="{1C9526D0-F142-AE10-3FED-F073A820BBFC}"/>
              </a:ext>
            </a:extLst>
          </p:cNvPr>
          <p:cNvSpPr>
            <a:spLocks noGrp="1"/>
          </p:cNvSpPr>
          <p:nvPr>
            <p:ph type="body" sz="quarter" idx="10"/>
          </p:nvPr>
        </p:nvSpPr>
        <p:spPr>
          <a:xfrm>
            <a:off x="619125" y="1476375"/>
            <a:ext cx="4686043" cy="4320000"/>
          </a:xfrm>
        </p:spPr>
        <p:txBody>
          <a:bodyPr/>
          <a:lstStyle/>
          <a:p>
            <a:r>
              <a:rPr lang="nl-NL" b="0" dirty="0"/>
              <a:t>Mediane punten (zonder IQR)</a:t>
            </a:r>
          </a:p>
          <a:p>
            <a:endParaRPr lang="nl-NL" b="0" dirty="0"/>
          </a:p>
          <a:p>
            <a:r>
              <a:rPr lang="nl-NL" b="0" dirty="0"/>
              <a:t>Noradrenaline dosis neemt af tijdens gebruik MB. </a:t>
            </a:r>
          </a:p>
          <a:p>
            <a:endParaRPr lang="nl-NL" b="0" dirty="0"/>
          </a:p>
          <a:p>
            <a:r>
              <a:rPr lang="nl-NL" b="0" dirty="0"/>
              <a:t>Na 24 uur minder gebruik vasopressine</a:t>
            </a:r>
          </a:p>
          <a:p>
            <a:endParaRPr lang="nl-NL" b="0" dirty="0"/>
          </a:p>
          <a:p>
            <a:r>
              <a:rPr lang="nl-NL" b="0" dirty="0"/>
              <a:t>Geen verschil in SVRI </a:t>
            </a:r>
          </a:p>
          <a:p>
            <a:endParaRPr lang="nl-NL" dirty="0"/>
          </a:p>
          <a:p>
            <a:endParaRPr lang="nl-NL" dirty="0"/>
          </a:p>
        </p:txBody>
      </p:sp>
      <p:sp>
        <p:nvSpPr>
          <p:cNvPr id="4" name="Tijdelijke aanduiding voor tekst 3">
            <a:extLst>
              <a:ext uri="{FF2B5EF4-FFF2-40B4-BE49-F238E27FC236}">
                <a16:creationId xmlns:a16="http://schemas.microsoft.com/office/drawing/2014/main" id="{6810B49B-B89C-16C0-5F2B-C3AFCADEE33B}"/>
              </a:ext>
            </a:extLst>
          </p:cNvPr>
          <p:cNvSpPr>
            <a:spLocks noGrp="1"/>
          </p:cNvSpPr>
          <p:nvPr>
            <p:ph type="body"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EBAC4F35-02E9-8087-5EB7-CA93C9FF91B5}"/>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8" name="Afbeelding 7">
            <a:extLst>
              <a:ext uri="{FF2B5EF4-FFF2-40B4-BE49-F238E27FC236}">
                <a16:creationId xmlns:a16="http://schemas.microsoft.com/office/drawing/2014/main" id="{78E63FCA-F5B8-693E-688D-B48126D5255A}"/>
              </a:ext>
            </a:extLst>
          </p:cNvPr>
          <p:cNvPicPr>
            <a:picLocks noChangeAspect="1"/>
          </p:cNvPicPr>
          <p:nvPr/>
        </p:nvPicPr>
        <p:blipFill rotWithShape="1">
          <a:blip r:embed="rId2"/>
          <a:srcRect l="62027" t="16000" r="12095" b="11135"/>
          <a:stretch/>
        </p:blipFill>
        <p:spPr>
          <a:xfrm>
            <a:off x="5389909" y="395648"/>
            <a:ext cx="6362354" cy="5598204"/>
          </a:xfrm>
          <a:prstGeom prst="rect">
            <a:avLst/>
          </a:prstGeom>
        </p:spPr>
      </p:pic>
      <p:sp>
        <p:nvSpPr>
          <p:cNvPr id="6" name="Tekstvak 5">
            <a:extLst>
              <a:ext uri="{FF2B5EF4-FFF2-40B4-BE49-F238E27FC236}">
                <a16:creationId xmlns:a16="http://schemas.microsoft.com/office/drawing/2014/main" id="{5B700EB0-600F-7688-C3AE-5AD20678AEFC}"/>
              </a:ext>
            </a:extLst>
          </p:cNvPr>
          <p:cNvSpPr txBox="1"/>
          <p:nvPr/>
        </p:nvSpPr>
        <p:spPr>
          <a:xfrm>
            <a:off x="3909270" y="4510118"/>
            <a:ext cx="2457974" cy="1384995"/>
          </a:xfrm>
          <a:prstGeom prst="rect">
            <a:avLst/>
          </a:prstGeom>
          <a:noFill/>
        </p:spPr>
        <p:txBody>
          <a:bodyPr wrap="square" rtlCol="0">
            <a:spAutoFit/>
          </a:bodyPr>
          <a:lstStyle/>
          <a:p>
            <a:r>
              <a:rPr lang="nl-NL" sz="1400" dirty="0"/>
              <a:t>T1= baseline</a:t>
            </a:r>
          </a:p>
          <a:p>
            <a:r>
              <a:rPr lang="nl-NL" sz="1400" dirty="0"/>
              <a:t>T2= 20 min</a:t>
            </a:r>
          </a:p>
          <a:p>
            <a:r>
              <a:rPr lang="nl-NL" sz="1400" dirty="0"/>
              <a:t>T3= 2 uur</a:t>
            </a:r>
          </a:p>
          <a:p>
            <a:r>
              <a:rPr lang="nl-NL" sz="1400" dirty="0"/>
              <a:t>T4= 24 uur</a:t>
            </a:r>
          </a:p>
          <a:p>
            <a:r>
              <a:rPr lang="nl-NL" sz="1400" dirty="0"/>
              <a:t>T5= 48 uur</a:t>
            </a:r>
          </a:p>
          <a:p>
            <a:r>
              <a:rPr lang="nl-NL" sz="1400" dirty="0"/>
              <a:t>T6= 72 uur </a:t>
            </a:r>
          </a:p>
        </p:txBody>
      </p:sp>
    </p:spTree>
    <p:extLst>
      <p:ext uri="{BB962C8B-B14F-4D97-AF65-F5344CB8AC3E}">
        <p14:creationId xmlns:p14="http://schemas.microsoft.com/office/powerpoint/2010/main" val="627493346"/>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2C1B0DE-6F5B-4099-A914-2C9338C6CC19}">
  <ds:schemaRefs>
    <ds:schemaRef ds:uri="http://schemas.microsoft.com/sharepoint/v3/contenttype/forms"/>
  </ds:schemaRefs>
</ds:datastoreItem>
</file>

<file path=customXml/itemProps2.xml><?xml version="1.0" encoding="utf-8"?>
<ds:datastoreItem xmlns:ds="http://schemas.openxmlformats.org/officeDocument/2006/customXml" ds:itemID="{2577B70A-F375-400E-A6ED-D31A5FB408A3}">
  <ds:schemaRefs>
    <ds:schemaRef ds:uri="f74d2d8a-6185-4c45-bf89-6548405645ca"/>
    <ds:schemaRef ds:uri="http://purl.org/dc/dcmitype/"/>
    <ds:schemaRef ds:uri="http://schemas.microsoft.com/office/infopath/2007/PartnerControls"/>
    <ds:schemaRef ds:uri="1cac7a26-3555-4d14-a631-389530f52705"/>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B00FE86-D62A-47F7-9313-7ABCAA5C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8F0FC7-6737-401F-991F-941E2666EB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408</TotalTime>
  <Words>822</Words>
  <Application>Microsoft Office PowerPoint</Application>
  <PresentationFormat>Breedbeeld</PresentationFormat>
  <Paragraphs>196</Paragraphs>
  <Slides>19</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Open Sans</vt:lpstr>
      <vt:lpstr>Wingdings</vt:lpstr>
      <vt:lpstr>WKZ PowerPoint NL</vt:lpstr>
      <vt:lpstr>Methyleen blauw  </vt:lpstr>
      <vt:lpstr>PowerPoint-presentatie</vt:lpstr>
      <vt:lpstr>Methyleenblauw </vt:lpstr>
      <vt:lpstr>Methyleenblauw nadelen </vt:lpstr>
      <vt:lpstr>Methoden</vt:lpstr>
      <vt:lpstr>PowerPoint-presentatie</vt:lpstr>
      <vt:lpstr>Methoden</vt:lpstr>
      <vt:lpstr>Resultaten</vt:lpstr>
      <vt:lpstr>Resultaten </vt:lpstr>
      <vt:lpstr>Resultaten</vt:lpstr>
      <vt:lpstr>Resultaten</vt:lpstr>
      <vt:lpstr>Resultaten </vt:lpstr>
      <vt:lpstr>Discussie </vt:lpstr>
      <vt:lpstr>Discussie </vt:lpstr>
      <vt:lpstr>Pilot clinical trials </vt:lpstr>
      <vt:lpstr>Conclusie artikel</vt:lpstr>
      <vt:lpstr>MB in kinderen?  </vt:lpstr>
      <vt:lpstr>Wat brengt de toekomst?</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Methyleen blauw</dc:title>
  <dc:creator>Wagenberg, L. van (Linda)</dc:creator>
  <cp:lastModifiedBy>Wilde, J. de (Joke)</cp:lastModifiedBy>
  <cp:revision>2</cp:revision>
  <dcterms:created xsi:type="dcterms:W3CDTF">2024-11-25T08:32:15Z</dcterms:created>
  <dcterms:modified xsi:type="dcterms:W3CDTF">2025-11-25T07:56:11Z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