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9"/>
  </p:notesMasterIdLst>
  <p:handoutMasterIdLst>
    <p:handoutMasterId r:id="rId30"/>
  </p:handoutMasterIdLst>
  <p:sldIdLst>
    <p:sldId id="259" r:id="rId6"/>
    <p:sldId id="273" r:id="rId7"/>
    <p:sldId id="274" r:id="rId8"/>
    <p:sldId id="270" r:id="rId9"/>
    <p:sldId id="269" r:id="rId10"/>
    <p:sldId id="282" r:id="rId11"/>
    <p:sldId id="258" r:id="rId12"/>
    <p:sldId id="260" r:id="rId13"/>
    <p:sldId id="279" r:id="rId14"/>
    <p:sldId id="271" r:id="rId15"/>
    <p:sldId id="262" r:id="rId16"/>
    <p:sldId id="283" r:id="rId17"/>
    <p:sldId id="277" r:id="rId18"/>
    <p:sldId id="280" r:id="rId19"/>
    <p:sldId id="278" r:id="rId20"/>
    <p:sldId id="266" r:id="rId21"/>
    <p:sldId id="281" r:id="rId22"/>
    <p:sldId id="263" r:id="rId23"/>
    <p:sldId id="264" r:id="rId24"/>
    <p:sldId id="267" r:id="rId25"/>
    <p:sldId id="265" r:id="rId26"/>
    <p:sldId id="268"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5" clrIdx="0">
    <p:extLst>
      <p:ext uri="{19B8F6BF-5375-455C-9EA6-DF929625EA0E}">
        <p15:presenceInfo xmlns:p15="http://schemas.microsoft.com/office/powerpoint/2012/main" userId="Microsoft Office User" providerId="None"/>
      </p:ext>
    </p:extLst>
  </p:cmAuthor>
  <p:cmAuthor id="2" name="Marlous van Rossum-Willems" initials="MvRW" lastIdx="23" clrIdx="1">
    <p:extLst>
      <p:ext uri="{19B8F6BF-5375-455C-9EA6-DF929625EA0E}">
        <p15:presenceInfo xmlns:p15="http://schemas.microsoft.com/office/powerpoint/2012/main" userId="S::marlous@dietweebv.onmicrosoft.com::744de9d7-985c-47d3-ae2a-929b9bd79483" providerId="AD"/>
      </p:ext>
    </p:extLst>
  </p:cmAuthor>
  <p:cmAuthor id="3" name="CAV.nl" initials="CAV" lastIdx="27" clrIdx="2">
    <p:extLst>
      <p:ext uri="{19B8F6BF-5375-455C-9EA6-DF929625EA0E}">
        <p15:presenceInfo xmlns:p15="http://schemas.microsoft.com/office/powerpoint/2012/main" userId="CAV.n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E4"/>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3072" autoAdjust="0"/>
  </p:normalViewPr>
  <p:slideViewPr>
    <p:cSldViewPr snapToGrid="0">
      <p:cViewPr varScale="1">
        <p:scale>
          <a:sx n="60" d="100"/>
          <a:sy n="60" d="100"/>
        </p:scale>
        <p:origin x="1411" y="48"/>
      </p:cViewPr>
      <p:guideLst/>
    </p:cSldViewPr>
  </p:slideViewPr>
  <p:outlineViewPr>
    <p:cViewPr>
      <p:scale>
        <a:sx n="33" d="100"/>
        <a:sy n="33" d="100"/>
      </p:scale>
      <p:origin x="0" y="-1212"/>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8" d="100"/>
          <a:sy n="88" d="100"/>
        </p:scale>
        <p:origin x="41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B8308-0B5F-4FD1-A22C-64E03B019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CB20AD31-8954-4DA8-B0A3-0046B0627A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CF39EF-5AB7-4014-9F5F-EB58495B10D6}" type="datetimeFigureOut">
              <a:rPr lang="nl-NL" smtClean="0"/>
              <a:t>6-1-2026</a:t>
            </a:fld>
            <a:endParaRPr lang="nl-NL"/>
          </a:p>
        </p:txBody>
      </p:sp>
      <p:sp>
        <p:nvSpPr>
          <p:cNvPr id="4" name="Footer Placeholder 3">
            <a:extLst>
              <a:ext uri="{FF2B5EF4-FFF2-40B4-BE49-F238E27FC236}">
                <a16:creationId xmlns:a16="http://schemas.microsoft.com/office/drawing/2014/main" id="{C02A9E75-6852-4F54-A1DD-1CC8035FBB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783D0F4D-BC9C-41E7-9255-73E652E68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7A0ECC-5D03-407C-A91C-F8B708F00133}" type="slidenum">
              <a:rPr lang="nl-NL" smtClean="0"/>
              <a:t>‹nr.›</a:t>
            </a:fld>
            <a:endParaRPr lang="nl-NL"/>
          </a:p>
        </p:txBody>
      </p:sp>
    </p:spTree>
    <p:extLst>
      <p:ext uri="{BB962C8B-B14F-4D97-AF65-F5344CB8AC3E}">
        <p14:creationId xmlns:p14="http://schemas.microsoft.com/office/powerpoint/2010/main" val="1089593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E2B4-F42D-47E2-B7F2-6C135D6BFAE9}" type="datetimeFigureOut">
              <a:rPr lang="nl-NL" smtClean="0"/>
              <a:t>6-1-2026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4705B-BA61-44C3-B827-071B55B257D1}" type="slidenum">
              <a:rPr lang="nl-NL" smtClean="0"/>
              <a:t>‹nr.›</a:t>
            </a:fld>
            <a:endParaRPr lang="nl-NL"/>
          </a:p>
        </p:txBody>
      </p:sp>
    </p:spTree>
    <p:extLst>
      <p:ext uri="{BB962C8B-B14F-4D97-AF65-F5344CB8AC3E}">
        <p14:creationId xmlns:p14="http://schemas.microsoft.com/office/powerpoint/2010/main" val="335545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a:t>
            </a:fld>
            <a:endParaRPr lang="nl-NL"/>
          </a:p>
        </p:txBody>
      </p:sp>
    </p:spTree>
    <p:extLst>
      <p:ext uri="{BB962C8B-B14F-4D97-AF65-F5344CB8AC3E}">
        <p14:creationId xmlns:p14="http://schemas.microsoft.com/office/powerpoint/2010/main" val="3778891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2 gelijke groepen</a:t>
            </a:r>
          </a:p>
          <a:p>
            <a:r>
              <a:rPr lang="nl-NL" dirty="0"/>
              <a:t>Mediane pH was 7.15</a:t>
            </a:r>
          </a:p>
          <a:p>
            <a:r>
              <a:rPr lang="nl-NL" dirty="0"/>
              <a:t>Lactaat was &gt; 2mmol/L in 81% van de patiënten</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11</a:t>
            </a:fld>
            <a:endParaRPr lang="nl-NL"/>
          </a:p>
        </p:txBody>
      </p:sp>
    </p:spTree>
    <p:extLst>
      <p:ext uri="{BB962C8B-B14F-4D97-AF65-F5344CB8AC3E}">
        <p14:creationId xmlns:p14="http://schemas.microsoft.com/office/powerpoint/2010/main" val="4015245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F1026-9245-E0BC-2C84-06ABC6B11A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95B9A34-CE46-E5C6-5E8D-BD443678725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00896E8-2B2D-FE01-F9A1-4AEF8D4EE0D3}"/>
              </a:ext>
            </a:extLst>
          </p:cNvPr>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b="0" dirty="0">
                <a:solidFill>
                  <a:schemeClr val="accent1"/>
                </a:solidFill>
              </a:rPr>
              <a:t>Geen significant verschil in 90-dagen mortaliteit; 62.1% (interventie) vs. 61.7% (controle)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b="0" dirty="0">
                <a:solidFill>
                  <a:schemeClr val="accent1"/>
                </a:solidFill>
              </a:rPr>
              <a:t>Geen verschil mortaliteit na 28 en 180 dagen, orgaanondersteuning, duur IC-opname, infecties en SOFA-score</a:t>
            </a:r>
          </a:p>
          <a:p>
            <a:pPr marR="0" lvl="0" algn="l" defTabSz="914400" rtl="0" eaLnBrk="1" fontAlgn="auto" latinLnBrk="0" hangingPunct="1">
              <a:lnSpc>
                <a:spcPct val="90000"/>
              </a:lnSpc>
              <a:spcBef>
                <a:spcPts val="1000"/>
              </a:spcBef>
              <a:spcAft>
                <a:spcPts val="0"/>
              </a:spcAft>
              <a:buClrTx/>
              <a:buSzTx/>
              <a:tabLst/>
              <a:defRPr/>
            </a:pPr>
            <a:endParaRPr lang="nl-NL" b="0" dirty="0">
              <a:solidFill>
                <a:schemeClr val="accent1"/>
              </a:solidFill>
            </a:endParaRPr>
          </a:p>
          <a:p>
            <a:pPr marR="0" lvl="0" algn="l" defTabSz="914400" rtl="0" eaLnBrk="1" fontAlgn="auto" latinLnBrk="0" hangingPunct="1">
              <a:lnSpc>
                <a:spcPct val="90000"/>
              </a:lnSpc>
              <a:spcBef>
                <a:spcPts val="1000"/>
              </a:spcBef>
              <a:spcAft>
                <a:spcPts val="0"/>
              </a:spcAft>
              <a:buClrTx/>
              <a:buSzTx/>
              <a:tabLst/>
              <a:defRPr/>
            </a:pPr>
            <a:r>
              <a:rPr lang="nl-NL" sz="1200" b="0" dirty="0">
                <a:solidFill>
                  <a:schemeClr val="accent1"/>
                </a:solidFill>
              </a:rPr>
              <a:t>Wel opvallend: </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nl-NL" sz="1200" b="0" dirty="0">
                <a:solidFill>
                  <a:schemeClr val="accent1"/>
                </a:solidFill>
              </a:rPr>
              <a:t>KRT in bicarbonaatgroep na 35u vs. 16u in controlegroep</a:t>
            </a:r>
          </a:p>
          <a:p>
            <a:pPr marL="457200" indent="-457200">
              <a:lnSpc>
                <a:spcPct val="90000"/>
              </a:lnSpc>
              <a:spcBef>
                <a:spcPts val="1000"/>
              </a:spcBef>
              <a:buClrTx/>
              <a:buSzTx/>
              <a:buFontTx/>
              <a:buChar char="-"/>
              <a:defRPr/>
            </a:pPr>
            <a:r>
              <a:rPr lang="nl-NL" sz="1200" b="0" dirty="0">
                <a:solidFill>
                  <a:schemeClr val="accent1"/>
                </a:solidFill>
              </a:rPr>
              <a:t>Aantal patiënten met KRT was lager in de bicarbonaatgroep (38% vs. 47%)</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nl-NL" sz="1200" b="0" dirty="0">
                <a:solidFill>
                  <a:schemeClr val="accent1"/>
                </a:solidFill>
              </a:rPr>
              <a:t>Aantal bloedbaaninfecties was 50% lager in bicarbonaatgroep (4% vs.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A6D90146-4153-69FC-1FF2-CBE86EF07D4E}"/>
              </a:ext>
            </a:extLst>
          </p:cNvPr>
          <p:cNvSpPr>
            <a:spLocks noGrp="1"/>
          </p:cNvSpPr>
          <p:nvPr>
            <p:ph type="sldNum" sz="quarter" idx="5"/>
          </p:nvPr>
        </p:nvSpPr>
        <p:spPr/>
        <p:txBody>
          <a:bodyPr/>
          <a:lstStyle/>
          <a:p>
            <a:fld id="{7664705B-BA61-44C3-B827-071B55B257D1}" type="slidenum">
              <a:rPr lang="nl-NL" smtClean="0"/>
              <a:t>12</a:t>
            </a:fld>
            <a:endParaRPr lang="nl-NL"/>
          </a:p>
        </p:txBody>
      </p:sp>
    </p:spTree>
    <p:extLst>
      <p:ext uri="{BB962C8B-B14F-4D97-AF65-F5344CB8AC3E}">
        <p14:creationId xmlns:p14="http://schemas.microsoft.com/office/powerpoint/2010/main" val="169908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F4EEB-542B-2BC3-40C0-21369B6FD4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7A1957-CF48-E357-4B6B-00F730481FFE}"/>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9DBC231E-0901-56BB-0CEA-5731E8C3EE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40CCF19C-6737-6DEA-92BE-956B8BD24152}"/>
              </a:ext>
            </a:extLst>
          </p:cNvPr>
          <p:cNvSpPr>
            <a:spLocks noGrp="1"/>
          </p:cNvSpPr>
          <p:nvPr>
            <p:ph type="sldNum" sz="quarter" idx="5"/>
          </p:nvPr>
        </p:nvSpPr>
        <p:spPr/>
        <p:txBody>
          <a:bodyPr/>
          <a:lstStyle/>
          <a:p>
            <a:fld id="{7664705B-BA61-44C3-B827-071B55B257D1}" type="slidenum">
              <a:rPr lang="nl-NL" smtClean="0"/>
              <a:t>13</a:t>
            </a:fld>
            <a:endParaRPr lang="nl-NL"/>
          </a:p>
        </p:txBody>
      </p:sp>
    </p:spTree>
    <p:extLst>
      <p:ext uri="{BB962C8B-B14F-4D97-AF65-F5344CB8AC3E}">
        <p14:creationId xmlns:p14="http://schemas.microsoft.com/office/powerpoint/2010/main" val="145530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D6559-92A6-4F7D-048B-6543F0054E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4FC0D6-9A20-239B-1262-3AC913B0685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0F29976-4F9F-1ED9-6564-4F822C9425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F7DD8D6C-2045-3CD0-86E1-1DA929619CD6}"/>
              </a:ext>
            </a:extLst>
          </p:cNvPr>
          <p:cNvSpPr>
            <a:spLocks noGrp="1"/>
          </p:cNvSpPr>
          <p:nvPr>
            <p:ph type="sldNum" sz="quarter" idx="5"/>
          </p:nvPr>
        </p:nvSpPr>
        <p:spPr/>
        <p:txBody>
          <a:bodyPr/>
          <a:lstStyle/>
          <a:p>
            <a:fld id="{7664705B-BA61-44C3-B827-071B55B257D1}" type="slidenum">
              <a:rPr lang="nl-NL" smtClean="0"/>
              <a:t>14</a:t>
            </a:fld>
            <a:endParaRPr lang="nl-NL"/>
          </a:p>
        </p:txBody>
      </p:sp>
    </p:spTree>
    <p:extLst>
      <p:ext uri="{BB962C8B-B14F-4D97-AF65-F5344CB8AC3E}">
        <p14:creationId xmlns:p14="http://schemas.microsoft.com/office/powerpoint/2010/main" val="3078118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C1F9-3EDC-3A03-15E6-5F6B58D546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2D8E13-CEE2-189F-095D-67981E45B45C}"/>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D6B3012-092C-1101-CF20-F9D808FE5870}"/>
              </a:ext>
            </a:extLst>
          </p:cNvPr>
          <p:cNvSpPr>
            <a:spLocks noGrp="1"/>
          </p:cNvSpPr>
          <p:nvPr>
            <p:ph type="body" idx="1"/>
          </p:nvPr>
        </p:nvSpPr>
        <p:spPr/>
        <p:txBody>
          <a:bodyPr/>
          <a:lstStyle/>
          <a:p>
            <a:pPr marL="171450" indent="-171450">
              <a:buFontTx/>
              <a:buChar char="-"/>
            </a:pPr>
            <a:r>
              <a:rPr lang="nl-NL" sz="1200" b="0" i="0" kern="1200" dirty="0">
                <a:solidFill>
                  <a:schemeClr val="tx1"/>
                </a:solidFill>
                <a:effectLst/>
                <a:latin typeface="+mn-lt"/>
                <a:ea typeface="+mn-ea"/>
                <a:cs typeface="+mn-cs"/>
              </a:rPr>
              <a:t>Natriumbicarbonaat verlaagt sterfte niet bij deze patiëntengroep</a:t>
            </a:r>
          </a:p>
          <a:p>
            <a:pPr marL="171450" indent="-171450">
              <a:buFontTx/>
              <a:buChar char="-"/>
            </a:pPr>
            <a:r>
              <a:rPr lang="nl-NL" sz="1200" b="0" i="0" kern="1200" dirty="0">
                <a:solidFill>
                  <a:schemeClr val="tx1"/>
                </a:solidFill>
                <a:effectLst/>
                <a:latin typeface="+mn-lt"/>
                <a:ea typeface="+mn-ea"/>
                <a:cs typeface="+mn-cs"/>
              </a:rPr>
              <a:t>Het lijkt veilig te zijn en kan het starten van KRT uitstellen of voorkomen.</a:t>
            </a:r>
          </a:p>
          <a:p>
            <a:pPr marL="171450" indent="-171450">
              <a:buFontTx/>
              <a:buChar char="-"/>
            </a:pPr>
            <a:r>
              <a:rPr lang="nl-NL" sz="1200" b="0" i="0" kern="1200" dirty="0">
                <a:solidFill>
                  <a:schemeClr val="tx1"/>
                </a:solidFill>
                <a:effectLst/>
                <a:latin typeface="+mn-lt"/>
                <a:ea typeface="+mn-ea"/>
                <a:cs typeface="+mn-cs"/>
              </a:rPr>
              <a:t>De studie bevestigt dat veelgebruikte klinische praktijk (bicarbonaat bij acidemie en AKI) weinig effect heeft op sterfte, ondanks eerdere hoopgevende </a:t>
            </a:r>
            <a:r>
              <a:rPr lang="nl-NL" sz="1200" b="0" i="0" kern="1200" dirty="0" err="1">
                <a:solidFill>
                  <a:schemeClr val="tx1"/>
                </a:solidFill>
                <a:effectLst/>
                <a:latin typeface="+mn-lt"/>
                <a:ea typeface="+mn-ea"/>
                <a:cs typeface="+mn-cs"/>
              </a:rPr>
              <a:t>subgroepanalyses</a:t>
            </a:r>
            <a:r>
              <a:rPr lang="nl-NL" sz="1200" b="0" i="0" kern="1200" dirty="0">
                <a:solidFill>
                  <a:schemeClr val="tx1"/>
                </a:solidFill>
                <a:effectLst/>
                <a:latin typeface="+mn-lt"/>
                <a:ea typeface="+mn-ea"/>
                <a:cs typeface="+mn-cs"/>
              </a:rPr>
              <a:t> of kleine studies.</a:t>
            </a:r>
          </a:p>
          <a:p>
            <a:pPr marL="171450" indent="-171450">
              <a:buFontTx/>
              <a:buChar char="-"/>
            </a:pPr>
            <a:r>
              <a:rPr lang="nl-NL" sz="1200" b="0" i="0" kern="1200" dirty="0">
                <a:solidFill>
                  <a:schemeClr val="tx1"/>
                </a:solidFill>
                <a:effectLst/>
                <a:latin typeface="+mn-lt"/>
                <a:ea typeface="+mn-ea"/>
                <a:cs typeface="+mn-cs"/>
              </a:rPr>
              <a:t>Een lagere incidentie van bloedbaaninfecties in de bicarbonaatgroep hangt mogelijk samen met minder KRT, maar dit blijft speculatief.</a:t>
            </a:r>
          </a:p>
          <a:p>
            <a:pPr marL="171450" indent="-171450">
              <a:buFontTx/>
              <a:buChar char="-"/>
            </a:pPr>
            <a:r>
              <a:rPr lang="nl-NL" sz="1200" b="0" i="0" kern="1200" dirty="0">
                <a:solidFill>
                  <a:schemeClr val="tx1"/>
                </a:solidFill>
                <a:effectLst/>
                <a:latin typeface="+mn-lt"/>
                <a:ea typeface="+mn-ea"/>
                <a:cs typeface="+mn-cs"/>
              </a:rPr>
              <a:t>De timing en indicatie voor starten van KRT in de ICU kunnen mede door deze resultaten meer terughoudend zijn.</a:t>
            </a:r>
          </a:p>
          <a:p>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FFC91411-989D-2F48-B986-92C10091CFB0}"/>
              </a:ext>
            </a:extLst>
          </p:cNvPr>
          <p:cNvSpPr>
            <a:spLocks noGrp="1"/>
          </p:cNvSpPr>
          <p:nvPr>
            <p:ph type="sldNum" sz="quarter" idx="5"/>
          </p:nvPr>
        </p:nvSpPr>
        <p:spPr/>
        <p:txBody>
          <a:bodyPr/>
          <a:lstStyle/>
          <a:p>
            <a:fld id="{7664705B-BA61-44C3-B827-071B55B257D1}" type="slidenum">
              <a:rPr lang="nl-NL" smtClean="0"/>
              <a:t>15</a:t>
            </a:fld>
            <a:endParaRPr lang="nl-NL"/>
          </a:p>
        </p:txBody>
      </p:sp>
    </p:spTree>
    <p:extLst>
      <p:ext uri="{BB962C8B-B14F-4D97-AF65-F5344CB8AC3E}">
        <p14:creationId xmlns:p14="http://schemas.microsoft.com/office/powerpoint/2010/main" val="213162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16</a:t>
            </a:fld>
            <a:endParaRPr lang="nl-NL"/>
          </a:p>
        </p:txBody>
      </p:sp>
    </p:spTree>
    <p:extLst>
      <p:ext uri="{BB962C8B-B14F-4D97-AF65-F5344CB8AC3E}">
        <p14:creationId xmlns:p14="http://schemas.microsoft.com/office/powerpoint/2010/main" val="115927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4DC8F-1D0C-8A75-E322-5D99A18012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B76411-2B42-0707-FFBA-AE6D1B8E2B56}"/>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D560920-AF4B-AC02-3DEA-8ADC189B3B89}"/>
              </a:ext>
            </a:extLst>
          </p:cNvPr>
          <p:cNvSpPr>
            <a:spLocks noGrp="1"/>
          </p:cNvSpPr>
          <p:nvPr>
            <p:ph type="body" idx="1"/>
          </p:nvPr>
        </p:nvSpPr>
        <p:spPr/>
        <p:txBody>
          <a:bodyPr/>
          <a:lstStyle/>
          <a:p>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43E5BC15-670B-9114-DEF9-554A00D22BCC}"/>
              </a:ext>
            </a:extLst>
          </p:cNvPr>
          <p:cNvSpPr>
            <a:spLocks noGrp="1"/>
          </p:cNvSpPr>
          <p:nvPr>
            <p:ph type="sldNum" sz="quarter" idx="5"/>
          </p:nvPr>
        </p:nvSpPr>
        <p:spPr/>
        <p:txBody>
          <a:bodyPr/>
          <a:lstStyle/>
          <a:p>
            <a:fld id="{7664705B-BA61-44C3-B827-071B55B257D1}" type="slidenum">
              <a:rPr lang="nl-NL" smtClean="0"/>
              <a:t>17</a:t>
            </a:fld>
            <a:endParaRPr lang="nl-NL"/>
          </a:p>
        </p:txBody>
      </p:sp>
    </p:spTree>
    <p:extLst>
      <p:ext uri="{BB962C8B-B14F-4D97-AF65-F5344CB8AC3E}">
        <p14:creationId xmlns:p14="http://schemas.microsoft.com/office/powerpoint/2010/main" val="2603251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18</a:t>
            </a:fld>
            <a:endParaRPr lang="nl-NL"/>
          </a:p>
        </p:txBody>
      </p:sp>
    </p:spTree>
    <p:extLst>
      <p:ext uri="{BB962C8B-B14F-4D97-AF65-F5344CB8AC3E}">
        <p14:creationId xmlns:p14="http://schemas.microsoft.com/office/powerpoint/2010/main" val="362612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19</a:t>
            </a:fld>
            <a:endParaRPr lang="nl-NL"/>
          </a:p>
        </p:txBody>
      </p:sp>
    </p:spTree>
    <p:extLst>
      <p:ext uri="{BB962C8B-B14F-4D97-AF65-F5344CB8AC3E}">
        <p14:creationId xmlns:p14="http://schemas.microsoft.com/office/powerpoint/2010/main" val="2900537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20</a:t>
            </a:fld>
            <a:endParaRPr lang="nl-NL"/>
          </a:p>
        </p:txBody>
      </p:sp>
    </p:spTree>
    <p:extLst>
      <p:ext uri="{BB962C8B-B14F-4D97-AF65-F5344CB8AC3E}">
        <p14:creationId xmlns:p14="http://schemas.microsoft.com/office/powerpoint/2010/main" val="240893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F2048-0A70-364C-422A-545ADAD0AD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ED1909-7294-05BF-0E43-EF23BE1B70ED}"/>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B0862ABC-489D-5456-1516-2ED928C1179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81B8726-81D9-F416-37F4-97AE749138F4}"/>
              </a:ext>
            </a:extLst>
          </p:cNvPr>
          <p:cNvSpPr>
            <a:spLocks noGrp="1"/>
          </p:cNvSpPr>
          <p:nvPr>
            <p:ph type="sldNum" sz="quarter" idx="5"/>
          </p:nvPr>
        </p:nvSpPr>
        <p:spPr/>
        <p:txBody>
          <a:bodyPr/>
          <a:lstStyle/>
          <a:p>
            <a:fld id="{7664705B-BA61-44C3-B827-071B55B257D1}" type="slidenum">
              <a:rPr lang="nl-NL" smtClean="0"/>
              <a:t>2</a:t>
            </a:fld>
            <a:endParaRPr lang="nl-NL"/>
          </a:p>
        </p:txBody>
      </p:sp>
    </p:spTree>
    <p:extLst>
      <p:ext uri="{BB962C8B-B14F-4D97-AF65-F5344CB8AC3E}">
        <p14:creationId xmlns:p14="http://schemas.microsoft.com/office/powerpoint/2010/main" val="425736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40BFB-ABFE-6818-8FA9-C3845C71D6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61F427-C35D-C2E5-C50B-D72DC2FEFDFA}"/>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44542DC-6395-6001-ED2F-6275149BD4E9}"/>
              </a:ext>
            </a:extLst>
          </p:cNvPr>
          <p:cNvSpPr>
            <a:spLocks noGrp="1"/>
          </p:cNvSpPr>
          <p:nvPr>
            <p:ph type="body" idx="1"/>
          </p:nvPr>
        </p:nvSpPr>
        <p:spPr/>
        <p:txBody>
          <a:bodyPr/>
          <a:lstStyle/>
          <a:p>
            <a:pPr marL="171450" indent="-171450">
              <a:buFontTx/>
              <a:buChar char="-"/>
            </a:pP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296335CC-163F-6161-A0FD-59370FBD1352}"/>
              </a:ext>
            </a:extLst>
          </p:cNvPr>
          <p:cNvSpPr>
            <a:spLocks noGrp="1"/>
          </p:cNvSpPr>
          <p:nvPr>
            <p:ph type="sldNum" sz="quarter" idx="5"/>
          </p:nvPr>
        </p:nvSpPr>
        <p:spPr/>
        <p:txBody>
          <a:bodyPr/>
          <a:lstStyle/>
          <a:p>
            <a:fld id="{7664705B-BA61-44C3-B827-071B55B257D1}" type="slidenum">
              <a:rPr lang="nl-NL" smtClean="0"/>
              <a:t>23</a:t>
            </a:fld>
            <a:endParaRPr lang="nl-NL"/>
          </a:p>
        </p:txBody>
      </p:sp>
    </p:spTree>
    <p:extLst>
      <p:ext uri="{BB962C8B-B14F-4D97-AF65-F5344CB8AC3E}">
        <p14:creationId xmlns:p14="http://schemas.microsoft.com/office/powerpoint/2010/main" val="116574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15912-7AFD-5E5E-1CE2-A8C2B5D487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A5B794-C1F8-30DC-7F09-7729F895B33A}"/>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58A28937-E769-1D13-9991-D5C0DBD3C23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A07358D-957F-CB40-8733-FE862E0072E5}"/>
              </a:ext>
            </a:extLst>
          </p:cNvPr>
          <p:cNvSpPr>
            <a:spLocks noGrp="1"/>
          </p:cNvSpPr>
          <p:nvPr>
            <p:ph type="sldNum" sz="quarter" idx="5"/>
          </p:nvPr>
        </p:nvSpPr>
        <p:spPr/>
        <p:txBody>
          <a:bodyPr/>
          <a:lstStyle/>
          <a:p>
            <a:fld id="{7664705B-BA61-44C3-B827-071B55B257D1}" type="slidenum">
              <a:rPr lang="nl-NL" smtClean="0"/>
              <a:t>3</a:t>
            </a:fld>
            <a:endParaRPr lang="nl-NL"/>
          </a:p>
        </p:txBody>
      </p:sp>
    </p:spTree>
    <p:extLst>
      <p:ext uri="{BB962C8B-B14F-4D97-AF65-F5344CB8AC3E}">
        <p14:creationId xmlns:p14="http://schemas.microsoft.com/office/powerpoint/2010/main" val="304863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5C62D-F957-1498-28BF-181AB42D87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EEA3675-5AA6-0363-6E0C-CCD38216DE9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00B28A6-33EF-5DE2-8754-FE8A80D4FB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chemeClr val="accent1"/>
                </a:solidFill>
                <a:effectLst/>
                <a:uLnTx/>
                <a:uFillTx/>
                <a:ea typeface="+mn-ea"/>
                <a:cs typeface="+mn-cs"/>
              </a:rPr>
              <a:t>Ernstige metabole acidose </a:t>
            </a:r>
            <a:r>
              <a:rPr lang="nl-NL" sz="1200" b="0" dirty="0">
                <a:solidFill>
                  <a:schemeClr val="accent1"/>
                </a:solidFill>
              </a:rPr>
              <a:t>(pH &lt; 7.20) </a:t>
            </a:r>
            <a:r>
              <a:rPr lang="nl-NL" sz="1200" b="0" dirty="0">
                <a:solidFill>
                  <a:schemeClr val="accent1"/>
                </a:solidFill>
                <a:sym typeface="Wingdings" panose="05000000000000000000" pitchFamily="2" charset="2"/>
              </a:rPr>
              <a:t> verminderde cardiale contractiliteit, ritmestoornissen, pulmonale vasoconstrictie, systemische vasodilatatie, verminderde bloedflow over nieren, hersenoedeem, diafragma dysfunctie.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chemeClr val="accent1"/>
              </a:solidFill>
              <a:effectLst/>
              <a:uLnTx/>
              <a:uFillTx/>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chemeClr val="accent1"/>
                </a:solidFill>
                <a:effectLst/>
                <a:uLnTx/>
                <a:uFillTx/>
                <a:ea typeface="+mn-ea"/>
                <a:cs typeface="+mn-cs"/>
                <a:sym typeface="Wingdings" panose="05000000000000000000" pitchFamily="2" charset="2"/>
              </a:rPr>
              <a:t>Oorzaken: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err="1">
                <a:ln>
                  <a:noFill/>
                </a:ln>
                <a:solidFill>
                  <a:schemeClr val="accent1"/>
                </a:solidFill>
                <a:effectLst/>
                <a:uLnTx/>
                <a:uFillTx/>
                <a:ea typeface="+mn-ea"/>
                <a:cs typeface="+mn-cs"/>
                <a:sym typeface="Wingdings" panose="05000000000000000000" pitchFamily="2" charset="2"/>
              </a:rPr>
              <a:t>Hyperchloremische</a:t>
            </a:r>
            <a:r>
              <a:rPr kumimoji="0" lang="nl-NL" sz="1200" b="0" i="0" u="none" strike="noStrike" kern="1200" cap="none" spc="0" normalizeH="0" baseline="0" noProof="0" dirty="0">
                <a:ln>
                  <a:noFill/>
                </a:ln>
                <a:solidFill>
                  <a:schemeClr val="accent1"/>
                </a:solidFill>
                <a:effectLst/>
                <a:uLnTx/>
                <a:uFillTx/>
                <a:ea typeface="+mn-ea"/>
                <a:cs typeface="+mn-cs"/>
                <a:sym typeface="Wingdings" panose="05000000000000000000" pitchFamily="2" charset="2"/>
              </a:rPr>
              <a:t> acidose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sym typeface="Wingdings" panose="05000000000000000000" pitchFamily="2" charset="2"/>
              </a:rPr>
              <a:t>Lactaat acidose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sym typeface="Wingdings" panose="05000000000000000000" pitchFamily="2" charset="2"/>
              </a:rPr>
              <a:t>Endogene anion opstapeling tijdens AKI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chemeClr val="accent1"/>
                </a:solidFill>
                <a:effectLst/>
                <a:uLnTx/>
                <a:uFillTx/>
                <a:ea typeface="+mn-ea"/>
                <a:cs typeface="+mn-cs"/>
                <a:sym typeface="Wingdings" panose="05000000000000000000" pitchFamily="2" charset="2"/>
              </a:rPr>
              <a:t>= meest voorkomende oorzaken van metabole acidose bij IC patiënten</a:t>
            </a:r>
            <a:endParaRPr kumimoji="0" lang="nl-NL" sz="1200" b="0" i="0" u="none" strike="noStrike" kern="1200" cap="none" spc="0" normalizeH="0" baseline="0" noProof="0" dirty="0">
              <a:ln>
                <a:noFill/>
              </a:ln>
              <a:solidFill>
                <a:schemeClr val="accent1"/>
              </a:solidFill>
              <a:effectLst/>
              <a:uLnTx/>
              <a:uFillTx/>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5431D8B6-9E34-E4B4-1F40-1AD80BA5E32F}"/>
              </a:ext>
            </a:extLst>
          </p:cNvPr>
          <p:cNvSpPr>
            <a:spLocks noGrp="1"/>
          </p:cNvSpPr>
          <p:nvPr>
            <p:ph type="sldNum" sz="quarter" idx="5"/>
          </p:nvPr>
        </p:nvSpPr>
        <p:spPr/>
        <p:txBody>
          <a:bodyPr/>
          <a:lstStyle/>
          <a:p>
            <a:fld id="{7664705B-BA61-44C3-B827-071B55B257D1}" type="slidenum">
              <a:rPr lang="nl-NL" smtClean="0"/>
              <a:t>4</a:t>
            </a:fld>
            <a:endParaRPr lang="nl-NL"/>
          </a:p>
        </p:txBody>
      </p:sp>
    </p:spTree>
    <p:extLst>
      <p:ext uri="{BB962C8B-B14F-4D97-AF65-F5344CB8AC3E}">
        <p14:creationId xmlns:p14="http://schemas.microsoft.com/office/powerpoint/2010/main" val="299033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E9946-57C0-7884-B085-075136983C6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02CD03-18EB-283C-DB0F-1E7416E7224C}"/>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A6F7F58-8267-E482-F286-6E2CADC10519}"/>
              </a:ext>
            </a:extLst>
          </p:cNvPr>
          <p:cNvSpPr>
            <a:spLocks noGrp="1"/>
          </p:cNvSpPr>
          <p:nvPr>
            <p:ph type="body" idx="1"/>
          </p:nvPr>
        </p:nvSpPr>
        <p:spPr/>
        <p:txBody>
          <a:bodyPr/>
          <a:lstStyle/>
          <a:p>
            <a:pPr marL="0" indent="0">
              <a:buFontTx/>
              <a:buNone/>
            </a:pPr>
            <a:r>
              <a:rPr lang="en-US" b="1" dirty="0" err="1"/>
              <a:t>Analyse</a:t>
            </a:r>
            <a:r>
              <a:rPr lang="en-US" b="1" dirty="0"/>
              <a:t> in </a:t>
            </a:r>
            <a:r>
              <a:rPr lang="en-US" b="1" dirty="0" err="1"/>
              <a:t>vooraf</a:t>
            </a:r>
            <a:r>
              <a:rPr lang="en-US" b="1" dirty="0"/>
              <a:t> </a:t>
            </a:r>
            <a:r>
              <a:rPr lang="en-US" b="1" dirty="0" err="1"/>
              <a:t>gespecificeerde</a:t>
            </a:r>
            <a:r>
              <a:rPr lang="en-US" b="1" dirty="0"/>
              <a:t> </a:t>
            </a:r>
            <a:r>
              <a:rPr lang="en-US" b="1" dirty="0" err="1"/>
              <a:t>subgroepen</a:t>
            </a:r>
            <a:endParaRPr lang="en-US" b="1" dirty="0"/>
          </a:p>
          <a:p>
            <a:pPr marL="0" indent="0">
              <a:buFontTx/>
              <a:buNone/>
            </a:pPr>
            <a:endParaRPr lang="en-US" b="1" dirty="0"/>
          </a:p>
          <a:p>
            <a:pPr marL="171450" indent="-171450">
              <a:buFontTx/>
              <a:buChar char="-"/>
            </a:pPr>
            <a:r>
              <a:rPr lang="en-US" b="1" dirty="0" err="1"/>
              <a:t>Lagere</a:t>
            </a:r>
            <a:r>
              <a:rPr lang="en-US" b="1" dirty="0"/>
              <a:t> </a:t>
            </a:r>
            <a:r>
              <a:rPr lang="en-US" b="1" dirty="0" err="1"/>
              <a:t>mortaliteit</a:t>
            </a:r>
            <a:r>
              <a:rPr lang="en-US" b="1" dirty="0"/>
              <a:t> in </a:t>
            </a:r>
            <a:r>
              <a:rPr lang="en-US" b="1" dirty="0" err="1"/>
              <a:t>interventiegroep</a:t>
            </a:r>
            <a:r>
              <a:rPr lang="en-US" b="1" dirty="0"/>
              <a:t> (63% vs 46%)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Minder </a:t>
            </a:r>
            <a:r>
              <a:rPr lang="en-US" b="1" dirty="0" err="1"/>
              <a:t>vasopressie</a:t>
            </a:r>
            <a:r>
              <a:rPr lang="en-US" b="1" dirty="0"/>
              <a:t> in </a:t>
            </a:r>
            <a:r>
              <a:rPr lang="en-US" b="1" dirty="0" err="1"/>
              <a:t>interventiegroep</a:t>
            </a:r>
            <a:endParaRPr lang="en-US" b="1" dirty="0"/>
          </a:p>
          <a:p>
            <a:pPr marL="171450" indent="-171450">
              <a:buFontTx/>
              <a:buChar char="-"/>
            </a:pPr>
            <a:r>
              <a:rPr lang="nl-NL" sz="1200" b="1" i="0" kern="1200" dirty="0">
                <a:solidFill>
                  <a:schemeClr val="tx1"/>
                </a:solidFill>
                <a:effectLst/>
                <a:latin typeface="+mn-lt"/>
                <a:ea typeface="+mn-ea"/>
                <a:cs typeface="+mn-cs"/>
              </a:rPr>
              <a:t>Minder gebruik van </a:t>
            </a:r>
            <a:r>
              <a:rPr lang="nl-NL" sz="1200" b="1" i="0" kern="1200" dirty="0" err="1">
                <a:solidFill>
                  <a:schemeClr val="tx1"/>
                </a:solidFill>
                <a:effectLst/>
                <a:latin typeface="+mn-lt"/>
                <a:ea typeface="+mn-ea"/>
                <a:cs typeface="+mn-cs"/>
              </a:rPr>
              <a:t>niervervangende</a:t>
            </a:r>
            <a:r>
              <a:rPr lang="nl-NL" sz="1200" b="1" i="0" kern="1200" dirty="0">
                <a:solidFill>
                  <a:schemeClr val="tx1"/>
                </a:solidFill>
                <a:effectLst/>
                <a:latin typeface="+mn-lt"/>
                <a:ea typeface="+mn-ea"/>
                <a:cs typeface="+mn-cs"/>
              </a:rPr>
              <a:t> therapie (52% </a:t>
            </a:r>
            <a:r>
              <a:rPr lang="nl-NL" sz="1200" b="1" i="0" kern="1200" dirty="0" err="1">
                <a:solidFill>
                  <a:schemeClr val="tx1"/>
                </a:solidFill>
                <a:effectLst/>
                <a:latin typeface="+mn-lt"/>
                <a:ea typeface="+mn-ea"/>
                <a:cs typeface="+mn-cs"/>
              </a:rPr>
              <a:t>vs</a:t>
            </a:r>
            <a:r>
              <a:rPr lang="nl-NL" sz="1200" b="1" i="0" kern="1200" dirty="0">
                <a:solidFill>
                  <a:schemeClr val="tx1"/>
                </a:solidFill>
                <a:effectLst/>
                <a:latin typeface="+mn-lt"/>
                <a:ea typeface="+mn-ea"/>
                <a:cs typeface="+mn-cs"/>
              </a:rPr>
              <a:t> 35%), latere start, meer dialyse‑vrije dagen en minder dialyse‑afhankelijkheid bij IC‑ontslag in de bicarbonaatgroep.</a:t>
            </a:r>
            <a:endParaRPr lang="en-US" b="1"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r>
              <a:rPr lang="en-US" dirty="0"/>
              <a:t>In the a-priori defined stratum of patients enrolled with acute kidney injury with AKIN scores of 2 or 3, the primary outcome occurred in 74 (82%) of 90 patients in the control group and 64 (70%) of 92 patients in the bicarbonate group (absolute difference estimate –12⋅3%, 95% CI –26⋅0 to –0⋅1; p=0·0462). </a:t>
            </a:r>
          </a:p>
          <a:p>
            <a:r>
              <a:rPr lang="en-US" dirty="0"/>
              <a:t>The Kaplan-Meier method estimate of survival by day 28 between the control group and bicarbonate group was significant (37% [95% CI 28–48] vs 54% [45–65]; p=0⋅0283). </a:t>
            </a:r>
          </a:p>
          <a:p>
            <a:r>
              <a:rPr lang="en-US" dirty="0"/>
              <a:t>Univariate and multivariate analysis showed that sodium bicarbonate treatment was significantly associated with better outcome than no sodium bicarbonate treatment at day 28. </a:t>
            </a:r>
          </a:p>
          <a:p>
            <a:r>
              <a:rPr lang="en-US" sz="1200" b="0" i="0" u="none" strike="noStrike" kern="1200" baseline="0" dirty="0">
                <a:solidFill>
                  <a:schemeClr val="tx1"/>
                </a:solidFill>
                <a:latin typeface="+mn-lt"/>
                <a:ea typeface="+mn-ea"/>
                <a:cs typeface="+mn-cs"/>
              </a:rPr>
              <a:t>In the per-protocol analysis, the primary outcome occurred in 88 (67%) of 132 patients in the control group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117 (65%) of 179 in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bicarbonate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group</a:t>
            </a:r>
            <a:r>
              <a:rPr lang="nl-NL" sz="1200" b="0" i="0" u="none" strike="noStrike" kern="1200" baseline="0" dirty="0">
                <a:solidFill>
                  <a:schemeClr val="tx1"/>
                </a:solidFill>
                <a:latin typeface="+mn-lt"/>
                <a:ea typeface="+mn-ea"/>
                <a:cs typeface="+mn-cs"/>
              </a:rPr>
              <a:t> (p=0・81). </a:t>
            </a:r>
          </a:p>
          <a:p>
            <a:r>
              <a:rPr lang="en-US" sz="1200" b="0" i="0" u="none" strike="noStrike" kern="1200" baseline="0" dirty="0">
                <a:solidFill>
                  <a:schemeClr val="tx1"/>
                </a:solidFill>
                <a:latin typeface="+mn-lt"/>
                <a:ea typeface="+mn-ea"/>
                <a:cs typeface="+mn-cs"/>
              </a:rPr>
              <a:t>100 (52%) of 194 patients in the control group and 68 (35%) of 195 in the bicarbonate group underwent renal-replacement therapy during their ICU stay (absolute difference estimate –16⋅7 days, 95% CI –26⋅4 to –7⋅0; p=0⋅0009); and when indicated, renal replacement therapy was started earlier in the control group than in the bicarbonate group. The number of days alive free from renal-replacement therapy was also significantly lower in the control group than in the </a:t>
            </a:r>
            <a:r>
              <a:rPr lang="nl-NL" sz="1200" b="0" i="0" u="none" strike="noStrike" kern="1200" baseline="0" dirty="0" err="1">
                <a:solidFill>
                  <a:schemeClr val="tx1"/>
                </a:solidFill>
                <a:latin typeface="+mn-lt"/>
                <a:ea typeface="+mn-ea"/>
                <a:cs typeface="+mn-cs"/>
              </a:rPr>
              <a:t>bicarbonate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group</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Hyperkalaemia</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acidaemia</a:t>
            </a:r>
            <a:r>
              <a:rPr lang="nl-NL"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were the main reasons for initiation of renal-replacement therapy in the control group. Sodium bicarbonate treatment was associated with less </a:t>
            </a:r>
            <a:r>
              <a:rPr lang="en-US" sz="1200" b="0" i="0" u="none" strike="noStrike" kern="1200" baseline="0" dirty="0" err="1">
                <a:solidFill>
                  <a:schemeClr val="tx1"/>
                </a:solidFill>
                <a:latin typeface="+mn-lt"/>
                <a:ea typeface="+mn-ea"/>
                <a:cs typeface="+mn-cs"/>
              </a:rPr>
              <a:t>hyperkalaemia</a:t>
            </a:r>
            <a:r>
              <a:rPr lang="en-US" sz="1200" b="0" i="0" u="none" strike="noStrike" kern="1200" baseline="0" dirty="0">
                <a:solidFill>
                  <a:schemeClr val="tx1"/>
                </a:solidFill>
                <a:latin typeface="+mn-lt"/>
                <a:ea typeface="+mn-ea"/>
                <a:cs typeface="+mn-cs"/>
              </a:rPr>
              <a:t> and less persistent </a:t>
            </a:r>
            <a:r>
              <a:rPr lang="en-US" sz="1200" b="0" i="0" u="none" strike="noStrike" kern="1200" baseline="0" dirty="0" err="1">
                <a:solidFill>
                  <a:schemeClr val="tx1"/>
                </a:solidFill>
                <a:latin typeface="+mn-lt"/>
                <a:ea typeface="+mn-ea"/>
                <a:cs typeface="+mn-cs"/>
              </a:rPr>
              <a:t>acidaemia</a:t>
            </a:r>
            <a:r>
              <a:rPr lang="en-US" sz="1200" b="0" i="0" u="none" strike="noStrike" kern="1200" baseline="0" dirty="0">
                <a:solidFill>
                  <a:schemeClr val="tx1"/>
                </a:solidFill>
                <a:latin typeface="+mn-lt"/>
                <a:ea typeface="+mn-ea"/>
                <a:cs typeface="+mn-cs"/>
              </a:rPr>
              <a:t> than no sodium bicarbonate treatment at day 7. Serum creatinine and serum blood urea nitrogen were the main reasons to start renal-replacement therapy in the bicarbonate group.</a:t>
            </a:r>
            <a:endParaRPr lang="nl-NL" dirty="0"/>
          </a:p>
        </p:txBody>
      </p:sp>
      <p:sp>
        <p:nvSpPr>
          <p:cNvPr id="4" name="Tijdelijke aanduiding voor dianummer 3">
            <a:extLst>
              <a:ext uri="{FF2B5EF4-FFF2-40B4-BE49-F238E27FC236}">
                <a16:creationId xmlns:a16="http://schemas.microsoft.com/office/drawing/2014/main" id="{2F8BADA4-0484-E8BC-2506-F0F1BAD69251}"/>
              </a:ext>
            </a:extLst>
          </p:cNvPr>
          <p:cNvSpPr>
            <a:spLocks noGrp="1"/>
          </p:cNvSpPr>
          <p:nvPr>
            <p:ph type="sldNum" sz="quarter" idx="5"/>
          </p:nvPr>
        </p:nvSpPr>
        <p:spPr/>
        <p:txBody>
          <a:bodyPr/>
          <a:lstStyle/>
          <a:p>
            <a:fld id="{7664705B-BA61-44C3-B827-071B55B257D1}" type="slidenum">
              <a:rPr lang="nl-NL" smtClean="0"/>
              <a:t>5</a:t>
            </a:fld>
            <a:endParaRPr lang="nl-NL"/>
          </a:p>
        </p:txBody>
      </p:sp>
    </p:spTree>
    <p:extLst>
      <p:ext uri="{BB962C8B-B14F-4D97-AF65-F5344CB8AC3E}">
        <p14:creationId xmlns:p14="http://schemas.microsoft.com/office/powerpoint/2010/main" val="229030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327B1-EECA-617A-20F0-1F8B805DA7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B6181C-9A5C-8A46-6BFB-C4EB8AFEBD90}"/>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613A962-BBAC-345C-1B6C-4AF74CA62CBF}"/>
              </a:ext>
            </a:extLst>
          </p:cNvPr>
          <p:cNvSpPr>
            <a:spLocks noGrp="1"/>
          </p:cNvSpPr>
          <p:nvPr>
            <p:ph type="body" idx="1"/>
          </p:nvPr>
        </p:nvSpPr>
        <p:spPr/>
        <p:txBody>
          <a:bodyPr/>
          <a:lstStyle/>
          <a:p>
            <a:pPr marL="0" indent="0">
              <a:buFontTx/>
              <a:buNone/>
            </a:pPr>
            <a:r>
              <a:rPr lang="en-US" b="1" dirty="0" err="1"/>
              <a:t>Analyse</a:t>
            </a:r>
            <a:r>
              <a:rPr lang="en-US" b="1" dirty="0"/>
              <a:t> in </a:t>
            </a:r>
            <a:r>
              <a:rPr lang="en-US" b="1" dirty="0" err="1"/>
              <a:t>vooraf</a:t>
            </a:r>
            <a:r>
              <a:rPr lang="en-US" b="1" dirty="0"/>
              <a:t> </a:t>
            </a:r>
            <a:r>
              <a:rPr lang="en-US" b="1" dirty="0" err="1"/>
              <a:t>gespecificeerde</a:t>
            </a:r>
            <a:r>
              <a:rPr lang="en-US" b="1" dirty="0"/>
              <a:t> </a:t>
            </a:r>
            <a:r>
              <a:rPr lang="en-US" b="1" dirty="0" err="1"/>
              <a:t>subgroepen</a:t>
            </a:r>
            <a:endParaRPr lang="en-US" b="1" dirty="0"/>
          </a:p>
          <a:p>
            <a:pPr marL="0" indent="0">
              <a:buFontTx/>
              <a:buNone/>
            </a:pPr>
            <a:endParaRPr lang="en-US" b="1" dirty="0"/>
          </a:p>
          <a:p>
            <a:pPr marL="171450" indent="-171450">
              <a:buFontTx/>
              <a:buChar char="-"/>
            </a:pPr>
            <a:r>
              <a:rPr lang="en-US" b="1" dirty="0" err="1"/>
              <a:t>Lagere</a:t>
            </a:r>
            <a:r>
              <a:rPr lang="en-US" b="1" dirty="0"/>
              <a:t> </a:t>
            </a:r>
            <a:r>
              <a:rPr lang="en-US" b="1" dirty="0" err="1"/>
              <a:t>mortaliteit</a:t>
            </a:r>
            <a:r>
              <a:rPr lang="en-US" b="1" dirty="0"/>
              <a:t> in </a:t>
            </a:r>
            <a:r>
              <a:rPr lang="en-US" b="1" dirty="0" err="1"/>
              <a:t>interventiegroep</a:t>
            </a:r>
            <a:r>
              <a:rPr lang="en-US" b="1" dirty="0"/>
              <a:t> (63% vs 46%)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Minder </a:t>
            </a:r>
            <a:r>
              <a:rPr lang="en-US" b="1" dirty="0" err="1"/>
              <a:t>vasopressie</a:t>
            </a:r>
            <a:r>
              <a:rPr lang="en-US" b="1" dirty="0"/>
              <a:t> in </a:t>
            </a:r>
            <a:r>
              <a:rPr lang="en-US" b="1" dirty="0" err="1"/>
              <a:t>interventiegroep</a:t>
            </a:r>
            <a:endParaRPr lang="en-US" b="1" dirty="0"/>
          </a:p>
          <a:p>
            <a:pPr marL="171450" indent="-171450">
              <a:buFontTx/>
              <a:buChar char="-"/>
            </a:pPr>
            <a:r>
              <a:rPr lang="nl-NL" sz="1200" b="1" i="0" kern="1200" dirty="0">
                <a:solidFill>
                  <a:schemeClr val="tx1"/>
                </a:solidFill>
                <a:effectLst/>
                <a:latin typeface="+mn-lt"/>
                <a:ea typeface="+mn-ea"/>
                <a:cs typeface="+mn-cs"/>
              </a:rPr>
              <a:t>Minder gebruik van </a:t>
            </a:r>
            <a:r>
              <a:rPr lang="nl-NL" sz="1200" b="1" i="0" kern="1200" dirty="0" err="1">
                <a:solidFill>
                  <a:schemeClr val="tx1"/>
                </a:solidFill>
                <a:effectLst/>
                <a:latin typeface="+mn-lt"/>
                <a:ea typeface="+mn-ea"/>
                <a:cs typeface="+mn-cs"/>
              </a:rPr>
              <a:t>niervervangende</a:t>
            </a:r>
            <a:r>
              <a:rPr lang="nl-NL" sz="1200" b="1" i="0" kern="1200" dirty="0">
                <a:solidFill>
                  <a:schemeClr val="tx1"/>
                </a:solidFill>
                <a:effectLst/>
                <a:latin typeface="+mn-lt"/>
                <a:ea typeface="+mn-ea"/>
                <a:cs typeface="+mn-cs"/>
              </a:rPr>
              <a:t> therapie (52% </a:t>
            </a:r>
            <a:r>
              <a:rPr lang="nl-NL" sz="1200" b="1" i="0" kern="1200" dirty="0" err="1">
                <a:solidFill>
                  <a:schemeClr val="tx1"/>
                </a:solidFill>
                <a:effectLst/>
                <a:latin typeface="+mn-lt"/>
                <a:ea typeface="+mn-ea"/>
                <a:cs typeface="+mn-cs"/>
              </a:rPr>
              <a:t>vs</a:t>
            </a:r>
            <a:r>
              <a:rPr lang="nl-NL" sz="1200" b="1" i="0" kern="1200" dirty="0">
                <a:solidFill>
                  <a:schemeClr val="tx1"/>
                </a:solidFill>
                <a:effectLst/>
                <a:latin typeface="+mn-lt"/>
                <a:ea typeface="+mn-ea"/>
                <a:cs typeface="+mn-cs"/>
              </a:rPr>
              <a:t> 35%), latere start, meer dialyse‑vrije dagen en minder dialyse‑afhankelijkheid bij IC‑ontslag in de bicarbonaatgroep.</a:t>
            </a:r>
            <a:endParaRPr lang="en-US" b="1"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r>
              <a:rPr lang="en-US" dirty="0"/>
              <a:t>In the a-priori defined stratum of patients enrolled with acute kidney injury with AKIN scores of 2 or 3, the primary outcome occurred in 74 (82%) of 90 patients in the control group and 64 (70%) of 92 patients in the bicarbonate group (absolute difference estimate –12⋅3%, 95% CI –26⋅0 to –0⋅1; p=0·0462). </a:t>
            </a:r>
          </a:p>
          <a:p>
            <a:r>
              <a:rPr lang="en-US" dirty="0"/>
              <a:t>The Kaplan-Meier method estimate of survival by day 28 between the control group and bicarbonate group was significant (37% [95% CI 28–48] vs 54% [45–65]; p=0⋅0283). </a:t>
            </a:r>
          </a:p>
          <a:p>
            <a:r>
              <a:rPr lang="en-US" dirty="0"/>
              <a:t>Univariate and multivariate analysis showed that sodium bicarbonate treatment was significantly associated with better outcome than no sodium bicarbonate treatment at day 28. </a:t>
            </a:r>
          </a:p>
          <a:p>
            <a:r>
              <a:rPr lang="en-US" sz="1200" b="0" i="0" u="none" strike="noStrike" kern="1200" baseline="0" dirty="0">
                <a:solidFill>
                  <a:schemeClr val="tx1"/>
                </a:solidFill>
                <a:latin typeface="+mn-lt"/>
                <a:ea typeface="+mn-ea"/>
                <a:cs typeface="+mn-cs"/>
              </a:rPr>
              <a:t>In the per-protocol analysis, the primary outcome occurred in 88 (67%) of 132 patients in the control group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117 (65%) of 179 in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bicarbonate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group</a:t>
            </a:r>
            <a:r>
              <a:rPr lang="nl-NL" sz="1200" b="0" i="0" u="none" strike="noStrike" kern="1200" baseline="0" dirty="0">
                <a:solidFill>
                  <a:schemeClr val="tx1"/>
                </a:solidFill>
                <a:latin typeface="+mn-lt"/>
                <a:ea typeface="+mn-ea"/>
                <a:cs typeface="+mn-cs"/>
              </a:rPr>
              <a:t> (p=0・81). </a:t>
            </a:r>
          </a:p>
          <a:p>
            <a:r>
              <a:rPr lang="en-US" sz="1200" b="0" i="0" u="none" strike="noStrike" kern="1200" baseline="0" dirty="0">
                <a:solidFill>
                  <a:schemeClr val="tx1"/>
                </a:solidFill>
                <a:latin typeface="+mn-lt"/>
                <a:ea typeface="+mn-ea"/>
                <a:cs typeface="+mn-cs"/>
              </a:rPr>
              <a:t>100 (52%) of 194 patients in the control group and 68 (35%) of 195 in the bicarbonate group underwent renal-replacement therapy during their ICU stay (absolute difference estimate –16⋅7 days, 95% CI –26⋅4 to –7⋅0; p=0⋅0009); and when indicated, renal replacement therapy was started earlier in the control group than in the bicarbonate group. The number of days alive free from renal-replacement therapy was also significantly lower in the control group than in the </a:t>
            </a:r>
            <a:r>
              <a:rPr lang="nl-NL" sz="1200" b="0" i="0" u="none" strike="noStrike" kern="1200" baseline="0" dirty="0" err="1">
                <a:solidFill>
                  <a:schemeClr val="tx1"/>
                </a:solidFill>
                <a:latin typeface="+mn-lt"/>
                <a:ea typeface="+mn-ea"/>
                <a:cs typeface="+mn-cs"/>
              </a:rPr>
              <a:t>bicarbonate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group</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Hyperkalaemia</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acidaemia</a:t>
            </a:r>
            <a:r>
              <a:rPr lang="nl-NL"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were the main reasons for initiation of renal-replacement therapy in the control group. Sodium bicarbonate treatment was associated with less </a:t>
            </a:r>
            <a:r>
              <a:rPr lang="en-US" sz="1200" b="0" i="0" u="none" strike="noStrike" kern="1200" baseline="0" dirty="0" err="1">
                <a:solidFill>
                  <a:schemeClr val="tx1"/>
                </a:solidFill>
                <a:latin typeface="+mn-lt"/>
                <a:ea typeface="+mn-ea"/>
                <a:cs typeface="+mn-cs"/>
              </a:rPr>
              <a:t>hyperkalaemia</a:t>
            </a:r>
            <a:r>
              <a:rPr lang="en-US" sz="1200" b="0" i="0" u="none" strike="noStrike" kern="1200" baseline="0" dirty="0">
                <a:solidFill>
                  <a:schemeClr val="tx1"/>
                </a:solidFill>
                <a:latin typeface="+mn-lt"/>
                <a:ea typeface="+mn-ea"/>
                <a:cs typeface="+mn-cs"/>
              </a:rPr>
              <a:t> and less persistent </a:t>
            </a:r>
            <a:r>
              <a:rPr lang="en-US" sz="1200" b="0" i="0" u="none" strike="noStrike" kern="1200" baseline="0" dirty="0" err="1">
                <a:solidFill>
                  <a:schemeClr val="tx1"/>
                </a:solidFill>
                <a:latin typeface="+mn-lt"/>
                <a:ea typeface="+mn-ea"/>
                <a:cs typeface="+mn-cs"/>
              </a:rPr>
              <a:t>acidaemia</a:t>
            </a:r>
            <a:r>
              <a:rPr lang="en-US" sz="1200" b="0" i="0" u="none" strike="noStrike" kern="1200" baseline="0" dirty="0">
                <a:solidFill>
                  <a:schemeClr val="tx1"/>
                </a:solidFill>
                <a:latin typeface="+mn-lt"/>
                <a:ea typeface="+mn-ea"/>
                <a:cs typeface="+mn-cs"/>
              </a:rPr>
              <a:t> than no sodium bicarbonate treatment at day 7. Serum creatinine and serum blood urea nitrogen were the main reasons to start renal-replacement therapy in the bicarbonate group.</a:t>
            </a:r>
            <a:endParaRPr lang="nl-NL" dirty="0"/>
          </a:p>
        </p:txBody>
      </p:sp>
      <p:sp>
        <p:nvSpPr>
          <p:cNvPr id="4" name="Tijdelijke aanduiding voor dianummer 3">
            <a:extLst>
              <a:ext uri="{FF2B5EF4-FFF2-40B4-BE49-F238E27FC236}">
                <a16:creationId xmlns:a16="http://schemas.microsoft.com/office/drawing/2014/main" id="{202E91ED-1A63-8690-5544-EFCF4851430D}"/>
              </a:ext>
            </a:extLst>
          </p:cNvPr>
          <p:cNvSpPr>
            <a:spLocks noGrp="1"/>
          </p:cNvSpPr>
          <p:nvPr>
            <p:ph type="sldNum" sz="quarter" idx="5"/>
          </p:nvPr>
        </p:nvSpPr>
        <p:spPr/>
        <p:txBody>
          <a:bodyPr/>
          <a:lstStyle/>
          <a:p>
            <a:fld id="{7664705B-BA61-44C3-B827-071B55B257D1}" type="slidenum">
              <a:rPr lang="nl-NL" smtClean="0"/>
              <a:t>6</a:t>
            </a:fld>
            <a:endParaRPr lang="nl-NL"/>
          </a:p>
        </p:txBody>
      </p:sp>
    </p:spTree>
    <p:extLst>
      <p:ext uri="{BB962C8B-B14F-4D97-AF65-F5344CB8AC3E}">
        <p14:creationId xmlns:p14="http://schemas.microsoft.com/office/powerpoint/2010/main" val="1095085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Gepubliceerd 29 oktober 2025</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7</a:t>
            </a:fld>
            <a:endParaRPr lang="nl-NL"/>
          </a:p>
        </p:txBody>
      </p:sp>
    </p:spTree>
    <p:extLst>
      <p:ext uri="{BB962C8B-B14F-4D97-AF65-F5344CB8AC3E}">
        <p14:creationId xmlns:p14="http://schemas.microsoft.com/office/powerpoint/2010/main" val="3553637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Domein</a:t>
            </a:r>
            <a:r>
              <a:rPr lang="nl-NL" sz="1200" b="0" i="0" kern="1200" dirty="0">
                <a:solidFill>
                  <a:schemeClr val="tx1"/>
                </a:solidFill>
                <a:effectLst/>
                <a:latin typeface="+mn-lt"/>
                <a:ea typeface="+mn-ea"/>
                <a:cs typeface="+mn-cs"/>
              </a:rPr>
              <a:t>: Intensive care patiënten met ernstige metabole acidose (pH ≤ 7.20) en matig tot ernstig acuut nierfalen (AKI, KDIGO stadium 2-3).</a:t>
            </a:r>
          </a:p>
          <a:p>
            <a:r>
              <a:rPr lang="nl-NL" sz="1200" b="0" i="0" kern="1200" dirty="0">
                <a:solidFill>
                  <a:schemeClr val="tx1"/>
                </a:solidFill>
                <a:effectLst/>
                <a:latin typeface="+mn-lt"/>
                <a:ea typeface="+mn-ea"/>
                <a:cs typeface="+mn-cs"/>
              </a:rPr>
              <a:t>Exclusiecriteria: </a:t>
            </a:r>
          </a:p>
          <a:p>
            <a:pPr marL="171450" indent="-171450">
              <a:buFontTx/>
              <a:buChar char="-"/>
            </a:pPr>
            <a:r>
              <a:rPr lang="nl-NL" sz="1200" b="0" i="0" kern="1200" dirty="0">
                <a:solidFill>
                  <a:schemeClr val="tx1"/>
                </a:solidFill>
                <a:effectLst/>
                <a:latin typeface="+mn-lt"/>
                <a:ea typeface="+mn-ea"/>
                <a:cs typeface="+mn-cs"/>
              </a:rPr>
              <a:t>Respiratoire acidose</a:t>
            </a:r>
          </a:p>
          <a:p>
            <a:pPr marL="171450" indent="-171450">
              <a:buFontTx/>
              <a:buChar char="-"/>
            </a:pPr>
            <a:r>
              <a:rPr lang="nl-NL" sz="1200" b="0" i="0" kern="1200" dirty="0">
                <a:solidFill>
                  <a:schemeClr val="tx1"/>
                </a:solidFill>
                <a:effectLst/>
                <a:latin typeface="+mn-lt"/>
                <a:ea typeface="+mn-ea"/>
                <a:cs typeface="+mn-cs"/>
              </a:rPr>
              <a:t>Verlies van natriumbicarbonaat via GI </a:t>
            </a:r>
            <a:r>
              <a:rPr lang="nl-NL" sz="1200" b="0" i="0" kern="1200" dirty="0" err="1">
                <a:solidFill>
                  <a:schemeClr val="tx1"/>
                </a:solidFill>
                <a:effectLst/>
                <a:latin typeface="+mn-lt"/>
                <a:ea typeface="+mn-ea"/>
                <a:cs typeface="+mn-cs"/>
              </a:rPr>
              <a:t>tract</a:t>
            </a:r>
            <a:r>
              <a:rPr lang="nl-NL" sz="1200" b="0" i="0" kern="1200" dirty="0">
                <a:solidFill>
                  <a:schemeClr val="tx1"/>
                </a:solidFill>
                <a:effectLst/>
                <a:latin typeface="+mn-lt"/>
                <a:ea typeface="+mn-ea"/>
                <a:cs typeface="+mn-cs"/>
              </a:rPr>
              <a:t> or urine</a:t>
            </a:r>
          </a:p>
          <a:p>
            <a:pPr marL="171450" indent="-171450">
              <a:buFontTx/>
              <a:buChar char="-"/>
            </a:pPr>
            <a:r>
              <a:rPr lang="nl-NL" sz="1200" b="0" i="0" kern="1200" dirty="0">
                <a:solidFill>
                  <a:schemeClr val="tx1"/>
                </a:solidFill>
                <a:effectLst/>
                <a:latin typeface="+mn-lt"/>
                <a:ea typeface="+mn-ea"/>
                <a:cs typeface="+mn-cs"/>
              </a:rPr>
              <a:t>Baseline GFR &lt;10ml/min</a:t>
            </a:r>
          </a:p>
          <a:p>
            <a:pPr marL="171450" indent="-171450">
              <a:buFontTx/>
              <a:buChar char="-"/>
            </a:pPr>
            <a:r>
              <a:rPr lang="nl-NL" sz="1200" b="0" i="0" kern="1200" dirty="0" err="1">
                <a:solidFill>
                  <a:schemeClr val="tx1"/>
                </a:solidFill>
                <a:effectLst/>
                <a:latin typeface="+mn-lt"/>
                <a:ea typeface="+mn-ea"/>
                <a:cs typeface="+mn-cs"/>
              </a:rPr>
              <a:t>Keto</a:t>
            </a:r>
            <a:r>
              <a:rPr lang="nl-NL" sz="1200" b="0" i="0" kern="1200" dirty="0">
                <a:solidFill>
                  <a:schemeClr val="tx1"/>
                </a:solidFill>
                <a:effectLst/>
                <a:latin typeface="+mn-lt"/>
                <a:ea typeface="+mn-ea"/>
                <a:cs typeface="+mn-cs"/>
              </a:rPr>
              <a:t> acidose</a:t>
            </a:r>
          </a:p>
          <a:p>
            <a:pPr marL="171450" indent="-171450">
              <a:buFontTx/>
              <a:buChar char="-"/>
            </a:pPr>
            <a:r>
              <a:rPr lang="nl-NL" sz="1200" b="0" i="0" kern="1200" dirty="0">
                <a:solidFill>
                  <a:schemeClr val="tx1"/>
                </a:solidFill>
                <a:effectLst/>
                <a:latin typeface="+mn-lt"/>
                <a:ea typeface="+mn-ea"/>
                <a:cs typeface="+mn-cs"/>
              </a:rPr>
              <a:t>NaHCO3 infusie</a:t>
            </a:r>
          </a:p>
          <a:p>
            <a:pPr marL="171450" indent="-171450">
              <a:buFontTx/>
              <a:buChar char="-"/>
            </a:pPr>
            <a:r>
              <a:rPr lang="nl-NL" sz="1200" b="0" i="0" kern="1200" dirty="0">
                <a:solidFill>
                  <a:schemeClr val="tx1"/>
                </a:solidFill>
                <a:effectLst/>
                <a:latin typeface="+mn-lt"/>
                <a:ea typeface="+mn-ea"/>
                <a:cs typeface="+mn-cs"/>
              </a:rPr>
              <a:t>KRT 24 uur voor screening of reeds gepland in komende 6u</a:t>
            </a:r>
          </a:p>
          <a:p>
            <a:pPr marL="171450" indent="-171450">
              <a:buFontTx/>
              <a:buChar char="-"/>
            </a:pPr>
            <a:r>
              <a:rPr lang="nl-NL" sz="1200" b="0" i="0" kern="1200" dirty="0">
                <a:solidFill>
                  <a:schemeClr val="tx1"/>
                </a:solidFill>
                <a:effectLst/>
                <a:latin typeface="+mn-lt"/>
                <a:ea typeface="+mn-ea"/>
                <a:cs typeface="+mn-cs"/>
              </a:rPr>
              <a:t>Intoxicatie met exogene zuren (metformine, </a:t>
            </a:r>
            <a:r>
              <a:rPr lang="nl-NL" sz="1200" b="0" i="0" kern="1200" dirty="0" err="1">
                <a:solidFill>
                  <a:schemeClr val="tx1"/>
                </a:solidFill>
                <a:effectLst/>
                <a:latin typeface="+mn-lt"/>
                <a:ea typeface="+mn-ea"/>
                <a:cs typeface="+mn-cs"/>
              </a:rPr>
              <a:t>salicylaatzuur</a:t>
            </a:r>
            <a:r>
              <a:rPr lang="nl-NL" sz="1200" b="0" i="0" kern="1200" dirty="0">
                <a:solidFill>
                  <a:schemeClr val="tx1"/>
                </a:solidFill>
                <a:effectLst/>
                <a:latin typeface="+mn-lt"/>
                <a:ea typeface="+mn-ea"/>
                <a:cs typeface="+mn-cs"/>
              </a:rPr>
              <a:t>, methanol, ethyleen glycol)</a:t>
            </a:r>
          </a:p>
          <a:p>
            <a:pPr marL="171450" indent="-171450">
              <a:buFontTx/>
              <a:buChar char="-"/>
            </a:pPr>
            <a:r>
              <a:rPr lang="nl-NL" sz="1200" b="0" i="0" kern="1200" dirty="0">
                <a:solidFill>
                  <a:schemeClr val="tx1"/>
                </a:solidFill>
                <a:effectLst/>
                <a:latin typeface="+mn-lt"/>
                <a:ea typeface="+mn-ea"/>
                <a:cs typeface="+mn-cs"/>
              </a:rPr>
              <a:t>Zwangerschap of borstvoeding</a:t>
            </a:r>
          </a:p>
          <a:p>
            <a:pPr marL="171450" indent="-171450">
              <a:buFontTx/>
              <a:buChar char="-"/>
            </a:pPr>
            <a:r>
              <a:rPr lang="nl-NL" sz="1200" b="0" i="0" kern="1200" dirty="0">
                <a:solidFill>
                  <a:schemeClr val="tx1"/>
                </a:solidFill>
                <a:effectLst/>
                <a:latin typeface="+mn-lt"/>
                <a:ea typeface="+mn-ea"/>
                <a:cs typeface="+mn-cs"/>
              </a:rPr>
              <a:t>Levensverwachting &lt;48u</a:t>
            </a:r>
          </a:p>
          <a:p>
            <a:pPr marL="171450" indent="-171450">
              <a:buFontTx/>
              <a:buChar char="-"/>
            </a:pPr>
            <a:r>
              <a:rPr lang="nl-NL" sz="1200" b="0" i="0" kern="1200" dirty="0">
                <a:solidFill>
                  <a:schemeClr val="tx1"/>
                </a:solidFill>
                <a:effectLst/>
                <a:latin typeface="+mn-lt"/>
                <a:ea typeface="+mn-ea"/>
                <a:cs typeface="+mn-cs"/>
              </a:rPr>
              <a:t>Al in andere studie geïncludeerd</a:t>
            </a:r>
          </a:p>
          <a:p>
            <a:pPr marL="171450" indent="-171450">
              <a:buFontTx/>
              <a:buChar char="-"/>
            </a:pPr>
            <a:r>
              <a:rPr lang="nl-NL" sz="1200" b="0" i="0" kern="1200" dirty="0">
                <a:solidFill>
                  <a:schemeClr val="tx1"/>
                </a:solidFill>
                <a:effectLst/>
                <a:latin typeface="+mn-lt"/>
                <a:ea typeface="+mn-ea"/>
                <a:cs typeface="+mn-cs"/>
              </a:rPr>
              <a:t>Onverzekerd</a:t>
            </a:r>
          </a:p>
          <a:p>
            <a:endParaRPr lang="nl-NL" sz="1200" b="0"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Determinant</a:t>
            </a:r>
            <a:r>
              <a:rPr lang="nl-NL" sz="1200" b="0" i="0" kern="1200" dirty="0">
                <a:solidFill>
                  <a:schemeClr val="tx1"/>
                </a:solidFill>
                <a:effectLst/>
                <a:latin typeface="+mn-lt"/>
                <a:ea typeface="+mn-ea"/>
                <a:cs typeface="+mn-cs"/>
              </a:rPr>
              <a:t>: Toediening van intraveneus natriumbicarbonaat om het arteriële pH ≥ 7.30 te krijgen.</a:t>
            </a:r>
          </a:p>
          <a:p>
            <a:pPr marL="0" indent="0">
              <a:buFontTx/>
              <a:buNone/>
            </a:pPr>
            <a:r>
              <a:rPr lang="nl-NL" sz="1200" b="0" i="0" kern="1200" dirty="0">
                <a:solidFill>
                  <a:schemeClr val="tx1"/>
                </a:solidFill>
                <a:effectLst/>
                <a:latin typeface="+mn-lt"/>
                <a:ea typeface="+mn-ea"/>
                <a:cs typeface="+mn-cs"/>
              </a:rPr>
              <a:t>Bicarbonaat:</a:t>
            </a:r>
          </a:p>
          <a:p>
            <a:pPr marL="171450" indent="-171450">
              <a:buFontTx/>
              <a:buChar char="-"/>
            </a:pPr>
            <a:r>
              <a:rPr lang="nl-NL" sz="1200" b="0" i="0" kern="1200" dirty="0">
                <a:solidFill>
                  <a:schemeClr val="tx1"/>
                </a:solidFill>
                <a:effectLst/>
                <a:latin typeface="+mn-lt"/>
                <a:ea typeface="+mn-ea"/>
                <a:cs typeface="+mn-cs"/>
              </a:rPr>
              <a:t>4.2% bicarbonaat iv, streef pH &gt; 7.30, voor 28 dagen of tot ontslag IC</a:t>
            </a:r>
          </a:p>
          <a:p>
            <a:pPr marL="171450" indent="-171450">
              <a:buFontTx/>
              <a:buChar char="-"/>
            </a:pPr>
            <a:r>
              <a:rPr lang="nl-NL" sz="1200" b="0" i="0" kern="1200" dirty="0">
                <a:solidFill>
                  <a:schemeClr val="tx1"/>
                </a:solidFill>
                <a:effectLst/>
                <a:latin typeface="+mn-lt"/>
                <a:ea typeface="+mn-ea"/>
                <a:cs typeface="+mn-cs"/>
              </a:rPr>
              <a:t>125ml of 250ml in 30 minuten</a:t>
            </a:r>
          </a:p>
          <a:p>
            <a:pPr marL="171450" indent="-171450">
              <a:buFontTx/>
              <a:buChar char="-"/>
            </a:pPr>
            <a:r>
              <a:rPr lang="nl-NL" sz="1200" b="0" i="0" kern="1200" dirty="0">
                <a:solidFill>
                  <a:schemeClr val="tx1"/>
                </a:solidFill>
                <a:effectLst/>
                <a:latin typeface="+mn-lt"/>
                <a:ea typeface="+mn-ea"/>
                <a:cs typeface="+mn-cs"/>
              </a:rPr>
              <a:t>Maximaal 1000ml per 24u</a:t>
            </a:r>
          </a:p>
          <a:p>
            <a:pPr marL="171450" indent="-171450">
              <a:buFontTx/>
              <a:buChar char="-"/>
            </a:pPr>
            <a:endParaRPr lang="nl-NL" sz="1200" b="0" i="0" kern="1200" dirty="0">
              <a:solidFill>
                <a:schemeClr val="tx1"/>
              </a:solidFill>
              <a:effectLst/>
              <a:latin typeface="+mn-lt"/>
              <a:ea typeface="+mn-ea"/>
              <a:cs typeface="+mn-cs"/>
            </a:endParaRPr>
          </a:p>
          <a:p>
            <a:pPr marL="0" indent="0">
              <a:buFontTx/>
              <a:buNone/>
            </a:pPr>
            <a:r>
              <a:rPr lang="nl-NL" sz="1200" b="0" i="0" kern="1200" dirty="0">
                <a:solidFill>
                  <a:schemeClr val="tx1"/>
                </a:solidFill>
                <a:effectLst/>
                <a:latin typeface="+mn-lt"/>
                <a:ea typeface="+mn-ea"/>
                <a:cs typeface="+mn-cs"/>
              </a:rPr>
              <a:t>Controle groep: Geen placebo, geen controles, gewoon niets</a:t>
            </a:r>
          </a:p>
          <a:p>
            <a:endParaRPr lang="nl-NL" sz="1200" b="0"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Primaire uitkomst</a:t>
            </a:r>
            <a:r>
              <a:rPr lang="nl-NL" sz="1200" b="0" i="0" kern="1200" dirty="0">
                <a:solidFill>
                  <a:schemeClr val="tx1"/>
                </a:solidFill>
                <a:effectLst/>
                <a:latin typeface="+mn-lt"/>
                <a:ea typeface="+mn-ea"/>
                <a:cs typeface="+mn-cs"/>
              </a:rPr>
              <a:t>: Mortaliteit op dag 90.</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a:solidFill>
                  <a:schemeClr val="tx1"/>
                </a:solidFill>
                <a:effectLst/>
                <a:latin typeface="+mn-lt"/>
                <a:ea typeface="+mn-ea"/>
                <a:cs typeface="+mn-cs"/>
              </a:rPr>
              <a:t>Secundaire uitkomsten</a:t>
            </a:r>
            <a:r>
              <a:rPr lang="nl-NL" sz="1200" b="0" i="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tx1"/>
                </a:solidFill>
                <a:effectLst/>
                <a:uLnTx/>
                <a:uFillTx/>
                <a:latin typeface="+mn-lt"/>
                <a:ea typeface="+mn-ea"/>
                <a:cs typeface="+mn-cs"/>
              </a:rPr>
              <a:t>Mortaliteit na </a:t>
            </a:r>
            <a:r>
              <a:rPr kumimoji="0" lang="nl-NL" sz="1200" b="0" i="0" u="none" strike="noStrike" kern="1200" cap="none" spc="0" normalizeH="0" baseline="0" noProof="0" dirty="0">
                <a:ln>
                  <a:noFill/>
                </a:ln>
                <a:solidFill>
                  <a:schemeClr val="accent1"/>
                </a:solidFill>
                <a:effectLst/>
                <a:uLnTx/>
                <a:uFillTx/>
                <a:ea typeface="+mn-ea"/>
                <a:cs typeface="+mn-cs"/>
              </a:rPr>
              <a:t>28 en 180‑dagen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Gebruik en timing van KRT, </a:t>
            </a:r>
            <a:r>
              <a:rPr kumimoji="0" lang="nl-NL" sz="1200" b="0" i="0" u="none" strike="noStrike" kern="1200" cap="none" spc="0" normalizeH="0" baseline="0" noProof="0" dirty="0" err="1">
                <a:ln>
                  <a:noFill/>
                </a:ln>
                <a:solidFill>
                  <a:schemeClr val="accent1"/>
                </a:solidFill>
                <a:effectLst/>
                <a:uLnTx/>
                <a:uFillTx/>
                <a:ea typeface="+mn-ea"/>
                <a:cs typeface="+mn-cs"/>
              </a:rPr>
              <a:t>vasopressoren</a:t>
            </a:r>
            <a:r>
              <a:rPr kumimoji="0" lang="nl-NL" sz="1200" b="0" i="0" u="none" strike="noStrike" kern="1200" cap="none" spc="0" normalizeH="0" baseline="0" noProof="0" dirty="0">
                <a:ln>
                  <a:noFill/>
                </a:ln>
                <a:solidFill>
                  <a:schemeClr val="accent1"/>
                </a:solidFill>
                <a:effectLst/>
                <a:uLnTx/>
                <a:uFillTx/>
                <a:ea typeface="+mn-ea"/>
                <a:cs typeface="+mn-cs"/>
              </a:rPr>
              <a:t> en invasieve beademing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IC- en ziekenhuisverblijfsduur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SOFA-score op dag 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Vochtbalans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ICU‑verworven infecties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“major adverse </a:t>
            </a:r>
            <a:r>
              <a:rPr kumimoji="0" lang="nl-NL" sz="1200" b="0" i="0" u="none" strike="noStrike" kern="1200" cap="none" spc="0" normalizeH="0" baseline="0" noProof="0" dirty="0" err="1">
                <a:ln>
                  <a:noFill/>
                </a:ln>
                <a:solidFill>
                  <a:schemeClr val="accent1"/>
                </a:solidFill>
                <a:effectLst/>
                <a:uLnTx/>
                <a:uFillTx/>
                <a:ea typeface="+mn-ea"/>
                <a:cs typeface="+mn-cs"/>
              </a:rPr>
              <a:t>kidney</a:t>
            </a:r>
            <a:r>
              <a:rPr kumimoji="0" lang="nl-NL" sz="1200" b="0" i="0" u="none" strike="noStrike" kern="1200" cap="none" spc="0" normalizeH="0" baseline="0" noProof="0" dirty="0">
                <a:ln>
                  <a:noFill/>
                </a:ln>
                <a:solidFill>
                  <a:schemeClr val="accent1"/>
                </a:solidFill>
                <a:effectLst/>
                <a:uLnTx/>
                <a:uFillTx/>
                <a:ea typeface="+mn-ea"/>
                <a:cs typeface="+mn-cs"/>
              </a:rPr>
              <a:t> events” op dag 90</a:t>
            </a:r>
          </a:p>
          <a:p>
            <a:endParaRPr lang="nl-NL" sz="1200" b="0" i="0" kern="1200" dirty="0">
              <a:solidFill>
                <a:schemeClr val="tx1"/>
              </a:solidFill>
              <a:effectLst/>
              <a:latin typeface="+mn-lt"/>
              <a:ea typeface="+mn-ea"/>
              <a:cs typeface="+mn-cs"/>
            </a:endParaRPr>
          </a:p>
          <a:p>
            <a:pPr marL="171450" indent="-171450">
              <a:buFontTx/>
              <a:buChar char="-"/>
            </a:pPr>
            <a:endParaRPr lang="nl-NL" sz="1200" b="0" i="0" kern="1200" dirty="0">
              <a:solidFill>
                <a:schemeClr val="tx1"/>
              </a:solidFill>
              <a:effectLst/>
              <a:latin typeface="+mn-lt"/>
              <a:ea typeface="+mn-ea"/>
              <a:cs typeface="+mn-cs"/>
            </a:endParaRPr>
          </a:p>
          <a:p>
            <a:pPr marL="0" indent="0">
              <a:buFontTx/>
              <a:buNone/>
            </a:pP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8</a:t>
            </a:fld>
            <a:endParaRPr lang="nl-NL"/>
          </a:p>
        </p:txBody>
      </p:sp>
    </p:spTree>
    <p:extLst>
      <p:ext uri="{BB962C8B-B14F-4D97-AF65-F5344CB8AC3E}">
        <p14:creationId xmlns:p14="http://schemas.microsoft.com/office/powerpoint/2010/main" val="3102519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0985-3AED-7A19-67E8-C32E0046CB2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4BAA0E-A7A0-4C52-2F68-49796965153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0B26BB64-6931-BFB0-D0BC-B6E78F10C876}"/>
              </a:ext>
            </a:extLst>
          </p:cNvPr>
          <p:cNvSpPr>
            <a:spLocks noGrp="1"/>
          </p:cNvSpPr>
          <p:nvPr>
            <p:ph type="body" idx="1"/>
          </p:nvPr>
        </p:nvSpPr>
        <p:spPr/>
        <p:txBody>
          <a:bodyPr/>
          <a:lstStyle/>
          <a:p>
            <a:r>
              <a:rPr lang="nl-NL" sz="1200" b="1" i="0" kern="1200" dirty="0">
                <a:solidFill>
                  <a:schemeClr val="tx1"/>
                </a:solidFill>
                <a:effectLst/>
                <a:latin typeface="+mn-lt"/>
                <a:ea typeface="+mn-ea"/>
                <a:cs typeface="+mn-cs"/>
              </a:rPr>
              <a:t>Domein</a:t>
            </a:r>
            <a:r>
              <a:rPr lang="nl-NL" sz="1200" b="0" i="0" kern="1200" dirty="0">
                <a:solidFill>
                  <a:schemeClr val="tx1"/>
                </a:solidFill>
                <a:effectLst/>
                <a:latin typeface="+mn-lt"/>
                <a:ea typeface="+mn-ea"/>
                <a:cs typeface="+mn-cs"/>
              </a:rPr>
              <a:t>: Intensive care patiënten met ernstige metabole acidose (pH ≤ 7.20) en matig tot ernstig acuut nierfalen (AKI, KDIGO stadium 2-3).</a:t>
            </a:r>
          </a:p>
          <a:p>
            <a:r>
              <a:rPr lang="nl-NL" sz="1200" b="0" i="0" kern="1200" dirty="0">
                <a:solidFill>
                  <a:schemeClr val="tx1"/>
                </a:solidFill>
                <a:effectLst/>
                <a:latin typeface="+mn-lt"/>
                <a:ea typeface="+mn-ea"/>
                <a:cs typeface="+mn-cs"/>
              </a:rPr>
              <a:t>Exclusiecriteria: </a:t>
            </a:r>
          </a:p>
          <a:p>
            <a:pPr marL="171450" indent="-171450">
              <a:buFontTx/>
              <a:buChar char="-"/>
            </a:pPr>
            <a:r>
              <a:rPr lang="nl-NL" sz="1200" b="0" i="0" kern="1200" dirty="0">
                <a:solidFill>
                  <a:schemeClr val="tx1"/>
                </a:solidFill>
                <a:effectLst/>
                <a:latin typeface="+mn-lt"/>
                <a:ea typeface="+mn-ea"/>
                <a:cs typeface="+mn-cs"/>
              </a:rPr>
              <a:t>Respiratoire acidose</a:t>
            </a:r>
          </a:p>
          <a:p>
            <a:pPr marL="171450" indent="-171450">
              <a:buFontTx/>
              <a:buChar char="-"/>
            </a:pPr>
            <a:r>
              <a:rPr lang="nl-NL" sz="1200" b="0" i="0" kern="1200" dirty="0">
                <a:solidFill>
                  <a:schemeClr val="tx1"/>
                </a:solidFill>
                <a:effectLst/>
                <a:latin typeface="+mn-lt"/>
                <a:ea typeface="+mn-ea"/>
                <a:cs typeface="+mn-cs"/>
              </a:rPr>
              <a:t>Verlies van natriumbicarbonaat via GI </a:t>
            </a:r>
            <a:r>
              <a:rPr lang="nl-NL" sz="1200" b="0" i="0" kern="1200" dirty="0" err="1">
                <a:solidFill>
                  <a:schemeClr val="tx1"/>
                </a:solidFill>
                <a:effectLst/>
                <a:latin typeface="+mn-lt"/>
                <a:ea typeface="+mn-ea"/>
                <a:cs typeface="+mn-cs"/>
              </a:rPr>
              <a:t>tract</a:t>
            </a:r>
            <a:r>
              <a:rPr lang="nl-NL" sz="1200" b="0" i="0" kern="1200" dirty="0">
                <a:solidFill>
                  <a:schemeClr val="tx1"/>
                </a:solidFill>
                <a:effectLst/>
                <a:latin typeface="+mn-lt"/>
                <a:ea typeface="+mn-ea"/>
                <a:cs typeface="+mn-cs"/>
              </a:rPr>
              <a:t> or urine</a:t>
            </a:r>
          </a:p>
          <a:p>
            <a:pPr marL="171450" indent="-171450">
              <a:buFontTx/>
              <a:buChar char="-"/>
            </a:pPr>
            <a:r>
              <a:rPr lang="nl-NL" sz="1200" b="0" i="0" kern="1200" dirty="0">
                <a:solidFill>
                  <a:schemeClr val="tx1"/>
                </a:solidFill>
                <a:effectLst/>
                <a:latin typeface="+mn-lt"/>
                <a:ea typeface="+mn-ea"/>
                <a:cs typeface="+mn-cs"/>
              </a:rPr>
              <a:t>Baseline GFR &lt;10ml/min</a:t>
            </a:r>
          </a:p>
          <a:p>
            <a:pPr marL="171450" indent="-171450">
              <a:buFontTx/>
              <a:buChar char="-"/>
            </a:pPr>
            <a:r>
              <a:rPr lang="nl-NL" sz="1200" b="0" i="0" kern="1200" dirty="0" err="1">
                <a:solidFill>
                  <a:schemeClr val="tx1"/>
                </a:solidFill>
                <a:effectLst/>
                <a:latin typeface="+mn-lt"/>
                <a:ea typeface="+mn-ea"/>
                <a:cs typeface="+mn-cs"/>
              </a:rPr>
              <a:t>Keto</a:t>
            </a:r>
            <a:r>
              <a:rPr lang="nl-NL" sz="1200" b="0" i="0" kern="1200" dirty="0">
                <a:solidFill>
                  <a:schemeClr val="tx1"/>
                </a:solidFill>
                <a:effectLst/>
                <a:latin typeface="+mn-lt"/>
                <a:ea typeface="+mn-ea"/>
                <a:cs typeface="+mn-cs"/>
              </a:rPr>
              <a:t> acidose</a:t>
            </a:r>
          </a:p>
          <a:p>
            <a:pPr marL="171450" indent="-171450">
              <a:buFontTx/>
              <a:buChar char="-"/>
            </a:pPr>
            <a:r>
              <a:rPr lang="nl-NL" sz="1200" b="0" i="0" kern="1200" dirty="0">
                <a:solidFill>
                  <a:schemeClr val="tx1"/>
                </a:solidFill>
                <a:effectLst/>
                <a:latin typeface="+mn-lt"/>
                <a:ea typeface="+mn-ea"/>
                <a:cs typeface="+mn-cs"/>
              </a:rPr>
              <a:t>NaHCO3 infusie</a:t>
            </a:r>
          </a:p>
          <a:p>
            <a:pPr marL="171450" indent="-171450">
              <a:buFontTx/>
              <a:buChar char="-"/>
            </a:pPr>
            <a:r>
              <a:rPr lang="nl-NL" sz="1200" b="0" i="0" kern="1200" dirty="0">
                <a:solidFill>
                  <a:schemeClr val="tx1"/>
                </a:solidFill>
                <a:effectLst/>
                <a:latin typeface="+mn-lt"/>
                <a:ea typeface="+mn-ea"/>
                <a:cs typeface="+mn-cs"/>
              </a:rPr>
              <a:t>KRT 24 uur voor screening of reeds gepland in komende 6u</a:t>
            </a:r>
          </a:p>
          <a:p>
            <a:pPr marL="171450" indent="-171450">
              <a:buFontTx/>
              <a:buChar char="-"/>
            </a:pPr>
            <a:r>
              <a:rPr lang="nl-NL" sz="1200" b="0" i="0" kern="1200" dirty="0">
                <a:solidFill>
                  <a:schemeClr val="tx1"/>
                </a:solidFill>
                <a:effectLst/>
                <a:latin typeface="+mn-lt"/>
                <a:ea typeface="+mn-ea"/>
                <a:cs typeface="+mn-cs"/>
              </a:rPr>
              <a:t>Intoxicatie met exogene zuren (metformine, </a:t>
            </a:r>
            <a:r>
              <a:rPr lang="nl-NL" sz="1200" b="0" i="0" kern="1200" dirty="0" err="1">
                <a:solidFill>
                  <a:schemeClr val="tx1"/>
                </a:solidFill>
                <a:effectLst/>
                <a:latin typeface="+mn-lt"/>
                <a:ea typeface="+mn-ea"/>
                <a:cs typeface="+mn-cs"/>
              </a:rPr>
              <a:t>salicylaatzuur</a:t>
            </a:r>
            <a:r>
              <a:rPr lang="nl-NL" sz="1200" b="0" i="0" kern="1200" dirty="0">
                <a:solidFill>
                  <a:schemeClr val="tx1"/>
                </a:solidFill>
                <a:effectLst/>
                <a:latin typeface="+mn-lt"/>
                <a:ea typeface="+mn-ea"/>
                <a:cs typeface="+mn-cs"/>
              </a:rPr>
              <a:t>, methanol, ethyleen glycol)</a:t>
            </a:r>
          </a:p>
          <a:p>
            <a:pPr marL="171450" indent="-171450">
              <a:buFontTx/>
              <a:buChar char="-"/>
            </a:pPr>
            <a:r>
              <a:rPr lang="nl-NL" sz="1200" b="0" i="0" kern="1200" dirty="0">
                <a:solidFill>
                  <a:schemeClr val="tx1"/>
                </a:solidFill>
                <a:effectLst/>
                <a:latin typeface="+mn-lt"/>
                <a:ea typeface="+mn-ea"/>
                <a:cs typeface="+mn-cs"/>
              </a:rPr>
              <a:t>Zwangerschap of borstvoeding</a:t>
            </a:r>
          </a:p>
          <a:p>
            <a:pPr marL="171450" indent="-171450">
              <a:buFontTx/>
              <a:buChar char="-"/>
            </a:pPr>
            <a:r>
              <a:rPr lang="nl-NL" sz="1200" b="0" i="0" kern="1200" dirty="0">
                <a:solidFill>
                  <a:schemeClr val="tx1"/>
                </a:solidFill>
                <a:effectLst/>
                <a:latin typeface="+mn-lt"/>
                <a:ea typeface="+mn-ea"/>
                <a:cs typeface="+mn-cs"/>
              </a:rPr>
              <a:t>Levensverwachting &lt;48u</a:t>
            </a:r>
          </a:p>
          <a:p>
            <a:pPr marL="171450" indent="-171450">
              <a:buFontTx/>
              <a:buChar char="-"/>
            </a:pPr>
            <a:r>
              <a:rPr lang="nl-NL" sz="1200" b="0" i="0" kern="1200" dirty="0">
                <a:solidFill>
                  <a:schemeClr val="tx1"/>
                </a:solidFill>
                <a:effectLst/>
                <a:latin typeface="+mn-lt"/>
                <a:ea typeface="+mn-ea"/>
                <a:cs typeface="+mn-cs"/>
              </a:rPr>
              <a:t>Al in andere studie geïncludeerd</a:t>
            </a:r>
          </a:p>
          <a:p>
            <a:pPr marL="171450" indent="-171450">
              <a:buFontTx/>
              <a:buChar char="-"/>
            </a:pPr>
            <a:r>
              <a:rPr lang="nl-NL" sz="1200" b="0" i="0" kern="1200" dirty="0">
                <a:solidFill>
                  <a:schemeClr val="tx1"/>
                </a:solidFill>
                <a:effectLst/>
                <a:latin typeface="+mn-lt"/>
                <a:ea typeface="+mn-ea"/>
                <a:cs typeface="+mn-cs"/>
              </a:rPr>
              <a:t>Onverzekerd</a:t>
            </a:r>
          </a:p>
          <a:p>
            <a:endParaRPr lang="nl-NL" sz="1200" b="0"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Determinant</a:t>
            </a:r>
            <a:r>
              <a:rPr lang="nl-NL" sz="1200" b="0" i="0" kern="1200" dirty="0">
                <a:solidFill>
                  <a:schemeClr val="tx1"/>
                </a:solidFill>
                <a:effectLst/>
                <a:latin typeface="+mn-lt"/>
                <a:ea typeface="+mn-ea"/>
                <a:cs typeface="+mn-cs"/>
              </a:rPr>
              <a:t>: Toediening van intraveneus natriumbicarbonaat om het arteriële pH ≥ 7.30 te krijgen.</a:t>
            </a:r>
          </a:p>
          <a:p>
            <a:pPr marL="0" indent="0">
              <a:buFontTx/>
              <a:buNone/>
            </a:pPr>
            <a:r>
              <a:rPr lang="nl-NL" sz="1200" b="0" i="0" kern="1200" dirty="0">
                <a:solidFill>
                  <a:schemeClr val="tx1"/>
                </a:solidFill>
                <a:effectLst/>
                <a:latin typeface="+mn-lt"/>
                <a:ea typeface="+mn-ea"/>
                <a:cs typeface="+mn-cs"/>
              </a:rPr>
              <a:t>Bicarbonaat:</a:t>
            </a:r>
          </a:p>
          <a:p>
            <a:pPr marL="171450" indent="-171450">
              <a:buFontTx/>
              <a:buChar char="-"/>
            </a:pPr>
            <a:r>
              <a:rPr lang="nl-NL" sz="1200" b="0" i="0" kern="1200" dirty="0">
                <a:solidFill>
                  <a:schemeClr val="tx1"/>
                </a:solidFill>
                <a:effectLst/>
                <a:latin typeface="+mn-lt"/>
                <a:ea typeface="+mn-ea"/>
                <a:cs typeface="+mn-cs"/>
              </a:rPr>
              <a:t>4.2% bicarbonaat iv, streef pH &gt; 7.30, voor 28 dagen of tot ontslag IC</a:t>
            </a:r>
          </a:p>
          <a:p>
            <a:pPr marL="171450" indent="-171450">
              <a:buFontTx/>
              <a:buChar char="-"/>
            </a:pPr>
            <a:r>
              <a:rPr lang="nl-NL" sz="1200" b="0" i="0" kern="1200" dirty="0">
                <a:solidFill>
                  <a:schemeClr val="tx1"/>
                </a:solidFill>
                <a:effectLst/>
                <a:latin typeface="+mn-lt"/>
                <a:ea typeface="+mn-ea"/>
                <a:cs typeface="+mn-cs"/>
              </a:rPr>
              <a:t>125ml of 250ml in 30 minuten</a:t>
            </a:r>
          </a:p>
          <a:p>
            <a:pPr marL="171450" indent="-171450">
              <a:buFontTx/>
              <a:buChar char="-"/>
            </a:pPr>
            <a:r>
              <a:rPr lang="nl-NL" sz="1200" b="0" i="0" kern="1200" dirty="0">
                <a:solidFill>
                  <a:schemeClr val="tx1"/>
                </a:solidFill>
                <a:effectLst/>
                <a:latin typeface="+mn-lt"/>
                <a:ea typeface="+mn-ea"/>
                <a:cs typeface="+mn-cs"/>
              </a:rPr>
              <a:t>Maximaal 1000ml per 24u</a:t>
            </a:r>
          </a:p>
          <a:p>
            <a:pPr marL="171450" indent="-171450">
              <a:buFontTx/>
              <a:buChar char="-"/>
            </a:pPr>
            <a:endParaRPr lang="nl-NL" sz="1200" b="0" i="0" kern="1200" dirty="0">
              <a:solidFill>
                <a:schemeClr val="tx1"/>
              </a:solidFill>
              <a:effectLst/>
              <a:latin typeface="+mn-lt"/>
              <a:ea typeface="+mn-ea"/>
              <a:cs typeface="+mn-cs"/>
            </a:endParaRPr>
          </a:p>
          <a:p>
            <a:pPr marL="0" indent="0">
              <a:buFontTx/>
              <a:buNone/>
            </a:pPr>
            <a:r>
              <a:rPr lang="nl-NL" sz="1200" b="0" i="0" kern="1200" dirty="0">
                <a:solidFill>
                  <a:schemeClr val="tx1"/>
                </a:solidFill>
                <a:effectLst/>
                <a:latin typeface="+mn-lt"/>
                <a:ea typeface="+mn-ea"/>
                <a:cs typeface="+mn-cs"/>
              </a:rPr>
              <a:t>Controle groep: Geen placebo, geen controles, gewoon niets</a:t>
            </a:r>
          </a:p>
          <a:p>
            <a:endParaRPr lang="nl-NL" sz="1200" b="0"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Primaire uitkomst</a:t>
            </a:r>
            <a:r>
              <a:rPr lang="nl-NL" sz="1200" b="0" i="0" kern="1200" dirty="0">
                <a:solidFill>
                  <a:schemeClr val="tx1"/>
                </a:solidFill>
                <a:effectLst/>
                <a:latin typeface="+mn-lt"/>
                <a:ea typeface="+mn-ea"/>
                <a:cs typeface="+mn-cs"/>
              </a:rPr>
              <a:t>: Mortaliteit op dag 90.</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a:solidFill>
                  <a:schemeClr val="tx1"/>
                </a:solidFill>
                <a:effectLst/>
                <a:latin typeface="+mn-lt"/>
                <a:ea typeface="+mn-ea"/>
                <a:cs typeface="+mn-cs"/>
              </a:rPr>
              <a:t>Secundaire uitkomsten</a:t>
            </a:r>
            <a:r>
              <a:rPr lang="nl-NL" sz="1200" b="0" i="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tx1"/>
                </a:solidFill>
                <a:effectLst/>
                <a:uLnTx/>
                <a:uFillTx/>
                <a:latin typeface="+mn-lt"/>
                <a:ea typeface="+mn-ea"/>
                <a:cs typeface="+mn-cs"/>
              </a:rPr>
              <a:t>Mortaliteit na </a:t>
            </a:r>
            <a:r>
              <a:rPr kumimoji="0" lang="nl-NL" sz="1200" b="0" i="0" u="none" strike="noStrike" kern="1200" cap="none" spc="0" normalizeH="0" baseline="0" noProof="0" dirty="0">
                <a:ln>
                  <a:noFill/>
                </a:ln>
                <a:solidFill>
                  <a:schemeClr val="accent1"/>
                </a:solidFill>
                <a:effectLst/>
                <a:uLnTx/>
                <a:uFillTx/>
                <a:ea typeface="+mn-ea"/>
                <a:cs typeface="+mn-cs"/>
              </a:rPr>
              <a:t>28 en 180‑dagen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Gebruik en timing van KRT, </a:t>
            </a:r>
            <a:r>
              <a:rPr kumimoji="0" lang="nl-NL" sz="1200" b="0" i="0" u="none" strike="noStrike" kern="1200" cap="none" spc="0" normalizeH="0" baseline="0" noProof="0" dirty="0" err="1">
                <a:ln>
                  <a:noFill/>
                </a:ln>
                <a:solidFill>
                  <a:schemeClr val="accent1"/>
                </a:solidFill>
                <a:effectLst/>
                <a:uLnTx/>
                <a:uFillTx/>
                <a:ea typeface="+mn-ea"/>
                <a:cs typeface="+mn-cs"/>
              </a:rPr>
              <a:t>vasopressoren</a:t>
            </a:r>
            <a:r>
              <a:rPr kumimoji="0" lang="nl-NL" sz="1200" b="0" i="0" u="none" strike="noStrike" kern="1200" cap="none" spc="0" normalizeH="0" baseline="0" noProof="0" dirty="0">
                <a:ln>
                  <a:noFill/>
                </a:ln>
                <a:solidFill>
                  <a:schemeClr val="accent1"/>
                </a:solidFill>
                <a:effectLst/>
                <a:uLnTx/>
                <a:uFillTx/>
                <a:ea typeface="+mn-ea"/>
                <a:cs typeface="+mn-cs"/>
              </a:rPr>
              <a:t> en invasieve beademing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IC- en ziekenhuisverblijfsduur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SOFA-score op dag 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Vochtbalans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ICU‑verworven infecties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chemeClr val="accent1"/>
                </a:solidFill>
                <a:effectLst/>
                <a:uLnTx/>
                <a:uFillTx/>
                <a:ea typeface="+mn-ea"/>
                <a:cs typeface="+mn-cs"/>
              </a:rPr>
              <a:t>“major adverse </a:t>
            </a:r>
            <a:r>
              <a:rPr kumimoji="0" lang="nl-NL" sz="1200" b="0" i="0" u="none" strike="noStrike" kern="1200" cap="none" spc="0" normalizeH="0" baseline="0" noProof="0" dirty="0" err="1">
                <a:ln>
                  <a:noFill/>
                </a:ln>
                <a:solidFill>
                  <a:schemeClr val="accent1"/>
                </a:solidFill>
                <a:effectLst/>
                <a:uLnTx/>
                <a:uFillTx/>
                <a:ea typeface="+mn-ea"/>
                <a:cs typeface="+mn-cs"/>
              </a:rPr>
              <a:t>kidney</a:t>
            </a:r>
            <a:r>
              <a:rPr kumimoji="0" lang="nl-NL" sz="1200" b="0" i="0" u="none" strike="noStrike" kern="1200" cap="none" spc="0" normalizeH="0" baseline="0" noProof="0" dirty="0">
                <a:ln>
                  <a:noFill/>
                </a:ln>
                <a:solidFill>
                  <a:schemeClr val="accent1"/>
                </a:solidFill>
                <a:effectLst/>
                <a:uLnTx/>
                <a:uFillTx/>
                <a:ea typeface="+mn-ea"/>
                <a:cs typeface="+mn-cs"/>
              </a:rPr>
              <a:t> events” op dag 90</a:t>
            </a:r>
          </a:p>
          <a:p>
            <a:endParaRPr lang="nl-NL" sz="1200" b="0" i="0" kern="1200" dirty="0">
              <a:solidFill>
                <a:schemeClr val="tx1"/>
              </a:solidFill>
              <a:effectLst/>
              <a:latin typeface="+mn-lt"/>
              <a:ea typeface="+mn-ea"/>
              <a:cs typeface="+mn-cs"/>
            </a:endParaRPr>
          </a:p>
          <a:p>
            <a:pPr marL="171450" indent="-171450">
              <a:buFontTx/>
              <a:buChar char="-"/>
            </a:pPr>
            <a:endParaRPr lang="nl-NL" sz="1200" b="0" i="0" kern="1200" dirty="0">
              <a:solidFill>
                <a:schemeClr val="tx1"/>
              </a:solidFill>
              <a:effectLst/>
              <a:latin typeface="+mn-lt"/>
              <a:ea typeface="+mn-ea"/>
              <a:cs typeface="+mn-cs"/>
            </a:endParaRPr>
          </a:p>
          <a:p>
            <a:pPr marL="0" indent="0">
              <a:buFontTx/>
              <a:buNone/>
            </a:pP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69CB2743-EC88-1B82-D4B9-4C1A2340D9A1}"/>
              </a:ext>
            </a:extLst>
          </p:cNvPr>
          <p:cNvSpPr>
            <a:spLocks noGrp="1"/>
          </p:cNvSpPr>
          <p:nvPr>
            <p:ph type="sldNum" sz="quarter" idx="5"/>
          </p:nvPr>
        </p:nvSpPr>
        <p:spPr/>
        <p:txBody>
          <a:bodyPr/>
          <a:lstStyle/>
          <a:p>
            <a:fld id="{7664705B-BA61-44C3-B827-071B55B257D1}" type="slidenum">
              <a:rPr lang="nl-NL" smtClean="0"/>
              <a:t>9</a:t>
            </a:fld>
            <a:endParaRPr lang="nl-NL"/>
          </a:p>
        </p:txBody>
      </p:sp>
    </p:spTree>
    <p:extLst>
      <p:ext uri="{BB962C8B-B14F-4D97-AF65-F5344CB8AC3E}">
        <p14:creationId xmlns:p14="http://schemas.microsoft.com/office/powerpoint/2010/main" val="2192346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Rectangle 106">
            <a:extLst>
              <a:ext uri="{FF2B5EF4-FFF2-40B4-BE49-F238E27FC236}">
                <a16:creationId xmlns:a16="http://schemas.microsoft.com/office/drawing/2014/main" id="{5CCFF727-AEA4-47F9-8031-DD6F1286F7A5}"/>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pic>
        <p:nvPicPr>
          <p:cNvPr id="8" name="Graphic 7">
            <a:extLst>
              <a:ext uri="{FF2B5EF4-FFF2-40B4-BE49-F238E27FC236}">
                <a16:creationId xmlns:a16="http://schemas.microsoft.com/office/drawing/2014/main" id="{B560B550-79F4-4E2A-A15F-FBCA4DCDD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271730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626427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7" name="Groep 26">
            <a:extLst>
              <a:ext uri="{FF2B5EF4-FFF2-40B4-BE49-F238E27FC236}">
                <a16:creationId xmlns:a16="http://schemas.microsoft.com/office/drawing/2014/main" id="{11B9781A-04F6-47DE-A461-DE883D73C801}"/>
              </a:ext>
            </a:extLst>
          </p:cNvPr>
          <p:cNvGrpSpPr/>
          <p:nvPr userDrawn="1"/>
        </p:nvGrpSpPr>
        <p:grpSpPr>
          <a:xfrm>
            <a:off x="-2463800" y="0"/>
            <a:ext cx="2329217" cy="2718588"/>
            <a:chOff x="-2463800" y="0"/>
            <a:chExt cx="2329217" cy="2718588"/>
          </a:xfrm>
        </p:grpSpPr>
        <p:sp>
          <p:nvSpPr>
            <p:cNvPr id="28" name="Rectangle 106">
              <a:extLst>
                <a:ext uri="{FF2B5EF4-FFF2-40B4-BE49-F238E27FC236}">
                  <a16:creationId xmlns:a16="http://schemas.microsoft.com/office/drawing/2014/main" id="{60DC901B-1F3B-46B9-B420-4E591AA305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9" name="Group 22">
              <a:extLst>
                <a:ext uri="{FF2B5EF4-FFF2-40B4-BE49-F238E27FC236}">
                  <a16:creationId xmlns:a16="http://schemas.microsoft.com/office/drawing/2014/main" id="{82427DA8-D4BB-4557-9561-11410C947889}"/>
                </a:ext>
              </a:extLst>
            </p:cNvPr>
            <p:cNvGrpSpPr/>
            <p:nvPr userDrawn="1"/>
          </p:nvGrpSpPr>
          <p:grpSpPr>
            <a:xfrm>
              <a:off x="-2318863" y="1050055"/>
              <a:ext cx="2044800" cy="534731"/>
              <a:chOff x="-2108199" y="3333735"/>
              <a:chExt cx="2314576" cy="605280"/>
            </a:xfrm>
          </p:grpSpPr>
          <p:grpSp>
            <p:nvGrpSpPr>
              <p:cNvPr id="30" name="Group 9">
                <a:extLst>
                  <a:ext uri="{FF2B5EF4-FFF2-40B4-BE49-F238E27FC236}">
                    <a16:creationId xmlns:a16="http://schemas.microsoft.com/office/drawing/2014/main" id="{6379DDA6-5E1B-479E-9909-00306D11551B}"/>
                  </a:ext>
                </a:extLst>
              </p:cNvPr>
              <p:cNvGrpSpPr/>
              <p:nvPr userDrawn="1"/>
            </p:nvGrpSpPr>
            <p:grpSpPr>
              <a:xfrm>
                <a:off x="-2108199" y="3333735"/>
                <a:ext cx="2314576" cy="605280"/>
                <a:chOff x="-1062434" y="2679700"/>
                <a:chExt cx="2314576" cy="605280"/>
              </a:xfrm>
            </p:grpSpPr>
            <p:pic>
              <p:nvPicPr>
                <p:cNvPr id="32" name="Picture 5">
                  <a:extLst>
                    <a:ext uri="{FF2B5EF4-FFF2-40B4-BE49-F238E27FC236}">
                      <a16:creationId xmlns:a16="http://schemas.microsoft.com/office/drawing/2014/main" id="{CC985201-CA17-48C4-AB94-F2CF609D591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CAA7EE08-8684-4178-8E75-391EFE130C9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1" name="Graphic 19" descr="Close with solid fill">
                <a:extLst>
                  <a:ext uri="{FF2B5EF4-FFF2-40B4-BE49-F238E27FC236}">
                    <a16:creationId xmlns:a16="http://schemas.microsoft.com/office/drawing/2014/main" id="{AF2582DB-38B0-4321-A92F-1C3A1721DE13}"/>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29149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9" name="Groep 28">
            <a:extLst>
              <a:ext uri="{FF2B5EF4-FFF2-40B4-BE49-F238E27FC236}">
                <a16:creationId xmlns:a16="http://schemas.microsoft.com/office/drawing/2014/main" id="{32259F25-5396-430C-91D2-0ECF5150D533}"/>
              </a:ext>
            </a:extLst>
          </p:cNvPr>
          <p:cNvGrpSpPr/>
          <p:nvPr userDrawn="1"/>
        </p:nvGrpSpPr>
        <p:grpSpPr>
          <a:xfrm>
            <a:off x="-2463800" y="0"/>
            <a:ext cx="2329217" cy="2718588"/>
            <a:chOff x="-2463800" y="0"/>
            <a:chExt cx="2329217" cy="2718588"/>
          </a:xfrm>
        </p:grpSpPr>
        <p:sp>
          <p:nvSpPr>
            <p:cNvPr id="30" name="Rectangle 106">
              <a:extLst>
                <a:ext uri="{FF2B5EF4-FFF2-40B4-BE49-F238E27FC236}">
                  <a16:creationId xmlns:a16="http://schemas.microsoft.com/office/drawing/2014/main" id="{28281BEF-1E40-4931-B948-31D87EB5610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1" name="Group 22">
              <a:extLst>
                <a:ext uri="{FF2B5EF4-FFF2-40B4-BE49-F238E27FC236}">
                  <a16:creationId xmlns:a16="http://schemas.microsoft.com/office/drawing/2014/main" id="{75024DCA-1B27-4687-BC61-08A2E09CB0FE}"/>
                </a:ext>
              </a:extLst>
            </p:cNvPr>
            <p:cNvGrpSpPr/>
            <p:nvPr userDrawn="1"/>
          </p:nvGrpSpPr>
          <p:grpSpPr>
            <a:xfrm>
              <a:off x="-2318863" y="1050055"/>
              <a:ext cx="2044800" cy="534731"/>
              <a:chOff x="-2108199" y="3333735"/>
              <a:chExt cx="2314576" cy="605280"/>
            </a:xfrm>
          </p:grpSpPr>
          <p:grpSp>
            <p:nvGrpSpPr>
              <p:cNvPr id="32" name="Group 9">
                <a:extLst>
                  <a:ext uri="{FF2B5EF4-FFF2-40B4-BE49-F238E27FC236}">
                    <a16:creationId xmlns:a16="http://schemas.microsoft.com/office/drawing/2014/main" id="{C7C79A87-8C92-4C89-A3CB-70FAC87BBE3D}"/>
                  </a:ext>
                </a:extLst>
              </p:cNvPr>
              <p:cNvGrpSpPr/>
              <p:nvPr userDrawn="1"/>
            </p:nvGrpSpPr>
            <p:grpSpPr>
              <a:xfrm>
                <a:off x="-2108199" y="3333735"/>
                <a:ext cx="2314576" cy="605280"/>
                <a:chOff x="-1062434" y="2679700"/>
                <a:chExt cx="2314576" cy="605280"/>
              </a:xfrm>
            </p:grpSpPr>
            <p:pic>
              <p:nvPicPr>
                <p:cNvPr id="34" name="Picture 5">
                  <a:extLst>
                    <a:ext uri="{FF2B5EF4-FFF2-40B4-BE49-F238E27FC236}">
                      <a16:creationId xmlns:a16="http://schemas.microsoft.com/office/drawing/2014/main" id="{C1FC5642-72AB-48BA-9D79-E63BF3AF4079}"/>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B5534AF8-5901-4935-95AB-8D0E61FE6FE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3" name="Graphic 19" descr="Close with solid fill">
                <a:extLst>
                  <a:ext uri="{FF2B5EF4-FFF2-40B4-BE49-F238E27FC236}">
                    <a16:creationId xmlns:a16="http://schemas.microsoft.com/office/drawing/2014/main" id="{42893893-B889-414D-BBEF-53DE43539BD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52419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Rectangle 106">
            <a:extLst>
              <a:ext uri="{FF2B5EF4-FFF2-40B4-BE49-F238E27FC236}">
                <a16:creationId xmlns:a16="http://schemas.microsoft.com/office/drawing/2014/main" id="{4F240A4F-2ECD-488D-A71F-589F1B4DC751}"/>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DAFBE1FE-90C7-46AD-8EE8-A420DA026830}"/>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AA205AF7-9F62-4071-8F0E-835D74F6FDD8}"/>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3458F50F-4A8F-4D9A-AB3D-891EADFD4A7F}"/>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7637B90-82E7-40D1-9E01-B0ED55269C27}"/>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8E159CDA-86C6-494A-810A-6922DB08FC22}"/>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B347F4DE-79AE-425E-9D9F-0B301410D64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6AB1E71A-D077-4F75-9C63-6C495D04354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9544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7" name="Rectangle 106">
            <a:extLst>
              <a:ext uri="{FF2B5EF4-FFF2-40B4-BE49-F238E27FC236}">
                <a16:creationId xmlns:a16="http://schemas.microsoft.com/office/drawing/2014/main" id="{A1C51CFD-BF38-415B-ABE4-C56751958305}"/>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92AF4C17-C6F1-4F5A-B726-5D5831EA75CC}"/>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036DA269-7C38-4C42-BCDB-5357D38352CF}"/>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929BF5C2-8C3B-47EB-BB57-4BE7DAD9341E}"/>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BF20745-9578-4B06-85B8-7B246CC94CC2}"/>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3FC0C1F8-0478-4A6A-88FB-A531ACE66E70}"/>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2EB62DBB-33E8-402E-89CA-544509A1555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EF30FA5C-59D1-45A5-9D0D-FBF19FAB8B0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66047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6242050" y="1476375"/>
            <a:ext cx="5330825" cy="3981449"/>
          </a:xfrm>
          <a:blipFill>
            <a:blip r:embed="rId3"/>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899D78AE-AC52-4454-B4BF-5BA82980E328}"/>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A1EC2772-97F6-4175-8C76-7477D5E724C7}"/>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D4383079-9F0E-429E-BB57-7A986101D33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27E3F61C-087F-4DA5-BB3E-8EEAC9238968}"/>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A9DCFE25-3BAA-4549-94FA-BDD4421CC99D}"/>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1437F93B-7BAE-4D35-8F0A-C97F9FE67D8B}"/>
                    </a:ext>
                  </a:extLst>
                </p:cNvPr>
                <p:cNvPicPr>
                  <a:picLocks noChangeAspect="1"/>
                </p:cNvPicPr>
                <p:nvPr userDrawn="1"/>
              </p:nvPicPr>
              <p:blipFill rotWithShape="1">
                <a:blip r:embed="rId4"/>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EB60D608-F82F-45A2-B3A7-D3EE22A998E5}"/>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D7B57F96-7DF8-48AC-BA17-1E437C51805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482176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F8960A-8517-423E-9815-4FF5C91B160F}"/>
              </a:ext>
            </a:extLst>
          </p:cNvPr>
          <p:cNvSpPr>
            <a:spLocks noGrp="1"/>
          </p:cNvSpPr>
          <p:nvPr>
            <p:ph type="pic" sz="quarter" idx="12" hasCustomPrompt="1"/>
          </p:nvPr>
        </p:nvSpPr>
        <p:spPr>
          <a:xfrm>
            <a:off x="6246814" y="1524000"/>
            <a:ext cx="5343910" cy="3982485"/>
          </a:xfrm>
          <a:custGeom>
            <a:avLst/>
            <a:gdLst>
              <a:gd name="connsiteX0" fmla="*/ 0 w 5343910"/>
              <a:gd name="connsiteY0" fmla="*/ 0 h 3982485"/>
              <a:gd name="connsiteX1" fmla="*/ 4936755 w 5343910"/>
              <a:gd name="connsiteY1" fmla="*/ 0 h 3982485"/>
              <a:gd name="connsiteX2" fmla="*/ 5343910 w 5343910"/>
              <a:gd name="connsiteY2" fmla="*/ 407155 h 3982485"/>
              <a:gd name="connsiteX3" fmla="*/ 5343910 w 5343910"/>
              <a:gd name="connsiteY3" fmla="*/ 3982485 h 3982485"/>
              <a:gd name="connsiteX4" fmla="*/ 407155 w 5343910"/>
              <a:gd name="connsiteY4" fmla="*/ 3982485 h 3982485"/>
              <a:gd name="connsiteX5" fmla="*/ 0 w 5343910"/>
              <a:gd name="connsiteY5" fmla="*/ 3575330 h 39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910" h="3982485">
                <a:moveTo>
                  <a:pt x="0" y="0"/>
                </a:moveTo>
                <a:lnTo>
                  <a:pt x="4936755" y="0"/>
                </a:lnTo>
                <a:cubicBezTo>
                  <a:pt x="5161963" y="0"/>
                  <a:pt x="5343910" y="181947"/>
                  <a:pt x="5343910" y="407155"/>
                </a:cubicBezTo>
                <a:lnTo>
                  <a:pt x="5343910" y="3982485"/>
                </a:lnTo>
                <a:lnTo>
                  <a:pt x="407155" y="3982485"/>
                </a:lnTo>
                <a:cubicBezTo>
                  <a:pt x="181947" y="3982485"/>
                  <a:pt x="0" y="3800538"/>
                  <a:pt x="0" y="357533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653349" y="5647464"/>
            <a:ext cx="4941751"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9" name="Groep 28">
            <a:extLst>
              <a:ext uri="{FF2B5EF4-FFF2-40B4-BE49-F238E27FC236}">
                <a16:creationId xmlns:a16="http://schemas.microsoft.com/office/drawing/2014/main" id="{36B31425-2440-4CEB-88AA-F5C3BD4F068F}"/>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D52CDAA1-9059-4660-A784-3B10B51CDF3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320AF3D7-C05A-4E95-911E-742F14D4D0E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F1CEF859-550A-42D7-9D9B-8B24175B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AB4B685-A4B0-42FC-BBFD-C1CB02CD6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80B49682-359C-45F6-A819-EC7A7B583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49E9B1B0-D157-43AD-874B-8D86AE13FD8F}"/>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58CC4DA-45D0-4746-834E-AE2FAC2AB5B7}"/>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2EB74185-98A0-4EA0-8F95-237A7132B2A8}"/>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60106DA-13E6-410E-BBF0-8C3122BFAE65}"/>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E10BC917-DB44-49EA-9EBD-F02BECC168D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596A6224-D195-42E5-80E0-7D95846A0FC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2CCFFD31-9D78-4006-A7D8-7D73D54F62E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92C2201D-B892-4C59-835F-76B1B1CAD7F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5BDDE0CA-DC17-4ECB-83E6-798FED46D1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58" name="Groep 57">
            <a:extLst>
              <a:ext uri="{FF2B5EF4-FFF2-40B4-BE49-F238E27FC236}">
                <a16:creationId xmlns:a16="http://schemas.microsoft.com/office/drawing/2014/main" id="{13A245B0-715B-45D4-8B3D-077A0B459790}"/>
              </a:ext>
            </a:extLst>
          </p:cNvPr>
          <p:cNvGrpSpPr/>
          <p:nvPr userDrawn="1"/>
        </p:nvGrpSpPr>
        <p:grpSpPr>
          <a:xfrm>
            <a:off x="-2463800" y="0"/>
            <a:ext cx="2329217" cy="2718588"/>
            <a:chOff x="-2463800" y="0"/>
            <a:chExt cx="2329217" cy="2718588"/>
          </a:xfrm>
        </p:grpSpPr>
        <p:sp>
          <p:nvSpPr>
            <p:cNvPr id="59" name="Rectangle 106">
              <a:extLst>
                <a:ext uri="{FF2B5EF4-FFF2-40B4-BE49-F238E27FC236}">
                  <a16:creationId xmlns:a16="http://schemas.microsoft.com/office/drawing/2014/main" id="{55F11C7C-6E24-4BFB-B0F3-597FC0840B4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0" name="Group 22">
              <a:extLst>
                <a:ext uri="{FF2B5EF4-FFF2-40B4-BE49-F238E27FC236}">
                  <a16:creationId xmlns:a16="http://schemas.microsoft.com/office/drawing/2014/main" id="{442922A8-351C-4E15-A12C-2859261985B6}"/>
                </a:ext>
              </a:extLst>
            </p:cNvPr>
            <p:cNvGrpSpPr/>
            <p:nvPr userDrawn="1"/>
          </p:nvGrpSpPr>
          <p:grpSpPr>
            <a:xfrm>
              <a:off x="-2318863" y="1050055"/>
              <a:ext cx="2044800" cy="534731"/>
              <a:chOff x="-2108199" y="3333735"/>
              <a:chExt cx="2314576" cy="605280"/>
            </a:xfrm>
          </p:grpSpPr>
          <p:grpSp>
            <p:nvGrpSpPr>
              <p:cNvPr id="61" name="Group 9">
                <a:extLst>
                  <a:ext uri="{FF2B5EF4-FFF2-40B4-BE49-F238E27FC236}">
                    <a16:creationId xmlns:a16="http://schemas.microsoft.com/office/drawing/2014/main" id="{798350B7-14E7-482F-87E9-09E880493BFC}"/>
                  </a:ext>
                </a:extLst>
              </p:cNvPr>
              <p:cNvGrpSpPr/>
              <p:nvPr userDrawn="1"/>
            </p:nvGrpSpPr>
            <p:grpSpPr>
              <a:xfrm>
                <a:off x="-2108199" y="3333735"/>
                <a:ext cx="2314576" cy="605280"/>
                <a:chOff x="-1062434" y="2679700"/>
                <a:chExt cx="2314576" cy="605280"/>
              </a:xfrm>
            </p:grpSpPr>
            <p:pic>
              <p:nvPicPr>
                <p:cNvPr id="63" name="Picture 5">
                  <a:extLst>
                    <a:ext uri="{FF2B5EF4-FFF2-40B4-BE49-F238E27FC236}">
                      <a16:creationId xmlns:a16="http://schemas.microsoft.com/office/drawing/2014/main" id="{F097A544-9997-4258-8716-93F4EE1B6C63}"/>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64" name="Rectangle 21">
                  <a:extLst>
                    <a:ext uri="{FF2B5EF4-FFF2-40B4-BE49-F238E27FC236}">
                      <a16:creationId xmlns:a16="http://schemas.microsoft.com/office/drawing/2014/main" id="{017159F5-F984-479F-831F-B4CFFEF2131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62" name="Graphic 19" descr="Close with solid fill">
                <a:extLst>
                  <a:ext uri="{FF2B5EF4-FFF2-40B4-BE49-F238E27FC236}">
                    <a16:creationId xmlns:a16="http://schemas.microsoft.com/office/drawing/2014/main" id="{1198A984-F4AB-44D9-80D0-F14639461EF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25242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E8B08A7-7635-430D-9C22-7D9B8213D1BB}"/>
              </a:ext>
            </a:extLst>
          </p:cNvPr>
          <p:cNvSpPr>
            <a:spLocks noGrp="1"/>
          </p:cNvSpPr>
          <p:nvPr>
            <p:ph type="pic" sz="quarter" idx="12" hasCustomPrompt="1"/>
          </p:nvPr>
        </p:nvSpPr>
        <p:spPr>
          <a:xfrm>
            <a:off x="6242052" y="0"/>
            <a:ext cx="5949948" cy="550497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533082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881813" y="5656891"/>
            <a:ext cx="4713287"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646F98F3-FA89-44C8-97FA-51E866C043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9" name="Groep 28">
            <a:extLst>
              <a:ext uri="{FF2B5EF4-FFF2-40B4-BE49-F238E27FC236}">
                <a16:creationId xmlns:a16="http://schemas.microsoft.com/office/drawing/2014/main" id="{0784C64F-EB2A-4162-B5A6-EFE2CF697FB9}"/>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E2BD2581-61FB-4588-ACC3-18FD442A3B5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06252602-0922-43E8-9126-A395B505E98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3E9D0137-6060-44E1-B536-EE45D44B5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3E4C210-2C62-4CD5-8310-7F8358EB3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511934B8-BD63-4BB8-BDFD-58EF2B5E9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D97A68CE-BD27-4B47-9CBD-3CBF6C64099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E0FAF4A-82EC-45CE-A891-DB54B8B16D05}"/>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671A16EB-CCED-4DBC-B98A-D410A1CE1726}"/>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07D8F517-9DC1-4E2C-80C1-A4257C42FF7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CCCA038C-9264-472F-B526-BC74CCB65B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7EB39E36-ED86-478B-B0F7-F0727106BF7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7812477D-D97E-4BAB-A71A-8FE0FD30EE02}"/>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8EE94037-39BF-4451-A1D1-DB2960711AB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BC26731C-8742-4FBC-ACC1-17E7142465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58" name="Rectangle 106">
            <a:extLst>
              <a:ext uri="{FF2B5EF4-FFF2-40B4-BE49-F238E27FC236}">
                <a16:creationId xmlns:a16="http://schemas.microsoft.com/office/drawing/2014/main" id="{A06EA6D4-9CFE-4970-988F-62786DE8010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59" name="Groep 58">
            <a:extLst>
              <a:ext uri="{FF2B5EF4-FFF2-40B4-BE49-F238E27FC236}">
                <a16:creationId xmlns:a16="http://schemas.microsoft.com/office/drawing/2014/main" id="{29E30F0B-44E8-4459-936E-E1791F6801FB}"/>
              </a:ext>
            </a:extLst>
          </p:cNvPr>
          <p:cNvGrpSpPr/>
          <p:nvPr userDrawn="1"/>
        </p:nvGrpSpPr>
        <p:grpSpPr>
          <a:xfrm>
            <a:off x="-2463800" y="0"/>
            <a:ext cx="2329217" cy="2718588"/>
            <a:chOff x="-2463800" y="0"/>
            <a:chExt cx="2329217" cy="2718588"/>
          </a:xfrm>
        </p:grpSpPr>
        <p:sp>
          <p:nvSpPr>
            <p:cNvPr id="60" name="Rectangle 106">
              <a:extLst>
                <a:ext uri="{FF2B5EF4-FFF2-40B4-BE49-F238E27FC236}">
                  <a16:creationId xmlns:a16="http://schemas.microsoft.com/office/drawing/2014/main" id="{4E3D30B1-1954-425E-AD5F-52EEA9273E2C}"/>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1" name="Group 22">
              <a:extLst>
                <a:ext uri="{FF2B5EF4-FFF2-40B4-BE49-F238E27FC236}">
                  <a16:creationId xmlns:a16="http://schemas.microsoft.com/office/drawing/2014/main" id="{695F6F48-69EE-47B5-8D19-5328D49AFE90}"/>
                </a:ext>
              </a:extLst>
            </p:cNvPr>
            <p:cNvGrpSpPr/>
            <p:nvPr userDrawn="1"/>
          </p:nvGrpSpPr>
          <p:grpSpPr>
            <a:xfrm>
              <a:off x="-2318863" y="1050055"/>
              <a:ext cx="2044800" cy="534731"/>
              <a:chOff x="-2108199" y="3333735"/>
              <a:chExt cx="2314576" cy="605280"/>
            </a:xfrm>
          </p:grpSpPr>
          <p:grpSp>
            <p:nvGrpSpPr>
              <p:cNvPr id="70" name="Group 9">
                <a:extLst>
                  <a:ext uri="{FF2B5EF4-FFF2-40B4-BE49-F238E27FC236}">
                    <a16:creationId xmlns:a16="http://schemas.microsoft.com/office/drawing/2014/main" id="{C267ACD7-31CC-4A9C-BCBD-8249ADCCE4C9}"/>
                  </a:ext>
                </a:extLst>
              </p:cNvPr>
              <p:cNvGrpSpPr/>
              <p:nvPr userDrawn="1"/>
            </p:nvGrpSpPr>
            <p:grpSpPr>
              <a:xfrm>
                <a:off x="-2108199" y="3333735"/>
                <a:ext cx="2314576" cy="605280"/>
                <a:chOff x="-1062434" y="2679700"/>
                <a:chExt cx="2314576" cy="605280"/>
              </a:xfrm>
            </p:grpSpPr>
            <p:pic>
              <p:nvPicPr>
                <p:cNvPr id="72" name="Picture 5">
                  <a:extLst>
                    <a:ext uri="{FF2B5EF4-FFF2-40B4-BE49-F238E27FC236}">
                      <a16:creationId xmlns:a16="http://schemas.microsoft.com/office/drawing/2014/main" id="{18F8BEFD-0681-4917-A7BF-04FE22A44ECB}"/>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73" name="Rectangle 21">
                  <a:extLst>
                    <a:ext uri="{FF2B5EF4-FFF2-40B4-BE49-F238E27FC236}">
                      <a16:creationId xmlns:a16="http://schemas.microsoft.com/office/drawing/2014/main" id="{E732D06B-C761-4977-8FB5-83F79A45C53C}"/>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71" name="Graphic 19" descr="Close with solid fill">
                <a:extLst>
                  <a:ext uri="{FF2B5EF4-FFF2-40B4-BE49-F238E27FC236}">
                    <a16:creationId xmlns:a16="http://schemas.microsoft.com/office/drawing/2014/main" id="{42679DDE-A769-42F3-AE99-687989EB114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4F10E8FA-A150-4B0B-8D46-B1DF1CB43E39}"/>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3838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564127E-D772-4F30-A6F2-266E8FA2E9DD}"/>
              </a:ext>
            </a:extLst>
          </p:cNvPr>
          <p:cNvSpPr>
            <a:spLocks noGrp="1"/>
          </p:cNvSpPr>
          <p:nvPr>
            <p:ph type="pic" sz="quarter" idx="12" hasCustomPrompt="1"/>
          </p:nvPr>
        </p:nvSpPr>
        <p:spPr>
          <a:xfrm>
            <a:off x="603196" y="1"/>
            <a:ext cx="11588804" cy="5397889"/>
          </a:xfrm>
          <a:custGeom>
            <a:avLst/>
            <a:gdLst>
              <a:gd name="connsiteX0" fmla="*/ 0 w 11588804"/>
              <a:gd name="connsiteY0" fmla="*/ 0 h 5397889"/>
              <a:gd name="connsiteX1" fmla="*/ 11588804 w 11588804"/>
              <a:gd name="connsiteY1" fmla="*/ 0 h 5397889"/>
              <a:gd name="connsiteX2" fmla="*/ 11588804 w 11588804"/>
              <a:gd name="connsiteY2" fmla="*/ 5397889 h 5397889"/>
              <a:gd name="connsiteX3" fmla="*/ 609937 w 11588804"/>
              <a:gd name="connsiteY3" fmla="*/ 5397889 h 5397889"/>
              <a:gd name="connsiteX4" fmla="*/ 0 w 11588804"/>
              <a:gd name="connsiteY4" fmla="*/ 4787952 h 539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804" h="5397889">
                <a:moveTo>
                  <a:pt x="0" y="0"/>
                </a:moveTo>
                <a:lnTo>
                  <a:pt x="11588804" y="0"/>
                </a:lnTo>
                <a:lnTo>
                  <a:pt x="11588804" y="5397889"/>
                </a:lnTo>
                <a:lnTo>
                  <a:pt x="609937" y="5397889"/>
                </a:lnTo>
                <a:cubicBezTo>
                  <a:pt x="273201" y="5397889"/>
                  <a:pt x="0" y="5124688"/>
                  <a:pt x="0" y="478795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1190625" y="5533251"/>
            <a:ext cx="10404476"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20" name="Rectangle 106">
            <a:extLst>
              <a:ext uri="{FF2B5EF4-FFF2-40B4-BE49-F238E27FC236}">
                <a16:creationId xmlns:a16="http://schemas.microsoft.com/office/drawing/2014/main" id="{98C4478D-0D03-406A-AF2B-FBE68F22363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1" name="Groep 20">
            <a:extLst>
              <a:ext uri="{FF2B5EF4-FFF2-40B4-BE49-F238E27FC236}">
                <a16:creationId xmlns:a16="http://schemas.microsoft.com/office/drawing/2014/main" id="{DD1A860E-45B8-4574-9AD0-10ED16AB2C9B}"/>
              </a:ext>
            </a:extLst>
          </p:cNvPr>
          <p:cNvGrpSpPr/>
          <p:nvPr userDrawn="1"/>
        </p:nvGrpSpPr>
        <p:grpSpPr>
          <a:xfrm>
            <a:off x="12326583" y="1"/>
            <a:ext cx="2329217" cy="5718810"/>
            <a:chOff x="12326583" y="1"/>
            <a:chExt cx="2329217" cy="5718810"/>
          </a:xfrm>
        </p:grpSpPr>
        <p:sp>
          <p:nvSpPr>
            <p:cNvPr id="37" name="Rectangle 106">
              <a:extLst>
                <a:ext uri="{FF2B5EF4-FFF2-40B4-BE49-F238E27FC236}">
                  <a16:creationId xmlns:a16="http://schemas.microsoft.com/office/drawing/2014/main" id="{1A68CBE2-5D0E-44AE-9122-CB4188164E65}"/>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8" name="Groep 37">
              <a:extLst>
                <a:ext uri="{FF2B5EF4-FFF2-40B4-BE49-F238E27FC236}">
                  <a16:creationId xmlns:a16="http://schemas.microsoft.com/office/drawing/2014/main" id="{59A7CE74-9B46-4367-A761-12CDD51D2F13}"/>
                </a:ext>
              </a:extLst>
            </p:cNvPr>
            <p:cNvGrpSpPr>
              <a:grpSpLocks noChangeAspect="1"/>
            </p:cNvGrpSpPr>
            <p:nvPr userDrawn="1"/>
          </p:nvGrpSpPr>
          <p:grpSpPr>
            <a:xfrm>
              <a:off x="12616299" y="4739224"/>
              <a:ext cx="1766851" cy="793244"/>
              <a:chOff x="2766083" y="6357983"/>
              <a:chExt cx="1485890" cy="667104"/>
            </a:xfrm>
          </p:grpSpPr>
          <p:pic>
            <p:nvPicPr>
              <p:cNvPr id="43" name="Picture 15">
                <a:extLst>
                  <a:ext uri="{FF2B5EF4-FFF2-40B4-BE49-F238E27FC236}">
                    <a16:creationId xmlns:a16="http://schemas.microsoft.com/office/drawing/2014/main" id="{81561C30-F868-4E59-9385-B75C90427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4" name="Picture 18">
                <a:extLst>
                  <a:ext uri="{FF2B5EF4-FFF2-40B4-BE49-F238E27FC236}">
                    <a16:creationId xmlns:a16="http://schemas.microsoft.com/office/drawing/2014/main" id="{87758E39-6283-4120-9660-0868AC5B0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5" name="Picture 19">
                <a:extLst>
                  <a:ext uri="{FF2B5EF4-FFF2-40B4-BE49-F238E27FC236}">
                    <a16:creationId xmlns:a16="http://schemas.microsoft.com/office/drawing/2014/main" id="{EF54CCEC-E40F-4744-8F08-7B56D3D57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6" name="Straight Arrow Connector 23">
                <a:extLst>
                  <a:ext uri="{FF2B5EF4-FFF2-40B4-BE49-F238E27FC236}">
                    <a16:creationId xmlns:a16="http://schemas.microsoft.com/office/drawing/2014/main" id="{EDD509BF-EFB9-44E9-A26C-2D6D7823BEA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24">
                <a:extLst>
                  <a:ext uri="{FF2B5EF4-FFF2-40B4-BE49-F238E27FC236}">
                    <a16:creationId xmlns:a16="http://schemas.microsoft.com/office/drawing/2014/main" id="{5ED4C97D-6E78-4EAF-BD93-9EE39097F486}"/>
                  </a:ext>
                </a:extLst>
              </p:cNvPr>
              <p:cNvCxnSpPr>
                <a:stCxn id="43" idx="0"/>
                <a:endCxn id="4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26">
                <a:extLst>
                  <a:ext uri="{FF2B5EF4-FFF2-40B4-BE49-F238E27FC236}">
                    <a16:creationId xmlns:a16="http://schemas.microsoft.com/office/drawing/2014/main" id="{264AF252-7CF6-401B-8878-4BB3C1686BD5}"/>
                  </a:ext>
                </a:extLst>
              </p:cNvPr>
              <p:cNvCxnSpPr>
                <a:stCxn id="43" idx="3"/>
                <a:endCxn id="4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7">
                <a:extLst>
                  <a:ext uri="{FF2B5EF4-FFF2-40B4-BE49-F238E27FC236}">
                    <a16:creationId xmlns:a16="http://schemas.microsoft.com/office/drawing/2014/main" id="{22DCC81C-E411-44CB-B8BC-5F41ED1F510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D4E158C6-7EEF-4DDA-AA7D-F1CE8FC46FA8}"/>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9" name="Groep 38">
              <a:extLst>
                <a:ext uri="{FF2B5EF4-FFF2-40B4-BE49-F238E27FC236}">
                  <a16:creationId xmlns:a16="http://schemas.microsoft.com/office/drawing/2014/main" id="{5AD9ED47-9C35-4A97-A41E-34BC9DBC6500}"/>
                </a:ext>
              </a:extLst>
            </p:cNvPr>
            <p:cNvGrpSpPr/>
            <p:nvPr userDrawn="1"/>
          </p:nvGrpSpPr>
          <p:grpSpPr>
            <a:xfrm>
              <a:off x="12610022" y="1108316"/>
              <a:ext cx="425380" cy="577954"/>
              <a:chOff x="-37364" y="4061531"/>
              <a:chExt cx="571037" cy="775855"/>
            </a:xfrm>
          </p:grpSpPr>
          <p:pic>
            <p:nvPicPr>
              <p:cNvPr id="41" name="Afbeelding 40">
                <a:extLst>
                  <a:ext uri="{FF2B5EF4-FFF2-40B4-BE49-F238E27FC236}">
                    <a16:creationId xmlns:a16="http://schemas.microsoft.com/office/drawing/2014/main" id="{BAA1ADD2-62AC-4CD1-96E2-2C0E12AD21FA}"/>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2" name="Rectangle 21">
                <a:extLst>
                  <a:ext uri="{FF2B5EF4-FFF2-40B4-BE49-F238E27FC236}">
                    <a16:creationId xmlns:a16="http://schemas.microsoft.com/office/drawing/2014/main" id="{EE8DE1CF-F98A-4FE4-B179-1BDD301E901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0" name="Afbeelding 39">
              <a:extLst>
                <a:ext uri="{FF2B5EF4-FFF2-40B4-BE49-F238E27FC236}">
                  <a16:creationId xmlns:a16="http://schemas.microsoft.com/office/drawing/2014/main" id="{24D28329-76ED-432F-A6B8-4B326CA024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8519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A2303D10-7A22-4D77-961C-6FBC031E10F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Graphic 4">
            <a:extLst>
              <a:ext uri="{FF2B5EF4-FFF2-40B4-BE49-F238E27FC236}">
                <a16:creationId xmlns:a16="http://schemas.microsoft.com/office/drawing/2014/main" id="{D131E5D0-3ED7-4EA0-A958-994E40B1573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bg1"/>
                </a:solidFill>
              </a:defRPr>
            </a:lvl1pPr>
          </a:lstStyle>
          <a:p>
            <a:r>
              <a:rPr lang="nl-NL" dirty="0"/>
              <a:t>Klik om titel toe te voegen</a:t>
            </a:r>
          </a:p>
        </p:txBody>
      </p:sp>
      <p:sp>
        <p:nvSpPr>
          <p:cNvPr id="8" name="Rectangle 106">
            <a:extLst>
              <a:ext uri="{FF2B5EF4-FFF2-40B4-BE49-F238E27FC236}">
                <a16:creationId xmlns:a16="http://schemas.microsoft.com/office/drawing/2014/main" id="{6DB02F12-213B-4BC3-BF01-64E6DEA8948A}"/>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‹nr.›</a:t>
            </a:fld>
            <a:endParaRPr lang="en-US" dirty="0"/>
          </a:p>
        </p:txBody>
      </p:sp>
      <p:pic>
        <p:nvPicPr>
          <p:cNvPr id="9" name="Graphic 8">
            <a:extLst>
              <a:ext uri="{FF2B5EF4-FFF2-40B4-BE49-F238E27FC236}">
                <a16:creationId xmlns:a16="http://schemas.microsoft.com/office/drawing/2014/main" id="{A9759F2D-2ACC-441B-878C-F9F591B825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256814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6A9B036-C851-464B-A4B4-FD651AEC886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rgbClr val="1191FA"/>
                </a:solidFill>
              </a:defRPr>
            </a:lvl1pPr>
          </a:lstStyle>
          <a:p>
            <a:r>
              <a:rPr lang="nl-NL" dirty="0"/>
              <a:t>Klik om titel toe te voegen</a:t>
            </a:r>
          </a:p>
        </p:txBody>
      </p:sp>
      <p:sp>
        <p:nvSpPr>
          <p:cNvPr id="5" name="Rectangle 106">
            <a:extLst>
              <a:ext uri="{FF2B5EF4-FFF2-40B4-BE49-F238E27FC236}">
                <a16:creationId xmlns:a16="http://schemas.microsoft.com/office/drawing/2014/main" id="{1FBA4FA0-818B-428B-91E4-7AAC8597B54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pic>
        <p:nvPicPr>
          <p:cNvPr id="8" name="Graphic 7">
            <a:extLst>
              <a:ext uri="{FF2B5EF4-FFF2-40B4-BE49-F238E27FC236}">
                <a16:creationId xmlns:a16="http://schemas.microsoft.com/office/drawing/2014/main" id="{E7051C55-7AB7-4B7F-8A89-8A8FB4EDE1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3" y="6059262"/>
            <a:ext cx="2556000" cy="486530"/>
          </a:xfrm>
          <a:prstGeom prst="rect">
            <a:avLst/>
          </a:prstGeom>
        </p:spPr>
      </p:pic>
      <p:pic>
        <p:nvPicPr>
          <p:cNvPr id="13" name="Graphic 12">
            <a:extLst>
              <a:ext uri="{FF2B5EF4-FFF2-40B4-BE49-F238E27FC236}">
                <a16:creationId xmlns:a16="http://schemas.microsoft.com/office/drawing/2014/main" id="{E69A62B5-D55E-4596-885C-F7885BD617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076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Picture Placeholder 20">
            <a:extLst>
              <a:ext uri="{FF2B5EF4-FFF2-40B4-BE49-F238E27FC236}">
                <a16:creationId xmlns:a16="http://schemas.microsoft.com/office/drawing/2014/main" id="{F053FC1F-0C87-464E-9626-4AA4ADFCB446}"/>
              </a:ext>
            </a:extLst>
          </p:cNvPr>
          <p:cNvSpPr>
            <a:spLocks noGrp="1"/>
          </p:cNvSpPr>
          <p:nvPr>
            <p:ph type="pic" sz="quarter" idx="12" hasCustomPrompt="1"/>
          </p:nvPr>
        </p:nvSpPr>
        <p:spPr>
          <a:xfrm>
            <a:off x="614838" y="0"/>
            <a:ext cx="11577160" cy="4144674"/>
          </a:xfrm>
          <a:custGeom>
            <a:avLst/>
            <a:gdLst>
              <a:gd name="connsiteX0" fmla="*/ 0 w 11577160"/>
              <a:gd name="connsiteY0" fmla="*/ 0 h 4144674"/>
              <a:gd name="connsiteX1" fmla="*/ 11577160 w 11577160"/>
              <a:gd name="connsiteY1" fmla="*/ 0 h 4144674"/>
              <a:gd name="connsiteX2" fmla="*/ 11577160 w 11577160"/>
              <a:gd name="connsiteY2" fmla="*/ 3713070 h 4144674"/>
              <a:gd name="connsiteX3" fmla="*/ 4823817 w 11577160"/>
              <a:gd name="connsiteY3" fmla="*/ 3713070 h 4144674"/>
              <a:gd name="connsiteX4" fmla="*/ 4392212 w 11577160"/>
              <a:gd name="connsiteY4" fmla="*/ 4144674 h 4144674"/>
              <a:gd name="connsiteX5" fmla="*/ 609325 w 11577160"/>
              <a:gd name="connsiteY5" fmla="*/ 4144674 h 4144674"/>
              <a:gd name="connsiteX6" fmla="*/ 0 w 11577160"/>
              <a:gd name="connsiteY6" fmla="*/ 3535350 h 414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77160" h="4144674">
                <a:moveTo>
                  <a:pt x="0" y="0"/>
                </a:moveTo>
                <a:lnTo>
                  <a:pt x="11577160" y="0"/>
                </a:lnTo>
                <a:lnTo>
                  <a:pt x="11577160" y="3713070"/>
                </a:lnTo>
                <a:lnTo>
                  <a:pt x="4823817" y="3713070"/>
                </a:lnTo>
                <a:cubicBezTo>
                  <a:pt x="4585165" y="3713070"/>
                  <a:pt x="4392212" y="3906022"/>
                  <a:pt x="4392212" y="4144674"/>
                </a:cubicBezTo>
                <a:lnTo>
                  <a:pt x="609325" y="4144674"/>
                </a:lnTo>
                <a:cubicBezTo>
                  <a:pt x="272927" y="4144674"/>
                  <a:pt x="0" y="3871747"/>
                  <a:pt x="0" y="353535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979594"/>
            <a:ext cx="6153150" cy="1123949"/>
          </a:xfrm>
        </p:spPr>
        <p:txBody>
          <a:bodyPr anchor="b" anchorCtr="0">
            <a:noAutofit/>
          </a:bodyPr>
          <a:lstStyle>
            <a:lvl1pPr>
              <a:lnSpc>
                <a:spcPct val="80000"/>
              </a:lnSpc>
              <a:defRPr sz="4000" spc="-60" baseline="0">
                <a:solidFill>
                  <a:schemeClr val="bg2"/>
                </a:solidFill>
              </a:defRPr>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5419726" y="5472971"/>
            <a:ext cx="6152400" cy="590400"/>
          </a:xfrm>
        </p:spPr>
        <p:txBody>
          <a:bodyPr/>
          <a:lstStyle>
            <a:lvl1pPr>
              <a:lnSpc>
                <a:spcPct val="80000"/>
              </a:lnSpc>
              <a:defRPr sz="4000" spc="-60" baseline="0">
                <a:solidFill>
                  <a:srgbClr val="1191FA"/>
                </a:solidFill>
              </a:defRPr>
            </a:lvl1pPr>
          </a:lstStyle>
          <a:p>
            <a:pPr lvl="0"/>
            <a:r>
              <a:rPr lang="nl-NL" noProof="0" dirty="0"/>
              <a:t>Klik om subtitel toe te voegen</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 name="Groep 2">
            <a:extLst>
              <a:ext uri="{FF2B5EF4-FFF2-40B4-BE49-F238E27FC236}">
                <a16:creationId xmlns:a16="http://schemas.microsoft.com/office/drawing/2014/main" id="{6F02B3C6-631D-4822-B4DB-C6F757FD8769}"/>
              </a:ext>
            </a:extLst>
          </p:cNvPr>
          <p:cNvGrpSpPr/>
          <p:nvPr userDrawn="1"/>
        </p:nvGrpSpPr>
        <p:grpSpPr>
          <a:xfrm>
            <a:off x="12326583" y="1"/>
            <a:ext cx="2329217" cy="5718810"/>
            <a:chOff x="12326583" y="1"/>
            <a:chExt cx="2329217" cy="5718810"/>
          </a:xfrm>
        </p:grpSpPr>
        <p:sp>
          <p:nvSpPr>
            <p:cNvPr id="38" name="Rectangle 106">
              <a:extLst>
                <a:ext uri="{FF2B5EF4-FFF2-40B4-BE49-F238E27FC236}">
                  <a16:creationId xmlns:a16="http://schemas.microsoft.com/office/drawing/2014/main" id="{A6DFDEE3-7213-4A1B-BD16-73602857A5E0}"/>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9" name="Groep 38">
              <a:extLst>
                <a:ext uri="{FF2B5EF4-FFF2-40B4-BE49-F238E27FC236}">
                  <a16:creationId xmlns:a16="http://schemas.microsoft.com/office/drawing/2014/main" id="{09E4CED3-BB4A-4110-B81E-CE2A557D2D70}"/>
                </a:ext>
              </a:extLst>
            </p:cNvPr>
            <p:cNvGrpSpPr>
              <a:grpSpLocks noChangeAspect="1"/>
            </p:cNvGrpSpPr>
            <p:nvPr userDrawn="1"/>
          </p:nvGrpSpPr>
          <p:grpSpPr>
            <a:xfrm>
              <a:off x="12616299" y="4739224"/>
              <a:ext cx="1766851" cy="793244"/>
              <a:chOff x="2766083" y="6357983"/>
              <a:chExt cx="1485890" cy="667104"/>
            </a:xfrm>
          </p:grpSpPr>
          <p:pic>
            <p:nvPicPr>
              <p:cNvPr id="45" name="Picture 15">
                <a:extLst>
                  <a:ext uri="{FF2B5EF4-FFF2-40B4-BE49-F238E27FC236}">
                    <a16:creationId xmlns:a16="http://schemas.microsoft.com/office/drawing/2014/main" id="{56B0DA35-602A-47A3-A33B-1A42C766D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6" name="Picture 18">
                <a:extLst>
                  <a:ext uri="{FF2B5EF4-FFF2-40B4-BE49-F238E27FC236}">
                    <a16:creationId xmlns:a16="http://schemas.microsoft.com/office/drawing/2014/main" id="{4B0AA089-9CA7-4986-9B0B-1E2EA8A81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7" name="Picture 19">
                <a:extLst>
                  <a:ext uri="{FF2B5EF4-FFF2-40B4-BE49-F238E27FC236}">
                    <a16:creationId xmlns:a16="http://schemas.microsoft.com/office/drawing/2014/main" id="{161FA9E9-975D-48C8-80CC-B71ED5E6E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8" name="Straight Arrow Connector 23">
                <a:extLst>
                  <a:ext uri="{FF2B5EF4-FFF2-40B4-BE49-F238E27FC236}">
                    <a16:creationId xmlns:a16="http://schemas.microsoft.com/office/drawing/2014/main" id="{F075B050-4DB9-4B32-BE98-3384B146B6C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D9EDB32F-0592-4CEA-A31B-520DCEBC33A8}"/>
                  </a:ext>
                </a:extLst>
              </p:cNvPr>
              <p:cNvCxnSpPr>
                <a:stCxn id="45" idx="0"/>
                <a:endCxn id="4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26">
                <a:extLst>
                  <a:ext uri="{FF2B5EF4-FFF2-40B4-BE49-F238E27FC236}">
                    <a16:creationId xmlns:a16="http://schemas.microsoft.com/office/drawing/2014/main" id="{2FD2F19B-CE2C-4067-8970-A800CEABDCD1}"/>
                  </a:ext>
                </a:extLst>
              </p:cNvPr>
              <p:cNvCxnSpPr>
                <a:stCxn id="45" idx="3"/>
                <a:endCxn id="4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27">
                <a:extLst>
                  <a:ext uri="{FF2B5EF4-FFF2-40B4-BE49-F238E27FC236}">
                    <a16:creationId xmlns:a16="http://schemas.microsoft.com/office/drawing/2014/main" id="{A21F9A8E-4718-437A-9C9C-614F8D8E611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28">
                <a:extLst>
                  <a:ext uri="{FF2B5EF4-FFF2-40B4-BE49-F238E27FC236}">
                    <a16:creationId xmlns:a16="http://schemas.microsoft.com/office/drawing/2014/main" id="{0EF24A99-15FA-417C-9DA9-29E89F9F4EFB}"/>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40" name="Groep 39">
              <a:extLst>
                <a:ext uri="{FF2B5EF4-FFF2-40B4-BE49-F238E27FC236}">
                  <a16:creationId xmlns:a16="http://schemas.microsoft.com/office/drawing/2014/main" id="{44ACFC89-278E-4429-96AD-D9AF4F35723A}"/>
                </a:ext>
              </a:extLst>
            </p:cNvPr>
            <p:cNvGrpSpPr/>
            <p:nvPr userDrawn="1"/>
          </p:nvGrpSpPr>
          <p:grpSpPr>
            <a:xfrm>
              <a:off x="12610022" y="1108316"/>
              <a:ext cx="425380" cy="577954"/>
              <a:chOff x="-37364" y="4061531"/>
              <a:chExt cx="571037" cy="775855"/>
            </a:xfrm>
          </p:grpSpPr>
          <p:pic>
            <p:nvPicPr>
              <p:cNvPr id="43" name="Afbeelding 42">
                <a:extLst>
                  <a:ext uri="{FF2B5EF4-FFF2-40B4-BE49-F238E27FC236}">
                    <a16:creationId xmlns:a16="http://schemas.microsoft.com/office/drawing/2014/main" id="{76D1C94F-2678-4538-8AE7-A8F1AE44B733}"/>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4" name="Rectangle 21">
                <a:extLst>
                  <a:ext uri="{FF2B5EF4-FFF2-40B4-BE49-F238E27FC236}">
                    <a16:creationId xmlns:a16="http://schemas.microsoft.com/office/drawing/2014/main" id="{C0795D33-419B-4D90-B7D0-F23B0A229481}"/>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1" name="Afbeelding 40">
              <a:extLst>
                <a:ext uri="{FF2B5EF4-FFF2-40B4-BE49-F238E27FC236}">
                  <a16:creationId xmlns:a16="http://schemas.microsoft.com/office/drawing/2014/main" id="{BBCF88BC-C930-469B-B044-AF9EF5C457A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27" name="Graphic 26">
            <a:extLst>
              <a:ext uri="{FF2B5EF4-FFF2-40B4-BE49-F238E27FC236}">
                <a16:creationId xmlns:a16="http://schemas.microsoft.com/office/drawing/2014/main" id="{1A3DCED0-55B9-4533-B805-E10051A19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11902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264275" y="1476375"/>
            <a:ext cx="533082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grpSp>
        <p:nvGrpSpPr>
          <p:cNvPr id="13" name="Groep 12">
            <a:extLst>
              <a:ext uri="{FF2B5EF4-FFF2-40B4-BE49-F238E27FC236}">
                <a16:creationId xmlns:a16="http://schemas.microsoft.com/office/drawing/2014/main" id="{0D738BE7-6A7E-46F7-8BF1-965AD4F71B8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E3A6B80D-90EB-4816-8F06-1FF0DE11125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CCB39D30-1E27-408F-80D8-32932B5B9480}"/>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1F50881A-2BBC-44BE-9D27-9754AB68E97E}"/>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C357F009-954B-42E8-9AFE-44B6234E24EC}"/>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B5B3C759-A389-411C-B870-027A6960A40B}"/>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5B652822-ACAD-45A5-ADBF-D119E46F5B24}"/>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20" name="Rectangle 106">
            <a:extLst>
              <a:ext uri="{FF2B5EF4-FFF2-40B4-BE49-F238E27FC236}">
                <a16:creationId xmlns:a16="http://schemas.microsoft.com/office/drawing/2014/main" id="{B96D5399-79A2-4DBB-833B-CAEFBB9F023F}"/>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2308845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19125"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7" name="Rectangle 106">
            <a:extLst>
              <a:ext uri="{FF2B5EF4-FFF2-40B4-BE49-F238E27FC236}">
                <a16:creationId xmlns:a16="http://schemas.microsoft.com/office/drawing/2014/main" id="{A5A0DE91-09F1-4A57-AEC5-58AD14C7204C}"/>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6" name="Rectangle 106">
            <a:extLst>
              <a:ext uri="{FF2B5EF4-FFF2-40B4-BE49-F238E27FC236}">
                <a16:creationId xmlns:a16="http://schemas.microsoft.com/office/drawing/2014/main" id="{556C8F8E-76A1-4304-BF89-408C069A3681}"/>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1915588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39D28042-45AB-4F8C-A0C9-EF684DE5B4DB}"/>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3FB83E7A-138B-4198-9501-4160394F1F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8" name="Group 22">
              <a:extLst>
                <a:ext uri="{FF2B5EF4-FFF2-40B4-BE49-F238E27FC236}">
                  <a16:creationId xmlns:a16="http://schemas.microsoft.com/office/drawing/2014/main" id="{4B9181B1-0FC2-43EA-A5E5-7F2684792BD0}"/>
                </a:ext>
              </a:extLst>
            </p:cNvPr>
            <p:cNvGrpSpPr/>
            <p:nvPr userDrawn="1"/>
          </p:nvGrpSpPr>
          <p:grpSpPr>
            <a:xfrm>
              <a:off x="-2318863" y="1050055"/>
              <a:ext cx="2044800" cy="534731"/>
              <a:chOff x="-2108199" y="3333735"/>
              <a:chExt cx="2314576" cy="605280"/>
            </a:xfrm>
          </p:grpSpPr>
          <p:grpSp>
            <p:nvGrpSpPr>
              <p:cNvPr id="19" name="Group 9">
                <a:extLst>
                  <a:ext uri="{FF2B5EF4-FFF2-40B4-BE49-F238E27FC236}">
                    <a16:creationId xmlns:a16="http://schemas.microsoft.com/office/drawing/2014/main" id="{41B5B16A-7983-4922-B06F-1B9FB8222C3A}"/>
                  </a:ext>
                </a:extLst>
              </p:cNvPr>
              <p:cNvGrpSpPr/>
              <p:nvPr userDrawn="1"/>
            </p:nvGrpSpPr>
            <p:grpSpPr>
              <a:xfrm>
                <a:off x="-2108199" y="3333735"/>
                <a:ext cx="2314576" cy="605280"/>
                <a:chOff x="-1062434" y="2679700"/>
                <a:chExt cx="2314576" cy="605280"/>
              </a:xfrm>
            </p:grpSpPr>
            <p:pic>
              <p:nvPicPr>
                <p:cNvPr id="25" name="Picture 5">
                  <a:extLst>
                    <a:ext uri="{FF2B5EF4-FFF2-40B4-BE49-F238E27FC236}">
                      <a16:creationId xmlns:a16="http://schemas.microsoft.com/office/drawing/2014/main" id="{6F924BE0-7547-4ADB-B5C8-6B1AD42860BB}"/>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65EA48B2-4247-424F-AA38-1B9E1BF2236D}"/>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4" name="Graphic 19" descr="Close with solid fill">
                <a:extLst>
                  <a:ext uri="{FF2B5EF4-FFF2-40B4-BE49-F238E27FC236}">
                    <a16:creationId xmlns:a16="http://schemas.microsoft.com/office/drawing/2014/main" id="{9CB9F003-E90D-4944-83B7-1D24E4D23F3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364962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626427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59203073-DE59-416A-AA44-7F372A9FDBB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F5FFBB0E-E7AA-4195-BFDA-AD4AAE8AF17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D1B56FAE-4A4A-4024-A4A6-138655FC3BEA}"/>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4445C993-2037-441B-9505-E53F3662739F}"/>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883BEEDD-CF51-4837-AC93-782143669D62}"/>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EEB4948F-4504-49F1-AE4F-FDEE036985B4}"/>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6AB26215-EC34-49DB-ABEE-8F7B0EEAA60F}"/>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360385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494588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7350500"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8139953" y="1476374"/>
            <a:ext cx="3455147"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13" name="Groep 12">
            <a:extLst>
              <a:ext uri="{FF2B5EF4-FFF2-40B4-BE49-F238E27FC236}">
                <a16:creationId xmlns:a16="http://schemas.microsoft.com/office/drawing/2014/main" id="{5E83B0FA-B23A-496C-B195-75212D27D47C}"/>
              </a:ext>
            </a:extLst>
          </p:cNvPr>
          <p:cNvGrpSpPr/>
          <p:nvPr userDrawn="1"/>
        </p:nvGrpSpPr>
        <p:grpSpPr>
          <a:xfrm>
            <a:off x="-2463800" y="0"/>
            <a:ext cx="2329217" cy="2718588"/>
            <a:chOff x="-2463800" y="0"/>
            <a:chExt cx="2329217" cy="2718588"/>
          </a:xfrm>
        </p:grpSpPr>
        <p:sp>
          <p:nvSpPr>
            <p:cNvPr id="15" name="Rectangle 106">
              <a:extLst>
                <a:ext uri="{FF2B5EF4-FFF2-40B4-BE49-F238E27FC236}">
                  <a16:creationId xmlns:a16="http://schemas.microsoft.com/office/drawing/2014/main" id="{A74CD945-E3B1-44BB-9078-0B33E75FD2D3}"/>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6" name="Group 22">
              <a:extLst>
                <a:ext uri="{FF2B5EF4-FFF2-40B4-BE49-F238E27FC236}">
                  <a16:creationId xmlns:a16="http://schemas.microsoft.com/office/drawing/2014/main" id="{5EBB861B-324D-4050-98CB-5FC1944AA212}"/>
                </a:ext>
              </a:extLst>
            </p:cNvPr>
            <p:cNvGrpSpPr/>
            <p:nvPr userDrawn="1"/>
          </p:nvGrpSpPr>
          <p:grpSpPr>
            <a:xfrm>
              <a:off x="-2318863" y="1050055"/>
              <a:ext cx="2044800" cy="534731"/>
              <a:chOff x="-2108199" y="3333735"/>
              <a:chExt cx="2314576" cy="605280"/>
            </a:xfrm>
          </p:grpSpPr>
          <p:grpSp>
            <p:nvGrpSpPr>
              <p:cNvPr id="17" name="Group 9">
                <a:extLst>
                  <a:ext uri="{FF2B5EF4-FFF2-40B4-BE49-F238E27FC236}">
                    <a16:creationId xmlns:a16="http://schemas.microsoft.com/office/drawing/2014/main" id="{C496B105-25C3-46D5-9ED3-09FABD170D3C}"/>
                  </a:ext>
                </a:extLst>
              </p:cNvPr>
              <p:cNvGrpSpPr/>
              <p:nvPr userDrawn="1"/>
            </p:nvGrpSpPr>
            <p:grpSpPr>
              <a:xfrm>
                <a:off x="-2108199" y="3333735"/>
                <a:ext cx="2314576" cy="605280"/>
                <a:chOff x="-1062434" y="2679700"/>
                <a:chExt cx="2314576" cy="605280"/>
              </a:xfrm>
            </p:grpSpPr>
            <p:pic>
              <p:nvPicPr>
                <p:cNvPr id="19" name="Picture 5">
                  <a:extLst>
                    <a:ext uri="{FF2B5EF4-FFF2-40B4-BE49-F238E27FC236}">
                      <a16:creationId xmlns:a16="http://schemas.microsoft.com/office/drawing/2014/main" id="{4823FC08-9FD5-40F2-BE2D-08A85D82899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84EFE7DE-989D-4C7A-8CF0-BE5D23DA2A0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8" name="Graphic 19" descr="Close with solid fill">
                <a:extLst>
                  <a:ext uri="{FF2B5EF4-FFF2-40B4-BE49-F238E27FC236}">
                    <a16:creationId xmlns:a16="http://schemas.microsoft.com/office/drawing/2014/main" id="{39A81122-C4E6-45E7-B5B7-9AE166503FB8}"/>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94892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4"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10001250" y="5372657"/>
            <a:ext cx="1593849" cy="423718"/>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73032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lvl1pPr>
              <a:defRPr>
                <a:solidFill>
                  <a:schemeClr val="bg2"/>
                </a:solidFill>
              </a:defRPr>
            </a:lvl1pPr>
          </a:lstStyle>
          <a:p>
            <a:r>
              <a:rPr lang="nl-NL" noProof="0" dirty="0"/>
              <a:t>Klik om titel toe te voegen</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17220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674776"/>
            <a:ext cx="6153150" cy="1123949"/>
          </a:xfrm>
        </p:spPr>
        <p:txBody>
          <a:bodyPr anchor="b" anchorCtr="0">
            <a:noAutofit/>
          </a:bodyPr>
          <a:lstStyle>
            <a:lvl1pPr>
              <a:lnSpc>
                <a:spcPct val="80000"/>
              </a:lnSpc>
              <a:defRPr sz="4000" spc="-60" baseline="0"/>
            </a:lvl1pPr>
          </a:lstStyle>
          <a:p>
            <a:r>
              <a:rPr lang="nl-NL" noProof="0" dirty="0"/>
              <a:t>Klik om titel toe te voegen</a:t>
            </a:r>
          </a:p>
        </p:txBody>
      </p:sp>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7" name="Picture Placeholder 16">
            <a:extLst>
              <a:ext uri="{FF2B5EF4-FFF2-40B4-BE49-F238E27FC236}">
                <a16:creationId xmlns:a16="http://schemas.microsoft.com/office/drawing/2014/main" id="{4013582F-7574-4439-B6C2-A497946DF6E2}"/>
              </a:ext>
            </a:extLst>
          </p:cNvPr>
          <p:cNvSpPr>
            <a:spLocks noGrp="1"/>
          </p:cNvSpPr>
          <p:nvPr>
            <p:ph type="pic" sz="quarter" idx="13" hasCustomPrompt="1"/>
          </p:nvPr>
        </p:nvSpPr>
        <p:spPr>
          <a:xfrm>
            <a:off x="614838" y="0"/>
            <a:ext cx="11577162" cy="4815396"/>
          </a:xfrm>
          <a:custGeom>
            <a:avLst/>
            <a:gdLst>
              <a:gd name="connsiteX0" fmla="*/ 0 w 11577162"/>
              <a:gd name="connsiteY0" fmla="*/ 0 h 4815396"/>
              <a:gd name="connsiteX1" fmla="*/ 11577162 w 11577162"/>
              <a:gd name="connsiteY1" fmla="*/ 0 h 4815396"/>
              <a:gd name="connsiteX2" fmla="*/ 11577162 w 11577162"/>
              <a:gd name="connsiteY2" fmla="*/ 287354 h 4815396"/>
              <a:gd name="connsiteX3" fmla="*/ 11577162 w 11577162"/>
              <a:gd name="connsiteY3" fmla="*/ 4096437 h 4815396"/>
              <a:gd name="connsiteX4" fmla="*/ 11577162 w 11577162"/>
              <a:gd name="connsiteY4" fmla="*/ 4383791 h 4815396"/>
              <a:gd name="connsiteX5" fmla="*/ 4823818 w 11577162"/>
              <a:gd name="connsiteY5" fmla="*/ 4383791 h 4815396"/>
              <a:gd name="connsiteX6" fmla="*/ 4392213 w 11577162"/>
              <a:gd name="connsiteY6" fmla="*/ 4815396 h 4815396"/>
              <a:gd name="connsiteX7" fmla="*/ 609324 w 11577162"/>
              <a:gd name="connsiteY7" fmla="*/ 4815396 h 4815396"/>
              <a:gd name="connsiteX8" fmla="*/ 0 w 11577162"/>
              <a:gd name="connsiteY8" fmla="*/ 4206072 h 4815396"/>
              <a:gd name="connsiteX9" fmla="*/ 0 w 11577162"/>
              <a:gd name="connsiteY9" fmla="*/ 3918718 h 4815396"/>
              <a:gd name="connsiteX10" fmla="*/ 0 w 11577162"/>
              <a:gd name="connsiteY10" fmla="*/ 287354 h 481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2" h="4815396">
                <a:moveTo>
                  <a:pt x="0" y="0"/>
                </a:moveTo>
                <a:lnTo>
                  <a:pt x="11577162" y="0"/>
                </a:lnTo>
                <a:lnTo>
                  <a:pt x="11577162" y="287354"/>
                </a:lnTo>
                <a:lnTo>
                  <a:pt x="11577162" y="4096437"/>
                </a:lnTo>
                <a:lnTo>
                  <a:pt x="11577162" y="4383791"/>
                </a:lnTo>
                <a:lnTo>
                  <a:pt x="4823818" y="4383791"/>
                </a:lnTo>
                <a:cubicBezTo>
                  <a:pt x="4585166" y="4383791"/>
                  <a:pt x="4392213" y="4576744"/>
                  <a:pt x="4392213" y="4815396"/>
                </a:cubicBezTo>
                <a:lnTo>
                  <a:pt x="609324" y="4815396"/>
                </a:lnTo>
                <a:cubicBezTo>
                  <a:pt x="272927" y="4815396"/>
                  <a:pt x="0" y="4542470"/>
                  <a:pt x="0" y="4206072"/>
                </a:cubicBezTo>
                <a:lnTo>
                  <a:pt x="0" y="391871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CB5DB861-8B0B-40B1-99FF-85C4858E4B12}"/>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82EE33D4-AA65-41B1-83EC-3D251607DDC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8" name="Groep 27">
              <a:extLst>
                <a:ext uri="{FF2B5EF4-FFF2-40B4-BE49-F238E27FC236}">
                  <a16:creationId xmlns:a16="http://schemas.microsoft.com/office/drawing/2014/main" id="{C0C46775-E42B-43A7-B81A-A74507767902}"/>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25984700-EAE1-44D3-9316-FD98FE07A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1" name="Picture 18">
                <a:extLst>
                  <a:ext uri="{FF2B5EF4-FFF2-40B4-BE49-F238E27FC236}">
                    <a16:creationId xmlns:a16="http://schemas.microsoft.com/office/drawing/2014/main" id="{669A3E3A-C277-4FFF-B6C2-BB9596820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2" name="Picture 19">
                <a:extLst>
                  <a:ext uri="{FF2B5EF4-FFF2-40B4-BE49-F238E27FC236}">
                    <a16:creationId xmlns:a16="http://schemas.microsoft.com/office/drawing/2014/main" id="{DA9896DE-5DEB-41CA-B66E-D75203FD4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0A36B336-429E-4AC7-A54A-1BA88CD6FF11}"/>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8169E45F-AFD0-4641-821C-4D17C579F61B}"/>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7C687A62-0D55-4435-B630-40E05DA905C0}"/>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FAB01E32-74A3-4B31-8901-4E67FAEC8C69}"/>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2FF34830-8954-4D30-83D4-99C4F4C46681}"/>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9" name="Groep 28">
              <a:extLst>
                <a:ext uri="{FF2B5EF4-FFF2-40B4-BE49-F238E27FC236}">
                  <a16:creationId xmlns:a16="http://schemas.microsoft.com/office/drawing/2014/main" id="{59790C7E-A250-4548-8C93-F6D117591529}"/>
                </a:ext>
              </a:extLst>
            </p:cNvPr>
            <p:cNvGrpSpPr/>
            <p:nvPr userDrawn="1"/>
          </p:nvGrpSpPr>
          <p:grpSpPr>
            <a:xfrm>
              <a:off x="12610022" y="1108316"/>
              <a:ext cx="425380" cy="577954"/>
              <a:chOff x="-37364" y="4061531"/>
              <a:chExt cx="571037" cy="775855"/>
            </a:xfrm>
          </p:grpSpPr>
          <p:pic>
            <p:nvPicPr>
              <p:cNvPr id="31" name="Afbeelding 30">
                <a:extLst>
                  <a:ext uri="{FF2B5EF4-FFF2-40B4-BE49-F238E27FC236}">
                    <a16:creationId xmlns:a16="http://schemas.microsoft.com/office/drawing/2014/main" id="{6959E222-0F9E-420F-B497-C6B18DA7B14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C53C7EA7-4CE8-40A2-8B08-7BF4C44624D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0" name="Afbeelding 29">
              <a:extLst>
                <a:ext uri="{FF2B5EF4-FFF2-40B4-BE49-F238E27FC236}">
                  <a16:creationId xmlns:a16="http://schemas.microsoft.com/office/drawing/2014/main" id="{E2ED972A-1323-4811-843D-EE7A1E381B2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35" name="Graphic 34">
            <a:extLst>
              <a:ext uri="{FF2B5EF4-FFF2-40B4-BE49-F238E27FC236}">
                <a16:creationId xmlns:a16="http://schemas.microsoft.com/office/drawing/2014/main" id="{116A8EBF-29E2-4EED-AEB3-921647B13B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17133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67" name="Rectangle 3">
            <a:extLst>
              <a:ext uri="{FF2B5EF4-FFF2-40B4-BE49-F238E27FC236}">
                <a16:creationId xmlns:a16="http://schemas.microsoft.com/office/drawing/2014/main" id="{F5EF8DCD-9292-462B-A74B-D8652305D139}"/>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cture Placeholder 13">
            <a:extLst>
              <a:ext uri="{FF2B5EF4-FFF2-40B4-BE49-F238E27FC236}">
                <a16:creationId xmlns:a16="http://schemas.microsoft.com/office/drawing/2014/main" id="{0C409B38-ACCF-4D90-961D-C94121FA2E9A}"/>
              </a:ext>
            </a:extLst>
          </p:cNvPr>
          <p:cNvSpPr>
            <a:spLocks noGrp="1"/>
          </p:cNvSpPr>
          <p:nvPr>
            <p:ph type="pic" sz="quarter" idx="12" hasCustomPrompt="1"/>
          </p:nvPr>
        </p:nvSpPr>
        <p:spPr>
          <a:xfrm>
            <a:off x="614838" y="0"/>
            <a:ext cx="11577160" cy="4704629"/>
          </a:xfrm>
          <a:custGeom>
            <a:avLst/>
            <a:gdLst>
              <a:gd name="connsiteX0" fmla="*/ 0 w 11577160"/>
              <a:gd name="connsiteY0" fmla="*/ 0 h 4704629"/>
              <a:gd name="connsiteX1" fmla="*/ 11577160 w 11577160"/>
              <a:gd name="connsiteY1" fmla="*/ 0 h 4704629"/>
              <a:gd name="connsiteX2" fmla="*/ 11577160 w 11577160"/>
              <a:gd name="connsiteY2" fmla="*/ 559955 h 4704629"/>
              <a:gd name="connsiteX3" fmla="*/ 11577160 w 11577160"/>
              <a:gd name="connsiteY3" fmla="*/ 3713070 h 4704629"/>
              <a:gd name="connsiteX4" fmla="*/ 11577160 w 11577160"/>
              <a:gd name="connsiteY4" fmla="*/ 4273025 h 4704629"/>
              <a:gd name="connsiteX5" fmla="*/ 4823817 w 11577160"/>
              <a:gd name="connsiteY5" fmla="*/ 4273025 h 4704629"/>
              <a:gd name="connsiteX6" fmla="*/ 4392212 w 11577160"/>
              <a:gd name="connsiteY6" fmla="*/ 4704629 h 4704629"/>
              <a:gd name="connsiteX7" fmla="*/ 609325 w 11577160"/>
              <a:gd name="connsiteY7" fmla="*/ 4704629 h 4704629"/>
              <a:gd name="connsiteX8" fmla="*/ 0 w 11577160"/>
              <a:gd name="connsiteY8" fmla="*/ 4095305 h 4704629"/>
              <a:gd name="connsiteX9" fmla="*/ 0 w 11577160"/>
              <a:gd name="connsiteY9" fmla="*/ 3535350 h 4704629"/>
              <a:gd name="connsiteX10" fmla="*/ 0 w 11577160"/>
              <a:gd name="connsiteY10" fmla="*/ 559955 h 47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0" h="4704629">
                <a:moveTo>
                  <a:pt x="0" y="0"/>
                </a:moveTo>
                <a:lnTo>
                  <a:pt x="11577160" y="0"/>
                </a:lnTo>
                <a:lnTo>
                  <a:pt x="11577160" y="559955"/>
                </a:lnTo>
                <a:lnTo>
                  <a:pt x="11577160" y="3713070"/>
                </a:lnTo>
                <a:lnTo>
                  <a:pt x="11577160" y="4273025"/>
                </a:lnTo>
                <a:lnTo>
                  <a:pt x="4823817" y="4273025"/>
                </a:lnTo>
                <a:cubicBezTo>
                  <a:pt x="4585165" y="4273025"/>
                  <a:pt x="4392212" y="4465977"/>
                  <a:pt x="4392212" y="4704629"/>
                </a:cubicBezTo>
                <a:lnTo>
                  <a:pt x="609325" y="4704629"/>
                </a:lnTo>
                <a:cubicBezTo>
                  <a:pt x="272927" y="4704629"/>
                  <a:pt x="0" y="4431702"/>
                  <a:pt x="0" y="4095305"/>
                </a:cubicBezTo>
                <a:lnTo>
                  <a:pt x="0" y="3535350"/>
                </a:lnTo>
                <a:lnTo>
                  <a:pt x="0" y="559955"/>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557165"/>
            <a:ext cx="6153150" cy="553998"/>
          </a:xfrm>
        </p:spPr>
        <p:txBody>
          <a:bodyPr anchor="b" anchorCtr="0">
            <a:noAutofit/>
          </a:bodyPr>
          <a:lstStyle>
            <a:lvl1pPr>
              <a:lnSpc>
                <a:spcPct val="80000"/>
              </a:lnSpc>
              <a:defRPr sz="4000" spc="-60" baseline="0"/>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spcAft>
                <a:spcPts val="0"/>
              </a:spcAft>
              <a:defRPr sz="1800"/>
            </a:lvl1pPr>
          </a:lstStyle>
          <a:p>
            <a:pPr lvl="0"/>
            <a:r>
              <a:rPr lang="nl-NL" noProof="0" dirty="0"/>
              <a:t>Klik om afdeling en datum toe te voegen</a:t>
            </a:r>
          </a:p>
        </p:txBody>
      </p:sp>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24" name="Rectangle 106">
            <a:extLst>
              <a:ext uri="{FF2B5EF4-FFF2-40B4-BE49-F238E27FC236}">
                <a16:creationId xmlns:a16="http://schemas.microsoft.com/office/drawing/2014/main" id="{5F4E91A0-0FF3-4F74-BC79-0E25FFDFE1C8}"/>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Text Placeholder 25">
            <a:extLst>
              <a:ext uri="{FF2B5EF4-FFF2-40B4-BE49-F238E27FC236}">
                <a16:creationId xmlns:a16="http://schemas.microsoft.com/office/drawing/2014/main" id="{35170365-DF7B-4447-9BBE-72F81EAD074D}"/>
              </a:ext>
            </a:extLst>
          </p:cNvPr>
          <p:cNvSpPr>
            <a:spLocks noGrp="1"/>
          </p:cNvSpPr>
          <p:nvPr>
            <p:ph type="body" sz="quarter" idx="13" hasCustomPrompt="1"/>
          </p:nvPr>
        </p:nvSpPr>
        <p:spPr>
          <a:xfrm>
            <a:off x="5419726" y="5465351"/>
            <a:ext cx="6152400" cy="590400"/>
          </a:xfrm>
        </p:spPr>
        <p:txBody>
          <a:bodyPr/>
          <a:lstStyle>
            <a:lvl1pPr>
              <a:spcAft>
                <a:spcPts val="0"/>
              </a:spcAft>
              <a:defRPr sz="4000" spc="-60" baseline="0">
                <a:solidFill>
                  <a:srgbClr val="1191FA"/>
                </a:solidFill>
              </a:defRPr>
            </a:lvl1pPr>
          </a:lstStyle>
          <a:p>
            <a:pPr lvl="0"/>
            <a:r>
              <a:rPr lang="nl-NL" noProof="0" dirty="0"/>
              <a:t>Klik om subtitel toe te voegen</a:t>
            </a:r>
          </a:p>
        </p:txBody>
      </p:sp>
      <p:sp>
        <p:nvSpPr>
          <p:cNvPr id="44" name="Rectangle 106">
            <a:extLst>
              <a:ext uri="{FF2B5EF4-FFF2-40B4-BE49-F238E27FC236}">
                <a16:creationId xmlns:a16="http://schemas.microsoft.com/office/drawing/2014/main" id="{14C71E34-1C29-46E8-BE04-DA89BD902DB8}"/>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6" name="Groep 25">
            <a:extLst>
              <a:ext uri="{FF2B5EF4-FFF2-40B4-BE49-F238E27FC236}">
                <a16:creationId xmlns:a16="http://schemas.microsoft.com/office/drawing/2014/main" id="{9AD2E2F5-B151-4ADE-9A71-9093046C0006}"/>
              </a:ext>
            </a:extLst>
          </p:cNvPr>
          <p:cNvGrpSpPr/>
          <p:nvPr userDrawn="1"/>
        </p:nvGrpSpPr>
        <p:grpSpPr>
          <a:xfrm>
            <a:off x="12326583" y="1"/>
            <a:ext cx="2329217" cy="5718810"/>
            <a:chOff x="12326583" y="1"/>
            <a:chExt cx="2329217" cy="5718810"/>
          </a:xfrm>
        </p:grpSpPr>
        <p:sp>
          <p:nvSpPr>
            <p:cNvPr id="28" name="Rectangle 106">
              <a:extLst>
                <a:ext uri="{FF2B5EF4-FFF2-40B4-BE49-F238E27FC236}">
                  <a16:creationId xmlns:a16="http://schemas.microsoft.com/office/drawing/2014/main" id="{3CD94BA0-0267-440D-9403-EB6AC15F3CBB}"/>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9" name="Groep 28">
              <a:extLst>
                <a:ext uri="{FF2B5EF4-FFF2-40B4-BE49-F238E27FC236}">
                  <a16:creationId xmlns:a16="http://schemas.microsoft.com/office/drawing/2014/main" id="{4ADA60EB-391A-4591-A7B2-222A228C900C}"/>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E7BD03A9-F5C9-4856-91FF-0333E4BB8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5" name="Picture 18">
                <a:extLst>
                  <a:ext uri="{FF2B5EF4-FFF2-40B4-BE49-F238E27FC236}">
                    <a16:creationId xmlns:a16="http://schemas.microsoft.com/office/drawing/2014/main" id="{15ABCB50-9BE8-470E-A959-335067E61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6" name="Picture 19">
                <a:extLst>
                  <a:ext uri="{FF2B5EF4-FFF2-40B4-BE49-F238E27FC236}">
                    <a16:creationId xmlns:a16="http://schemas.microsoft.com/office/drawing/2014/main" id="{B364A9D9-9853-4E42-B33F-4AFFE5CAC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7" name="Straight Arrow Connector 23">
                <a:extLst>
                  <a:ext uri="{FF2B5EF4-FFF2-40B4-BE49-F238E27FC236}">
                    <a16:creationId xmlns:a16="http://schemas.microsoft.com/office/drawing/2014/main" id="{034AF327-7D22-4EA3-B370-2D580F58FA40}"/>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id="{DA1E1BE1-7B02-42FF-BC46-D7A4BAFFD677}"/>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26">
                <a:extLst>
                  <a:ext uri="{FF2B5EF4-FFF2-40B4-BE49-F238E27FC236}">
                    <a16:creationId xmlns:a16="http://schemas.microsoft.com/office/drawing/2014/main" id="{CE0EB8CD-4829-4C62-8977-866BCD7C7F73}"/>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27">
                <a:extLst>
                  <a:ext uri="{FF2B5EF4-FFF2-40B4-BE49-F238E27FC236}">
                    <a16:creationId xmlns:a16="http://schemas.microsoft.com/office/drawing/2014/main" id="{967BDB17-4484-4F67-A2E3-46A55F7A463B}"/>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28">
                <a:extLst>
                  <a:ext uri="{FF2B5EF4-FFF2-40B4-BE49-F238E27FC236}">
                    <a16:creationId xmlns:a16="http://schemas.microsoft.com/office/drawing/2014/main" id="{1913D9FD-89D9-494B-AB64-9711ECE2D22F}"/>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0" name="Groep 29">
              <a:extLst>
                <a:ext uri="{FF2B5EF4-FFF2-40B4-BE49-F238E27FC236}">
                  <a16:creationId xmlns:a16="http://schemas.microsoft.com/office/drawing/2014/main" id="{656E2387-6F28-4A32-8156-2DE2B8445320}"/>
                </a:ext>
              </a:extLst>
            </p:cNvPr>
            <p:cNvGrpSpPr/>
            <p:nvPr userDrawn="1"/>
          </p:nvGrpSpPr>
          <p:grpSpPr>
            <a:xfrm>
              <a:off x="12610022" y="1108316"/>
              <a:ext cx="425380" cy="577954"/>
              <a:chOff x="-37364" y="4061531"/>
              <a:chExt cx="571037" cy="775855"/>
            </a:xfrm>
          </p:grpSpPr>
          <p:pic>
            <p:nvPicPr>
              <p:cNvPr id="32" name="Afbeelding 31">
                <a:extLst>
                  <a:ext uri="{FF2B5EF4-FFF2-40B4-BE49-F238E27FC236}">
                    <a16:creationId xmlns:a16="http://schemas.microsoft.com/office/drawing/2014/main" id="{082EE115-37CA-48A1-ACA3-E91EF742B8BF}"/>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71365FEE-2563-4E49-8418-A7F15E0D9F9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1" name="Afbeelding 30">
              <a:extLst>
                <a:ext uri="{FF2B5EF4-FFF2-40B4-BE49-F238E27FC236}">
                  <a16:creationId xmlns:a16="http://schemas.microsoft.com/office/drawing/2014/main" id="{3CFCD0A1-E4BA-473A-81E8-B7002DCB345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42" name="Graphic 41">
            <a:extLst>
              <a:ext uri="{FF2B5EF4-FFF2-40B4-BE49-F238E27FC236}">
                <a16:creationId xmlns:a16="http://schemas.microsoft.com/office/drawing/2014/main" id="{2CCDB123-BEB0-4E37-AE2C-D208BD1138D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803472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61" name="Rectangle 3">
            <a:extLst>
              <a:ext uri="{FF2B5EF4-FFF2-40B4-BE49-F238E27FC236}">
                <a16:creationId xmlns:a16="http://schemas.microsoft.com/office/drawing/2014/main" id="{E5520479-9DAB-498A-956C-B48E2928D85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5244727"/>
            <a:ext cx="6153150" cy="553998"/>
          </a:xfrm>
        </p:spPr>
        <p:txBody>
          <a:bodyPr anchor="b" anchorCtr="0">
            <a:noAutofit/>
          </a:bodyPr>
          <a:lstStyle>
            <a:lvl1pPr>
              <a:lnSpc>
                <a:spcPct val="100000"/>
              </a:lnSpc>
              <a:defRPr sz="4000" spc="-60" baseline="0"/>
            </a:lvl1pPr>
          </a:lstStyle>
          <a:p>
            <a:r>
              <a:rPr lang="nl-NL" noProof="0" dirty="0"/>
              <a:t>Klik om titel toe te voegen</a:t>
            </a:r>
          </a:p>
        </p:txBody>
      </p:sp>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5" name="Picture Placeholder 14">
            <a:extLst>
              <a:ext uri="{FF2B5EF4-FFF2-40B4-BE49-F238E27FC236}">
                <a16:creationId xmlns:a16="http://schemas.microsoft.com/office/drawing/2014/main" id="{1D99B095-1501-4B59-8DD9-77BC4593140D}"/>
              </a:ext>
            </a:extLst>
          </p:cNvPr>
          <p:cNvSpPr>
            <a:spLocks noGrp="1"/>
          </p:cNvSpPr>
          <p:nvPr>
            <p:ph type="pic" sz="quarter" idx="14" hasCustomPrompt="1"/>
          </p:nvPr>
        </p:nvSpPr>
        <p:spPr>
          <a:xfrm>
            <a:off x="614838" y="0"/>
            <a:ext cx="11577162" cy="5394374"/>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3" name="Rectangle 106">
            <a:extLst>
              <a:ext uri="{FF2B5EF4-FFF2-40B4-BE49-F238E27FC236}">
                <a16:creationId xmlns:a16="http://schemas.microsoft.com/office/drawing/2014/main" id="{CFF65860-E1F0-447E-9D6A-0D2CD930F7CE}"/>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60" name="Rectangle 106">
            <a:extLst>
              <a:ext uri="{FF2B5EF4-FFF2-40B4-BE49-F238E27FC236}">
                <a16:creationId xmlns:a16="http://schemas.microsoft.com/office/drawing/2014/main" id="{277AB3C3-E037-4640-B717-8C67D9D494E7}"/>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89178FDE-BAE0-43E7-AA1A-06482FFE70D0}"/>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79063005-F1F2-4D01-B0B5-A49EF674AE07}"/>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7" name="Groep 26">
              <a:extLst>
                <a:ext uri="{FF2B5EF4-FFF2-40B4-BE49-F238E27FC236}">
                  <a16:creationId xmlns:a16="http://schemas.microsoft.com/office/drawing/2014/main" id="{9DA16140-637C-4113-B03C-56E860934D1E}"/>
                </a:ext>
              </a:extLst>
            </p:cNvPr>
            <p:cNvGrpSpPr>
              <a:grpSpLocks noChangeAspect="1"/>
            </p:cNvGrpSpPr>
            <p:nvPr userDrawn="1"/>
          </p:nvGrpSpPr>
          <p:grpSpPr>
            <a:xfrm>
              <a:off x="12616299" y="4739224"/>
              <a:ext cx="1766851" cy="793244"/>
              <a:chOff x="2766083" y="6357983"/>
              <a:chExt cx="1485890" cy="667104"/>
            </a:xfrm>
          </p:grpSpPr>
          <p:pic>
            <p:nvPicPr>
              <p:cNvPr id="32" name="Picture 15">
                <a:extLst>
                  <a:ext uri="{FF2B5EF4-FFF2-40B4-BE49-F238E27FC236}">
                    <a16:creationId xmlns:a16="http://schemas.microsoft.com/office/drawing/2014/main" id="{36FCE058-5E9B-4FD6-ACC6-37514A9F0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3" name="Picture 18">
                <a:extLst>
                  <a:ext uri="{FF2B5EF4-FFF2-40B4-BE49-F238E27FC236}">
                    <a16:creationId xmlns:a16="http://schemas.microsoft.com/office/drawing/2014/main" id="{CCC80EA5-C81F-4D8A-B10E-2B60F9DCA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4" name="Picture 19">
                <a:extLst>
                  <a:ext uri="{FF2B5EF4-FFF2-40B4-BE49-F238E27FC236}">
                    <a16:creationId xmlns:a16="http://schemas.microsoft.com/office/drawing/2014/main" id="{2AD5621E-6CAC-42BF-A25D-A5987E6E3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5" name="Straight Arrow Connector 23">
                <a:extLst>
                  <a:ext uri="{FF2B5EF4-FFF2-40B4-BE49-F238E27FC236}">
                    <a16:creationId xmlns:a16="http://schemas.microsoft.com/office/drawing/2014/main" id="{9058038B-1BC4-49E6-ABDC-8AB5443379A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24">
                <a:extLst>
                  <a:ext uri="{FF2B5EF4-FFF2-40B4-BE49-F238E27FC236}">
                    <a16:creationId xmlns:a16="http://schemas.microsoft.com/office/drawing/2014/main" id="{E8165268-5D35-469D-8597-6D7F95736D85}"/>
                  </a:ext>
                </a:extLst>
              </p:cNvPr>
              <p:cNvCxnSpPr>
                <a:stCxn id="32" idx="0"/>
                <a:endCxn id="3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21453590-87D7-4817-B0AF-397D57FE1D36}"/>
                  </a:ext>
                </a:extLst>
              </p:cNvPr>
              <p:cNvCxnSpPr>
                <a:stCxn id="32" idx="3"/>
                <a:endCxn id="3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711094D4-2046-48AD-9187-123542806E9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28">
                <a:extLst>
                  <a:ext uri="{FF2B5EF4-FFF2-40B4-BE49-F238E27FC236}">
                    <a16:creationId xmlns:a16="http://schemas.microsoft.com/office/drawing/2014/main" id="{31143F47-FD36-49F8-9826-41682785F043}"/>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8" name="Groep 27">
              <a:extLst>
                <a:ext uri="{FF2B5EF4-FFF2-40B4-BE49-F238E27FC236}">
                  <a16:creationId xmlns:a16="http://schemas.microsoft.com/office/drawing/2014/main" id="{CC553825-F1A0-4F3F-BF73-52CEAF84DB83}"/>
                </a:ext>
              </a:extLst>
            </p:cNvPr>
            <p:cNvGrpSpPr/>
            <p:nvPr userDrawn="1"/>
          </p:nvGrpSpPr>
          <p:grpSpPr>
            <a:xfrm>
              <a:off x="12610022" y="1108316"/>
              <a:ext cx="425380" cy="577954"/>
              <a:chOff x="-37364" y="4061531"/>
              <a:chExt cx="571037" cy="775855"/>
            </a:xfrm>
          </p:grpSpPr>
          <p:pic>
            <p:nvPicPr>
              <p:cNvPr id="30" name="Afbeelding 29">
                <a:extLst>
                  <a:ext uri="{FF2B5EF4-FFF2-40B4-BE49-F238E27FC236}">
                    <a16:creationId xmlns:a16="http://schemas.microsoft.com/office/drawing/2014/main" id="{45C84A41-9738-4507-8304-0BA722E1CC2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1" name="Rectangle 21">
                <a:extLst>
                  <a:ext uri="{FF2B5EF4-FFF2-40B4-BE49-F238E27FC236}">
                    <a16:creationId xmlns:a16="http://schemas.microsoft.com/office/drawing/2014/main" id="{F88C8D67-DCA7-4464-9858-FCF662DD034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29" name="Afbeelding 28">
              <a:extLst>
                <a:ext uri="{FF2B5EF4-FFF2-40B4-BE49-F238E27FC236}">
                  <a16:creationId xmlns:a16="http://schemas.microsoft.com/office/drawing/2014/main" id="{ABBF3883-BF5F-4F6D-AAFC-4C8A3EEE973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40" name="Graphic 39">
            <a:extLst>
              <a:ext uri="{FF2B5EF4-FFF2-40B4-BE49-F238E27FC236}">
                <a16:creationId xmlns:a16="http://schemas.microsoft.com/office/drawing/2014/main" id="{F543C340-19DC-4792-8963-3937598541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90730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1">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0B8FC82-B2D7-4277-A3F9-11F9C6775F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2" cy="6858001"/>
          </a:xfrm>
          <a:prstGeom prst="rect">
            <a:avLst/>
          </a:prstGeom>
        </p:spPr>
      </p:pic>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194918"/>
            <a:ext cx="6152400" cy="1123949"/>
          </a:xfrm>
        </p:spPr>
        <p:txBody>
          <a:bodyPr anchor="b" anchorCtr="0">
            <a:noAutofit/>
          </a:bodyPr>
          <a:lstStyle>
            <a:lvl1pPr>
              <a:lnSpc>
                <a:spcPct val="80000"/>
              </a:lnSpc>
              <a:defRPr sz="4000" spc="-60" baseline="0"/>
            </a:lvl1pPr>
          </a:lstStyle>
          <a:p>
            <a:r>
              <a:rPr lang="nl-NL" noProof="0" dirty="0"/>
              <a:t>Klik om titel toe te voegen</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5419726" y="4768849"/>
            <a:ext cx="6152400" cy="590400"/>
          </a:xfrm>
        </p:spPr>
        <p:txBody>
          <a:bodyPr/>
          <a:lstStyle>
            <a:lvl1pPr>
              <a:defRPr sz="4000" spc="-60" baseline="0">
                <a:solidFill>
                  <a:srgbClr val="1191FA"/>
                </a:solidFill>
              </a:defRPr>
            </a:lvl1pPr>
          </a:lstStyle>
          <a:p>
            <a:pPr lvl="0"/>
            <a:r>
              <a:rPr lang="nl-NL" noProof="0" dirty="0"/>
              <a:t>Klik om subtitel toe te voegen</a:t>
            </a:r>
          </a:p>
        </p:txBody>
      </p:sp>
      <p:pic>
        <p:nvPicPr>
          <p:cNvPr id="9" name="Graphic 8">
            <a:extLst>
              <a:ext uri="{FF2B5EF4-FFF2-40B4-BE49-F238E27FC236}">
                <a16:creationId xmlns:a16="http://schemas.microsoft.com/office/drawing/2014/main" id="{0F40FA24-7A5D-49CB-834F-4190E2A4EB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598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422760" y="2286197"/>
            <a:ext cx="8333981" cy="1123949"/>
          </a:xfrm>
        </p:spPr>
        <p:txBody>
          <a:bodyPr anchor="b" anchorCtr="0">
            <a:noAutofit/>
          </a:bodyPr>
          <a:lstStyle>
            <a:lvl1pPr>
              <a:lnSpc>
                <a:spcPct val="80000"/>
              </a:lnSpc>
              <a:defRPr sz="4800" spc="-60" baseline="0"/>
            </a:lvl1pPr>
          </a:lstStyle>
          <a:p>
            <a:r>
              <a:rPr lang="nl-NL" noProof="0" dirty="0"/>
              <a:t>Klik om titel toe te voegen</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1422760" y="4624705"/>
            <a:ext cx="8333980" cy="232858"/>
          </a:xfrm>
        </p:spPr>
        <p:txBody>
          <a:bodyPr>
            <a:noAutofit/>
          </a:bodyPr>
          <a:lstStyle>
            <a:lvl1pPr>
              <a:lnSpc>
                <a:spcPct val="80000"/>
              </a:lnSpc>
              <a:spcAft>
                <a:spcPts val="0"/>
              </a:spcAft>
              <a:defRPr sz="23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422761" y="3784712"/>
            <a:ext cx="8333980" cy="590400"/>
          </a:xfrm>
        </p:spPr>
        <p:txBody>
          <a:bodyPr/>
          <a:lstStyle>
            <a:lvl1pPr>
              <a:defRPr sz="4800" spc="-60" baseline="0">
                <a:solidFill>
                  <a:srgbClr val="1191FA"/>
                </a:solidFill>
              </a:defRPr>
            </a:lvl1pPr>
          </a:lstStyle>
          <a:p>
            <a:pPr lvl="0"/>
            <a:r>
              <a:rPr lang="nl-NL" noProof="0" dirty="0"/>
              <a:t>Klik om subtitel toe te voegen</a:t>
            </a:r>
          </a:p>
        </p:txBody>
      </p:sp>
      <p:pic>
        <p:nvPicPr>
          <p:cNvPr id="9" name="Graphic 8">
            <a:extLst>
              <a:ext uri="{FF2B5EF4-FFF2-40B4-BE49-F238E27FC236}">
                <a16:creationId xmlns:a16="http://schemas.microsoft.com/office/drawing/2014/main" id="{05DED11D-96FC-40B4-87C4-76DE5439B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8" y="5840001"/>
            <a:ext cx="3517200" cy="669493"/>
          </a:xfrm>
          <a:prstGeom prst="rect">
            <a:avLst/>
          </a:prstGeom>
        </p:spPr>
      </p:pic>
      <p:pic>
        <p:nvPicPr>
          <p:cNvPr id="12" name="Graphic 11">
            <a:extLst>
              <a:ext uri="{FF2B5EF4-FFF2-40B4-BE49-F238E27FC236}">
                <a16:creationId xmlns:a16="http://schemas.microsoft.com/office/drawing/2014/main" id="{CCA16013-E907-4322-9C36-9AA55C8DA79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3983" r="717" b="30830"/>
          <a:stretch/>
        </p:blipFill>
        <p:spPr>
          <a:xfrm>
            <a:off x="87461" y="0"/>
            <a:ext cx="12104539" cy="3784712"/>
          </a:xfrm>
          <a:prstGeom prst="rect">
            <a:avLst/>
          </a:prstGeom>
        </p:spPr>
      </p:pic>
    </p:spTree>
    <p:extLst>
      <p:ext uri="{BB962C8B-B14F-4D97-AF65-F5344CB8AC3E}">
        <p14:creationId xmlns:p14="http://schemas.microsoft.com/office/powerpoint/2010/main" val="189221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grpSp>
        <p:nvGrpSpPr>
          <p:cNvPr id="3" name="Groep 2">
            <a:extLst>
              <a:ext uri="{FF2B5EF4-FFF2-40B4-BE49-F238E27FC236}">
                <a16:creationId xmlns:a16="http://schemas.microsoft.com/office/drawing/2014/main" id="{2CF7D35E-BD38-4E1D-A1A4-DCE809B613B2}"/>
              </a:ext>
            </a:extLst>
          </p:cNvPr>
          <p:cNvGrpSpPr/>
          <p:nvPr userDrawn="1"/>
        </p:nvGrpSpPr>
        <p:grpSpPr>
          <a:xfrm>
            <a:off x="-2463800" y="0"/>
            <a:ext cx="2329217" cy="2718588"/>
            <a:chOff x="-2463800" y="0"/>
            <a:chExt cx="2329217" cy="2718588"/>
          </a:xfrm>
        </p:grpSpPr>
        <p:sp>
          <p:nvSpPr>
            <p:cNvPr id="29" name="Rectangle 106">
              <a:extLst>
                <a:ext uri="{FF2B5EF4-FFF2-40B4-BE49-F238E27FC236}">
                  <a16:creationId xmlns:a16="http://schemas.microsoft.com/office/drawing/2014/main" id="{8EFECCA7-ADC2-45D3-A6C3-E5EDB3B498E7}"/>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0" name="Group 22">
              <a:extLst>
                <a:ext uri="{FF2B5EF4-FFF2-40B4-BE49-F238E27FC236}">
                  <a16:creationId xmlns:a16="http://schemas.microsoft.com/office/drawing/2014/main" id="{5012CF3D-ADB2-4D14-BF7C-A9FD5145CF7F}"/>
                </a:ext>
              </a:extLst>
            </p:cNvPr>
            <p:cNvGrpSpPr/>
            <p:nvPr userDrawn="1"/>
          </p:nvGrpSpPr>
          <p:grpSpPr>
            <a:xfrm>
              <a:off x="-2318863" y="1050055"/>
              <a:ext cx="2044800" cy="534731"/>
              <a:chOff x="-2108199" y="3333735"/>
              <a:chExt cx="2314576" cy="605280"/>
            </a:xfrm>
          </p:grpSpPr>
          <p:grpSp>
            <p:nvGrpSpPr>
              <p:cNvPr id="31" name="Group 9">
                <a:extLst>
                  <a:ext uri="{FF2B5EF4-FFF2-40B4-BE49-F238E27FC236}">
                    <a16:creationId xmlns:a16="http://schemas.microsoft.com/office/drawing/2014/main" id="{B5876244-CC7A-4388-B381-62B883FC1285}"/>
                  </a:ext>
                </a:extLst>
              </p:cNvPr>
              <p:cNvGrpSpPr/>
              <p:nvPr userDrawn="1"/>
            </p:nvGrpSpPr>
            <p:grpSpPr>
              <a:xfrm>
                <a:off x="-2108199" y="3333735"/>
                <a:ext cx="2314576" cy="605280"/>
                <a:chOff x="-1062434" y="2679700"/>
                <a:chExt cx="2314576" cy="605280"/>
              </a:xfrm>
            </p:grpSpPr>
            <p:pic>
              <p:nvPicPr>
                <p:cNvPr id="33" name="Picture 5">
                  <a:extLst>
                    <a:ext uri="{FF2B5EF4-FFF2-40B4-BE49-F238E27FC236}">
                      <a16:creationId xmlns:a16="http://schemas.microsoft.com/office/drawing/2014/main" id="{BCFA0C2F-F1B3-48A7-872C-B7C11C1FD90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4" name="Rectangle 21">
                  <a:extLst>
                    <a:ext uri="{FF2B5EF4-FFF2-40B4-BE49-F238E27FC236}">
                      <a16:creationId xmlns:a16="http://schemas.microsoft.com/office/drawing/2014/main" id="{3AAB3979-EBA7-4D1A-AF18-C6B82FB03B27}"/>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2" name="Graphic 19" descr="Close with solid fill">
                <a:extLst>
                  <a:ext uri="{FF2B5EF4-FFF2-40B4-BE49-F238E27FC236}">
                    <a16:creationId xmlns:a16="http://schemas.microsoft.com/office/drawing/2014/main" id="{5A99591B-19E3-4428-AAEA-EB23D7911F4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619125" y="1529540"/>
            <a:ext cx="10966451" cy="4320000"/>
          </a:xfrm>
        </p:spPr>
        <p:txBody>
          <a:bodyPr/>
          <a:lstStyle>
            <a:lvl1pPr marL="0" indent="0">
              <a:lnSpc>
                <a:spcPct val="80000"/>
              </a:lnSpc>
              <a:spcBef>
                <a:spcPts val="0"/>
              </a:spcBef>
              <a:buFont typeface="+mj-lt"/>
              <a:buNone/>
              <a:defRPr b="1">
                <a:solidFill>
                  <a:schemeClr val="tx2"/>
                </a:solidFill>
              </a:defRPr>
            </a:lvl1pPr>
            <a:lvl2pPr marL="0" indent="0">
              <a:lnSpc>
                <a:spcPct val="80000"/>
              </a:lnSpc>
              <a:spcBef>
                <a:spcPts val="0"/>
              </a:spcBef>
              <a:buNone/>
              <a:defRPr>
                <a:solidFill>
                  <a:schemeClr val="bg2"/>
                </a:solidFill>
              </a:defRPr>
            </a:lvl2pPr>
            <a:lvl3pPr marL="360000" indent="-360000">
              <a:lnSpc>
                <a:spcPct val="80000"/>
              </a:lnSpc>
              <a:spcBef>
                <a:spcPts val="0"/>
              </a:spcBef>
              <a:buFont typeface="+mj-lt"/>
              <a:buAutoNum type="arabicPeriod"/>
              <a:defRPr/>
            </a:lvl3pPr>
            <a:lvl4pPr marL="630000">
              <a:lnSpc>
                <a:spcPct val="80000"/>
              </a:lnSpc>
              <a:spcBef>
                <a:spcPts val="0"/>
              </a:spcBef>
              <a:defRPr/>
            </a:lvl4pPr>
            <a:lvl5pPr>
              <a:lnSpc>
                <a:spcPts val="2800"/>
              </a:lnSpc>
              <a:spcBef>
                <a:spcPts val="1200"/>
              </a:spcBef>
              <a:defRPr/>
            </a:lvl5pPr>
          </a:lstStyle>
          <a:p>
            <a:pPr lvl="0"/>
            <a:r>
              <a:rPr lang="nl-NL" noProof="0" dirty="0"/>
              <a:t>Klik om kop toe te voegen</a:t>
            </a:r>
          </a:p>
          <a:p>
            <a:pPr lvl="1"/>
            <a:r>
              <a:rPr lang="nl-NL" noProof="0" dirty="0" err="1"/>
              <a:t>Subkop</a:t>
            </a:r>
            <a:endParaRPr lang="nl-NL" noProof="0" dirty="0"/>
          </a:p>
          <a:p>
            <a:pPr lvl="2"/>
            <a:r>
              <a:rPr lang="nl-NL" noProof="0" dirty="0"/>
              <a:t>Agendapunt</a:t>
            </a:r>
          </a:p>
          <a:p>
            <a:pPr lvl="3"/>
            <a:r>
              <a:rPr lang="nl-NL" noProof="0" dirty="0" err="1"/>
              <a:t>Bullet</a:t>
            </a:r>
            <a:r>
              <a:rPr lang="nl-NL" noProof="0" dirty="0"/>
              <a:t> niveau</a:t>
            </a:r>
          </a:p>
        </p:txBody>
      </p:sp>
      <p:sp>
        <p:nvSpPr>
          <p:cNvPr id="4" name="Slide Number Placeholder 3">
            <a:extLst>
              <a:ext uri="{FF2B5EF4-FFF2-40B4-BE49-F238E27FC236}">
                <a16:creationId xmlns:a16="http://schemas.microsoft.com/office/drawing/2014/main" id="{FC7632C6-E4C5-4388-B122-E2FF62E3DB65}"/>
              </a:ext>
            </a:extLst>
          </p:cNvPr>
          <p:cNvSpPr>
            <a:spLocks noGrp="1"/>
          </p:cNvSpPr>
          <p:nvPr>
            <p:ph type="sldNum" sz="quarter" idx="11"/>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0550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619125" y="1530000"/>
            <a:ext cx="10966451" cy="4320000"/>
          </a:xfrm>
        </p:spPr>
        <p:txBody>
          <a:bodyPr/>
          <a:lstStyle>
            <a:lvl1pPr marL="0" indent="0">
              <a:lnSpc>
                <a:spcPct val="80000"/>
              </a:lnSpc>
              <a:spcBef>
                <a:spcPts val="0"/>
              </a:spcBef>
              <a:spcAft>
                <a:spcPts val="0"/>
              </a:spcAft>
              <a:buFont typeface="+mj-lt"/>
              <a:buNone/>
              <a:defRPr b="1">
                <a:solidFill>
                  <a:schemeClr val="tx2"/>
                </a:solidFill>
              </a:defRPr>
            </a:lvl1pPr>
            <a:lvl2pPr marL="0" indent="0">
              <a:lnSpc>
                <a:spcPct val="80000"/>
              </a:lnSpc>
              <a:spcBef>
                <a:spcPts val="0"/>
              </a:spcBef>
              <a:spcAft>
                <a:spcPts val="0"/>
              </a:spcAft>
              <a:buNone/>
              <a:defRPr>
                <a:solidFill>
                  <a:schemeClr val="bg2"/>
                </a:solidFill>
              </a:defRPr>
            </a:lvl2pPr>
            <a:lvl3pPr marL="0" indent="0">
              <a:lnSpc>
                <a:spcPct val="80000"/>
              </a:lnSpc>
              <a:spcBef>
                <a:spcPts val="0"/>
              </a:spcBef>
              <a:spcAft>
                <a:spcPts val="0"/>
              </a:spcAft>
              <a:buFont typeface="+mj-lt"/>
              <a:buNone/>
              <a:defRPr/>
            </a:lvl3pPr>
            <a:lvl4pPr marL="270000">
              <a:lnSpc>
                <a:spcPct val="80000"/>
              </a:lnSpc>
              <a:spcBef>
                <a:spcPts val="0"/>
              </a:spcBef>
              <a:spcAft>
                <a:spcPts val="0"/>
              </a:spcAft>
              <a:defRPr/>
            </a:lvl4pPr>
            <a:lvl5pPr marL="540000">
              <a:lnSpc>
                <a:spcPct val="80000"/>
              </a:lnSpc>
              <a:spcBef>
                <a:spcPts val="0"/>
              </a:spcBef>
              <a:spcAft>
                <a:spcPts val="0"/>
              </a:spcAft>
              <a:defRPr/>
            </a:lvl5pPr>
            <a:lvl6pPr marL="810000">
              <a:lnSpc>
                <a:spcPct val="80000"/>
              </a:lnSpc>
              <a:spcBef>
                <a:spcPts val="0"/>
              </a:spcBef>
              <a:spcAft>
                <a:spcPts val="0"/>
              </a:spcAft>
              <a:defRPr/>
            </a:lvl6pPr>
            <a:lvl7pPr marL="1080000">
              <a:lnSpc>
                <a:spcPct val="80000"/>
              </a:lnSpc>
              <a:spcBef>
                <a:spcPts val="0"/>
              </a:spcBef>
              <a:spcAft>
                <a:spcPts val="0"/>
              </a:spcAft>
              <a:defRPr/>
            </a:lvl7pPr>
          </a:lstStyle>
          <a:p>
            <a:pPr lvl="0"/>
            <a:r>
              <a:rPr lang="nl-NL" noProof="0" dirty="0"/>
              <a:t>Klik om kop toe te voegen</a:t>
            </a:r>
          </a:p>
          <a:p>
            <a:pPr lvl="1"/>
            <a:r>
              <a:rPr lang="nl-NL" noProof="0" dirty="0" err="1"/>
              <a:t>Subkop</a:t>
            </a:r>
            <a:endParaRPr lang="nl-NL" noProof="0" dirty="0"/>
          </a:p>
          <a:p>
            <a:pPr lvl="2"/>
            <a:r>
              <a:rPr lang="nl-NL" noProof="0" dirty="0"/>
              <a:t>Body tekst</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p:txBody>
      </p:sp>
      <p:grpSp>
        <p:nvGrpSpPr>
          <p:cNvPr id="26" name="Groep 25">
            <a:extLst>
              <a:ext uri="{FF2B5EF4-FFF2-40B4-BE49-F238E27FC236}">
                <a16:creationId xmlns:a16="http://schemas.microsoft.com/office/drawing/2014/main" id="{08A15A47-0960-4D45-B4FF-EF3A0BAEF993}"/>
              </a:ext>
            </a:extLst>
          </p:cNvPr>
          <p:cNvGrpSpPr/>
          <p:nvPr userDrawn="1"/>
        </p:nvGrpSpPr>
        <p:grpSpPr>
          <a:xfrm>
            <a:off x="-2463800" y="0"/>
            <a:ext cx="2329217" cy="2718588"/>
            <a:chOff x="-2463800" y="0"/>
            <a:chExt cx="2329217" cy="2718588"/>
          </a:xfrm>
        </p:grpSpPr>
        <p:sp>
          <p:nvSpPr>
            <p:cNvPr id="27" name="Rectangle 106">
              <a:extLst>
                <a:ext uri="{FF2B5EF4-FFF2-40B4-BE49-F238E27FC236}">
                  <a16:creationId xmlns:a16="http://schemas.microsoft.com/office/drawing/2014/main" id="{A1DB3519-1E30-4471-AD4C-6DDC3B82DFD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8" name="Group 22">
              <a:extLst>
                <a:ext uri="{FF2B5EF4-FFF2-40B4-BE49-F238E27FC236}">
                  <a16:creationId xmlns:a16="http://schemas.microsoft.com/office/drawing/2014/main" id="{612871E4-A9D5-43D2-AE74-F57FE2965C84}"/>
                </a:ext>
              </a:extLst>
            </p:cNvPr>
            <p:cNvGrpSpPr/>
            <p:nvPr userDrawn="1"/>
          </p:nvGrpSpPr>
          <p:grpSpPr>
            <a:xfrm>
              <a:off x="-2318863" y="1050055"/>
              <a:ext cx="2044800" cy="534731"/>
              <a:chOff x="-2108199" y="3333735"/>
              <a:chExt cx="2314576" cy="605280"/>
            </a:xfrm>
          </p:grpSpPr>
          <p:grpSp>
            <p:nvGrpSpPr>
              <p:cNvPr id="29" name="Group 9">
                <a:extLst>
                  <a:ext uri="{FF2B5EF4-FFF2-40B4-BE49-F238E27FC236}">
                    <a16:creationId xmlns:a16="http://schemas.microsoft.com/office/drawing/2014/main" id="{7D793679-3082-42EF-9205-D87BB9DE0281}"/>
                  </a:ext>
                </a:extLst>
              </p:cNvPr>
              <p:cNvGrpSpPr/>
              <p:nvPr userDrawn="1"/>
            </p:nvGrpSpPr>
            <p:grpSpPr>
              <a:xfrm>
                <a:off x="-2108199" y="3333735"/>
                <a:ext cx="2314576" cy="605280"/>
                <a:chOff x="-1062434" y="2679700"/>
                <a:chExt cx="2314576" cy="605280"/>
              </a:xfrm>
            </p:grpSpPr>
            <p:pic>
              <p:nvPicPr>
                <p:cNvPr id="31" name="Picture 5">
                  <a:extLst>
                    <a:ext uri="{FF2B5EF4-FFF2-40B4-BE49-F238E27FC236}">
                      <a16:creationId xmlns:a16="http://schemas.microsoft.com/office/drawing/2014/main" id="{D145A39A-1240-4A8F-9798-FB32AB4DCC50}"/>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1B96E3E2-C2BE-4C80-BF91-326F6FF78E7E}"/>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0" name="Graphic 19" descr="Close with solid fill">
                <a:extLst>
                  <a:ext uri="{FF2B5EF4-FFF2-40B4-BE49-F238E27FC236}">
                    <a16:creationId xmlns:a16="http://schemas.microsoft.com/office/drawing/2014/main" id="{69DF857E-8B49-467D-A623-BD02BF2EAB1A}"/>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4E165EC0-D73C-4C51-9202-7CAC512A781B}"/>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5738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619125" y="460376"/>
            <a:ext cx="10975975" cy="659242"/>
          </a:xfrm>
          <a:prstGeom prst="rect">
            <a:avLst/>
          </a:prstGeom>
        </p:spPr>
        <p:txBody>
          <a:bodyPr vert="horz" lIns="0" tIns="0" rIns="0" bIns="0" rtlCol="0" anchor="t" anchorCtr="0">
            <a:noAutofit/>
          </a:bodyPr>
          <a:lstStyle/>
          <a:p>
            <a:r>
              <a:rPr lang="nl-NL" noProof="0" dirty="0"/>
              <a:t>Klik om titel toe te voegen</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619125" y="1528807"/>
            <a:ext cx="10975975" cy="4320000"/>
          </a:xfrm>
          <a:prstGeom prst="rect">
            <a:avLst/>
          </a:prstGeom>
        </p:spPr>
        <p:txBody>
          <a:bodyPr vert="horz" lIns="0" tIns="0" rIns="0" bIns="0" rtlCol="0" anchor="t" anchorCtr="0">
            <a:noAutofit/>
          </a:bodyPr>
          <a:lstStyle/>
          <a:p>
            <a:pPr lvl="0"/>
            <a:r>
              <a:rPr lang="nl-NL" noProof="0" dirty="0"/>
              <a:t>Klik om tekst toe te voegen</a:t>
            </a:r>
          </a:p>
          <a:p>
            <a:pPr lvl="1"/>
            <a:r>
              <a:rPr lang="nl-NL" noProof="0" dirty="0" err="1"/>
              <a:t>Bullet</a:t>
            </a:r>
            <a:r>
              <a:rPr lang="nl-NL" noProof="0" dirty="0"/>
              <a:t> niveau 1</a:t>
            </a:r>
          </a:p>
          <a:p>
            <a:pPr lvl="2"/>
            <a:r>
              <a:rPr lang="nl-NL" noProof="0" dirty="0" err="1"/>
              <a:t>Bullet</a:t>
            </a:r>
            <a:r>
              <a:rPr lang="nl-NL" noProof="0" dirty="0"/>
              <a:t> niveau 2</a:t>
            </a:r>
          </a:p>
          <a:p>
            <a:pPr lvl="3"/>
            <a:r>
              <a:rPr lang="nl-NL" noProof="0" dirty="0" err="1"/>
              <a:t>Bullet</a:t>
            </a:r>
            <a:r>
              <a:rPr lang="nl-NL" noProof="0" dirty="0"/>
              <a:t> niveau 3</a:t>
            </a:r>
          </a:p>
          <a:p>
            <a:pPr lvl="4"/>
            <a:r>
              <a:rPr lang="nl-NL" noProof="0" dirty="0" err="1"/>
              <a:t>Bullet</a:t>
            </a:r>
            <a:r>
              <a:rPr lang="nl-NL" noProof="0" dirty="0"/>
              <a:t> niveau 4</a:t>
            </a:r>
          </a:p>
          <a:p>
            <a:pPr lvl="5"/>
            <a:r>
              <a:rPr lang="nl-NL" noProof="0" dirty="0" err="1"/>
              <a:t>Bullet</a:t>
            </a:r>
            <a:r>
              <a:rPr lang="nl-NL" noProof="0" dirty="0"/>
              <a:t> niveau 5</a:t>
            </a:r>
          </a:p>
          <a:p>
            <a:pPr lvl="6"/>
            <a:r>
              <a:rPr lang="nl-NL" noProof="0" dirty="0" err="1"/>
              <a:t>Bullet</a:t>
            </a:r>
            <a:r>
              <a:rPr lang="nl-NL" noProof="0" dirty="0"/>
              <a:t> niveau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cxnSp>
        <p:nvCxnSpPr>
          <p:cNvPr id="7" name="Straight Connector 6">
            <a:extLst>
              <a:ext uri="{FF2B5EF4-FFF2-40B4-BE49-F238E27FC236}">
                <a16:creationId xmlns:a16="http://schemas.microsoft.com/office/drawing/2014/main" id="{0C382846-0594-4291-9CB1-B6452D54A367}"/>
              </a:ext>
            </a:extLst>
          </p:cNvPr>
          <p:cNvCxnSpPr>
            <a:cxnSpLocks/>
          </p:cNvCxnSpPr>
          <p:nvPr userDrawn="1"/>
        </p:nvCxnSpPr>
        <p:spPr>
          <a:xfrm>
            <a:off x="628649" y="1125970"/>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11229975" y="6191328"/>
            <a:ext cx="365125" cy="249385"/>
          </a:xfrm>
          <a:prstGeom prst="rect">
            <a:avLst/>
          </a:prstGeom>
        </p:spPr>
        <p:txBody>
          <a:bodyPr vert="horz" lIns="0" tIns="0" rIns="0" bIns="0" rtlCol="0" anchor="ctr"/>
          <a:lstStyle>
            <a:lvl1pPr algn="r">
              <a:defRPr sz="1200">
                <a:solidFill>
                  <a:schemeClr val="tx1"/>
                </a:solidFill>
              </a:defRPr>
            </a:lvl1pPr>
          </a:lstStyle>
          <a:p>
            <a:fld id="{5A195573-6125-40C3-AA0C-3AC6CFB9F86B}" type="slidenum">
              <a:rPr lang="en-US" smtClean="0"/>
              <a:pPr/>
              <a:t>‹nr.›</a:t>
            </a:fld>
            <a:endParaRPr lang="en-US" dirty="0"/>
          </a:p>
        </p:txBody>
      </p:sp>
      <p:pic>
        <p:nvPicPr>
          <p:cNvPr id="9" name="Graphic 8">
            <a:extLst>
              <a:ext uri="{FF2B5EF4-FFF2-40B4-BE49-F238E27FC236}">
                <a16:creationId xmlns:a16="http://schemas.microsoft.com/office/drawing/2014/main" id="{C73F4658-9387-4F5E-B7A6-8DB6678A9A81}"/>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1243466960"/>
      </p:ext>
    </p:extLst>
  </p:cSld>
  <p:clrMap bg1="lt1" tx1="dk1" bg2="lt2" tx2="dk2" accent1="accent1" accent2="accent2" accent3="accent3" accent4="accent4" accent5="accent5" accent6="accent6" hlink="hlink" folHlink="folHlink"/>
  <p:sldLayoutIdLst>
    <p:sldLayoutId id="2147483674" r:id="rId1"/>
    <p:sldLayoutId id="2147483652" r:id="rId2"/>
    <p:sldLayoutId id="2147483653" r:id="rId3"/>
    <p:sldLayoutId id="2147483671" r:id="rId4"/>
    <p:sldLayoutId id="2147483672" r:id="rId5"/>
    <p:sldLayoutId id="2147483651" r:id="rId6"/>
    <p:sldLayoutId id="2147483677" r:id="rId7"/>
    <p:sldLayoutId id="2147483675" r:id="rId8"/>
    <p:sldLayoutId id="2147483650" r:id="rId9"/>
    <p:sldLayoutId id="2147483655" r:id="rId10"/>
    <p:sldLayoutId id="2147483659" r:id="rId11"/>
    <p:sldLayoutId id="2147483676" r:id="rId12"/>
    <p:sldLayoutId id="2147483657" r:id="rId13"/>
    <p:sldLayoutId id="2147483658" r:id="rId14"/>
    <p:sldLayoutId id="2147483665" r:id="rId15"/>
    <p:sldLayoutId id="2147483666" r:id="rId16"/>
    <p:sldLayoutId id="2147483667" r:id="rId17"/>
    <p:sldLayoutId id="2147483656" r:id="rId18"/>
    <p:sldLayoutId id="2147483654" r:id="rId19"/>
    <p:sldLayoutId id="2147483668" r:id="rId20"/>
    <p:sldLayoutId id="2147483669" r:id="rId21"/>
    <p:sldLayoutId id="2147483660" r:id="rId22"/>
    <p:sldLayoutId id="2147483661" r:id="rId23"/>
    <p:sldLayoutId id="2147483662" r:id="rId24"/>
    <p:sldLayoutId id="2147483664" r:id="rId25"/>
    <p:sldLayoutId id="2147483663" r:id="rId26"/>
    <p:sldLayoutId id="2147483673" r:id="rId27"/>
  </p:sldLayoutIdLst>
  <p:hf hdr="0" ftr="0" dt="0"/>
  <p:txStyles>
    <p:titleStyle>
      <a:lvl1pPr algn="l" defTabSz="914400" rtl="0" eaLnBrk="1" latinLnBrk="0" hangingPunct="1">
        <a:lnSpc>
          <a:spcPct val="80000"/>
        </a:lnSpc>
        <a:spcBef>
          <a:spcPct val="0"/>
        </a:spcBef>
        <a:buNone/>
        <a:defRPr sz="4000" kern="1200" spc="-60" baseline="0">
          <a:solidFill>
            <a:schemeClr val="bg2"/>
          </a:solidFill>
          <a:latin typeface="+mj-lt"/>
          <a:ea typeface="+mj-ea"/>
          <a:cs typeface="+mj-cs"/>
        </a:defRPr>
      </a:lvl1pPr>
    </p:titleStyle>
    <p:bodyStyle>
      <a:lvl1pPr marL="0" indent="0" algn="l" defTabSz="914400" rtl="0" eaLnBrk="1" latinLnBrk="0" hangingPunct="1">
        <a:lnSpc>
          <a:spcPct val="80000"/>
        </a:lnSpc>
        <a:spcBef>
          <a:spcPts val="0"/>
        </a:spcBef>
        <a:spcAft>
          <a:spcPts val="0"/>
        </a:spcAft>
        <a:buClr>
          <a:schemeClr val="tx2"/>
        </a:buClr>
        <a:buSzPct val="90000"/>
        <a:buFont typeface="Arial" panose="020B0604020202020204" pitchFamily="34" charset="0"/>
        <a:buNone/>
        <a:defRPr lang="en-US" sz="2800" kern="1200" dirty="0">
          <a:solidFill>
            <a:schemeClr val="tx1"/>
          </a:solidFill>
          <a:latin typeface="+mn-lt"/>
          <a:ea typeface="+mn-ea"/>
          <a:cs typeface="+mn-cs"/>
        </a:defRPr>
      </a:lvl1pPr>
      <a:lvl2pPr marL="26987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2pPr>
      <a:lvl3pPr marL="53975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3pPr>
      <a:lvl4pPr marL="80962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4pPr>
      <a:lvl5pPr marL="107950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5pPr>
      <a:lvl6pPr marL="135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6pPr>
      <a:lvl7pPr marL="162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tekst, voedsel, melkproducten&#10;&#10;Door AI gegenereerde inhoud is mogelijk onjuist.">
            <a:extLst>
              <a:ext uri="{FF2B5EF4-FFF2-40B4-BE49-F238E27FC236}">
                <a16:creationId xmlns:a16="http://schemas.microsoft.com/office/drawing/2014/main" id="{646B19FC-134C-C503-A32B-EF9F5C2F7989}"/>
              </a:ext>
            </a:extLst>
          </p:cNvPr>
          <p:cNvPicPr>
            <a:picLocks noGrp="1" noChangeAspect="1"/>
          </p:cNvPicPr>
          <p:nvPr>
            <p:ph type="pic" sz="quarter" idx="12"/>
          </p:nvPr>
        </p:nvPicPr>
        <p:blipFill>
          <a:blip r:embed="rId3"/>
          <a:srcRect l="-62" t="2760" r="-66711" b="7680"/>
          <a:stretch>
            <a:fillRect/>
          </a:stretch>
        </p:blipFill>
        <p:spPr>
          <a:xfrm>
            <a:off x="516516" y="-40733"/>
            <a:ext cx="11577160" cy="4144674"/>
          </a:xfrm>
        </p:spPr>
      </p:pic>
      <p:sp>
        <p:nvSpPr>
          <p:cNvPr id="3" name="Titel 2">
            <a:extLst>
              <a:ext uri="{FF2B5EF4-FFF2-40B4-BE49-F238E27FC236}">
                <a16:creationId xmlns:a16="http://schemas.microsoft.com/office/drawing/2014/main" id="{6CB3B9CF-7169-1666-963E-635942B14397}"/>
              </a:ext>
            </a:extLst>
          </p:cNvPr>
          <p:cNvSpPr>
            <a:spLocks noGrp="1"/>
          </p:cNvSpPr>
          <p:nvPr>
            <p:ph type="title"/>
          </p:nvPr>
        </p:nvSpPr>
        <p:spPr/>
        <p:txBody>
          <a:bodyPr/>
          <a:lstStyle/>
          <a:p>
            <a:r>
              <a:rPr lang="en-US" sz="3200" dirty="0"/>
              <a:t>Sodium Bicarbonate for Severe Metabolic Acidemia and Acute Kidney Injury</a:t>
            </a:r>
            <a:endParaRPr lang="nl-NL" sz="3200" dirty="0"/>
          </a:p>
        </p:txBody>
      </p:sp>
      <p:sp>
        <p:nvSpPr>
          <p:cNvPr id="4" name="Tijdelijke aanduiding voor tekst 3">
            <a:extLst>
              <a:ext uri="{FF2B5EF4-FFF2-40B4-BE49-F238E27FC236}">
                <a16:creationId xmlns:a16="http://schemas.microsoft.com/office/drawing/2014/main" id="{AFE5BD89-2EB7-D4BC-B953-F54B3B37B123}"/>
              </a:ext>
            </a:extLst>
          </p:cNvPr>
          <p:cNvSpPr>
            <a:spLocks noGrp="1"/>
          </p:cNvSpPr>
          <p:nvPr>
            <p:ph type="body" sz="quarter" idx="11"/>
          </p:nvPr>
        </p:nvSpPr>
        <p:spPr/>
        <p:txBody>
          <a:bodyPr/>
          <a:lstStyle/>
          <a:p>
            <a:r>
              <a:rPr lang="nl-NL" dirty="0"/>
              <a:t>Suzette Brouwers</a:t>
            </a:r>
          </a:p>
          <a:p>
            <a:r>
              <a:rPr lang="nl-NL" dirty="0"/>
              <a:t>Journal Club 4-12-2025</a:t>
            </a:r>
          </a:p>
        </p:txBody>
      </p:sp>
      <p:sp>
        <p:nvSpPr>
          <p:cNvPr id="5" name="Tijdelijke aanduiding voor tekst 4">
            <a:extLst>
              <a:ext uri="{FF2B5EF4-FFF2-40B4-BE49-F238E27FC236}">
                <a16:creationId xmlns:a16="http://schemas.microsoft.com/office/drawing/2014/main" id="{ACAE2603-D19B-DD88-738B-5C5FC5DA7F63}"/>
              </a:ext>
            </a:extLst>
          </p:cNvPr>
          <p:cNvSpPr>
            <a:spLocks noGrp="1"/>
          </p:cNvSpPr>
          <p:nvPr>
            <p:ph type="body" sz="quarter" idx="13"/>
          </p:nvPr>
        </p:nvSpPr>
        <p:spPr/>
        <p:txBody>
          <a:bodyPr/>
          <a:lstStyle/>
          <a:p>
            <a:r>
              <a:rPr lang="en-US" sz="2800" dirty="0"/>
              <a:t>The BICARICU-2 Randomized Clinical Trial</a:t>
            </a:r>
            <a:endParaRPr lang="nl-NL" sz="2800" dirty="0"/>
          </a:p>
        </p:txBody>
      </p:sp>
      <p:sp>
        <p:nvSpPr>
          <p:cNvPr id="11" name="Rechthoek 10">
            <a:extLst>
              <a:ext uri="{FF2B5EF4-FFF2-40B4-BE49-F238E27FC236}">
                <a16:creationId xmlns:a16="http://schemas.microsoft.com/office/drawing/2014/main" id="{8B9AC1C1-8FE7-FA9A-5AEC-960035EBBAF3}"/>
              </a:ext>
            </a:extLst>
          </p:cNvPr>
          <p:cNvSpPr/>
          <p:nvPr/>
        </p:nvSpPr>
        <p:spPr>
          <a:xfrm>
            <a:off x="7030063" y="-40733"/>
            <a:ext cx="5063613" cy="3724720"/>
          </a:xfrm>
          <a:prstGeom prst="rect">
            <a:avLst/>
          </a:prstGeom>
          <a:solidFill>
            <a:srgbClr val="FFF7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49898D45-7B17-8683-2476-48985DEADAF9}"/>
              </a:ext>
            </a:extLst>
          </p:cNvPr>
          <p:cNvPicPr>
            <a:picLocks noChangeAspect="1"/>
          </p:cNvPicPr>
          <p:nvPr/>
        </p:nvPicPr>
        <p:blipFill>
          <a:blip r:embed="rId4"/>
          <a:srcRect l="21618" t="4564" r="21261" b="5113"/>
          <a:stretch>
            <a:fillRect/>
          </a:stretch>
        </p:blipFill>
        <p:spPr>
          <a:xfrm>
            <a:off x="8775288" y="577846"/>
            <a:ext cx="1573162" cy="2487561"/>
          </a:xfrm>
          <a:prstGeom prst="rect">
            <a:avLst/>
          </a:prstGeom>
        </p:spPr>
      </p:pic>
    </p:spTree>
    <p:extLst>
      <p:ext uri="{BB962C8B-B14F-4D97-AF65-F5344CB8AC3E}">
        <p14:creationId xmlns:p14="http://schemas.microsoft.com/office/powerpoint/2010/main" val="247620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48A81-47B4-5DDF-A291-D9E792729BB5}"/>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C779F926-F93C-4116-0BAF-7A259B5899EF}"/>
              </a:ext>
            </a:extLst>
          </p:cNvPr>
          <p:cNvSpPr>
            <a:spLocks noGrp="1"/>
          </p:cNvSpPr>
          <p:nvPr>
            <p:ph type="body"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3D996E32-73A6-03E9-ADF6-D93EA2CDBDEF}"/>
              </a:ext>
            </a:extLst>
          </p:cNvPr>
          <p:cNvSpPr>
            <a:spLocks noGrp="1"/>
          </p:cNvSpPr>
          <p:nvPr>
            <p:ph type="sldNum" sz="quarter" idx="12"/>
          </p:nvPr>
        </p:nvSpPr>
        <p:spPr/>
        <p:txBody>
          <a:bodyPr/>
          <a:lstStyle/>
          <a:p>
            <a:fld id="{5A195573-6125-40C3-AA0C-3AC6CFB9F86B}" type="slidenum">
              <a:rPr lang="en-US" smtClean="0"/>
              <a:pPr/>
              <a:t>10</a:t>
            </a:fld>
            <a:endParaRPr lang="en-US" dirty="0"/>
          </a:p>
        </p:txBody>
      </p:sp>
      <p:pic>
        <p:nvPicPr>
          <p:cNvPr id="6" name="Afbeelding 5">
            <a:extLst>
              <a:ext uri="{FF2B5EF4-FFF2-40B4-BE49-F238E27FC236}">
                <a16:creationId xmlns:a16="http://schemas.microsoft.com/office/drawing/2014/main" id="{C94547CA-D661-CE80-23F8-7F65AE46BD01}"/>
              </a:ext>
            </a:extLst>
          </p:cNvPr>
          <p:cNvPicPr>
            <a:picLocks noChangeAspect="1"/>
          </p:cNvPicPr>
          <p:nvPr/>
        </p:nvPicPr>
        <p:blipFill>
          <a:blip r:embed="rId2"/>
          <a:stretch>
            <a:fillRect/>
          </a:stretch>
        </p:blipFill>
        <p:spPr>
          <a:xfrm>
            <a:off x="1340902" y="417287"/>
            <a:ext cx="10231973" cy="5529078"/>
          </a:xfrm>
          <a:prstGeom prst="rect">
            <a:avLst/>
          </a:prstGeom>
        </p:spPr>
      </p:pic>
    </p:spTree>
    <p:extLst>
      <p:ext uri="{BB962C8B-B14F-4D97-AF65-F5344CB8AC3E}">
        <p14:creationId xmlns:p14="http://schemas.microsoft.com/office/powerpoint/2010/main" val="538977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CBF93-4744-F993-B74D-6D9964DF55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7FB0E8-6DC0-567D-C8B5-1DF314027BAF}"/>
              </a:ext>
            </a:extLst>
          </p:cNvPr>
          <p:cNvSpPr>
            <a:spLocks noGrp="1"/>
          </p:cNvSpPr>
          <p:nvPr>
            <p:ph type="title"/>
          </p:nvPr>
        </p:nvSpPr>
        <p:spPr/>
        <p:txBody>
          <a:bodyPr/>
          <a:lstStyle/>
          <a:p>
            <a:r>
              <a:rPr lang="nl-NL" dirty="0"/>
              <a:t>Baseline</a:t>
            </a:r>
          </a:p>
        </p:txBody>
      </p:sp>
      <p:sp>
        <p:nvSpPr>
          <p:cNvPr id="3" name="Tijdelijke aanduiding voor tekst 2">
            <a:extLst>
              <a:ext uri="{FF2B5EF4-FFF2-40B4-BE49-F238E27FC236}">
                <a16:creationId xmlns:a16="http://schemas.microsoft.com/office/drawing/2014/main" id="{6D1E08D3-845F-6CF5-6B68-AED2EAE9DB88}"/>
              </a:ext>
            </a:extLst>
          </p:cNvPr>
          <p:cNvSpPr>
            <a:spLocks noGrp="1"/>
          </p:cNvSpPr>
          <p:nvPr>
            <p:ph type="body" sz="quarter" idx="11"/>
          </p:nvPr>
        </p:nvSpPr>
        <p:spPr>
          <a:xfrm>
            <a:off x="7547635" y="3235690"/>
            <a:ext cx="4520466" cy="2568320"/>
          </a:xfrm>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chemeClr val="accent1"/>
                </a:solidFill>
                <a:effectLst/>
                <a:uLnTx/>
                <a:uFillTx/>
                <a:ea typeface="+mn-ea"/>
                <a:cs typeface="+mn-cs"/>
              </a:rPr>
              <a:t>2 gelijke groepen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sz="2000" b="0" dirty="0">
                <a:solidFill>
                  <a:schemeClr val="accent1"/>
                </a:solidFill>
              </a:rPr>
              <a:t>Mediane pH 7.15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chemeClr val="accent1"/>
                </a:solidFill>
                <a:effectLst/>
                <a:uLnTx/>
                <a:uFillTx/>
                <a:ea typeface="+mn-ea"/>
                <a:cs typeface="+mn-cs"/>
              </a:rPr>
              <a:t>Lactaat was &gt;2 </a:t>
            </a:r>
            <a:r>
              <a:rPr kumimoji="0" lang="nl-NL" sz="2000" b="0" i="0" u="none" strike="noStrike" kern="1200" cap="none" spc="0" normalizeH="0" baseline="0" noProof="0" dirty="0" err="1">
                <a:ln>
                  <a:noFill/>
                </a:ln>
                <a:solidFill>
                  <a:schemeClr val="accent1"/>
                </a:solidFill>
                <a:effectLst/>
                <a:uLnTx/>
                <a:uFillTx/>
                <a:ea typeface="+mn-ea"/>
                <a:cs typeface="+mn-cs"/>
              </a:rPr>
              <a:t>mmol</a:t>
            </a:r>
            <a:r>
              <a:rPr kumimoji="0" lang="nl-NL" sz="2000" b="0" i="0" u="none" strike="noStrike" kern="1200" cap="none" spc="0" normalizeH="0" baseline="0" noProof="0" dirty="0">
                <a:ln>
                  <a:noFill/>
                </a:ln>
                <a:solidFill>
                  <a:schemeClr val="accent1"/>
                </a:solidFill>
                <a:effectLst/>
                <a:uLnTx/>
                <a:uFillTx/>
                <a:ea typeface="+mn-ea"/>
                <a:cs typeface="+mn-cs"/>
              </a:rPr>
              <a:t>/L in 81% van de patiënten</a:t>
            </a:r>
          </a:p>
        </p:txBody>
      </p:sp>
      <p:sp>
        <p:nvSpPr>
          <p:cNvPr id="4" name="Tijdelijke aanduiding voor dianummer 3">
            <a:extLst>
              <a:ext uri="{FF2B5EF4-FFF2-40B4-BE49-F238E27FC236}">
                <a16:creationId xmlns:a16="http://schemas.microsoft.com/office/drawing/2014/main" id="{3BFC9C68-8345-C8E4-F3F7-445F341465C3}"/>
              </a:ext>
            </a:extLst>
          </p:cNvPr>
          <p:cNvSpPr>
            <a:spLocks noGrp="1"/>
          </p:cNvSpPr>
          <p:nvPr>
            <p:ph type="sldNum" sz="quarter" idx="12"/>
          </p:nvPr>
        </p:nvSpPr>
        <p:spPr/>
        <p:txBody>
          <a:bodyPr/>
          <a:lstStyle/>
          <a:p>
            <a:fld id="{5A195573-6125-40C3-AA0C-3AC6CFB9F86B}" type="slidenum">
              <a:rPr lang="en-US" smtClean="0"/>
              <a:pPr/>
              <a:t>11</a:t>
            </a:fld>
            <a:endParaRPr lang="en-US" dirty="0"/>
          </a:p>
        </p:txBody>
      </p:sp>
      <p:pic>
        <p:nvPicPr>
          <p:cNvPr id="6" name="Afbeelding 5">
            <a:extLst>
              <a:ext uri="{FF2B5EF4-FFF2-40B4-BE49-F238E27FC236}">
                <a16:creationId xmlns:a16="http://schemas.microsoft.com/office/drawing/2014/main" id="{13BDA585-B6C2-9F5C-3E52-E9BB0D989FBA}"/>
              </a:ext>
            </a:extLst>
          </p:cNvPr>
          <p:cNvPicPr>
            <a:picLocks noChangeAspect="1"/>
          </p:cNvPicPr>
          <p:nvPr/>
        </p:nvPicPr>
        <p:blipFill>
          <a:blip r:embed="rId3"/>
          <a:srcRect l="1910"/>
          <a:stretch>
            <a:fillRect/>
          </a:stretch>
        </p:blipFill>
        <p:spPr>
          <a:xfrm>
            <a:off x="2298699" y="0"/>
            <a:ext cx="5051375" cy="6858000"/>
          </a:xfrm>
          <a:prstGeom prst="rect">
            <a:avLst/>
          </a:prstGeom>
        </p:spPr>
      </p:pic>
      <p:pic>
        <p:nvPicPr>
          <p:cNvPr id="8" name="Afbeelding 7">
            <a:extLst>
              <a:ext uri="{FF2B5EF4-FFF2-40B4-BE49-F238E27FC236}">
                <a16:creationId xmlns:a16="http://schemas.microsoft.com/office/drawing/2014/main" id="{B68D38C3-815D-07CD-7B5D-487F94D75F2F}"/>
              </a:ext>
            </a:extLst>
          </p:cNvPr>
          <p:cNvPicPr>
            <a:picLocks noChangeAspect="1"/>
          </p:cNvPicPr>
          <p:nvPr/>
        </p:nvPicPr>
        <p:blipFill>
          <a:blip r:embed="rId4"/>
          <a:srcRect r="9903"/>
          <a:stretch>
            <a:fillRect/>
          </a:stretch>
        </p:blipFill>
        <p:spPr>
          <a:xfrm>
            <a:off x="6918351" y="0"/>
            <a:ext cx="5149750" cy="2848373"/>
          </a:xfrm>
          <a:prstGeom prst="rect">
            <a:avLst/>
          </a:prstGeom>
        </p:spPr>
      </p:pic>
    </p:spTree>
    <p:extLst>
      <p:ext uri="{BB962C8B-B14F-4D97-AF65-F5344CB8AC3E}">
        <p14:creationId xmlns:p14="http://schemas.microsoft.com/office/powerpoint/2010/main" val="4148659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287A5-F41C-C431-DFFE-8616F95EA2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C35A0A-2F25-F6B7-F825-5BD9D7ED8025}"/>
              </a:ext>
            </a:extLst>
          </p:cNvPr>
          <p:cNvSpPr>
            <a:spLocks noGrp="1"/>
          </p:cNvSpPr>
          <p:nvPr>
            <p:ph type="title"/>
          </p:nvPr>
        </p:nvSpPr>
        <p:spPr/>
        <p:txBody>
          <a:bodyPr/>
          <a:lstStyle/>
          <a:p>
            <a:r>
              <a:rPr lang="nl-NL" dirty="0"/>
              <a:t>Resultaten</a:t>
            </a:r>
          </a:p>
        </p:txBody>
      </p:sp>
      <p:sp>
        <p:nvSpPr>
          <p:cNvPr id="3" name="Tijdelijke aanduiding voor tekst 2">
            <a:extLst>
              <a:ext uri="{FF2B5EF4-FFF2-40B4-BE49-F238E27FC236}">
                <a16:creationId xmlns:a16="http://schemas.microsoft.com/office/drawing/2014/main" id="{832C1B8C-7C68-048E-D77A-D46131C0B7FF}"/>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sz="2000"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p:txBody>
      </p:sp>
      <p:sp>
        <p:nvSpPr>
          <p:cNvPr id="4" name="Tijdelijke aanduiding voor dianummer 3">
            <a:extLst>
              <a:ext uri="{FF2B5EF4-FFF2-40B4-BE49-F238E27FC236}">
                <a16:creationId xmlns:a16="http://schemas.microsoft.com/office/drawing/2014/main" id="{6F553725-9F90-B85D-640F-CE90BBEDE3E6}"/>
              </a:ext>
            </a:extLst>
          </p:cNvPr>
          <p:cNvSpPr>
            <a:spLocks noGrp="1"/>
          </p:cNvSpPr>
          <p:nvPr>
            <p:ph type="sldNum" sz="quarter" idx="12"/>
          </p:nvPr>
        </p:nvSpPr>
        <p:spPr/>
        <p:txBody>
          <a:bodyPr/>
          <a:lstStyle/>
          <a:p>
            <a:fld id="{5A195573-6125-40C3-AA0C-3AC6CFB9F86B}" type="slidenum">
              <a:rPr lang="en-US" smtClean="0"/>
              <a:pPr/>
              <a:t>12</a:t>
            </a:fld>
            <a:endParaRPr lang="en-US" dirty="0"/>
          </a:p>
        </p:txBody>
      </p:sp>
      <p:pic>
        <p:nvPicPr>
          <p:cNvPr id="7" name="Afbeelding 6">
            <a:extLst>
              <a:ext uri="{FF2B5EF4-FFF2-40B4-BE49-F238E27FC236}">
                <a16:creationId xmlns:a16="http://schemas.microsoft.com/office/drawing/2014/main" id="{E179E4EF-DF68-3300-F568-DB56A4E40B2D}"/>
              </a:ext>
            </a:extLst>
          </p:cNvPr>
          <p:cNvPicPr>
            <a:picLocks noChangeAspect="1"/>
          </p:cNvPicPr>
          <p:nvPr/>
        </p:nvPicPr>
        <p:blipFill>
          <a:blip r:embed="rId3"/>
          <a:stretch>
            <a:fillRect/>
          </a:stretch>
        </p:blipFill>
        <p:spPr>
          <a:xfrm>
            <a:off x="3038437" y="0"/>
            <a:ext cx="6115125" cy="6858000"/>
          </a:xfrm>
          <a:prstGeom prst="rect">
            <a:avLst/>
          </a:prstGeom>
        </p:spPr>
      </p:pic>
      <p:sp>
        <p:nvSpPr>
          <p:cNvPr id="8" name="Rechthoek 7">
            <a:extLst>
              <a:ext uri="{FF2B5EF4-FFF2-40B4-BE49-F238E27FC236}">
                <a16:creationId xmlns:a16="http://schemas.microsoft.com/office/drawing/2014/main" id="{E12DA785-59B8-C8EA-F822-EEEE8A3B24A4}"/>
              </a:ext>
            </a:extLst>
          </p:cNvPr>
          <p:cNvSpPr/>
          <p:nvPr/>
        </p:nvSpPr>
        <p:spPr>
          <a:xfrm>
            <a:off x="3169920" y="2292096"/>
            <a:ext cx="5571744" cy="225552"/>
          </a:xfrm>
          <a:prstGeom prst="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9" name="Rechthoek 8">
            <a:extLst>
              <a:ext uri="{FF2B5EF4-FFF2-40B4-BE49-F238E27FC236}">
                <a16:creationId xmlns:a16="http://schemas.microsoft.com/office/drawing/2014/main" id="{08EB2616-E5B9-E584-2169-BF5867989932}"/>
              </a:ext>
            </a:extLst>
          </p:cNvPr>
          <p:cNvSpPr/>
          <p:nvPr/>
        </p:nvSpPr>
        <p:spPr>
          <a:xfrm>
            <a:off x="3169920" y="6499320"/>
            <a:ext cx="5571744" cy="163608"/>
          </a:xfrm>
          <a:prstGeom prst="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10" name="Rechthoek 9">
            <a:extLst>
              <a:ext uri="{FF2B5EF4-FFF2-40B4-BE49-F238E27FC236}">
                <a16:creationId xmlns:a16="http://schemas.microsoft.com/office/drawing/2014/main" id="{B13E8DB1-258F-FC31-59CC-6BDA3986EC52}"/>
              </a:ext>
            </a:extLst>
          </p:cNvPr>
          <p:cNvSpPr/>
          <p:nvPr/>
        </p:nvSpPr>
        <p:spPr>
          <a:xfrm>
            <a:off x="3169920" y="1653281"/>
            <a:ext cx="5571744" cy="225552"/>
          </a:xfrm>
          <a:prstGeom prst="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11" name="Rechthoek 10">
            <a:extLst>
              <a:ext uri="{FF2B5EF4-FFF2-40B4-BE49-F238E27FC236}">
                <a16:creationId xmlns:a16="http://schemas.microsoft.com/office/drawing/2014/main" id="{22759279-5ECD-73F4-B602-01646EE917AA}"/>
              </a:ext>
            </a:extLst>
          </p:cNvPr>
          <p:cNvSpPr/>
          <p:nvPr/>
        </p:nvSpPr>
        <p:spPr>
          <a:xfrm>
            <a:off x="3169920" y="787116"/>
            <a:ext cx="5571744" cy="225552"/>
          </a:xfrm>
          <a:prstGeom prst="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8991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39D0-B0A6-A6FF-7E2E-7D25A04165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F131F1-5EAE-BD9C-D86C-D966B37F56EC}"/>
              </a:ext>
            </a:extLst>
          </p:cNvPr>
          <p:cNvSpPr>
            <a:spLocks noGrp="1"/>
          </p:cNvSpPr>
          <p:nvPr>
            <p:ph type="title"/>
          </p:nvPr>
        </p:nvSpPr>
        <p:spPr/>
        <p:txBody>
          <a:bodyPr/>
          <a:lstStyle/>
          <a:p>
            <a:r>
              <a:rPr lang="nl-NL" dirty="0"/>
              <a:t>Resultaten</a:t>
            </a:r>
          </a:p>
        </p:txBody>
      </p:sp>
      <p:sp>
        <p:nvSpPr>
          <p:cNvPr id="3" name="Tijdelijke aanduiding voor tekst 2">
            <a:extLst>
              <a:ext uri="{FF2B5EF4-FFF2-40B4-BE49-F238E27FC236}">
                <a16:creationId xmlns:a16="http://schemas.microsoft.com/office/drawing/2014/main" id="{840B5153-0866-F4CF-B489-F0AFE8FE5AD5}"/>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sz="2000"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p:txBody>
      </p:sp>
      <p:sp>
        <p:nvSpPr>
          <p:cNvPr id="4" name="Tijdelijke aanduiding voor dianummer 3">
            <a:extLst>
              <a:ext uri="{FF2B5EF4-FFF2-40B4-BE49-F238E27FC236}">
                <a16:creationId xmlns:a16="http://schemas.microsoft.com/office/drawing/2014/main" id="{549B2612-E998-9FC4-58C5-1551DA3B4948}"/>
              </a:ext>
            </a:extLst>
          </p:cNvPr>
          <p:cNvSpPr>
            <a:spLocks noGrp="1"/>
          </p:cNvSpPr>
          <p:nvPr>
            <p:ph type="sldNum" sz="quarter" idx="12"/>
          </p:nvPr>
        </p:nvSpPr>
        <p:spPr/>
        <p:txBody>
          <a:bodyPr/>
          <a:lstStyle/>
          <a:p>
            <a:fld id="{5A195573-6125-40C3-AA0C-3AC6CFB9F86B}" type="slidenum">
              <a:rPr lang="en-US" smtClean="0"/>
              <a:pPr/>
              <a:t>13</a:t>
            </a:fld>
            <a:endParaRPr lang="en-US" dirty="0"/>
          </a:p>
        </p:txBody>
      </p:sp>
      <p:pic>
        <p:nvPicPr>
          <p:cNvPr id="6" name="Afbeelding 5">
            <a:extLst>
              <a:ext uri="{FF2B5EF4-FFF2-40B4-BE49-F238E27FC236}">
                <a16:creationId xmlns:a16="http://schemas.microsoft.com/office/drawing/2014/main" id="{D7DFD17D-0389-17D2-BA73-0525D5BC389C}"/>
              </a:ext>
            </a:extLst>
          </p:cNvPr>
          <p:cNvPicPr>
            <a:picLocks noChangeAspect="1"/>
          </p:cNvPicPr>
          <p:nvPr/>
        </p:nvPicPr>
        <p:blipFill>
          <a:blip r:embed="rId3"/>
          <a:stretch>
            <a:fillRect/>
          </a:stretch>
        </p:blipFill>
        <p:spPr>
          <a:xfrm>
            <a:off x="1901952" y="1116737"/>
            <a:ext cx="8388096" cy="5061292"/>
          </a:xfrm>
          <a:prstGeom prst="rect">
            <a:avLst/>
          </a:prstGeom>
        </p:spPr>
      </p:pic>
    </p:spTree>
    <p:extLst>
      <p:ext uri="{BB962C8B-B14F-4D97-AF65-F5344CB8AC3E}">
        <p14:creationId xmlns:p14="http://schemas.microsoft.com/office/powerpoint/2010/main" val="3804156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FEC6-3FA3-649C-D4DE-2CF15A8DBB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91923F-E0ED-7E49-B025-615633EF8408}"/>
              </a:ext>
            </a:extLst>
          </p:cNvPr>
          <p:cNvSpPr>
            <a:spLocks noGrp="1"/>
          </p:cNvSpPr>
          <p:nvPr>
            <p:ph type="title"/>
          </p:nvPr>
        </p:nvSpPr>
        <p:spPr/>
        <p:txBody>
          <a:bodyPr/>
          <a:lstStyle/>
          <a:p>
            <a:r>
              <a:rPr lang="nl-NL" dirty="0"/>
              <a:t>Resultaten</a:t>
            </a:r>
          </a:p>
        </p:txBody>
      </p:sp>
      <p:sp>
        <p:nvSpPr>
          <p:cNvPr id="3" name="Tijdelijke aanduiding voor tekst 2">
            <a:extLst>
              <a:ext uri="{FF2B5EF4-FFF2-40B4-BE49-F238E27FC236}">
                <a16:creationId xmlns:a16="http://schemas.microsoft.com/office/drawing/2014/main" id="{F887192C-31E4-202B-7CB3-A0793FD2928E}"/>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sz="2000"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p:txBody>
      </p:sp>
      <p:sp>
        <p:nvSpPr>
          <p:cNvPr id="4" name="Tijdelijke aanduiding voor dianummer 3">
            <a:extLst>
              <a:ext uri="{FF2B5EF4-FFF2-40B4-BE49-F238E27FC236}">
                <a16:creationId xmlns:a16="http://schemas.microsoft.com/office/drawing/2014/main" id="{3BC01394-6664-CD82-75FB-4B1E6614FBD4}"/>
              </a:ext>
            </a:extLst>
          </p:cNvPr>
          <p:cNvSpPr>
            <a:spLocks noGrp="1"/>
          </p:cNvSpPr>
          <p:nvPr>
            <p:ph type="sldNum" sz="quarter" idx="12"/>
          </p:nvPr>
        </p:nvSpPr>
        <p:spPr/>
        <p:txBody>
          <a:bodyPr/>
          <a:lstStyle/>
          <a:p>
            <a:fld id="{5A195573-6125-40C3-AA0C-3AC6CFB9F86B}" type="slidenum">
              <a:rPr lang="en-US" smtClean="0"/>
              <a:pPr/>
              <a:t>14</a:t>
            </a:fld>
            <a:endParaRPr lang="en-US" dirty="0"/>
          </a:p>
        </p:txBody>
      </p:sp>
      <p:pic>
        <p:nvPicPr>
          <p:cNvPr id="6" name="Afbeelding 5">
            <a:extLst>
              <a:ext uri="{FF2B5EF4-FFF2-40B4-BE49-F238E27FC236}">
                <a16:creationId xmlns:a16="http://schemas.microsoft.com/office/drawing/2014/main" id="{E42A35F1-D399-57F6-53D1-8DE98E615A08}"/>
              </a:ext>
            </a:extLst>
          </p:cNvPr>
          <p:cNvPicPr>
            <a:picLocks noChangeAspect="1"/>
          </p:cNvPicPr>
          <p:nvPr/>
        </p:nvPicPr>
        <p:blipFill>
          <a:blip r:embed="rId3"/>
          <a:stretch>
            <a:fillRect/>
          </a:stretch>
        </p:blipFill>
        <p:spPr>
          <a:xfrm>
            <a:off x="2796363" y="188817"/>
            <a:ext cx="7436858" cy="6211688"/>
          </a:xfrm>
          <a:prstGeom prst="rect">
            <a:avLst/>
          </a:prstGeom>
        </p:spPr>
      </p:pic>
    </p:spTree>
    <p:extLst>
      <p:ext uri="{BB962C8B-B14F-4D97-AF65-F5344CB8AC3E}">
        <p14:creationId xmlns:p14="http://schemas.microsoft.com/office/powerpoint/2010/main" val="2697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C51B-CFBA-BA8D-AAD2-FD795B7826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06A756-CB86-2056-E9C4-27439FBDAA8C}"/>
              </a:ext>
            </a:extLst>
          </p:cNvPr>
          <p:cNvSpPr>
            <a:spLocks noGrp="1"/>
          </p:cNvSpPr>
          <p:nvPr>
            <p:ph type="title"/>
          </p:nvPr>
        </p:nvSpPr>
        <p:spPr/>
        <p:txBody>
          <a:bodyPr/>
          <a:lstStyle/>
          <a:p>
            <a:r>
              <a:rPr lang="nl-NL" dirty="0"/>
              <a:t>Discussie</a:t>
            </a:r>
          </a:p>
        </p:txBody>
      </p:sp>
      <p:sp>
        <p:nvSpPr>
          <p:cNvPr id="3" name="Tijdelijke aanduiding voor tekst 2">
            <a:extLst>
              <a:ext uri="{FF2B5EF4-FFF2-40B4-BE49-F238E27FC236}">
                <a16:creationId xmlns:a16="http://schemas.microsoft.com/office/drawing/2014/main" id="{C88CD804-9226-4190-27BF-79FAAC183958}"/>
              </a:ext>
            </a:extLst>
          </p:cNvPr>
          <p:cNvSpPr>
            <a:spLocks noGrp="1"/>
          </p:cNvSpPr>
          <p:nvPr>
            <p:ph type="body" sz="quarter" idx="11"/>
          </p:nvPr>
        </p:nvSpPr>
        <p:spPr/>
        <p:txBody>
          <a:bodyPr anchor="t"/>
          <a:lstStyle/>
          <a:p>
            <a:pPr marL="228600" lvl="0" indent="-228600">
              <a:lnSpc>
                <a:spcPct val="90000"/>
              </a:lnSpc>
              <a:spcBef>
                <a:spcPts val="1000"/>
              </a:spcBef>
              <a:buClrTx/>
              <a:buSzTx/>
              <a:buFont typeface="Arial" panose="020B0604020202020204" pitchFamily="34" charset="0"/>
              <a:buChar char="•"/>
              <a:defRPr/>
            </a:pPr>
            <a:r>
              <a:rPr lang="nl-NL" b="0" dirty="0">
                <a:solidFill>
                  <a:schemeClr val="accent1"/>
                </a:solidFill>
              </a:rPr>
              <a:t>De studie toont dat bicarbonaat infusie bij metabole acidose en AKI géén significant effect heeft op sterfte, ondanks eerdere hoopgevende </a:t>
            </a:r>
            <a:r>
              <a:rPr lang="nl-NL" b="0" dirty="0" err="1">
                <a:solidFill>
                  <a:schemeClr val="accent1"/>
                </a:solidFill>
              </a:rPr>
              <a:t>subgroepanalyse</a:t>
            </a:r>
            <a:r>
              <a:rPr lang="nl-NL" b="0" dirty="0">
                <a:solidFill>
                  <a:schemeClr val="accent1"/>
                </a:solidFill>
              </a:rPr>
              <a:t> (BICARICU-1) en kleine studies.</a:t>
            </a:r>
            <a:endParaRPr lang="nl-NL" dirty="0">
              <a:solidFill>
                <a:schemeClr val="accent1"/>
              </a:solidFill>
            </a:endParaRPr>
          </a:p>
          <a:p>
            <a:pPr lvl="0">
              <a:lnSpc>
                <a:spcPct val="90000"/>
              </a:lnSpc>
              <a:spcBef>
                <a:spcPts val="1000"/>
              </a:spcBef>
              <a:buClrTx/>
              <a:buSzTx/>
              <a:defRPr/>
            </a:pPr>
            <a:endParaRPr lang="nl-NL" dirty="0">
              <a:solidFill>
                <a:schemeClr val="accent1"/>
              </a:solidFill>
            </a:endParaRPr>
          </a:p>
          <a:p>
            <a:pPr lvl="0">
              <a:lnSpc>
                <a:spcPct val="90000"/>
              </a:lnSpc>
              <a:spcBef>
                <a:spcPts val="1000"/>
              </a:spcBef>
              <a:buClrTx/>
              <a:buSzTx/>
              <a:defRPr/>
            </a:pPr>
            <a:r>
              <a:rPr lang="nl-NL" dirty="0">
                <a:solidFill>
                  <a:schemeClr val="accent1"/>
                </a:solidFill>
              </a:rPr>
              <a:t>Waarom andere uitkomst dan de BICARICU-1 trial? </a:t>
            </a:r>
          </a:p>
          <a:p>
            <a:pPr marL="457200" lvl="0" indent="-457200">
              <a:lnSpc>
                <a:spcPct val="90000"/>
              </a:lnSpc>
              <a:spcBef>
                <a:spcPts val="1000"/>
              </a:spcBef>
              <a:buClrTx/>
              <a:buSzTx/>
              <a:buFontTx/>
              <a:buChar char="-"/>
              <a:defRPr/>
            </a:pPr>
            <a:r>
              <a:rPr lang="nl-NL" sz="2400" b="0" dirty="0">
                <a:solidFill>
                  <a:schemeClr val="accent1"/>
                </a:solidFill>
              </a:rPr>
              <a:t>Ander studiedesign (inclusiecriterium </a:t>
            </a:r>
            <a:r>
              <a:rPr lang="nl-NL" sz="2400" b="0" dirty="0" err="1">
                <a:solidFill>
                  <a:schemeClr val="accent1"/>
                </a:solidFill>
              </a:rPr>
              <a:t>ipv</a:t>
            </a:r>
            <a:r>
              <a:rPr lang="nl-NL" sz="2400" b="0" dirty="0">
                <a:solidFill>
                  <a:schemeClr val="accent1"/>
                </a:solidFill>
              </a:rPr>
              <a:t> </a:t>
            </a:r>
            <a:r>
              <a:rPr lang="nl-NL" sz="2400" b="0" dirty="0" err="1">
                <a:solidFill>
                  <a:schemeClr val="accent1"/>
                </a:solidFill>
              </a:rPr>
              <a:t>randomization</a:t>
            </a:r>
            <a:r>
              <a:rPr lang="nl-NL" sz="2400" b="0" dirty="0">
                <a:solidFill>
                  <a:schemeClr val="accent1"/>
                </a:solidFill>
              </a:rPr>
              <a:t> stratum)</a:t>
            </a:r>
          </a:p>
          <a:p>
            <a:pPr marL="457200" indent="-457200">
              <a:lnSpc>
                <a:spcPct val="90000"/>
              </a:lnSpc>
              <a:spcBef>
                <a:spcPts val="1000"/>
              </a:spcBef>
              <a:buClrTx/>
              <a:buSzTx/>
              <a:buFontTx/>
              <a:buChar char="-"/>
              <a:defRPr/>
            </a:pPr>
            <a:r>
              <a:rPr lang="nl-NL" sz="2400" b="0" dirty="0">
                <a:solidFill>
                  <a:schemeClr val="accent1"/>
                </a:solidFill>
              </a:rPr>
              <a:t>Deelname van veel meer IC-centra (43 </a:t>
            </a:r>
            <a:r>
              <a:rPr lang="nl-NL" sz="2400" b="0" dirty="0" err="1">
                <a:solidFill>
                  <a:schemeClr val="accent1"/>
                </a:solidFill>
              </a:rPr>
              <a:t>ipv</a:t>
            </a:r>
            <a:r>
              <a:rPr lang="nl-NL" sz="2400" b="0" dirty="0">
                <a:solidFill>
                  <a:schemeClr val="accent1"/>
                </a:solidFill>
              </a:rPr>
              <a:t> 26)</a:t>
            </a:r>
          </a:p>
          <a:p>
            <a:pPr marL="457200" indent="-457200">
              <a:lnSpc>
                <a:spcPct val="90000"/>
              </a:lnSpc>
              <a:spcBef>
                <a:spcPts val="1000"/>
              </a:spcBef>
              <a:buClrTx/>
              <a:buSzTx/>
              <a:buFontTx/>
              <a:buChar char="-"/>
              <a:defRPr/>
            </a:pPr>
            <a:r>
              <a:rPr lang="nl-NL" sz="2400" b="0" dirty="0">
                <a:solidFill>
                  <a:schemeClr val="accent1"/>
                </a:solidFill>
              </a:rPr>
              <a:t>Veel grotere groep patiënten, minder kans op toeval</a:t>
            </a:r>
          </a:p>
        </p:txBody>
      </p:sp>
      <p:sp>
        <p:nvSpPr>
          <p:cNvPr id="4" name="Tijdelijke aanduiding voor dianummer 3">
            <a:extLst>
              <a:ext uri="{FF2B5EF4-FFF2-40B4-BE49-F238E27FC236}">
                <a16:creationId xmlns:a16="http://schemas.microsoft.com/office/drawing/2014/main" id="{0438E075-A3CE-3BE7-FC7A-A9AA623C4325}"/>
              </a:ext>
            </a:extLst>
          </p:cNvPr>
          <p:cNvSpPr>
            <a:spLocks noGrp="1"/>
          </p:cNvSpPr>
          <p:nvPr>
            <p:ph type="sldNum" sz="quarter" idx="12"/>
          </p:nvPr>
        </p:nvSpPr>
        <p:spPr/>
        <p:txBody>
          <a:bodyPr/>
          <a:lstStyle/>
          <a:p>
            <a:fld id="{5A195573-6125-40C3-AA0C-3AC6CFB9F86B}" type="slidenum">
              <a:rPr lang="en-US" smtClean="0"/>
              <a:pPr/>
              <a:t>15</a:t>
            </a:fld>
            <a:endParaRPr lang="en-US" dirty="0"/>
          </a:p>
        </p:txBody>
      </p:sp>
    </p:spTree>
    <p:extLst>
      <p:ext uri="{BB962C8B-B14F-4D97-AF65-F5344CB8AC3E}">
        <p14:creationId xmlns:p14="http://schemas.microsoft.com/office/powerpoint/2010/main" val="167235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A4ACE-CCC6-A8E6-E702-A728E7707F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6B5A82-46D5-0826-0FD6-DF1E78E64D78}"/>
              </a:ext>
            </a:extLst>
          </p:cNvPr>
          <p:cNvSpPr>
            <a:spLocks noGrp="1"/>
          </p:cNvSpPr>
          <p:nvPr>
            <p:ph type="title"/>
          </p:nvPr>
        </p:nvSpPr>
        <p:spPr/>
        <p:txBody>
          <a:bodyPr/>
          <a:lstStyle/>
          <a:p>
            <a:r>
              <a:rPr lang="nl-NL" dirty="0"/>
              <a:t>Discussie</a:t>
            </a:r>
          </a:p>
        </p:txBody>
      </p:sp>
      <p:sp>
        <p:nvSpPr>
          <p:cNvPr id="3" name="Tijdelijke aanduiding voor tekst 2">
            <a:extLst>
              <a:ext uri="{FF2B5EF4-FFF2-40B4-BE49-F238E27FC236}">
                <a16:creationId xmlns:a16="http://schemas.microsoft.com/office/drawing/2014/main" id="{D30F7C81-3C96-F4A8-EB78-1085BDE685C2}"/>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b="0" dirty="0" err="1">
                <a:solidFill>
                  <a:schemeClr val="accent1"/>
                </a:solidFill>
              </a:rPr>
              <a:t>Limitaties</a:t>
            </a:r>
            <a:r>
              <a:rPr lang="nl-NL" b="0" dirty="0">
                <a:solidFill>
                  <a:schemeClr val="accent1"/>
                </a:solidFill>
              </a:rPr>
              <a:t>:</a:t>
            </a:r>
          </a:p>
          <a:p>
            <a:pPr marL="457200" lvl="0" indent="-457200">
              <a:lnSpc>
                <a:spcPct val="90000"/>
              </a:lnSpc>
              <a:spcBef>
                <a:spcPts val="1000"/>
              </a:spcBef>
              <a:buClrTx/>
              <a:buSzTx/>
              <a:buFontTx/>
              <a:buChar char="-"/>
              <a:defRPr/>
            </a:pPr>
            <a:r>
              <a:rPr lang="nl-NL" sz="2400" b="0" dirty="0">
                <a:solidFill>
                  <a:schemeClr val="accent1"/>
                </a:solidFill>
              </a:rPr>
              <a:t>Open-label design</a:t>
            </a:r>
          </a:p>
          <a:p>
            <a:pPr marL="457200" lvl="0" indent="-457200">
              <a:lnSpc>
                <a:spcPct val="90000"/>
              </a:lnSpc>
              <a:spcBef>
                <a:spcPts val="1000"/>
              </a:spcBef>
              <a:buClrTx/>
              <a:buSzTx/>
              <a:buFontTx/>
              <a:buChar char="-"/>
              <a:defRPr/>
            </a:pPr>
            <a:r>
              <a:rPr lang="nl-NL" sz="2400" b="0" dirty="0">
                <a:solidFill>
                  <a:schemeClr val="accent1"/>
                </a:solidFill>
              </a:rPr>
              <a:t>Toediening van natriumbicarbonaat niet op basis van gewicht van patiënt, maar streef pH &gt;7.30</a:t>
            </a:r>
          </a:p>
          <a:p>
            <a:pPr marL="457200" lvl="0" indent="-457200">
              <a:lnSpc>
                <a:spcPct val="90000"/>
              </a:lnSpc>
              <a:spcBef>
                <a:spcPts val="1000"/>
              </a:spcBef>
              <a:buClrTx/>
              <a:buSzTx/>
              <a:buFontTx/>
              <a:buChar char="-"/>
              <a:defRPr/>
            </a:pPr>
            <a:r>
              <a:rPr lang="nl-NL" sz="2400" b="0" dirty="0">
                <a:solidFill>
                  <a:schemeClr val="accent1"/>
                </a:solidFill>
              </a:rPr>
              <a:t>15% van de patiënten in de controle groep kregen alsnog natriumbicarbonaat toegediend. Echter in per-protocol analyse nog steeds geen verschil.</a:t>
            </a:r>
          </a:p>
          <a:p>
            <a:pPr marR="0" lvl="0" algn="l" defTabSz="914400" rtl="0" eaLnBrk="1" fontAlgn="auto" latinLnBrk="0" hangingPunct="1">
              <a:lnSpc>
                <a:spcPct val="90000"/>
              </a:lnSpc>
              <a:spcBef>
                <a:spcPts val="1000"/>
              </a:spcBef>
              <a:spcAft>
                <a:spcPts val="0"/>
              </a:spcAft>
              <a:buClrTx/>
              <a:buSzTx/>
              <a:tabLst/>
              <a:defRPr/>
            </a:pPr>
            <a:endParaRPr lang="nl-NL"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p:txBody>
      </p:sp>
      <p:sp>
        <p:nvSpPr>
          <p:cNvPr id="4" name="Tijdelijke aanduiding voor dianummer 3">
            <a:extLst>
              <a:ext uri="{FF2B5EF4-FFF2-40B4-BE49-F238E27FC236}">
                <a16:creationId xmlns:a16="http://schemas.microsoft.com/office/drawing/2014/main" id="{B1D59FDB-0A17-1920-DEA0-C530A4573A9F}"/>
              </a:ext>
            </a:extLst>
          </p:cNvPr>
          <p:cNvSpPr>
            <a:spLocks noGrp="1"/>
          </p:cNvSpPr>
          <p:nvPr>
            <p:ph type="sldNum" sz="quarter" idx="12"/>
          </p:nvPr>
        </p:nvSpPr>
        <p:spPr/>
        <p:txBody>
          <a:bodyPr/>
          <a:lstStyle/>
          <a:p>
            <a:fld id="{5A195573-6125-40C3-AA0C-3AC6CFB9F86B}" type="slidenum">
              <a:rPr lang="en-US" smtClean="0"/>
              <a:pPr/>
              <a:t>16</a:t>
            </a:fld>
            <a:endParaRPr lang="en-US" dirty="0"/>
          </a:p>
        </p:txBody>
      </p:sp>
    </p:spTree>
    <p:extLst>
      <p:ext uri="{BB962C8B-B14F-4D97-AF65-F5344CB8AC3E}">
        <p14:creationId xmlns:p14="http://schemas.microsoft.com/office/powerpoint/2010/main" val="1206766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D935-235F-A5EC-83AF-ED2CE972B3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136EB3-2B21-DD61-81C0-CC1775E8F580}"/>
              </a:ext>
            </a:extLst>
          </p:cNvPr>
          <p:cNvSpPr>
            <a:spLocks noGrp="1"/>
          </p:cNvSpPr>
          <p:nvPr>
            <p:ph type="title"/>
          </p:nvPr>
        </p:nvSpPr>
        <p:spPr/>
        <p:txBody>
          <a:bodyPr/>
          <a:lstStyle/>
          <a:p>
            <a:r>
              <a:rPr lang="nl-NL" dirty="0"/>
              <a:t>Toekomst</a:t>
            </a:r>
          </a:p>
        </p:txBody>
      </p:sp>
      <p:sp>
        <p:nvSpPr>
          <p:cNvPr id="3" name="Tijdelijke aanduiding voor tekst 2">
            <a:extLst>
              <a:ext uri="{FF2B5EF4-FFF2-40B4-BE49-F238E27FC236}">
                <a16:creationId xmlns:a16="http://schemas.microsoft.com/office/drawing/2014/main" id="{89DB520A-EE8F-178E-3ADD-1C2E28D98671}"/>
              </a:ext>
            </a:extLst>
          </p:cNvPr>
          <p:cNvSpPr>
            <a:spLocks noGrp="1"/>
          </p:cNvSpPr>
          <p:nvPr>
            <p:ph type="body" sz="quarter" idx="11"/>
          </p:nvPr>
        </p:nvSpPr>
        <p:spPr/>
        <p:txBody>
          <a:bodyPr anchor="t"/>
          <a:lstStyle/>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MOSAICC trial⁴</a:t>
            </a:r>
            <a:endParaRPr lang="nl-NL" b="0" dirty="0"/>
          </a:p>
          <a:p>
            <a:pPr marL="685800" lvl="1" indent="-228600">
              <a:lnSpc>
                <a:spcPct val="90000"/>
              </a:lnSpc>
              <a:spcBef>
                <a:spcPts val="500"/>
              </a:spcBef>
              <a:buClrTx/>
              <a:buSzTx/>
              <a:buFont typeface="Arial" panose="020B0604020202020204" pitchFamily="34" charset="0"/>
              <a:buChar char="•"/>
              <a:defRPr/>
            </a:pPr>
            <a:r>
              <a:rPr lang="nl-NL" sz="2000" dirty="0" err="1">
                <a:solidFill>
                  <a:schemeClr val="tx2"/>
                </a:solidFill>
              </a:rPr>
              <a:t>Multi-centre</a:t>
            </a:r>
            <a:r>
              <a:rPr lang="nl-NL" sz="2000" dirty="0">
                <a:solidFill>
                  <a:schemeClr val="tx2"/>
                </a:solidFill>
              </a:rPr>
              <a:t>, open, data-</a:t>
            </a:r>
            <a:r>
              <a:rPr lang="nl-NL" sz="2000" dirty="0" err="1">
                <a:solidFill>
                  <a:schemeClr val="tx2"/>
                </a:solidFill>
              </a:rPr>
              <a:t>enabled</a:t>
            </a:r>
            <a:r>
              <a:rPr lang="nl-NL" sz="2000" dirty="0">
                <a:solidFill>
                  <a:schemeClr val="tx2"/>
                </a:solidFill>
              </a:rPr>
              <a:t> </a:t>
            </a:r>
            <a:r>
              <a:rPr lang="nl-NL" sz="2000" dirty="0" err="1">
                <a:solidFill>
                  <a:schemeClr val="tx2"/>
                </a:solidFill>
              </a:rPr>
              <a:t>randomised</a:t>
            </a:r>
            <a:r>
              <a:rPr lang="nl-NL" sz="2000" dirty="0">
                <a:solidFill>
                  <a:schemeClr val="tx2"/>
                </a:solidFill>
              </a:rPr>
              <a:t> </a:t>
            </a:r>
            <a:r>
              <a:rPr lang="nl-NL" sz="2000" dirty="0" err="1">
                <a:solidFill>
                  <a:schemeClr val="tx2"/>
                </a:solidFill>
              </a:rPr>
              <a:t>clinical</a:t>
            </a:r>
            <a:r>
              <a:rPr lang="nl-NL" sz="2000" dirty="0">
                <a:solidFill>
                  <a:schemeClr val="tx2"/>
                </a:solidFill>
              </a:rPr>
              <a:t> trial in VK</a:t>
            </a:r>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rPr>
              <a:t>2250 volwassen IC-patiënten, 60 </a:t>
            </a:r>
            <a:r>
              <a:rPr lang="nl-NL" sz="2000" dirty="0" err="1">
                <a:solidFill>
                  <a:schemeClr val="tx2"/>
                </a:solidFill>
              </a:rPr>
              <a:t>IC’s</a:t>
            </a:r>
            <a:r>
              <a:rPr lang="nl-NL" sz="2000" dirty="0">
                <a:solidFill>
                  <a:schemeClr val="tx2"/>
                </a:solidFill>
              </a:rPr>
              <a:t>, 04-2022 t/m 06-2024</a:t>
            </a:r>
          </a:p>
          <a:p>
            <a:pPr marL="685800" lvl="1" indent="-228600">
              <a:lnSpc>
                <a:spcPct val="90000"/>
              </a:lnSpc>
              <a:spcBef>
                <a:spcPts val="500"/>
              </a:spcBef>
              <a:buClrTx/>
              <a:buSzTx/>
              <a:buFont typeface="Arial" panose="020B0604020202020204" pitchFamily="34" charset="0"/>
              <a:buChar char="•"/>
              <a:defRPr/>
            </a:pPr>
            <a:r>
              <a:rPr lang="nl-NL" sz="2000" u="sng" dirty="0">
                <a:solidFill>
                  <a:schemeClr val="tx2"/>
                </a:solidFill>
              </a:rPr>
              <a:t>Moderate</a:t>
            </a:r>
            <a:r>
              <a:rPr lang="nl-NL" sz="2000" dirty="0">
                <a:solidFill>
                  <a:schemeClr val="tx2"/>
                </a:solidFill>
              </a:rPr>
              <a:t> metabole acidose (pH &lt;7.30) + AKI stadium 2 en 3</a:t>
            </a:r>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rPr>
              <a:t>Natriumbicarbonaat 8.4% </a:t>
            </a:r>
            <a:r>
              <a:rPr lang="nl-NL" sz="2000" dirty="0">
                <a:solidFill>
                  <a:schemeClr val="tx2"/>
                </a:solidFill>
                <a:sym typeface="Wingdings" panose="05000000000000000000" pitchFamily="2" charset="2"/>
              </a:rPr>
              <a:t>vs. geen infusie</a:t>
            </a:r>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sym typeface="Wingdings" panose="05000000000000000000" pitchFamily="2" charset="2"/>
              </a:rPr>
              <a:t>90-dagen </a:t>
            </a:r>
            <a:r>
              <a:rPr lang="nl-NL" sz="2000" dirty="0" err="1">
                <a:solidFill>
                  <a:schemeClr val="tx2"/>
                </a:solidFill>
                <a:sym typeface="Wingdings" panose="05000000000000000000" pitchFamily="2" charset="2"/>
              </a:rPr>
              <a:t>all-cause</a:t>
            </a:r>
            <a:r>
              <a:rPr lang="nl-NL" sz="2000" dirty="0">
                <a:solidFill>
                  <a:schemeClr val="tx2"/>
                </a:solidFill>
                <a:sym typeface="Wingdings" panose="05000000000000000000" pitchFamily="2" charset="2"/>
              </a:rPr>
              <a:t> </a:t>
            </a:r>
            <a:r>
              <a:rPr lang="nl-NL" sz="2000" dirty="0" err="1">
                <a:solidFill>
                  <a:schemeClr val="tx2"/>
                </a:solidFill>
                <a:sym typeface="Wingdings" panose="05000000000000000000" pitchFamily="2" charset="2"/>
              </a:rPr>
              <a:t>mortality</a:t>
            </a:r>
            <a:endParaRPr lang="nl-NL" sz="2000" dirty="0">
              <a:solidFill>
                <a:schemeClr val="tx2"/>
              </a:solidFill>
              <a:sym typeface="Wingdings" panose="05000000000000000000" pitchFamily="2" charset="2"/>
            </a:endParaRPr>
          </a:p>
          <a:p>
            <a:pPr marL="685800" lvl="1" indent="-228600">
              <a:lnSpc>
                <a:spcPct val="90000"/>
              </a:lnSpc>
              <a:spcBef>
                <a:spcPts val="500"/>
              </a:spcBef>
              <a:buClrTx/>
              <a:buSzTx/>
              <a:buFont typeface="Arial" panose="020B0604020202020204" pitchFamily="34" charset="0"/>
              <a:buChar char="•"/>
              <a:defRPr/>
            </a:pPr>
            <a:r>
              <a:rPr lang="nl-NL" sz="2000" u="sng" dirty="0" err="1">
                <a:solidFill>
                  <a:schemeClr val="tx2"/>
                </a:solidFill>
              </a:rPr>
              <a:t>Cost-effectiveness</a:t>
            </a:r>
            <a:endParaRPr lang="nl-NL" sz="2000" u="sng" dirty="0">
              <a:solidFill>
                <a:schemeClr val="tx2"/>
              </a:solidFill>
              <a:sym typeface="Wingdings" panose="05000000000000000000" pitchFamily="2" charset="2"/>
            </a:endParaRPr>
          </a:p>
          <a:p>
            <a:pPr marL="457200" lvl="1">
              <a:lnSpc>
                <a:spcPct val="90000"/>
              </a:lnSpc>
              <a:spcBef>
                <a:spcPts val="500"/>
              </a:spcBef>
              <a:buClrTx/>
              <a:buSzTx/>
              <a:defRPr/>
            </a:pPr>
            <a:endParaRPr lang="nl-NL" sz="2000" dirty="0">
              <a:solidFill>
                <a:schemeClr val="tx2"/>
              </a:solidFill>
              <a:sym typeface="Wingdings" panose="05000000000000000000" pitchFamily="2" charset="2"/>
            </a:endParaRPr>
          </a:p>
          <a:p>
            <a:pPr marL="685800" lvl="1" indent="-228600">
              <a:lnSpc>
                <a:spcPct val="90000"/>
              </a:lnSpc>
              <a:spcBef>
                <a:spcPts val="500"/>
              </a:spcBef>
              <a:buClrTx/>
              <a:buSzTx/>
              <a:buFont typeface="Arial" panose="020B0604020202020204" pitchFamily="34" charset="0"/>
              <a:buChar char="•"/>
              <a:defRPr/>
            </a:pPr>
            <a:endParaRPr lang="nl-NL"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p:txBody>
      </p:sp>
      <p:sp>
        <p:nvSpPr>
          <p:cNvPr id="4" name="Tijdelijke aanduiding voor dianummer 3">
            <a:extLst>
              <a:ext uri="{FF2B5EF4-FFF2-40B4-BE49-F238E27FC236}">
                <a16:creationId xmlns:a16="http://schemas.microsoft.com/office/drawing/2014/main" id="{B6169DD3-75E4-0974-1DBF-4020B6442E1F}"/>
              </a:ext>
            </a:extLst>
          </p:cNvPr>
          <p:cNvSpPr>
            <a:spLocks noGrp="1"/>
          </p:cNvSpPr>
          <p:nvPr>
            <p:ph type="sldNum" sz="quarter" idx="12"/>
          </p:nvPr>
        </p:nvSpPr>
        <p:spPr/>
        <p:txBody>
          <a:bodyPr/>
          <a:lstStyle/>
          <a:p>
            <a:fld id="{5A195573-6125-40C3-AA0C-3AC6CFB9F86B}" type="slidenum">
              <a:rPr lang="en-US" smtClean="0"/>
              <a:pPr/>
              <a:t>17</a:t>
            </a:fld>
            <a:endParaRPr lang="en-US" dirty="0"/>
          </a:p>
        </p:txBody>
      </p:sp>
    </p:spTree>
    <p:extLst>
      <p:ext uri="{BB962C8B-B14F-4D97-AF65-F5344CB8AC3E}">
        <p14:creationId xmlns:p14="http://schemas.microsoft.com/office/powerpoint/2010/main" val="3142648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AA7E7-52DE-CD2A-3B4C-AC0F809E1A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80CDF3-06BA-6085-D02C-8920843ED0F5}"/>
              </a:ext>
            </a:extLst>
          </p:cNvPr>
          <p:cNvSpPr>
            <a:spLocks noGrp="1"/>
          </p:cNvSpPr>
          <p:nvPr>
            <p:ph type="title"/>
          </p:nvPr>
        </p:nvSpPr>
        <p:spPr/>
        <p:txBody>
          <a:bodyPr/>
          <a:lstStyle/>
          <a:p>
            <a:r>
              <a:rPr lang="nl-NL" dirty="0"/>
              <a:t>Conclusie</a:t>
            </a:r>
          </a:p>
        </p:txBody>
      </p:sp>
      <p:sp>
        <p:nvSpPr>
          <p:cNvPr id="3" name="Tijdelijke aanduiding voor tekst 2">
            <a:extLst>
              <a:ext uri="{FF2B5EF4-FFF2-40B4-BE49-F238E27FC236}">
                <a16:creationId xmlns:a16="http://schemas.microsoft.com/office/drawing/2014/main" id="{E286E2AC-1423-294E-ABBE-08DBC8F45CC2}"/>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b="0" dirty="0">
                <a:solidFill>
                  <a:schemeClr val="accent1"/>
                </a:solidFill>
              </a:rPr>
              <a:t>Het toedienen van natriumbicarbonaat aan patiënten met een metabole acidose en AKI verlaagt de mortaliteit </a:t>
            </a:r>
            <a:r>
              <a:rPr lang="nl-NL" b="0" u="sng" dirty="0">
                <a:solidFill>
                  <a:schemeClr val="accent1"/>
                </a:solidFill>
              </a:rPr>
              <a:t>niet</a:t>
            </a:r>
            <a:r>
              <a:rPr lang="nl-NL" b="0" dirty="0">
                <a:solidFill>
                  <a:schemeClr val="accent1"/>
                </a:solidFill>
              </a:rPr>
              <a:t>.</a:t>
            </a:r>
            <a:endParaRPr lang="nl-NL" b="0" u="sng"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u="sng" dirty="0">
              <a:solidFill>
                <a:schemeClr val="accent1"/>
              </a:solidFill>
            </a:endParaRPr>
          </a:p>
          <a:p>
            <a:pPr marR="0" lvl="0" algn="l" defTabSz="914400" rtl="0" eaLnBrk="1" fontAlgn="auto" latinLnBrk="0" hangingPunct="1">
              <a:lnSpc>
                <a:spcPct val="90000"/>
              </a:lnSpc>
              <a:spcBef>
                <a:spcPts val="1000"/>
              </a:spcBef>
              <a:spcAft>
                <a:spcPts val="0"/>
              </a:spcAft>
              <a:buClrTx/>
              <a:buSzTx/>
              <a:tabLst/>
              <a:defRPr/>
            </a:pPr>
            <a:r>
              <a:rPr lang="nl-NL" b="0" dirty="0">
                <a:solidFill>
                  <a:schemeClr val="accent1"/>
                </a:solidFill>
              </a:rPr>
              <a:t>Echter:</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nl-NL" sz="2400" b="0" dirty="0">
                <a:solidFill>
                  <a:schemeClr val="accent1"/>
                </a:solidFill>
              </a:rPr>
              <a:t>Veilig</a:t>
            </a:r>
          </a:p>
          <a:p>
            <a:pPr marL="457200" indent="-457200">
              <a:lnSpc>
                <a:spcPct val="90000"/>
              </a:lnSpc>
              <a:spcBef>
                <a:spcPts val="1000"/>
              </a:spcBef>
              <a:buClrTx/>
              <a:buSzTx/>
              <a:buFontTx/>
              <a:buChar char="-"/>
              <a:defRPr/>
            </a:pPr>
            <a:r>
              <a:rPr lang="nl-NL" sz="2400" b="0" dirty="0">
                <a:solidFill>
                  <a:schemeClr val="accent1"/>
                </a:solidFill>
              </a:rPr>
              <a:t>Kan timing en indicatie voor starten van KRT uitstellen</a:t>
            </a:r>
          </a:p>
          <a:p>
            <a:pPr marL="457200" indent="-457200">
              <a:lnSpc>
                <a:spcPct val="90000"/>
              </a:lnSpc>
              <a:spcBef>
                <a:spcPts val="1000"/>
              </a:spcBef>
              <a:buClrTx/>
              <a:buSzTx/>
              <a:buFontTx/>
              <a:buChar char="-"/>
              <a:defRPr/>
            </a:pPr>
            <a:r>
              <a:rPr lang="nl-NL" sz="2400" b="0" dirty="0">
                <a:solidFill>
                  <a:schemeClr val="accent1"/>
                </a:solidFill>
              </a:rPr>
              <a:t>Een lagere incidentie van bloedbaaninfecties in de bicarbonaatgroep hangt mogelijk samen met minder KRT, maar dit blijft speculatief</a:t>
            </a:r>
            <a:endParaRPr lang="nl-NL" sz="3200" b="0" dirty="0">
              <a:solidFill>
                <a:schemeClr val="accent1"/>
              </a:solidFill>
            </a:endParaRPr>
          </a:p>
          <a:p>
            <a:pPr marL="457200" indent="-457200">
              <a:lnSpc>
                <a:spcPct val="90000"/>
              </a:lnSpc>
              <a:spcBef>
                <a:spcPts val="1000"/>
              </a:spcBef>
              <a:buClrTx/>
              <a:buSzTx/>
              <a:buFontTx/>
              <a:buChar char="-"/>
              <a:defRPr/>
            </a:pPr>
            <a:endParaRPr lang="nl-NL" b="0" dirty="0">
              <a:solidFill>
                <a:schemeClr val="accent1"/>
              </a:solidFill>
            </a:endParaRPr>
          </a:p>
        </p:txBody>
      </p:sp>
      <p:sp>
        <p:nvSpPr>
          <p:cNvPr id="4" name="Tijdelijke aanduiding voor dianummer 3">
            <a:extLst>
              <a:ext uri="{FF2B5EF4-FFF2-40B4-BE49-F238E27FC236}">
                <a16:creationId xmlns:a16="http://schemas.microsoft.com/office/drawing/2014/main" id="{D714BB31-BC1C-4FDC-7A41-0703C53AE5F5}"/>
              </a:ext>
            </a:extLst>
          </p:cNvPr>
          <p:cNvSpPr>
            <a:spLocks noGrp="1"/>
          </p:cNvSpPr>
          <p:nvPr>
            <p:ph type="sldNum" sz="quarter" idx="12"/>
          </p:nvPr>
        </p:nvSpPr>
        <p:spPr/>
        <p:txBody>
          <a:bodyPr/>
          <a:lstStyle/>
          <a:p>
            <a:fld id="{5A195573-6125-40C3-AA0C-3AC6CFB9F86B}" type="slidenum">
              <a:rPr lang="en-US" smtClean="0"/>
              <a:pPr/>
              <a:t>18</a:t>
            </a:fld>
            <a:endParaRPr lang="en-US" dirty="0"/>
          </a:p>
        </p:txBody>
      </p:sp>
      <p:pic>
        <p:nvPicPr>
          <p:cNvPr id="5" name="Afbeelding 4">
            <a:extLst>
              <a:ext uri="{FF2B5EF4-FFF2-40B4-BE49-F238E27FC236}">
                <a16:creationId xmlns:a16="http://schemas.microsoft.com/office/drawing/2014/main" id="{4DA6A0FD-8363-CF23-4AB0-A790F5D0437C}"/>
              </a:ext>
            </a:extLst>
          </p:cNvPr>
          <p:cNvPicPr>
            <a:picLocks noChangeAspect="1"/>
          </p:cNvPicPr>
          <p:nvPr/>
        </p:nvPicPr>
        <p:blipFill>
          <a:blip r:embed="rId3"/>
          <a:stretch>
            <a:fillRect/>
          </a:stretch>
        </p:blipFill>
        <p:spPr>
          <a:xfrm>
            <a:off x="9046464" y="2125483"/>
            <a:ext cx="2548636" cy="1529493"/>
          </a:xfrm>
          <a:prstGeom prst="rect">
            <a:avLst/>
          </a:prstGeom>
        </p:spPr>
      </p:pic>
    </p:spTree>
    <p:extLst>
      <p:ext uri="{BB962C8B-B14F-4D97-AF65-F5344CB8AC3E}">
        <p14:creationId xmlns:p14="http://schemas.microsoft.com/office/powerpoint/2010/main" val="4114180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E7EAF-D605-1F49-EF42-3ECD55DEEA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9EDF52-F9D1-53A9-0509-FA6D488F1C0C}"/>
              </a:ext>
            </a:extLst>
          </p:cNvPr>
          <p:cNvSpPr>
            <a:spLocks noGrp="1"/>
          </p:cNvSpPr>
          <p:nvPr>
            <p:ph type="title"/>
          </p:nvPr>
        </p:nvSpPr>
        <p:spPr/>
        <p:txBody>
          <a:bodyPr/>
          <a:lstStyle/>
          <a:p>
            <a:r>
              <a:rPr lang="nl-NL" dirty="0"/>
              <a:t>Take home </a:t>
            </a:r>
            <a:r>
              <a:rPr lang="nl-NL" dirty="0" err="1"/>
              <a:t>message</a:t>
            </a:r>
            <a:endParaRPr lang="nl-NL" dirty="0"/>
          </a:p>
        </p:txBody>
      </p:sp>
      <p:sp>
        <p:nvSpPr>
          <p:cNvPr id="3" name="Tijdelijke aanduiding voor tekst 2">
            <a:extLst>
              <a:ext uri="{FF2B5EF4-FFF2-40B4-BE49-F238E27FC236}">
                <a16:creationId xmlns:a16="http://schemas.microsoft.com/office/drawing/2014/main" id="{B11F1572-1F7E-D9A0-DC05-1CC73FFAF3B3}"/>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solidFill>
                  <a:schemeClr val="accent1"/>
                </a:solidFill>
              </a:rPr>
              <a:t>Individualiseer het gebruik van natriumbicarbonaat; routinematig toedienen levert geen sterftereductie op.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b="0" dirty="0">
                <a:solidFill>
                  <a:schemeClr val="accent1"/>
                </a:solidFill>
              </a:rPr>
              <a:t>Natriumbicarbonaat infusie kan wel helpen om </a:t>
            </a:r>
            <a:r>
              <a:rPr lang="nl-NL" b="0" dirty="0" err="1">
                <a:solidFill>
                  <a:schemeClr val="accent1"/>
                </a:solidFill>
              </a:rPr>
              <a:t>nierfunctievervangende</a:t>
            </a:r>
            <a:r>
              <a:rPr lang="nl-NL" b="0" dirty="0">
                <a:solidFill>
                  <a:schemeClr val="accent1"/>
                </a:solidFill>
              </a:rPr>
              <a:t> therapie uit te stellen.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b="0" dirty="0">
                <a:solidFill>
                  <a:schemeClr val="accent1"/>
                </a:solidFill>
              </a:rPr>
              <a:t>Sommige patiënten kunnen baat hebben bij snelle pH-correctie als bridge-</a:t>
            </a:r>
            <a:r>
              <a:rPr lang="nl-NL" b="0" dirty="0" err="1">
                <a:solidFill>
                  <a:schemeClr val="accent1"/>
                </a:solidFill>
              </a:rPr>
              <a:t>to</a:t>
            </a:r>
            <a:r>
              <a:rPr lang="nl-NL" b="0" dirty="0">
                <a:solidFill>
                  <a:schemeClr val="accent1"/>
                </a:solidFill>
              </a:rPr>
              <a:t>-therapie, bijvoorbeeld bij ernstige hyperkaliëmie of acidose-geïnduceerde hypotensie, ongeacht effecten op sterfte.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chemeClr val="accent1"/>
              </a:solidFill>
              <a:effectLst/>
              <a:uLnTx/>
              <a:uFillTx/>
              <a:ea typeface="+mn-ea"/>
              <a:cs typeface="+mn-cs"/>
            </a:endParaRPr>
          </a:p>
        </p:txBody>
      </p:sp>
      <p:sp>
        <p:nvSpPr>
          <p:cNvPr id="4" name="Tijdelijke aanduiding voor dianummer 3">
            <a:extLst>
              <a:ext uri="{FF2B5EF4-FFF2-40B4-BE49-F238E27FC236}">
                <a16:creationId xmlns:a16="http://schemas.microsoft.com/office/drawing/2014/main" id="{3713D1EB-2E0C-09C5-BF7C-132C07A7B23C}"/>
              </a:ext>
            </a:extLst>
          </p:cNvPr>
          <p:cNvSpPr>
            <a:spLocks noGrp="1"/>
          </p:cNvSpPr>
          <p:nvPr>
            <p:ph type="sldNum" sz="quarter" idx="12"/>
          </p:nvPr>
        </p:nvSpPr>
        <p:spPr/>
        <p:txBody>
          <a:bodyPr/>
          <a:lstStyle/>
          <a:p>
            <a:fld id="{5A195573-6125-40C3-AA0C-3AC6CFB9F86B}" type="slidenum">
              <a:rPr lang="en-US" smtClean="0"/>
              <a:pPr/>
              <a:t>19</a:t>
            </a:fld>
            <a:endParaRPr lang="en-US" dirty="0"/>
          </a:p>
        </p:txBody>
      </p:sp>
      <p:pic>
        <p:nvPicPr>
          <p:cNvPr id="5" name="Picture 4" descr="Take Home Message for Women">
            <a:extLst>
              <a:ext uri="{FF2B5EF4-FFF2-40B4-BE49-F238E27FC236}">
                <a16:creationId xmlns:a16="http://schemas.microsoft.com/office/drawing/2014/main" id="{20D2208C-B3CF-9909-9249-CE03135A19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5648" y="4248539"/>
            <a:ext cx="2598039" cy="238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732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C1CED-53AF-9D7D-450E-75FFB2E13A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B8A70B-2F12-EBDC-4DA2-2B5F8EC40D94}"/>
              </a:ext>
            </a:extLst>
          </p:cNvPr>
          <p:cNvSpPr>
            <a:spLocks noGrp="1"/>
          </p:cNvSpPr>
          <p:nvPr>
            <p:ph type="title"/>
          </p:nvPr>
        </p:nvSpPr>
        <p:spPr/>
        <p:txBody>
          <a:bodyPr/>
          <a:lstStyle/>
          <a:p>
            <a:r>
              <a:rPr lang="nl-NL" dirty="0"/>
              <a:t>Casus</a:t>
            </a:r>
          </a:p>
        </p:txBody>
      </p:sp>
      <p:sp>
        <p:nvSpPr>
          <p:cNvPr id="3" name="Tijdelijke aanduiding voor tekst 2">
            <a:extLst>
              <a:ext uri="{FF2B5EF4-FFF2-40B4-BE49-F238E27FC236}">
                <a16:creationId xmlns:a16="http://schemas.microsoft.com/office/drawing/2014/main" id="{3CAD1ED6-7CEB-A32C-F261-227C0B402B90}"/>
              </a:ext>
            </a:extLst>
          </p:cNvPr>
          <p:cNvSpPr>
            <a:spLocks noGrp="1"/>
          </p:cNvSpPr>
          <p:nvPr>
            <p:ph type="body" sz="quarter" idx="11"/>
          </p:nvPr>
        </p:nvSpPr>
        <p:spPr/>
        <p:txBody>
          <a:bodyPr anchor="t"/>
          <a:lstStyle/>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12-jarige jongen, 3 dagen geleden laparoscopische </a:t>
            </a:r>
            <a:r>
              <a:rPr lang="nl-NL" b="0" dirty="0" err="1">
                <a:solidFill>
                  <a:schemeClr val="accent1"/>
                </a:solidFill>
              </a:rPr>
              <a:t>ileocaecale</a:t>
            </a:r>
            <a:r>
              <a:rPr lang="nl-NL" b="0" dirty="0">
                <a:solidFill>
                  <a:schemeClr val="accent1"/>
                </a:solidFill>
              </a:rPr>
              <a:t> resectie ondergaan in verband met M. </a:t>
            </a:r>
            <a:r>
              <a:rPr lang="nl-NL" b="0" dirty="0" err="1">
                <a:solidFill>
                  <a:schemeClr val="accent1"/>
                </a:solidFill>
              </a:rPr>
              <a:t>Crohn</a:t>
            </a:r>
            <a:r>
              <a:rPr lang="nl-NL" b="0" dirty="0">
                <a:solidFill>
                  <a:schemeClr val="accent1"/>
                </a:solidFill>
              </a:rPr>
              <a:t>, gecompliceerd door een naadlekkage. Nu erg ziek, met koorts (39.4C), ademhalingsfrequentie 36/min, SpO2 94%, pols 135/min en bloeddruk 70/50. </a:t>
            </a:r>
          </a:p>
          <a:p>
            <a:pPr marL="228600" indent="-228600">
              <a:lnSpc>
                <a:spcPct val="90000"/>
              </a:lnSpc>
              <a:spcBef>
                <a:spcPts val="1000"/>
              </a:spcBef>
              <a:buClrTx/>
              <a:buSzTx/>
              <a:buFont typeface="Arial" panose="020B0604020202020204" pitchFamily="34" charset="0"/>
              <a:buChar char="•"/>
              <a:defRPr/>
            </a:pPr>
            <a:endParaRPr kumimoji="0" lang="nl-NL" sz="2400" b="0" i="0" u="none" strike="noStrike" kern="1200" cap="none" spc="0" normalizeH="0" baseline="0" noProof="0" dirty="0">
              <a:ln>
                <a:noFill/>
              </a:ln>
              <a:solidFill>
                <a:schemeClr val="accent1"/>
              </a:solidFill>
              <a:effectLst/>
              <a:uLnTx/>
              <a:uFillTx/>
              <a:latin typeface="Aptos" panose="02110004020202020204"/>
              <a:ea typeface="+mn-ea"/>
              <a:cs typeface="+mn-cs"/>
            </a:endParaRPr>
          </a:p>
          <a:p>
            <a:pPr marL="228600" indent="-228600">
              <a:lnSpc>
                <a:spcPct val="90000"/>
              </a:lnSpc>
              <a:spcBef>
                <a:spcPts val="1000"/>
              </a:spcBef>
              <a:buClrTx/>
              <a:buSzTx/>
              <a:buFont typeface="Arial" panose="020B0604020202020204" pitchFamily="34" charset="0"/>
              <a:buChar char="•"/>
              <a:defRPr/>
            </a:pPr>
            <a:endParaRPr kumimoji="0" lang="nl-NL" sz="2400" b="0" i="0" u="none" strike="noStrike" kern="1200" cap="none" spc="0" normalizeH="0" baseline="0" noProof="0" dirty="0">
              <a:ln>
                <a:noFill/>
              </a:ln>
              <a:solidFill>
                <a:schemeClr val="tx2"/>
              </a:solidFill>
              <a:effectLst/>
              <a:uLnTx/>
              <a:uFillTx/>
              <a:latin typeface="Aptos" panose="02110004020202020204"/>
              <a:ea typeface="+mn-ea"/>
              <a:cs typeface="+mn-cs"/>
            </a:endParaRPr>
          </a:p>
          <a:p>
            <a:pPr lvl="2">
              <a:lnSpc>
                <a:spcPct val="90000"/>
              </a:lnSpc>
              <a:spcBef>
                <a:spcPts val="1000"/>
              </a:spcBef>
              <a:buClrTx/>
              <a:buSzTx/>
              <a:defRPr/>
            </a:pPr>
            <a:endParaRPr kumimoji="0" lang="nl-NL" sz="2000" b="0" i="0" u="none" strike="noStrike" kern="1200" cap="none" spc="0" normalizeH="0" baseline="0" noProof="0" dirty="0">
              <a:ln>
                <a:noFill/>
              </a:ln>
              <a:solidFill>
                <a:schemeClr val="accent1"/>
              </a:solidFill>
              <a:effectLst/>
              <a:uLnTx/>
              <a:uFillTx/>
              <a:ea typeface="+mn-ea"/>
              <a:cs typeface="+mn-cs"/>
            </a:endParaRPr>
          </a:p>
        </p:txBody>
      </p:sp>
      <p:sp>
        <p:nvSpPr>
          <p:cNvPr id="4" name="Tijdelijke aanduiding voor dianummer 3">
            <a:extLst>
              <a:ext uri="{FF2B5EF4-FFF2-40B4-BE49-F238E27FC236}">
                <a16:creationId xmlns:a16="http://schemas.microsoft.com/office/drawing/2014/main" id="{00F6E92A-751A-F64A-6AA1-6E56D4339370}"/>
              </a:ext>
            </a:extLst>
          </p:cNvPr>
          <p:cNvSpPr>
            <a:spLocks noGrp="1"/>
          </p:cNvSpPr>
          <p:nvPr>
            <p:ph type="sldNum" sz="quarter" idx="12"/>
          </p:nvPr>
        </p:nvSpPr>
        <p:spPr/>
        <p:txBody>
          <a:bodyPr/>
          <a:lstStyle/>
          <a:p>
            <a:fld id="{5A195573-6125-40C3-AA0C-3AC6CFB9F86B}" type="slidenum">
              <a:rPr lang="en-US" smtClean="0"/>
              <a:pPr/>
              <a:t>2</a:t>
            </a:fld>
            <a:endParaRPr lang="en-US" dirty="0"/>
          </a:p>
        </p:txBody>
      </p:sp>
      <p:pic>
        <p:nvPicPr>
          <p:cNvPr id="5" name="Afbeelding 4">
            <a:extLst>
              <a:ext uri="{FF2B5EF4-FFF2-40B4-BE49-F238E27FC236}">
                <a16:creationId xmlns:a16="http://schemas.microsoft.com/office/drawing/2014/main" id="{6180D8B1-84E1-DAB2-445C-FBF97D1AAB84}"/>
              </a:ext>
            </a:extLst>
          </p:cNvPr>
          <p:cNvPicPr>
            <a:picLocks noChangeAspect="1"/>
          </p:cNvPicPr>
          <p:nvPr/>
        </p:nvPicPr>
        <p:blipFill>
          <a:blip r:embed="rId3"/>
          <a:stretch>
            <a:fillRect/>
          </a:stretch>
        </p:blipFill>
        <p:spPr>
          <a:xfrm>
            <a:off x="7916268" y="3920713"/>
            <a:ext cx="3678832" cy="2520000"/>
          </a:xfrm>
          <a:prstGeom prst="rect">
            <a:avLst/>
          </a:prstGeom>
        </p:spPr>
      </p:pic>
    </p:spTree>
    <p:extLst>
      <p:ext uri="{BB962C8B-B14F-4D97-AF65-F5344CB8AC3E}">
        <p14:creationId xmlns:p14="http://schemas.microsoft.com/office/powerpoint/2010/main" val="2860269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D23E3-B240-ADBC-6ABB-EE68FCE523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F4781F-6B8C-7238-53DE-B2008FA2F8C4}"/>
              </a:ext>
            </a:extLst>
          </p:cNvPr>
          <p:cNvSpPr>
            <a:spLocks noGrp="1"/>
          </p:cNvSpPr>
          <p:nvPr>
            <p:ph type="title"/>
          </p:nvPr>
        </p:nvSpPr>
        <p:spPr/>
        <p:txBody>
          <a:bodyPr/>
          <a:lstStyle/>
          <a:p>
            <a:r>
              <a:rPr lang="nl-NL" dirty="0"/>
              <a:t>Implicaties voor de PICU WKZ</a:t>
            </a:r>
          </a:p>
        </p:txBody>
      </p:sp>
      <p:sp>
        <p:nvSpPr>
          <p:cNvPr id="3" name="Tijdelijke aanduiding voor tekst 2">
            <a:extLst>
              <a:ext uri="{FF2B5EF4-FFF2-40B4-BE49-F238E27FC236}">
                <a16:creationId xmlns:a16="http://schemas.microsoft.com/office/drawing/2014/main" id="{37239ECD-EADB-1E78-4605-48E04DD5ABEC}"/>
              </a:ext>
            </a:extLst>
          </p:cNvPr>
          <p:cNvSpPr>
            <a:spLocks noGrp="1"/>
          </p:cNvSpPr>
          <p:nvPr>
            <p:ph type="body" sz="quarter" idx="11"/>
          </p:nvPr>
        </p:nvSpPr>
        <p:spPr/>
        <p:txBody>
          <a:bodyPr anchor="t"/>
          <a:lstStyle/>
          <a:p>
            <a:pPr marR="0" lvl="0" algn="l" defTabSz="914400" rtl="0" eaLnBrk="1" fontAlgn="auto" latinLnBrk="0" hangingPunct="1">
              <a:lnSpc>
                <a:spcPct val="90000"/>
              </a:lnSpc>
              <a:spcBef>
                <a:spcPts val="1000"/>
              </a:spcBef>
              <a:spcAft>
                <a:spcPts val="0"/>
              </a:spcAft>
              <a:buClrTx/>
              <a:buSzTx/>
              <a:tabLst/>
              <a:defRPr/>
            </a:pPr>
            <a:r>
              <a:rPr lang="nl-NL" b="0" dirty="0">
                <a:solidFill>
                  <a:schemeClr val="accent1"/>
                </a:solidFill>
              </a:rPr>
              <a:t>1. Is het resultaat van de studie relevant voor PICU WKZ?</a:t>
            </a:r>
          </a:p>
          <a:p>
            <a:pPr marL="498600" lvl="3" indent="-228600">
              <a:lnSpc>
                <a:spcPct val="90000"/>
              </a:lnSpc>
              <a:spcBef>
                <a:spcPts val="1000"/>
              </a:spcBef>
              <a:buClrTx/>
              <a:buSzTx/>
              <a:defRPr/>
            </a:pPr>
            <a:r>
              <a:rPr lang="nl-NL" b="0" dirty="0">
                <a:solidFill>
                  <a:schemeClr val="accent1"/>
                </a:solidFill>
              </a:rPr>
              <a:t>Ja/Nee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l-NL" b="0" dirty="0">
              <a:solidFill>
                <a:schemeClr val="accent1"/>
              </a:solidFill>
            </a:endParaRPr>
          </a:p>
          <a:p>
            <a:pPr marR="0" lvl="0" algn="l" defTabSz="914400" rtl="0" eaLnBrk="1" fontAlgn="auto" latinLnBrk="0" hangingPunct="1">
              <a:lnSpc>
                <a:spcPct val="90000"/>
              </a:lnSpc>
              <a:spcBef>
                <a:spcPts val="1000"/>
              </a:spcBef>
              <a:spcAft>
                <a:spcPts val="0"/>
              </a:spcAft>
              <a:buClrTx/>
              <a:buSzTx/>
              <a:tabLst/>
              <a:defRPr/>
            </a:pPr>
            <a:r>
              <a:rPr lang="nl-NL" b="0" dirty="0">
                <a:solidFill>
                  <a:schemeClr val="accent1"/>
                </a:solidFill>
              </a:rPr>
              <a:t>2. Indien Ja:</a:t>
            </a:r>
          </a:p>
          <a:p>
            <a:pPr marL="498600" lvl="3" indent="-228600">
              <a:lnSpc>
                <a:spcPct val="90000"/>
              </a:lnSpc>
              <a:spcBef>
                <a:spcPts val="1000"/>
              </a:spcBef>
              <a:buClrTx/>
              <a:buSzTx/>
              <a:defRPr/>
            </a:pPr>
            <a:r>
              <a:rPr lang="nl-NL" b="0" dirty="0">
                <a:solidFill>
                  <a:schemeClr val="accent1"/>
                </a:solidFill>
              </a:rPr>
              <a:t>Wat zou je willen implementeren voor de PICU WKZ?</a:t>
            </a:r>
          </a:p>
          <a:p>
            <a:pPr marL="498600" lvl="3" indent="-228600">
              <a:lnSpc>
                <a:spcPct val="90000"/>
              </a:lnSpc>
              <a:spcBef>
                <a:spcPts val="1000"/>
              </a:spcBef>
              <a:buClrTx/>
              <a:buSzTx/>
              <a:defRPr/>
            </a:pPr>
            <a:r>
              <a:rPr lang="nl-NL" b="0" dirty="0">
                <a:solidFill>
                  <a:schemeClr val="accent1"/>
                </a:solidFill>
              </a:rPr>
              <a:t>Is het nodig om een colloquium in te plannen met experts om dit vorm te geven? </a:t>
            </a:r>
          </a:p>
          <a:p>
            <a:pPr marL="498600" lvl="3" indent="-228600">
              <a:lnSpc>
                <a:spcPct val="90000"/>
              </a:lnSpc>
              <a:spcBef>
                <a:spcPts val="1000"/>
              </a:spcBef>
              <a:buClrTx/>
              <a:buSzTx/>
              <a:defRPr/>
            </a:pPr>
            <a:endParaRPr lang="nl-NL" b="0" dirty="0">
              <a:solidFill>
                <a:schemeClr val="accent1"/>
              </a:solidFill>
            </a:endParaRPr>
          </a:p>
        </p:txBody>
      </p:sp>
      <p:sp>
        <p:nvSpPr>
          <p:cNvPr id="4" name="Tijdelijke aanduiding voor dianummer 3">
            <a:extLst>
              <a:ext uri="{FF2B5EF4-FFF2-40B4-BE49-F238E27FC236}">
                <a16:creationId xmlns:a16="http://schemas.microsoft.com/office/drawing/2014/main" id="{32F23207-2352-10E3-4CA4-B1FD34C0E539}"/>
              </a:ext>
            </a:extLst>
          </p:cNvPr>
          <p:cNvSpPr>
            <a:spLocks noGrp="1"/>
          </p:cNvSpPr>
          <p:nvPr>
            <p:ph type="sldNum" sz="quarter" idx="12"/>
          </p:nvPr>
        </p:nvSpPr>
        <p:spPr/>
        <p:txBody>
          <a:bodyPr/>
          <a:lstStyle/>
          <a:p>
            <a:fld id="{5A195573-6125-40C3-AA0C-3AC6CFB9F86B}" type="slidenum">
              <a:rPr lang="en-US" smtClean="0"/>
              <a:pPr/>
              <a:t>20</a:t>
            </a:fld>
            <a:endParaRPr lang="en-US" dirty="0"/>
          </a:p>
        </p:txBody>
      </p:sp>
    </p:spTree>
    <p:extLst>
      <p:ext uri="{BB962C8B-B14F-4D97-AF65-F5344CB8AC3E}">
        <p14:creationId xmlns:p14="http://schemas.microsoft.com/office/powerpoint/2010/main" val="835224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754EA-FA38-F19E-4000-5E60B6A7DB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20E1AA-CF24-0E74-CC70-BE19EA86D9DB}"/>
              </a:ext>
            </a:extLst>
          </p:cNvPr>
          <p:cNvSpPr>
            <a:spLocks noGrp="1"/>
          </p:cNvSpPr>
          <p:nvPr>
            <p:ph type="title"/>
          </p:nvPr>
        </p:nvSpPr>
        <p:spPr/>
        <p:txBody>
          <a:bodyPr/>
          <a:lstStyle/>
          <a:p>
            <a:r>
              <a:rPr lang="nl-NL" dirty="0"/>
              <a:t>Bedankt voor jullie aandacht!</a:t>
            </a:r>
          </a:p>
        </p:txBody>
      </p:sp>
      <p:sp>
        <p:nvSpPr>
          <p:cNvPr id="3" name="Tijdelijke aanduiding voor tekst 2">
            <a:extLst>
              <a:ext uri="{FF2B5EF4-FFF2-40B4-BE49-F238E27FC236}">
                <a16:creationId xmlns:a16="http://schemas.microsoft.com/office/drawing/2014/main" id="{53103BCE-3296-0438-0CC8-1D1C964469AF}"/>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chemeClr val="accent1"/>
                </a:solidFill>
                <a:effectLst/>
                <a:uLnTx/>
                <a:uFillTx/>
                <a:ea typeface="+mn-ea"/>
                <a:cs typeface="+mn-cs"/>
              </a:rPr>
              <a:t>Zijn er nog </a:t>
            </a:r>
            <a:r>
              <a:rPr lang="nl-NL" sz="2000" b="0" dirty="0">
                <a:solidFill>
                  <a:schemeClr val="accent1"/>
                </a:solidFill>
              </a:rPr>
              <a:t>vragen?</a:t>
            </a:r>
            <a:endParaRPr kumimoji="0" lang="nl-NL" sz="2000" b="0" i="0" u="none" strike="noStrike" kern="1200" cap="none" spc="0" normalizeH="0" baseline="0" noProof="0" dirty="0">
              <a:ln>
                <a:noFill/>
              </a:ln>
              <a:solidFill>
                <a:schemeClr val="accent1"/>
              </a:solidFill>
              <a:effectLst/>
              <a:uLnTx/>
              <a:uFillTx/>
              <a:ea typeface="+mn-ea"/>
              <a:cs typeface="+mn-cs"/>
            </a:endParaRPr>
          </a:p>
        </p:txBody>
      </p:sp>
      <p:sp>
        <p:nvSpPr>
          <p:cNvPr id="4" name="Tijdelijke aanduiding voor dianummer 3">
            <a:extLst>
              <a:ext uri="{FF2B5EF4-FFF2-40B4-BE49-F238E27FC236}">
                <a16:creationId xmlns:a16="http://schemas.microsoft.com/office/drawing/2014/main" id="{94A178B9-8DAB-7896-7717-F59CECB60489}"/>
              </a:ext>
            </a:extLst>
          </p:cNvPr>
          <p:cNvSpPr>
            <a:spLocks noGrp="1"/>
          </p:cNvSpPr>
          <p:nvPr>
            <p:ph type="sldNum" sz="quarter" idx="12"/>
          </p:nvPr>
        </p:nvSpPr>
        <p:spPr/>
        <p:txBody>
          <a:bodyPr/>
          <a:lstStyle/>
          <a:p>
            <a:fld id="{5A195573-6125-40C3-AA0C-3AC6CFB9F86B}" type="slidenum">
              <a:rPr lang="en-US" smtClean="0"/>
              <a:pPr/>
              <a:t>21</a:t>
            </a:fld>
            <a:endParaRPr lang="en-US" dirty="0"/>
          </a:p>
        </p:txBody>
      </p:sp>
      <p:pic>
        <p:nvPicPr>
          <p:cNvPr id="1026" name="Picture 2" descr="Friday Funny Archives - Better Health - Better Health">
            <a:extLst>
              <a:ext uri="{FF2B5EF4-FFF2-40B4-BE49-F238E27FC236}">
                <a16:creationId xmlns:a16="http://schemas.microsoft.com/office/drawing/2014/main" id="{B6425C88-DAA7-105C-82D3-77144E5F8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657350"/>
            <a:ext cx="38100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67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FE137-455E-D35F-9871-C7588F3795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C67F90-4A81-ED98-5063-C5FB77EB3632}"/>
              </a:ext>
            </a:extLst>
          </p:cNvPr>
          <p:cNvSpPr>
            <a:spLocks noGrp="1"/>
          </p:cNvSpPr>
          <p:nvPr>
            <p:ph type="title"/>
          </p:nvPr>
        </p:nvSpPr>
        <p:spPr/>
        <p:txBody>
          <a:bodyPr/>
          <a:lstStyle/>
          <a:p>
            <a:r>
              <a:rPr lang="nl-NL" dirty="0"/>
              <a:t>Bronvermelding</a:t>
            </a:r>
          </a:p>
        </p:txBody>
      </p:sp>
      <p:sp>
        <p:nvSpPr>
          <p:cNvPr id="3" name="Tijdelijke aanduiding voor tekst 2">
            <a:extLst>
              <a:ext uri="{FF2B5EF4-FFF2-40B4-BE49-F238E27FC236}">
                <a16:creationId xmlns:a16="http://schemas.microsoft.com/office/drawing/2014/main" id="{07F8120D-5B61-F8A4-7F71-C5D95D2DB457}"/>
              </a:ext>
            </a:extLst>
          </p:cNvPr>
          <p:cNvSpPr>
            <a:spLocks noGrp="1"/>
          </p:cNvSpPr>
          <p:nvPr>
            <p:ph type="body" sz="quarter" idx="11"/>
          </p:nvPr>
        </p:nvSpPr>
        <p:spPr/>
        <p:txBody>
          <a:bodyPr anchor="t"/>
          <a:lstStyle/>
          <a:p>
            <a:pPr marL="514350" lvl="0" indent="-514350">
              <a:lnSpc>
                <a:spcPct val="90000"/>
              </a:lnSpc>
              <a:spcBef>
                <a:spcPts val="1000"/>
              </a:spcBef>
              <a:buClrTx/>
              <a:buSzTx/>
              <a:buAutoNum type="arabicPeriod"/>
              <a:defRPr/>
            </a:pPr>
            <a:r>
              <a:rPr lang="nl-NL" sz="1800" b="0" dirty="0" err="1"/>
              <a:t>Kraut</a:t>
            </a:r>
            <a:r>
              <a:rPr lang="nl-NL" sz="1800" b="0" dirty="0"/>
              <a:t> JA, </a:t>
            </a:r>
            <a:r>
              <a:rPr lang="nl-NL" sz="1800" b="0" dirty="0" err="1"/>
              <a:t>Madias</a:t>
            </a:r>
            <a:r>
              <a:rPr lang="nl-NL" sz="1800" b="0" dirty="0"/>
              <a:t> NE. Treatment of acute </a:t>
            </a:r>
            <a:r>
              <a:rPr lang="nl-NL" sz="1800" b="0" dirty="0" err="1"/>
              <a:t>metabolic</a:t>
            </a:r>
            <a:r>
              <a:rPr lang="nl-NL" sz="1800" b="0" dirty="0"/>
              <a:t> acidosis: a </a:t>
            </a:r>
            <a:r>
              <a:rPr lang="nl-NL" sz="1800" b="0" dirty="0" err="1"/>
              <a:t>pathophysiologic</a:t>
            </a:r>
            <a:r>
              <a:rPr lang="nl-NL" sz="1800" b="0" dirty="0"/>
              <a:t> approach. </a:t>
            </a:r>
            <a:r>
              <a:rPr lang="nl-NL" sz="1800" b="0" i="1" dirty="0"/>
              <a:t>Nat </a:t>
            </a:r>
            <a:r>
              <a:rPr lang="nl-NL" sz="1800" b="0" i="1" dirty="0" err="1"/>
              <a:t>Rev</a:t>
            </a:r>
            <a:r>
              <a:rPr lang="nl-NL" sz="1800" b="0" i="1" dirty="0"/>
              <a:t> </a:t>
            </a:r>
            <a:r>
              <a:rPr lang="nl-NL" sz="1800" b="0" i="1" dirty="0" err="1"/>
              <a:t>Nephrol</a:t>
            </a:r>
            <a:r>
              <a:rPr lang="nl-NL" sz="1800" b="0" dirty="0"/>
              <a:t>. 2012;8(10):589-601.</a:t>
            </a:r>
          </a:p>
          <a:p>
            <a:pPr marL="514350" lvl="0" indent="-514350">
              <a:lnSpc>
                <a:spcPct val="90000"/>
              </a:lnSpc>
              <a:spcBef>
                <a:spcPts val="1000"/>
              </a:spcBef>
              <a:buClrTx/>
              <a:buSzTx/>
              <a:buAutoNum type="arabicPeriod"/>
              <a:defRPr/>
            </a:pPr>
            <a:r>
              <a:rPr lang="nl-NL" sz="1800" b="0" dirty="0" err="1"/>
              <a:t>Jaber</a:t>
            </a:r>
            <a:r>
              <a:rPr lang="nl-NL" sz="1800" b="0" dirty="0"/>
              <a:t> S, </a:t>
            </a:r>
            <a:r>
              <a:rPr lang="nl-NL" sz="1800" b="0" dirty="0" err="1"/>
              <a:t>Paugam</a:t>
            </a:r>
            <a:r>
              <a:rPr lang="nl-NL" sz="1800" b="0" dirty="0"/>
              <a:t> C, </a:t>
            </a:r>
            <a:r>
              <a:rPr lang="nl-NL" sz="1800" b="0" dirty="0" err="1"/>
              <a:t>Futier</a:t>
            </a:r>
            <a:r>
              <a:rPr lang="nl-NL" sz="1800" b="0" dirty="0"/>
              <a:t> E, et al. </a:t>
            </a:r>
            <a:r>
              <a:rPr lang="nl-NL" sz="1800" b="0" dirty="0" err="1"/>
              <a:t>Sodium</a:t>
            </a:r>
            <a:r>
              <a:rPr lang="nl-NL" sz="1800" b="0" dirty="0"/>
              <a:t> </a:t>
            </a:r>
            <a:r>
              <a:rPr lang="nl-NL" sz="1800" b="0" dirty="0" err="1"/>
              <a:t>bicarbonate</a:t>
            </a:r>
            <a:r>
              <a:rPr lang="nl-NL" sz="1800" b="0" dirty="0"/>
              <a:t> </a:t>
            </a:r>
            <a:r>
              <a:rPr lang="nl-NL" sz="1800" b="0" dirty="0" err="1"/>
              <a:t>therapy</a:t>
            </a:r>
            <a:r>
              <a:rPr lang="nl-NL" sz="1800" b="0" dirty="0"/>
              <a:t> </a:t>
            </a:r>
            <a:r>
              <a:rPr lang="nl-NL" sz="1800" b="0" dirty="0" err="1"/>
              <a:t>for</a:t>
            </a:r>
            <a:r>
              <a:rPr lang="nl-NL" sz="1800" b="0" dirty="0"/>
              <a:t> </a:t>
            </a:r>
            <a:r>
              <a:rPr lang="nl-NL" sz="1800" b="0" dirty="0" err="1"/>
              <a:t>patients</a:t>
            </a:r>
            <a:r>
              <a:rPr lang="nl-NL" sz="1800" b="0" dirty="0"/>
              <a:t> </a:t>
            </a:r>
            <a:r>
              <a:rPr lang="nl-NL" sz="1800" b="0" dirty="0" err="1"/>
              <a:t>with</a:t>
            </a:r>
            <a:r>
              <a:rPr lang="nl-NL" sz="1800" b="0" dirty="0"/>
              <a:t> severe </a:t>
            </a:r>
            <a:r>
              <a:rPr lang="nl-NL" sz="1800" b="0" dirty="0" err="1"/>
              <a:t>metabolic</a:t>
            </a:r>
            <a:r>
              <a:rPr lang="nl-NL" sz="1800" b="0" dirty="0"/>
              <a:t> </a:t>
            </a:r>
            <a:r>
              <a:rPr lang="nl-NL" sz="1800" b="0" dirty="0" err="1"/>
              <a:t>acidaemia</a:t>
            </a:r>
            <a:r>
              <a:rPr lang="nl-NL" sz="1800" b="0" dirty="0"/>
              <a:t> in </a:t>
            </a:r>
            <a:r>
              <a:rPr lang="nl-NL" sz="1800" b="0" dirty="0" err="1"/>
              <a:t>the</a:t>
            </a:r>
            <a:r>
              <a:rPr lang="nl-NL" sz="1800" b="0" dirty="0"/>
              <a:t> intensive care unit (BICAR-ICU): a </a:t>
            </a:r>
            <a:r>
              <a:rPr lang="nl-NL" sz="1800" b="0" dirty="0" err="1"/>
              <a:t>multicentre</a:t>
            </a:r>
            <a:r>
              <a:rPr lang="nl-NL" sz="1800" b="0" dirty="0"/>
              <a:t>, open-label, </a:t>
            </a:r>
            <a:r>
              <a:rPr lang="nl-NL" sz="1800" b="0" dirty="0" err="1"/>
              <a:t>randomised</a:t>
            </a:r>
            <a:r>
              <a:rPr lang="nl-NL" sz="1800" b="0" dirty="0"/>
              <a:t> </a:t>
            </a:r>
            <a:r>
              <a:rPr lang="nl-NL" sz="1800" b="0" dirty="0" err="1"/>
              <a:t>controlled</a:t>
            </a:r>
            <a:r>
              <a:rPr lang="nl-NL" sz="1800" b="0" dirty="0"/>
              <a:t>, </a:t>
            </a:r>
            <a:r>
              <a:rPr lang="nl-NL" sz="1800" b="0" dirty="0" err="1"/>
              <a:t>phase</a:t>
            </a:r>
            <a:r>
              <a:rPr lang="nl-NL" sz="1800" b="0" dirty="0"/>
              <a:t> 3 trial. </a:t>
            </a:r>
            <a:r>
              <a:rPr lang="nl-NL" sz="1800" b="0" i="1" dirty="0"/>
              <a:t>Lancet</a:t>
            </a:r>
            <a:r>
              <a:rPr lang="nl-NL" sz="1800" b="0" dirty="0"/>
              <a:t>. 2018;392(10141):31-40. </a:t>
            </a:r>
          </a:p>
          <a:p>
            <a:pPr marL="514350" lvl="0" indent="-514350">
              <a:lnSpc>
                <a:spcPct val="90000"/>
              </a:lnSpc>
              <a:spcBef>
                <a:spcPts val="1000"/>
              </a:spcBef>
              <a:buClrTx/>
              <a:buSzTx/>
              <a:buAutoNum type="arabicPeriod"/>
              <a:defRPr/>
            </a:pPr>
            <a:r>
              <a:rPr lang="nl-NL" sz="1800" b="0" dirty="0"/>
              <a:t>Jung B, </a:t>
            </a:r>
            <a:r>
              <a:rPr lang="nl-NL" sz="1800" b="0" dirty="0" err="1"/>
              <a:t>Jabaudon</a:t>
            </a:r>
            <a:r>
              <a:rPr lang="nl-NL" sz="1800" b="0" dirty="0"/>
              <a:t> M, De Jong A, et al. </a:t>
            </a:r>
            <a:r>
              <a:rPr lang="nl-NL" sz="1800" b="0" dirty="0" err="1"/>
              <a:t>Sodium</a:t>
            </a:r>
            <a:r>
              <a:rPr lang="nl-NL" sz="1800" b="0" dirty="0"/>
              <a:t> </a:t>
            </a:r>
            <a:r>
              <a:rPr lang="nl-NL" sz="1800" b="0" dirty="0" err="1"/>
              <a:t>Bicarbonate</a:t>
            </a:r>
            <a:r>
              <a:rPr lang="nl-NL" sz="1800" b="0" dirty="0"/>
              <a:t> </a:t>
            </a:r>
            <a:r>
              <a:rPr lang="nl-NL" sz="1800" b="0" dirty="0" err="1"/>
              <a:t>for</a:t>
            </a:r>
            <a:r>
              <a:rPr lang="nl-NL" sz="1800" b="0" dirty="0"/>
              <a:t> Severe </a:t>
            </a:r>
            <a:r>
              <a:rPr lang="nl-NL" sz="1800" b="0" dirty="0" err="1"/>
              <a:t>Metabolic</a:t>
            </a:r>
            <a:r>
              <a:rPr lang="nl-NL" sz="1800" b="0" dirty="0"/>
              <a:t> </a:t>
            </a:r>
            <a:r>
              <a:rPr lang="nl-NL" sz="1800" b="0" dirty="0" err="1"/>
              <a:t>Acidemia</a:t>
            </a:r>
            <a:r>
              <a:rPr lang="nl-NL" sz="1800" b="0" dirty="0"/>
              <a:t> </a:t>
            </a:r>
            <a:r>
              <a:rPr lang="nl-NL" sz="1800" b="0" dirty="0" err="1"/>
              <a:t>and</a:t>
            </a:r>
            <a:r>
              <a:rPr lang="nl-NL" sz="1800" b="0" dirty="0"/>
              <a:t> Acute </a:t>
            </a:r>
            <a:r>
              <a:rPr lang="nl-NL" sz="1800" b="0" dirty="0" err="1"/>
              <a:t>Kidney</a:t>
            </a:r>
            <a:r>
              <a:rPr lang="nl-NL" sz="1800" b="0" dirty="0"/>
              <a:t> </a:t>
            </a:r>
            <a:r>
              <a:rPr lang="nl-NL" sz="1800" b="0" dirty="0" err="1"/>
              <a:t>Injury</a:t>
            </a:r>
            <a:r>
              <a:rPr lang="nl-NL" sz="1800" b="0" dirty="0"/>
              <a:t>: The BICARICU-2 </a:t>
            </a:r>
            <a:r>
              <a:rPr lang="nl-NL" sz="1800" b="0" dirty="0" err="1"/>
              <a:t>Randomized</a:t>
            </a:r>
            <a:r>
              <a:rPr lang="nl-NL" sz="1800" b="0" dirty="0"/>
              <a:t> </a:t>
            </a:r>
            <a:r>
              <a:rPr lang="nl-NL" sz="1800" b="0" dirty="0" err="1"/>
              <a:t>Clinical</a:t>
            </a:r>
            <a:r>
              <a:rPr lang="nl-NL" sz="1800" b="0" dirty="0"/>
              <a:t> Trial. </a:t>
            </a:r>
            <a:r>
              <a:rPr lang="nl-NL" sz="1800" b="0" i="1" dirty="0"/>
              <a:t>JAMA</a:t>
            </a:r>
            <a:r>
              <a:rPr lang="nl-NL" sz="1800" b="0" dirty="0"/>
              <a:t>. </a:t>
            </a:r>
            <a:r>
              <a:rPr lang="nl-NL" sz="1800" b="0" dirty="0" err="1"/>
              <a:t>Published</a:t>
            </a:r>
            <a:r>
              <a:rPr lang="nl-NL" sz="1800" b="0" dirty="0"/>
              <a:t> online </a:t>
            </a:r>
            <a:r>
              <a:rPr lang="nl-NL" sz="1800" b="0" dirty="0" err="1"/>
              <a:t>October</a:t>
            </a:r>
            <a:r>
              <a:rPr lang="nl-NL" sz="1800" b="0" dirty="0"/>
              <a:t> 29, 2025.</a:t>
            </a:r>
          </a:p>
          <a:p>
            <a:pPr marL="514350" lvl="0" indent="-514350">
              <a:lnSpc>
                <a:spcPct val="90000"/>
              </a:lnSpc>
              <a:spcBef>
                <a:spcPts val="1000"/>
              </a:spcBef>
              <a:buClrTx/>
              <a:buSzTx/>
              <a:buAutoNum type="arabicPeriod"/>
              <a:defRPr/>
            </a:pPr>
            <a:r>
              <a:rPr lang="nl-NL" sz="1800" b="0" dirty="0"/>
              <a:t>MOSAICC Trial; Trial </a:t>
            </a:r>
            <a:r>
              <a:rPr lang="nl-NL" sz="1800" b="0" dirty="0" err="1"/>
              <a:t>registration</a:t>
            </a:r>
            <a:r>
              <a:rPr lang="nl-NL" sz="1800" b="0" dirty="0"/>
              <a:t>: ISRCTN </a:t>
            </a:r>
            <a:r>
              <a:rPr lang="nl-NL" sz="1800" b="0" dirty="0" err="1"/>
              <a:t>Registry</a:t>
            </a:r>
            <a:r>
              <a:rPr lang="nl-NL" sz="1800" b="0" dirty="0"/>
              <a:t>: ISRCTN14027629.</a:t>
            </a:r>
          </a:p>
        </p:txBody>
      </p:sp>
      <p:sp>
        <p:nvSpPr>
          <p:cNvPr id="4" name="Tijdelijke aanduiding voor dianummer 3">
            <a:extLst>
              <a:ext uri="{FF2B5EF4-FFF2-40B4-BE49-F238E27FC236}">
                <a16:creationId xmlns:a16="http://schemas.microsoft.com/office/drawing/2014/main" id="{6CCC87A3-B9AF-3266-9AF3-6DA989961E89}"/>
              </a:ext>
            </a:extLst>
          </p:cNvPr>
          <p:cNvSpPr>
            <a:spLocks noGrp="1"/>
          </p:cNvSpPr>
          <p:nvPr>
            <p:ph type="sldNum" sz="quarter" idx="12"/>
          </p:nvPr>
        </p:nvSpPr>
        <p:spPr/>
        <p:txBody>
          <a:bodyPr/>
          <a:lstStyle/>
          <a:p>
            <a:fld id="{5A195573-6125-40C3-AA0C-3AC6CFB9F86B}" type="slidenum">
              <a:rPr lang="en-US" smtClean="0"/>
              <a:pPr/>
              <a:t>22</a:t>
            </a:fld>
            <a:endParaRPr lang="en-US" dirty="0"/>
          </a:p>
        </p:txBody>
      </p:sp>
    </p:spTree>
    <p:extLst>
      <p:ext uri="{BB962C8B-B14F-4D97-AF65-F5344CB8AC3E}">
        <p14:creationId xmlns:p14="http://schemas.microsoft.com/office/powerpoint/2010/main" val="2768448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6F414-540B-EEEF-C135-95BEB3319E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FCB31A9-3E45-BB7B-F457-32E533D77AA7}"/>
              </a:ext>
            </a:extLst>
          </p:cNvPr>
          <p:cNvSpPr>
            <a:spLocks noGrp="1"/>
          </p:cNvSpPr>
          <p:nvPr>
            <p:ph type="title"/>
          </p:nvPr>
        </p:nvSpPr>
        <p:spPr/>
        <p:txBody>
          <a:bodyPr/>
          <a:lstStyle/>
          <a:p>
            <a:r>
              <a:rPr lang="nl-NL" dirty="0"/>
              <a:t>Flowchart</a:t>
            </a:r>
          </a:p>
        </p:txBody>
      </p:sp>
      <p:sp>
        <p:nvSpPr>
          <p:cNvPr id="3" name="Tijdelijke aanduiding voor tekst 2">
            <a:extLst>
              <a:ext uri="{FF2B5EF4-FFF2-40B4-BE49-F238E27FC236}">
                <a16:creationId xmlns:a16="http://schemas.microsoft.com/office/drawing/2014/main" id="{704C4057-9C95-B751-7CAA-A4821DDEE71D}"/>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chemeClr val="accent1"/>
              </a:solidFill>
              <a:effectLst/>
              <a:uLnTx/>
              <a:uFillTx/>
              <a:ea typeface="+mn-ea"/>
              <a:cs typeface="+mn-cs"/>
            </a:endParaRPr>
          </a:p>
        </p:txBody>
      </p:sp>
      <p:sp>
        <p:nvSpPr>
          <p:cNvPr id="4" name="Tijdelijke aanduiding voor dianummer 3">
            <a:extLst>
              <a:ext uri="{FF2B5EF4-FFF2-40B4-BE49-F238E27FC236}">
                <a16:creationId xmlns:a16="http://schemas.microsoft.com/office/drawing/2014/main" id="{131E6A5B-FF5F-971F-A630-5822A593844A}"/>
              </a:ext>
            </a:extLst>
          </p:cNvPr>
          <p:cNvSpPr>
            <a:spLocks noGrp="1"/>
          </p:cNvSpPr>
          <p:nvPr>
            <p:ph type="sldNum" sz="quarter" idx="12"/>
          </p:nvPr>
        </p:nvSpPr>
        <p:spPr/>
        <p:txBody>
          <a:bodyPr/>
          <a:lstStyle/>
          <a:p>
            <a:fld id="{5A195573-6125-40C3-AA0C-3AC6CFB9F86B}" type="slidenum">
              <a:rPr lang="en-US" smtClean="0"/>
              <a:pPr/>
              <a:t>23</a:t>
            </a:fld>
            <a:endParaRPr lang="en-US" dirty="0"/>
          </a:p>
        </p:txBody>
      </p:sp>
      <p:pic>
        <p:nvPicPr>
          <p:cNvPr id="6" name="Afbeelding 5">
            <a:extLst>
              <a:ext uri="{FF2B5EF4-FFF2-40B4-BE49-F238E27FC236}">
                <a16:creationId xmlns:a16="http://schemas.microsoft.com/office/drawing/2014/main" id="{EAF82912-4BD7-744A-444A-976ED45F55E9}"/>
              </a:ext>
            </a:extLst>
          </p:cNvPr>
          <p:cNvPicPr>
            <a:picLocks noChangeAspect="1"/>
          </p:cNvPicPr>
          <p:nvPr/>
        </p:nvPicPr>
        <p:blipFill>
          <a:blip r:embed="rId3"/>
          <a:stretch>
            <a:fillRect/>
          </a:stretch>
        </p:blipFill>
        <p:spPr>
          <a:xfrm>
            <a:off x="2771311" y="223390"/>
            <a:ext cx="6649378" cy="6411220"/>
          </a:xfrm>
          <a:prstGeom prst="rect">
            <a:avLst/>
          </a:prstGeom>
        </p:spPr>
      </p:pic>
    </p:spTree>
    <p:extLst>
      <p:ext uri="{BB962C8B-B14F-4D97-AF65-F5344CB8AC3E}">
        <p14:creationId xmlns:p14="http://schemas.microsoft.com/office/powerpoint/2010/main" val="2438550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D156-A98E-7CAC-FAC2-2832251B2D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B3B51C-ECAA-A27B-DC3C-E9333EC44657}"/>
              </a:ext>
            </a:extLst>
          </p:cNvPr>
          <p:cNvSpPr>
            <a:spLocks noGrp="1"/>
          </p:cNvSpPr>
          <p:nvPr>
            <p:ph type="title"/>
          </p:nvPr>
        </p:nvSpPr>
        <p:spPr/>
        <p:txBody>
          <a:bodyPr/>
          <a:lstStyle/>
          <a:p>
            <a:r>
              <a:rPr lang="nl-NL" dirty="0"/>
              <a:t>Casus</a:t>
            </a:r>
          </a:p>
        </p:txBody>
      </p:sp>
      <p:sp>
        <p:nvSpPr>
          <p:cNvPr id="3" name="Tijdelijke aanduiding voor tekst 2">
            <a:extLst>
              <a:ext uri="{FF2B5EF4-FFF2-40B4-BE49-F238E27FC236}">
                <a16:creationId xmlns:a16="http://schemas.microsoft.com/office/drawing/2014/main" id="{3B6D199F-EC70-6404-4041-C37ADD3C7904}"/>
              </a:ext>
            </a:extLst>
          </p:cNvPr>
          <p:cNvSpPr>
            <a:spLocks noGrp="1"/>
          </p:cNvSpPr>
          <p:nvPr>
            <p:ph type="body" sz="quarter" idx="11"/>
          </p:nvPr>
        </p:nvSpPr>
        <p:spPr/>
        <p:txBody>
          <a:bodyPr anchor="t"/>
          <a:lstStyle/>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Patiënt wordt geresusciteerd met kristalloïden en uiteindelijk wordt er ook noradrenaline gestart. Ondanks antibiotische dekking gaat patiënt verder achteruit. Geringe urineproductie. </a:t>
            </a:r>
          </a:p>
          <a:p>
            <a:pPr marL="228600" indent="-228600">
              <a:lnSpc>
                <a:spcPct val="90000"/>
              </a:lnSpc>
              <a:spcBef>
                <a:spcPts val="1000"/>
              </a:spcBef>
              <a:buClrTx/>
              <a:buSzTx/>
              <a:buFont typeface="Arial" panose="020B0604020202020204" pitchFamily="34" charset="0"/>
              <a:buChar char="•"/>
              <a:defRPr/>
            </a:pPr>
            <a:endParaRPr kumimoji="0" lang="nl-NL" sz="2400" b="0" i="0" u="none" strike="noStrike" kern="1200" cap="none" spc="0" normalizeH="0" baseline="0" noProof="0" dirty="0">
              <a:ln>
                <a:noFill/>
              </a:ln>
              <a:solidFill>
                <a:schemeClr val="accent1"/>
              </a:solidFill>
              <a:effectLst/>
              <a:uLnTx/>
              <a:uFillTx/>
              <a:latin typeface="Aptos" panose="02110004020202020204"/>
              <a:ea typeface="+mn-ea"/>
              <a:cs typeface="+mn-cs"/>
            </a:endParaRPr>
          </a:p>
          <a:p>
            <a:pPr marL="228600" indent="-228600">
              <a:lnSpc>
                <a:spcPct val="90000"/>
              </a:lnSpc>
              <a:spcBef>
                <a:spcPts val="1000"/>
              </a:spcBef>
              <a:buClrTx/>
              <a:buSzTx/>
              <a:buFont typeface="Arial" panose="020B0604020202020204" pitchFamily="34" charset="0"/>
              <a:buChar char="•"/>
              <a:defRPr/>
            </a:pPr>
            <a:endParaRPr kumimoji="0" lang="nl-NL" sz="2400" b="0" i="0" u="none" strike="noStrike" kern="1200" cap="none" spc="0" normalizeH="0" baseline="0" noProof="0" dirty="0">
              <a:ln>
                <a:noFill/>
              </a:ln>
              <a:solidFill>
                <a:schemeClr val="tx2"/>
              </a:solidFill>
              <a:effectLst/>
              <a:uLnTx/>
              <a:uFillTx/>
              <a:latin typeface="Aptos" panose="02110004020202020204"/>
              <a:ea typeface="+mn-ea"/>
              <a:cs typeface="+mn-cs"/>
            </a:endParaRPr>
          </a:p>
          <a:p>
            <a:pPr lvl="2">
              <a:lnSpc>
                <a:spcPct val="90000"/>
              </a:lnSpc>
              <a:spcBef>
                <a:spcPts val="1000"/>
              </a:spcBef>
              <a:buClrTx/>
              <a:buSzTx/>
              <a:defRPr/>
            </a:pPr>
            <a:endParaRPr kumimoji="0" lang="nl-NL" sz="2000" b="0" i="0" u="none" strike="noStrike" kern="1200" cap="none" spc="0" normalizeH="0" baseline="0" noProof="0" dirty="0">
              <a:ln>
                <a:noFill/>
              </a:ln>
              <a:solidFill>
                <a:schemeClr val="accent1"/>
              </a:solidFill>
              <a:effectLst/>
              <a:uLnTx/>
              <a:uFillTx/>
              <a:ea typeface="+mn-ea"/>
              <a:cs typeface="+mn-cs"/>
            </a:endParaRPr>
          </a:p>
        </p:txBody>
      </p:sp>
      <p:sp>
        <p:nvSpPr>
          <p:cNvPr id="4" name="Tijdelijke aanduiding voor dianummer 3">
            <a:extLst>
              <a:ext uri="{FF2B5EF4-FFF2-40B4-BE49-F238E27FC236}">
                <a16:creationId xmlns:a16="http://schemas.microsoft.com/office/drawing/2014/main" id="{47FB57BA-F561-8B87-850B-9C5EB4F7B5F8}"/>
              </a:ext>
            </a:extLst>
          </p:cNvPr>
          <p:cNvSpPr>
            <a:spLocks noGrp="1"/>
          </p:cNvSpPr>
          <p:nvPr>
            <p:ph type="sldNum" sz="quarter" idx="12"/>
          </p:nvPr>
        </p:nvSpPr>
        <p:spPr/>
        <p:txBody>
          <a:bodyPr/>
          <a:lstStyle/>
          <a:p>
            <a:fld id="{5A195573-6125-40C3-AA0C-3AC6CFB9F86B}" type="slidenum">
              <a:rPr lang="en-US" smtClean="0"/>
              <a:pPr/>
              <a:t>3</a:t>
            </a:fld>
            <a:endParaRPr lang="en-US" dirty="0"/>
          </a:p>
        </p:txBody>
      </p:sp>
      <p:graphicFrame>
        <p:nvGraphicFramePr>
          <p:cNvPr id="5" name="Tabel 4">
            <a:extLst>
              <a:ext uri="{FF2B5EF4-FFF2-40B4-BE49-F238E27FC236}">
                <a16:creationId xmlns:a16="http://schemas.microsoft.com/office/drawing/2014/main" id="{72DC1904-4FCB-DD6E-DB94-0E6BF296DE04}"/>
              </a:ext>
            </a:extLst>
          </p:cNvPr>
          <p:cNvGraphicFramePr>
            <a:graphicFrameLocks noGrp="1"/>
          </p:cNvGraphicFramePr>
          <p:nvPr>
            <p:extLst>
              <p:ext uri="{D42A27DB-BD31-4B8C-83A1-F6EECF244321}">
                <p14:modId xmlns:p14="http://schemas.microsoft.com/office/powerpoint/2010/main" val="2476435361"/>
              </p:ext>
            </p:extLst>
          </p:nvPr>
        </p:nvGraphicFramePr>
        <p:xfrm>
          <a:off x="4437062" y="2254134"/>
          <a:ext cx="3330576" cy="2349732"/>
        </p:xfrm>
        <a:graphic>
          <a:graphicData uri="http://schemas.openxmlformats.org/drawingml/2006/table">
            <a:tbl>
              <a:tblPr firstRow="1" bandRow="1">
                <a:tableStyleId>{5C22544A-7EE6-4342-B048-85BDC9FD1C3A}</a:tableStyleId>
              </a:tblPr>
              <a:tblGrid>
                <a:gridCol w="2452038">
                  <a:extLst>
                    <a:ext uri="{9D8B030D-6E8A-4147-A177-3AD203B41FA5}">
                      <a16:colId xmlns:a16="http://schemas.microsoft.com/office/drawing/2014/main" val="790190708"/>
                    </a:ext>
                  </a:extLst>
                </a:gridCol>
                <a:gridCol w="878538">
                  <a:extLst>
                    <a:ext uri="{9D8B030D-6E8A-4147-A177-3AD203B41FA5}">
                      <a16:colId xmlns:a16="http://schemas.microsoft.com/office/drawing/2014/main" val="2907989698"/>
                    </a:ext>
                  </a:extLst>
                </a:gridCol>
              </a:tblGrid>
              <a:tr h="391622">
                <a:tc>
                  <a:txBody>
                    <a:bodyPr/>
                    <a:lstStyle/>
                    <a:p>
                      <a:r>
                        <a:rPr lang="nl-NL" dirty="0"/>
                        <a:t>Arterieel bloedgas</a:t>
                      </a:r>
                    </a:p>
                  </a:txBody>
                  <a:tcPr/>
                </a:tc>
                <a:tc>
                  <a:txBody>
                    <a:bodyPr/>
                    <a:lstStyle/>
                    <a:p>
                      <a:endParaRPr lang="nl-NL"/>
                    </a:p>
                  </a:txBody>
                  <a:tcPr/>
                </a:tc>
                <a:extLst>
                  <a:ext uri="{0D108BD9-81ED-4DB2-BD59-A6C34878D82A}">
                    <a16:rowId xmlns:a16="http://schemas.microsoft.com/office/drawing/2014/main" val="2914956876"/>
                  </a:ext>
                </a:extLst>
              </a:tr>
              <a:tr h="391622">
                <a:tc>
                  <a:txBody>
                    <a:bodyPr/>
                    <a:lstStyle/>
                    <a:p>
                      <a:r>
                        <a:rPr lang="nl-NL" dirty="0"/>
                        <a:t>pH</a:t>
                      </a:r>
                    </a:p>
                  </a:txBody>
                  <a:tcPr/>
                </a:tc>
                <a:tc>
                  <a:txBody>
                    <a:bodyPr/>
                    <a:lstStyle/>
                    <a:p>
                      <a:r>
                        <a:rPr lang="nl-NL" b="1" dirty="0">
                          <a:solidFill>
                            <a:srgbClr val="FF0000"/>
                          </a:solidFill>
                        </a:rPr>
                        <a:t>7.13</a:t>
                      </a:r>
                    </a:p>
                  </a:txBody>
                  <a:tcPr/>
                </a:tc>
                <a:extLst>
                  <a:ext uri="{0D108BD9-81ED-4DB2-BD59-A6C34878D82A}">
                    <a16:rowId xmlns:a16="http://schemas.microsoft.com/office/drawing/2014/main" val="2120020023"/>
                  </a:ext>
                </a:extLst>
              </a:tr>
              <a:tr h="391622">
                <a:tc>
                  <a:txBody>
                    <a:bodyPr/>
                    <a:lstStyle/>
                    <a:p>
                      <a:r>
                        <a:rPr lang="nl-NL" dirty="0"/>
                        <a:t>pCO2</a:t>
                      </a:r>
                    </a:p>
                  </a:txBody>
                  <a:tcPr/>
                </a:tc>
                <a:tc>
                  <a:txBody>
                    <a:bodyPr/>
                    <a:lstStyle/>
                    <a:p>
                      <a:r>
                        <a:rPr lang="nl-NL" b="1" dirty="0">
                          <a:solidFill>
                            <a:srgbClr val="FF0000"/>
                          </a:solidFill>
                        </a:rPr>
                        <a:t>29 </a:t>
                      </a:r>
                    </a:p>
                  </a:txBody>
                  <a:tcPr/>
                </a:tc>
                <a:extLst>
                  <a:ext uri="{0D108BD9-81ED-4DB2-BD59-A6C34878D82A}">
                    <a16:rowId xmlns:a16="http://schemas.microsoft.com/office/drawing/2014/main" val="3141359188"/>
                  </a:ext>
                </a:extLst>
              </a:tr>
              <a:tr h="391622">
                <a:tc>
                  <a:txBody>
                    <a:bodyPr/>
                    <a:lstStyle/>
                    <a:p>
                      <a:r>
                        <a:rPr lang="nl-NL" dirty="0"/>
                        <a:t>pO2</a:t>
                      </a:r>
                    </a:p>
                  </a:txBody>
                  <a:tcPr/>
                </a:tc>
                <a:tc>
                  <a:txBody>
                    <a:bodyPr/>
                    <a:lstStyle/>
                    <a:p>
                      <a:r>
                        <a:rPr lang="nl-NL" b="1" dirty="0">
                          <a:solidFill>
                            <a:srgbClr val="FF0000"/>
                          </a:solidFill>
                        </a:rPr>
                        <a:t>74</a:t>
                      </a:r>
                    </a:p>
                  </a:txBody>
                  <a:tcPr/>
                </a:tc>
                <a:extLst>
                  <a:ext uri="{0D108BD9-81ED-4DB2-BD59-A6C34878D82A}">
                    <a16:rowId xmlns:a16="http://schemas.microsoft.com/office/drawing/2014/main" val="2976862777"/>
                  </a:ext>
                </a:extLst>
              </a:tr>
              <a:tr h="391622">
                <a:tc>
                  <a:txBody>
                    <a:bodyPr/>
                    <a:lstStyle/>
                    <a:p>
                      <a:r>
                        <a:rPr lang="nl-NL" dirty="0"/>
                        <a:t>HCO3</a:t>
                      </a:r>
                    </a:p>
                  </a:txBody>
                  <a:tcPr/>
                </a:tc>
                <a:tc>
                  <a:txBody>
                    <a:bodyPr/>
                    <a:lstStyle/>
                    <a:p>
                      <a:r>
                        <a:rPr lang="nl-NL" b="1" dirty="0">
                          <a:solidFill>
                            <a:srgbClr val="FF0000"/>
                          </a:solidFill>
                        </a:rPr>
                        <a:t>11</a:t>
                      </a:r>
                    </a:p>
                  </a:txBody>
                  <a:tcPr/>
                </a:tc>
                <a:extLst>
                  <a:ext uri="{0D108BD9-81ED-4DB2-BD59-A6C34878D82A}">
                    <a16:rowId xmlns:a16="http://schemas.microsoft.com/office/drawing/2014/main" val="3837556575"/>
                  </a:ext>
                </a:extLst>
              </a:tr>
              <a:tr h="391622">
                <a:tc>
                  <a:txBody>
                    <a:bodyPr/>
                    <a:lstStyle/>
                    <a:p>
                      <a:r>
                        <a:rPr lang="nl-NL" dirty="0"/>
                        <a:t>BE</a:t>
                      </a:r>
                    </a:p>
                  </a:txBody>
                  <a:tcPr/>
                </a:tc>
                <a:tc>
                  <a:txBody>
                    <a:bodyPr/>
                    <a:lstStyle/>
                    <a:p>
                      <a:r>
                        <a:rPr lang="nl-NL" b="1" dirty="0">
                          <a:solidFill>
                            <a:srgbClr val="FF0000"/>
                          </a:solidFill>
                        </a:rPr>
                        <a:t>-9</a:t>
                      </a:r>
                    </a:p>
                  </a:txBody>
                  <a:tcPr/>
                </a:tc>
                <a:extLst>
                  <a:ext uri="{0D108BD9-81ED-4DB2-BD59-A6C34878D82A}">
                    <a16:rowId xmlns:a16="http://schemas.microsoft.com/office/drawing/2014/main" val="4285572986"/>
                  </a:ext>
                </a:extLst>
              </a:tr>
            </a:tbl>
          </a:graphicData>
        </a:graphic>
      </p:graphicFrame>
      <p:pic>
        <p:nvPicPr>
          <p:cNvPr id="1026" name="Picture 2" descr="Kinderintensivisten alert op mogelijk postinfectieuze ziekte |  medischcontact">
            <a:extLst>
              <a:ext uri="{FF2B5EF4-FFF2-40B4-BE49-F238E27FC236}">
                <a16:creationId xmlns:a16="http://schemas.microsoft.com/office/drawing/2014/main" id="{D17D2376-6686-6A3B-67FF-5DD930FBCF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522"/>
          <a:stretch>
            <a:fillRect/>
          </a:stretch>
        </p:blipFill>
        <p:spPr bwMode="auto">
          <a:xfrm>
            <a:off x="7929537" y="3920713"/>
            <a:ext cx="3665563"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43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A6D57-7D4F-BC2F-DD8A-37A4039D2B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FC9038-6263-2449-5929-C7DAF33B73F9}"/>
              </a:ext>
            </a:extLst>
          </p:cNvPr>
          <p:cNvSpPr>
            <a:spLocks noGrp="1"/>
          </p:cNvSpPr>
          <p:nvPr>
            <p:ph type="title"/>
          </p:nvPr>
        </p:nvSpPr>
        <p:spPr/>
        <p:txBody>
          <a:bodyPr/>
          <a:lstStyle/>
          <a:p>
            <a:r>
              <a:rPr lang="nl-NL" dirty="0"/>
              <a:t>Introductie</a:t>
            </a:r>
          </a:p>
        </p:txBody>
      </p:sp>
      <p:sp>
        <p:nvSpPr>
          <p:cNvPr id="3" name="Tijdelijke aanduiding voor tekst 2">
            <a:extLst>
              <a:ext uri="{FF2B5EF4-FFF2-40B4-BE49-F238E27FC236}">
                <a16:creationId xmlns:a16="http://schemas.microsoft.com/office/drawing/2014/main" id="{6A5F3C84-9A7F-0D94-A702-291BAC1CA990}"/>
              </a:ext>
            </a:extLst>
          </p:cNvPr>
          <p:cNvSpPr>
            <a:spLocks noGrp="1"/>
          </p:cNvSpPr>
          <p:nvPr>
            <p:ph type="body" sz="quarter" idx="11"/>
          </p:nvPr>
        </p:nvSpPr>
        <p:spPr/>
        <p:txBody>
          <a:bodyPr anchor="t"/>
          <a:lstStyle/>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Ernstige metabole acidose komt regelmatig voor bij IC patiënten¹</a:t>
            </a:r>
            <a:endParaRPr kumimoji="0" lang="nl-NL" sz="2800" b="0" i="0" u="none" strike="noStrike" kern="1200" cap="none" spc="0" normalizeH="0" baseline="0" noProof="0" dirty="0">
              <a:ln>
                <a:noFill/>
              </a:ln>
              <a:effectLst/>
              <a:uLnTx/>
              <a:uFillTx/>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chemeClr val="tx2"/>
                </a:solidFill>
                <a:effectLst/>
                <a:uLnTx/>
                <a:uFillTx/>
              </a:rPr>
              <a:t>Lactaat acidose</a:t>
            </a:r>
          </a:p>
          <a:p>
            <a:pPr marL="685800" lvl="1" indent="-228600">
              <a:lnSpc>
                <a:spcPct val="90000"/>
              </a:lnSpc>
              <a:spcBef>
                <a:spcPts val="500"/>
              </a:spcBef>
              <a:buClrTx/>
              <a:buSzTx/>
              <a:buFont typeface="Arial" panose="020B0604020202020204" pitchFamily="34" charset="0"/>
              <a:buChar char="•"/>
              <a:defRPr/>
            </a:pPr>
            <a:r>
              <a:rPr lang="nl-NL" sz="2000" dirty="0" err="1">
                <a:solidFill>
                  <a:schemeClr val="tx2"/>
                </a:solidFill>
              </a:rPr>
              <a:t>Hyperchloremische</a:t>
            </a:r>
            <a:r>
              <a:rPr lang="nl-NL" sz="2000" dirty="0">
                <a:solidFill>
                  <a:schemeClr val="tx2"/>
                </a:solidFill>
              </a:rPr>
              <a:t> acidose</a:t>
            </a:r>
            <a:endParaRPr kumimoji="0" lang="nl-NL" sz="2000" b="0" i="0" u="none" strike="noStrike" kern="1200" cap="none" spc="0" normalizeH="0" baseline="0" noProof="0" dirty="0">
              <a:ln>
                <a:noFill/>
              </a:ln>
              <a:solidFill>
                <a:schemeClr val="tx2"/>
              </a:solidFill>
              <a:effectLst/>
              <a:uLnTx/>
              <a:uFillTx/>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chemeClr val="tx2"/>
                </a:solidFill>
                <a:effectLst/>
                <a:uLnTx/>
                <a:uFillTx/>
              </a:rPr>
              <a:t>Endogene anion opstapeling tijdens AKI</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chemeClr val="tx2"/>
              </a:solidFill>
              <a:effectLst/>
              <a:uLnTx/>
              <a:uFillTx/>
            </a:endParaRPr>
          </a:p>
          <a:p>
            <a:pPr marL="457200" lvl="1">
              <a:lnSpc>
                <a:spcPct val="90000"/>
              </a:lnSpc>
              <a:spcBef>
                <a:spcPts val="500"/>
              </a:spcBef>
              <a:buClrTx/>
              <a:buSzTx/>
              <a:defRPr/>
            </a:pPr>
            <a:r>
              <a:rPr lang="nl-NL" sz="2000" dirty="0">
                <a:sym typeface="Wingdings" panose="05000000000000000000" pitchFamily="2" charset="2"/>
              </a:rPr>
              <a:t>Verminderde cardiale contractiliteit, ritmestoornissen, pulmonale vasoconstrictie, systemische vasodilatatie, verminderde bloedflow over nieren, hersenoedeem, diafragma dysfunctie¹.</a:t>
            </a:r>
            <a:endParaRPr lang="nl-NL" sz="2000" dirty="0"/>
          </a:p>
          <a:p>
            <a:pPr marL="457200" lvl="1">
              <a:lnSpc>
                <a:spcPct val="90000"/>
              </a:lnSpc>
              <a:spcBef>
                <a:spcPts val="500"/>
              </a:spcBef>
              <a:buClrTx/>
              <a:buSzTx/>
              <a:defRPr/>
            </a:pPr>
            <a:endParaRPr lang="nl-NL" sz="2000" dirty="0">
              <a:solidFill>
                <a:schemeClr val="tx2"/>
              </a:solidFill>
            </a:endParaRPr>
          </a:p>
          <a:p>
            <a:pPr marL="457200" marR="0" lvl="1" algn="l" defTabSz="914400" rtl="0" eaLnBrk="1" fontAlgn="auto" latinLnBrk="0" hangingPunct="1">
              <a:lnSpc>
                <a:spcPct val="90000"/>
              </a:lnSpc>
              <a:spcBef>
                <a:spcPts val="500"/>
              </a:spcBef>
              <a:spcAft>
                <a:spcPts val="0"/>
              </a:spcAft>
              <a:buClrTx/>
              <a:buSzTx/>
              <a:tabLst/>
              <a:defRPr/>
            </a:pPr>
            <a:r>
              <a:rPr kumimoji="0" lang="nl-NL" sz="2400" b="0" i="0" u="none" strike="noStrike" kern="1200" cap="none" spc="0" normalizeH="0" baseline="0" noProof="0" dirty="0">
                <a:ln>
                  <a:noFill/>
                </a:ln>
                <a:solidFill>
                  <a:schemeClr val="tx2"/>
                </a:solidFill>
                <a:effectLst/>
                <a:uLnTx/>
                <a:uFillTx/>
              </a:rPr>
              <a:t>B/ Intraveneus natriumbicarbonaat 4.2%</a:t>
            </a:r>
            <a:r>
              <a:rPr kumimoji="0" lang="nl-NL" sz="2400" b="0" i="0" u="none" strike="noStrike" kern="1200" cap="none" spc="0" normalizeH="0" noProof="0" dirty="0">
                <a:ln>
                  <a:noFill/>
                </a:ln>
                <a:solidFill>
                  <a:schemeClr val="tx2"/>
                </a:solidFill>
                <a:effectLst/>
                <a:uLnTx/>
                <a:uFillTx/>
              </a:rPr>
              <a:t> = controversieel</a:t>
            </a:r>
            <a:endParaRPr kumimoji="0" lang="nl-NL" sz="2400" b="0" i="0" u="none" strike="noStrike" kern="1200" cap="none" spc="0" normalizeH="0" baseline="0" noProof="0" dirty="0">
              <a:ln>
                <a:noFill/>
              </a:ln>
              <a:solidFill>
                <a:schemeClr val="tx2"/>
              </a:solidFill>
              <a:effectLst/>
              <a:uLnTx/>
              <a:uFillTx/>
            </a:endParaRPr>
          </a:p>
          <a:p>
            <a:pPr lvl="2">
              <a:lnSpc>
                <a:spcPct val="90000"/>
              </a:lnSpc>
              <a:spcBef>
                <a:spcPts val="1000"/>
              </a:spcBef>
              <a:buClrTx/>
              <a:buSzTx/>
              <a:defRPr/>
            </a:pPr>
            <a:endParaRPr kumimoji="0" lang="nl-NL" sz="2000" b="0" i="0" u="none" strike="noStrike" kern="1200" cap="none" spc="0" normalizeH="0" baseline="0" noProof="0" dirty="0">
              <a:ln>
                <a:noFill/>
              </a:ln>
              <a:solidFill>
                <a:schemeClr val="accent1"/>
              </a:solidFill>
              <a:effectLst/>
              <a:uLnTx/>
              <a:uFillTx/>
              <a:ea typeface="+mn-ea"/>
              <a:cs typeface="+mn-cs"/>
            </a:endParaRPr>
          </a:p>
        </p:txBody>
      </p:sp>
      <p:sp>
        <p:nvSpPr>
          <p:cNvPr id="4" name="Tijdelijke aanduiding voor dianummer 3">
            <a:extLst>
              <a:ext uri="{FF2B5EF4-FFF2-40B4-BE49-F238E27FC236}">
                <a16:creationId xmlns:a16="http://schemas.microsoft.com/office/drawing/2014/main" id="{9999D30F-A625-35D5-7AE1-A1EADDDBA375}"/>
              </a:ext>
            </a:extLst>
          </p:cNvPr>
          <p:cNvSpPr>
            <a:spLocks noGrp="1"/>
          </p:cNvSpPr>
          <p:nvPr>
            <p:ph type="sldNum" sz="quarter" idx="12"/>
          </p:nvPr>
        </p:nvSpPr>
        <p:spPr/>
        <p:txBody>
          <a:bodyPr/>
          <a:lstStyle/>
          <a:p>
            <a:fld id="{5A195573-6125-40C3-AA0C-3AC6CFB9F86B}" type="slidenum">
              <a:rPr lang="en-US" smtClean="0"/>
              <a:pPr/>
              <a:t>4</a:t>
            </a:fld>
            <a:endParaRPr lang="en-US" dirty="0"/>
          </a:p>
        </p:txBody>
      </p:sp>
    </p:spTree>
    <p:extLst>
      <p:ext uri="{BB962C8B-B14F-4D97-AF65-F5344CB8AC3E}">
        <p14:creationId xmlns:p14="http://schemas.microsoft.com/office/powerpoint/2010/main" val="21401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7C02-1783-6026-600C-89203C0056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601D45-E4FB-7372-FFF9-064DF4DAB149}"/>
              </a:ext>
            </a:extLst>
          </p:cNvPr>
          <p:cNvSpPr>
            <a:spLocks noGrp="1"/>
          </p:cNvSpPr>
          <p:nvPr>
            <p:ph type="title"/>
          </p:nvPr>
        </p:nvSpPr>
        <p:spPr/>
        <p:txBody>
          <a:bodyPr/>
          <a:lstStyle/>
          <a:p>
            <a:r>
              <a:rPr lang="nl-NL" dirty="0"/>
              <a:t>The BICARICU-1 trial²</a:t>
            </a:r>
          </a:p>
        </p:txBody>
      </p:sp>
      <p:sp>
        <p:nvSpPr>
          <p:cNvPr id="3" name="Tijdelijke aanduiding voor tekst 2">
            <a:extLst>
              <a:ext uri="{FF2B5EF4-FFF2-40B4-BE49-F238E27FC236}">
                <a16:creationId xmlns:a16="http://schemas.microsoft.com/office/drawing/2014/main" id="{C2838AA0-96E9-BEE1-EF07-51C960B40A40}"/>
              </a:ext>
            </a:extLst>
          </p:cNvPr>
          <p:cNvSpPr>
            <a:spLocks noGrp="1"/>
          </p:cNvSpPr>
          <p:nvPr>
            <p:ph type="body" sz="quarter" idx="11"/>
          </p:nvPr>
        </p:nvSpPr>
        <p:spPr>
          <a:xfrm>
            <a:off x="619125" y="1530000"/>
            <a:ext cx="11369675" cy="4320000"/>
          </a:xfrm>
        </p:spPr>
        <p:txBody>
          <a:bodyPr anchor="t"/>
          <a:lstStyle/>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Lancet, 2018, </a:t>
            </a:r>
            <a:r>
              <a:rPr lang="nl-NL" b="0" dirty="0" err="1">
                <a:solidFill>
                  <a:schemeClr val="accent1"/>
                </a:solidFill>
              </a:rPr>
              <a:t>Jaber</a:t>
            </a:r>
            <a:r>
              <a:rPr lang="nl-NL" b="0" dirty="0">
                <a:solidFill>
                  <a:schemeClr val="accent1"/>
                </a:solidFill>
              </a:rPr>
              <a:t> et al.</a:t>
            </a:r>
          </a:p>
          <a:p>
            <a:pPr marL="228600" indent="-228600">
              <a:lnSpc>
                <a:spcPct val="90000"/>
              </a:lnSpc>
              <a:spcBef>
                <a:spcPts val="1000"/>
              </a:spcBef>
              <a:buClrTx/>
              <a:buSzTx/>
              <a:buFont typeface="Arial" panose="020B0604020202020204" pitchFamily="34" charset="0"/>
              <a:buChar char="•"/>
              <a:defRPr/>
            </a:pPr>
            <a:r>
              <a:rPr lang="nl-NL" b="0" dirty="0" err="1">
                <a:solidFill>
                  <a:schemeClr val="accent1"/>
                </a:solidFill>
              </a:rPr>
              <a:t>Randomized</a:t>
            </a:r>
            <a:r>
              <a:rPr lang="nl-NL" b="0" dirty="0">
                <a:solidFill>
                  <a:schemeClr val="accent1"/>
                </a:solidFill>
              </a:rPr>
              <a:t>, multicenter, open-label </a:t>
            </a:r>
            <a:r>
              <a:rPr lang="nl-NL" b="0" dirty="0" err="1">
                <a:solidFill>
                  <a:schemeClr val="accent1"/>
                </a:solidFill>
              </a:rPr>
              <a:t>clinical</a:t>
            </a:r>
            <a:r>
              <a:rPr lang="nl-NL" b="0" dirty="0">
                <a:solidFill>
                  <a:schemeClr val="accent1"/>
                </a:solidFill>
              </a:rPr>
              <a:t> trial</a:t>
            </a:r>
            <a:endParaRPr lang="nl-NL" b="0" dirty="0"/>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rPr>
              <a:t>389 patiënten, 26 </a:t>
            </a:r>
            <a:r>
              <a:rPr lang="nl-NL" sz="2000" dirty="0" err="1">
                <a:solidFill>
                  <a:schemeClr val="tx2"/>
                </a:solidFill>
              </a:rPr>
              <a:t>IC’s</a:t>
            </a:r>
            <a:r>
              <a:rPr lang="nl-NL" sz="2000" dirty="0">
                <a:solidFill>
                  <a:schemeClr val="tx2"/>
                </a:solidFill>
              </a:rPr>
              <a:t> in Frankrijk</a:t>
            </a:r>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rPr>
              <a:t>SOFA-score ≥4 en/of lactaat ≥2 </a:t>
            </a:r>
            <a:r>
              <a:rPr lang="nl-NL" sz="2000" dirty="0" err="1">
                <a:solidFill>
                  <a:schemeClr val="tx2"/>
                </a:solidFill>
              </a:rPr>
              <a:t>mmol</a:t>
            </a:r>
            <a:endParaRPr lang="nl-NL" sz="2000" dirty="0">
              <a:solidFill>
                <a:schemeClr val="tx2"/>
              </a:solidFill>
            </a:endParaRPr>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rPr>
              <a:t>Ernstige metabole acidose (pH ≤7.20, HCO₃⁻ ≤20, </a:t>
            </a:r>
            <a:r>
              <a:rPr lang="nl-NL" sz="2000" dirty="0" err="1">
                <a:solidFill>
                  <a:schemeClr val="tx2"/>
                </a:solidFill>
              </a:rPr>
              <a:t>PaCO</a:t>
            </a:r>
            <a:r>
              <a:rPr lang="nl-NL" sz="2000" dirty="0">
                <a:solidFill>
                  <a:schemeClr val="tx2"/>
                </a:solidFill>
              </a:rPr>
              <a:t>₂ ≤45) </a:t>
            </a:r>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rPr>
              <a:t>Natriumbicarbonaat 4.2% </a:t>
            </a:r>
            <a:r>
              <a:rPr lang="nl-NL" sz="2000" dirty="0">
                <a:solidFill>
                  <a:schemeClr val="tx2"/>
                </a:solidFill>
                <a:sym typeface="Wingdings" panose="05000000000000000000" pitchFamily="2" charset="2"/>
              </a:rPr>
              <a:t>(streef pH &gt; 7.30) vs. geen infusie</a:t>
            </a:r>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sym typeface="Wingdings" panose="05000000000000000000" pitchFamily="2" charset="2"/>
              </a:rPr>
              <a:t>28-dagen mortaliteit en/of tenminste één </a:t>
            </a:r>
            <a:r>
              <a:rPr lang="nl-NL" sz="2000" dirty="0" err="1">
                <a:solidFill>
                  <a:schemeClr val="tx2"/>
                </a:solidFill>
                <a:sym typeface="Wingdings" panose="05000000000000000000" pitchFamily="2" charset="2"/>
              </a:rPr>
              <a:t>orgaanfalen</a:t>
            </a:r>
            <a:r>
              <a:rPr lang="nl-NL" sz="2000" dirty="0">
                <a:solidFill>
                  <a:schemeClr val="tx2"/>
                </a:solidFill>
                <a:sym typeface="Wingdings" panose="05000000000000000000" pitchFamily="2" charset="2"/>
              </a:rPr>
              <a:t> op dag 7</a:t>
            </a:r>
            <a:endParaRPr lang="nl-NL" sz="2400" dirty="0">
              <a:solidFill>
                <a:schemeClr val="tx2"/>
              </a:solidFill>
            </a:endParaRPr>
          </a:p>
          <a:p>
            <a:pPr marL="228600" indent="-228600">
              <a:lnSpc>
                <a:spcPct val="90000"/>
              </a:lnSpc>
              <a:spcBef>
                <a:spcPts val="1000"/>
              </a:spcBef>
              <a:buClrTx/>
              <a:buSzTx/>
              <a:buFont typeface="Arial" panose="020B0604020202020204" pitchFamily="34" charset="0"/>
              <a:buChar char="•"/>
              <a:defRPr/>
            </a:pPr>
            <a:endParaRPr lang="nl-NL" b="0" dirty="0">
              <a:solidFill>
                <a:schemeClr val="accent1"/>
              </a:solidFill>
            </a:endParaRPr>
          </a:p>
          <a:p>
            <a:pPr>
              <a:lnSpc>
                <a:spcPct val="90000"/>
              </a:lnSpc>
              <a:spcBef>
                <a:spcPts val="1000"/>
              </a:spcBef>
              <a:buClrTx/>
              <a:buSzTx/>
              <a:defRPr/>
            </a:pPr>
            <a:r>
              <a:rPr lang="nl-NL" b="0" dirty="0">
                <a:solidFill>
                  <a:schemeClr val="accent1"/>
                </a:solidFill>
                <a:sym typeface="Wingdings" panose="05000000000000000000" pitchFamily="2" charset="2"/>
              </a:rPr>
              <a:t> </a:t>
            </a:r>
            <a:r>
              <a:rPr lang="nl-NL" b="0" dirty="0">
                <a:solidFill>
                  <a:schemeClr val="accent1"/>
                </a:solidFill>
              </a:rPr>
              <a:t>Géén verschil in mortaliteit en </a:t>
            </a:r>
            <a:r>
              <a:rPr lang="nl-NL" b="0" dirty="0" err="1">
                <a:solidFill>
                  <a:schemeClr val="accent1"/>
                </a:solidFill>
              </a:rPr>
              <a:t>orgaanfalen</a:t>
            </a:r>
            <a:endParaRPr lang="nl-NL" b="0" dirty="0">
              <a:solidFill>
                <a:schemeClr val="accent1"/>
              </a:solidFill>
            </a:endParaRPr>
          </a:p>
          <a:p>
            <a:pPr marL="457200" indent="-457200">
              <a:lnSpc>
                <a:spcPct val="90000"/>
              </a:lnSpc>
              <a:spcBef>
                <a:spcPts val="1000"/>
              </a:spcBef>
              <a:buClrTx/>
              <a:buSzTx/>
              <a:buFont typeface="Wingdings" panose="05000000000000000000" pitchFamily="2" charset="2"/>
              <a:buChar char="à"/>
              <a:defRPr/>
            </a:pPr>
            <a:r>
              <a:rPr lang="nl-NL" b="0" dirty="0">
                <a:solidFill>
                  <a:schemeClr val="accent1"/>
                </a:solidFill>
              </a:rPr>
              <a:t>Wél verschil in subgroep analyse AKI stadium 2-3</a:t>
            </a:r>
          </a:p>
          <a:p>
            <a:pPr lvl="2">
              <a:lnSpc>
                <a:spcPct val="90000"/>
              </a:lnSpc>
              <a:spcBef>
                <a:spcPts val="1000"/>
              </a:spcBef>
              <a:buClrTx/>
              <a:buSzTx/>
              <a:defRPr/>
            </a:pPr>
            <a:endParaRPr kumimoji="0" lang="nl-NL" sz="2000" b="0" i="0" u="none" strike="noStrike" kern="1200" cap="none" spc="0" normalizeH="0" baseline="0" noProof="0" dirty="0">
              <a:ln>
                <a:noFill/>
              </a:ln>
              <a:solidFill>
                <a:schemeClr val="accent1"/>
              </a:solidFill>
              <a:effectLst/>
              <a:uLnTx/>
              <a:uFillTx/>
              <a:ea typeface="+mn-ea"/>
              <a:cs typeface="+mn-cs"/>
            </a:endParaRPr>
          </a:p>
        </p:txBody>
      </p:sp>
      <p:sp>
        <p:nvSpPr>
          <p:cNvPr id="4" name="Tijdelijke aanduiding voor dianummer 3">
            <a:extLst>
              <a:ext uri="{FF2B5EF4-FFF2-40B4-BE49-F238E27FC236}">
                <a16:creationId xmlns:a16="http://schemas.microsoft.com/office/drawing/2014/main" id="{941E7BE7-E5F3-18F3-1DDF-B6475413013F}"/>
              </a:ext>
            </a:extLst>
          </p:cNvPr>
          <p:cNvSpPr>
            <a:spLocks noGrp="1"/>
          </p:cNvSpPr>
          <p:nvPr>
            <p:ph type="sldNum" sz="quarter" idx="12"/>
          </p:nvPr>
        </p:nvSpPr>
        <p:spPr/>
        <p:txBody>
          <a:bodyPr/>
          <a:lstStyle/>
          <a:p>
            <a:fld id="{5A195573-6125-40C3-AA0C-3AC6CFB9F86B}" type="slidenum">
              <a:rPr lang="en-US" smtClean="0"/>
              <a:pPr/>
              <a:t>5</a:t>
            </a:fld>
            <a:endParaRPr lang="en-US" dirty="0"/>
          </a:p>
        </p:txBody>
      </p:sp>
      <p:pic>
        <p:nvPicPr>
          <p:cNvPr id="1026" name="Picture 2" descr="KDIGO AKI staging — NephJC">
            <a:extLst>
              <a:ext uri="{FF2B5EF4-FFF2-40B4-BE49-F238E27FC236}">
                <a16:creationId xmlns:a16="http://schemas.microsoft.com/office/drawing/2014/main" id="{69CDDD8E-E9F9-B6B6-948C-54604F0B98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92" b="6413"/>
          <a:stretch>
            <a:fillRect/>
          </a:stretch>
        </p:blipFill>
        <p:spPr bwMode="auto">
          <a:xfrm>
            <a:off x="8005308" y="0"/>
            <a:ext cx="4186692"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21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6A5E-189A-3193-79F7-EDC842F567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678011-013A-02F7-1577-CA77AE100AD5}"/>
              </a:ext>
            </a:extLst>
          </p:cNvPr>
          <p:cNvSpPr>
            <a:spLocks noGrp="1"/>
          </p:cNvSpPr>
          <p:nvPr>
            <p:ph type="title"/>
          </p:nvPr>
        </p:nvSpPr>
        <p:spPr/>
        <p:txBody>
          <a:bodyPr/>
          <a:lstStyle/>
          <a:p>
            <a:r>
              <a:rPr lang="nl-NL" dirty="0"/>
              <a:t>The BICARICU-1 trial²</a:t>
            </a:r>
          </a:p>
        </p:txBody>
      </p:sp>
      <p:sp>
        <p:nvSpPr>
          <p:cNvPr id="3" name="Tijdelijke aanduiding voor tekst 2">
            <a:extLst>
              <a:ext uri="{FF2B5EF4-FFF2-40B4-BE49-F238E27FC236}">
                <a16:creationId xmlns:a16="http://schemas.microsoft.com/office/drawing/2014/main" id="{4ABD596D-72F1-9E44-7BCA-F243DE431343}"/>
              </a:ext>
            </a:extLst>
          </p:cNvPr>
          <p:cNvSpPr>
            <a:spLocks noGrp="1"/>
          </p:cNvSpPr>
          <p:nvPr>
            <p:ph type="body" sz="quarter" idx="11"/>
          </p:nvPr>
        </p:nvSpPr>
        <p:spPr>
          <a:xfrm>
            <a:off x="619125" y="1530000"/>
            <a:ext cx="11369675" cy="4320000"/>
          </a:xfrm>
        </p:spPr>
        <p:txBody>
          <a:bodyPr anchor="t"/>
          <a:lstStyle/>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Lagere mortaliteit (63% </a:t>
            </a:r>
            <a:r>
              <a:rPr lang="nl-NL" b="0" dirty="0" err="1">
                <a:solidFill>
                  <a:schemeClr val="accent1"/>
                </a:solidFill>
              </a:rPr>
              <a:t>vs</a:t>
            </a:r>
            <a:r>
              <a:rPr lang="nl-NL" b="0" dirty="0">
                <a:solidFill>
                  <a:schemeClr val="accent1"/>
                </a:solidFill>
              </a:rPr>
              <a:t> 46%)</a:t>
            </a:r>
          </a:p>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Minder gebruik van </a:t>
            </a:r>
            <a:r>
              <a:rPr lang="nl-NL" b="0" dirty="0" err="1">
                <a:solidFill>
                  <a:schemeClr val="accent1"/>
                </a:solidFill>
              </a:rPr>
              <a:t>niervervangende</a:t>
            </a:r>
            <a:r>
              <a:rPr lang="nl-NL" b="0" dirty="0">
                <a:solidFill>
                  <a:schemeClr val="accent1"/>
                </a:solidFill>
              </a:rPr>
              <a:t> therapie (52% </a:t>
            </a:r>
            <a:r>
              <a:rPr lang="nl-NL" b="0" dirty="0" err="1">
                <a:solidFill>
                  <a:schemeClr val="accent1"/>
                </a:solidFill>
              </a:rPr>
              <a:t>vs</a:t>
            </a:r>
            <a:r>
              <a:rPr lang="nl-NL" b="0" dirty="0">
                <a:solidFill>
                  <a:schemeClr val="accent1"/>
                </a:solidFill>
              </a:rPr>
              <a:t> 35%), latere start, meer dialyse‑vrije dagen en minder dialyse‑afhankelijkheid bij IC‑ontslag</a:t>
            </a:r>
          </a:p>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Minder </a:t>
            </a:r>
            <a:r>
              <a:rPr lang="nl-NL" b="0" dirty="0" err="1">
                <a:solidFill>
                  <a:schemeClr val="accent1"/>
                </a:solidFill>
              </a:rPr>
              <a:t>vasopressiebehoefte</a:t>
            </a:r>
            <a:endParaRPr lang="nl-NL" b="0" dirty="0">
              <a:solidFill>
                <a:schemeClr val="accent1"/>
              </a:solidFill>
            </a:endParaRPr>
          </a:p>
        </p:txBody>
      </p:sp>
      <p:sp>
        <p:nvSpPr>
          <p:cNvPr id="4" name="Tijdelijke aanduiding voor dianummer 3">
            <a:extLst>
              <a:ext uri="{FF2B5EF4-FFF2-40B4-BE49-F238E27FC236}">
                <a16:creationId xmlns:a16="http://schemas.microsoft.com/office/drawing/2014/main" id="{56C4F74C-7AD9-B7A0-116E-C316A055B913}"/>
              </a:ext>
            </a:extLst>
          </p:cNvPr>
          <p:cNvSpPr>
            <a:spLocks noGrp="1"/>
          </p:cNvSpPr>
          <p:nvPr>
            <p:ph type="sldNum" sz="quarter" idx="12"/>
          </p:nvPr>
        </p:nvSpPr>
        <p:spPr/>
        <p:txBody>
          <a:bodyPr/>
          <a:lstStyle/>
          <a:p>
            <a:fld id="{5A195573-6125-40C3-AA0C-3AC6CFB9F86B}" type="slidenum">
              <a:rPr lang="en-US" smtClean="0"/>
              <a:pPr/>
              <a:t>6</a:t>
            </a:fld>
            <a:endParaRPr lang="en-US" dirty="0"/>
          </a:p>
        </p:txBody>
      </p:sp>
    </p:spTree>
    <p:extLst>
      <p:ext uri="{BB962C8B-B14F-4D97-AF65-F5344CB8AC3E}">
        <p14:creationId xmlns:p14="http://schemas.microsoft.com/office/powerpoint/2010/main" val="110227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B12D3-4F3C-C1DD-3EE2-B90B337E75D1}"/>
              </a:ext>
            </a:extLst>
          </p:cNvPr>
          <p:cNvSpPr>
            <a:spLocks noGrp="1"/>
          </p:cNvSpPr>
          <p:nvPr>
            <p:ph type="title"/>
          </p:nvPr>
        </p:nvSpPr>
        <p:spPr/>
        <p:txBody>
          <a:bodyPr/>
          <a:lstStyle/>
          <a:p>
            <a:r>
              <a:rPr lang="nl-NL" dirty="0"/>
              <a:t>The BICARICU-2 trial³</a:t>
            </a:r>
          </a:p>
        </p:txBody>
      </p:sp>
      <p:sp>
        <p:nvSpPr>
          <p:cNvPr id="3" name="Tijdelijke aanduiding voor tekst 2">
            <a:extLst>
              <a:ext uri="{FF2B5EF4-FFF2-40B4-BE49-F238E27FC236}">
                <a16:creationId xmlns:a16="http://schemas.microsoft.com/office/drawing/2014/main" id="{52F3A44A-D867-ADEE-467C-895C293FA162}"/>
              </a:ext>
            </a:extLst>
          </p:cNvPr>
          <p:cNvSpPr>
            <a:spLocks noGrp="1"/>
          </p:cNvSpPr>
          <p:nvPr>
            <p:ph type="body" sz="quarter" idx="11"/>
          </p:nvPr>
        </p:nvSpPr>
        <p:spPr/>
        <p:txBody>
          <a:bodyPr anchor="t"/>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chemeClr val="accent1"/>
                </a:solidFill>
                <a:effectLst/>
                <a:uLnTx/>
                <a:uFillTx/>
                <a:ea typeface="+mn-ea"/>
                <a:cs typeface="+mn-cs"/>
              </a:rPr>
              <a:t>JAMA</a:t>
            </a:r>
            <a:r>
              <a:rPr lang="nl-NL" b="0" dirty="0">
                <a:solidFill>
                  <a:schemeClr val="accent1"/>
                </a:solidFill>
              </a:rPr>
              <a:t>, 2025, Jung et al.</a:t>
            </a:r>
            <a:endParaRPr kumimoji="0" lang="nl-NL" sz="2800" b="0" i="0" u="none" strike="noStrike" kern="1200" cap="none" spc="0" normalizeH="0" baseline="0" noProof="0" dirty="0">
              <a:ln>
                <a:noFill/>
              </a:ln>
              <a:solidFill>
                <a:schemeClr val="accent1"/>
              </a:solidFill>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b="0" dirty="0" err="1">
                <a:solidFill>
                  <a:schemeClr val="accent1"/>
                </a:solidFill>
              </a:rPr>
              <a:t>Randomized</a:t>
            </a:r>
            <a:r>
              <a:rPr lang="nl-NL" b="0" dirty="0">
                <a:solidFill>
                  <a:schemeClr val="accent1"/>
                </a:solidFill>
              </a:rPr>
              <a:t>, m</a:t>
            </a:r>
            <a:r>
              <a:rPr kumimoji="0" lang="nl-NL" sz="2800" b="0" i="0" u="none" strike="noStrike" kern="1200" cap="none" spc="0" normalizeH="0" baseline="0" noProof="0" dirty="0" err="1">
                <a:ln>
                  <a:noFill/>
                </a:ln>
                <a:solidFill>
                  <a:schemeClr val="accent1"/>
                </a:solidFill>
                <a:effectLst/>
                <a:uLnTx/>
                <a:uFillTx/>
                <a:ea typeface="+mn-ea"/>
                <a:cs typeface="+mn-cs"/>
              </a:rPr>
              <a:t>ulticenter</a:t>
            </a:r>
            <a:r>
              <a:rPr kumimoji="0" lang="nl-NL" sz="2800" b="0" i="0" u="none" strike="noStrike" kern="1200" cap="none" spc="0" normalizeH="0" baseline="0" noProof="0" dirty="0">
                <a:ln>
                  <a:noFill/>
                </a:ln>
                <a:solidFill>
                  <a:schemeClr val="accent1"/>
                </a:solidFill>
                <a:effectLst/>
                <a:uLnTx/>
                <a:uFillTx/>
                <a:ea typeface="+mn-ea"/>
                <a:cs typeface="+mn-cs"/>
              </a:rPr>
              <a:t>, open-label </a:t>
            </a:r>
            <a:r>
              <a:rPr kumimoji="0" lang="nl-NL" sz="2800" b="0" i="0" u="none" strike="noStrike" kern="1200" cap="none" spc="0" normalizeH="0" baseline="0" noProof="0" dirty="0" err="1">
                <a:ln>
                  <a:noFill/>
                </a:ln>
                <a:solidFill>
                  <a:schemeClr val="accent1"/>
                </a:solidFill>
                <a:effectLst/>
                <a:uLnTx/>
                <a:uFillTx/>
                <a:ea typeface="+mn-ea"/>
                <a:cs typeface="+mn-cs"/>
              </a:rPr>
              <a:t>clinical</a:t>
            </a:r>
            <a:r>
              <a:rPr kumimoji="0" lang="nl-NL" sz="2800" b="0" i="0" u="none" strike="noStrike" kern="1200" cap="none" spc="0" normalizeH="0" baseline="0" noProof="0" dirty="0">
                <a:ln>
                  <a:noFill/>
                </a:ln>
                <a:solidFill>
                  <a:schemeClr val="accent1"/>
                </a:solidFill>
                <a:effectLst/>
                <a:uLnTx/>
                <a:uFillTx/>
                <a:ea typeface="+mn-ea"/>
                <a:cs typeface="+mn-cs"/>
              </a:rPr>
              <a:t> trial</a:t>
            </a:r>
          </a:p>
          <a:p>
            <a:pPr marL="685800" lvl="1" indent="-228600">
              <a:lnSpc>
                <a:spcPct val="90000"/>
              </a:lnSpc>
              <a:spcBef>
                <a:spcPts val="500"/>
              </a:spcBef>
              <a:buClrTx/>
              <a:buSzTx/>
              <a:buFont typeface="Arial" panose="020B0604020202020204" pitchFamily="34" charset="0"/>
              <a:buChar char="•"/>
              <a:defRPr/>
            </a:pPr>
            <a:r>
              <a:rPr lang="nl-NL" sz="2000" dirty="0">
                <a:solidFill>
                  <a:schemeClr val="tx2"/>
                </a:solidFill>
              </a:rPr>
              <a:t>640 patiënten, 43 </a:t>
            </a:r>
            <a:r>
              <a:rPr lang="nl-NL" sz="2000" dirty="0" err="1">
                <a:solidFill>
                  <a:schemeClr val="tx2"/>
                </a:solidFill>
              </a:rPr>
              <a:t>IC’s</a:t>
            </a:r>
            <a:r>
              <a:rPr lang="nl-NL" sz="2000" dirty="0">
                <a:solidFill>
                  <a:schemeClr val="tx2"/>
                </a:solidFill>
              </a:rPr>
              <a:t> in Frankrijk, 10-2019 t/m 12-2023</a:t>
            </a:r>
          </a:p>
          <a:p>
            <a:endParaRPr lang="nl-NL" dirty="0"/>
          </a:p>
        </p:txBody>
      </p:sp>
      <p:sp>
        <p:nvSpPr>
          <p:cNvPr id="4" name="Tijdelijke aanduiding voor dianummer 3">
            <a:extLst>
              <a:ext uri="{FF2B5EF4-FFF2-40B4-BE49-F238E27FC236}">
                <a16:creationId xmlns:a16="http://schemas.microsoft.com/office/drawing/2014/main" id="{C3734BEA-4A3B-A2E0-7D34-2548B864D4D9}"/>
              </a:ext>
            </a:extLst>
          </p:cNvPr>
          <p:cNvSpPr>
            <a:spLocks noGrp="1"/>
          </p:cNvSpPr>
          <p:nvPr>
            <p:ph type="sldNum" sz="quarter" idx="12"/>
          </p:nvPr>
        </p:nvSpPr>
        <p:spPr/>
        <p:txBody>
          <a:bodyPr/>
          <a:lstStyle/>
          <a:p>
            <a:fld id="{5A195573-6125-40C3-AA0C-3AC6CFB9F86B}" type="slidenum">
              <a:rPr lang="en-US" smtClean="0"/>
              <a:pPr/>
              <a:t>7</a:t>
            </a:fld>
            <a:endParaRPr lang="en-US" dirty="0"/>
          </a:p>
        </p:txBody>
      </p:sp>
      <p:pic>
        <p:nvPicPr>
          <p:cNvPr id="6" name="Afbeelding 5">
            <a:extLst>
              <a:ext uri="{FF2B5EF4-FFF2-40B4-BE49-F238E27FC236}">
                <a16:creationId xmlns:a16="http://schemas.microsoft.com/office/drawing/2014/main" id="{DADD7757-07F3-BBB9-5F54-0B97A0C58BFB}"/>
              </a:ext>
            </a:extLst>
          </p:cNvPr>
          <p:cNvPicPr>
            <a:picLocks noChangeAspect="1"/>
          </p:cNvPicPr>
          <p:nvPr/>
        </p:nvPicPr>
        <p:blipFill>
          <a:blip r:embed="rId3"/>
          <a:stretch>
            <a:fillRect/>
          </a:stretch>
        </p:blipFill>
        <p:spPr>
          <a:xfrm>
            <a:off x="1124914" y="3046179"/>
            <a:ext cx="9942172" cy="2470189"/>
          </a:xfrm>
          <a:prstGeom prst="rect">
            <a:avLst/>
          </a:prstGeom>
        </p:spPr>
      </p:pic>
    </p:spTree>
    <p:extLst>
      <p:ext uri="{BB962C8B-B14F-4D97-AF65-F5344CB8AC3E}">
        <p14:creationId xmlns:p14="http://schemas.microsoft.com/office/powerpoint/2010/main" val="3113105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E9E91-4D05-286D-6092-E839166F9A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B5D76D-D18C-4E37-A5A8-021BAF7607D3}"/>
              </a:ext>
            </a:extLst>
          </p:cNvPr>
          <p:cNvSpPr>
            <a:spLocks noGrp="1"/>
          </p:cNvSpPr>
          <p:nvPr>
            <p:ph type="title"/>
          </p:nvPr>
        </p:nvSpPr>
        <p:spPr/>
        <p:txBody>
          <a:bodyPr/>
          <a:lstStyle/>
          <a:p>
            <a:r>
              <a:rPr lang="nl-NL" dirty="0"/>
              <a:t>The BICARICU-2 trial³</a:t>
            </a:r>
          </a:p>
        </p:txBody>
      </p:sp>
      <p:sp>
        <p:nvSpPr>
          <p:cNvPr id="3" name="Tijdelijke aanduiding voor tekst 2">
            <a:extLst>
              <a:ext uri="{FF2B5EF4-FFF2-40B4-BE49-F238E27FC236}">
                <a16:creationId xmlns:a16="http://schemas.microsoft.com/office/drawing/2014/main" id="{EFA8D41D-665F-91AD-C142-E9FF12FD66CE}"/>
              </a:ext>
            </a:extLst>
          </p:cNvPr>
          <p:cNvSpPr>
            <a:spLocks noGrp="1"/>
          </p:cNvSpPr>
          <p:nvPr>
            <p:ph type="body" sz="quarter" idx="11"/>
          </p:nvPr>
        </p:nvSpPr>
        <p:spPr/>
        <p:txBody>
          <a:bodyPr anchor="t"/>
          <a:lstStyle/>
          <a:p>
            <a:pPr marL="228600" lvl="0" indent="-228600">
              <a:lnSpc>
                <a:spcPct val="90000"/>
              </a:lnSpc>
              <a:spcBef>
                <a:spcPts val="1000"/>
              </a:spcBef>
              <a:buClrTx/>
              <a:buSzTx/>
              <a:buFont typeface="Arial" panose="020B0604020202020204" pitchFamily="34" charset="0"/>
              <a:buChar char="•"/>
              <a:defRPr/>
            </a:pPr>
            <a:r>
              <a:rPr kumimoji="0" lang="nl-NL" b="0" i="0" u="none" strike="noStrike" kern="1200" cap="none" spc="0" normalizeH="0" baseline="0" noProof="0" dirty="0">
                <a:ln>
                  <a:noFill/>
                </a:ln>
                <a:solidFill>
                  <a:schemeClr val="accent1"/>
                </a:solidFill>
                <a:effectLst/>
                <a:uLnTx/>
                <a:uFillTx/>
                <a:ea typeface="+mn-ea"/>
                <a:cs typeface="+mn-cs"/>
              </a:rPr>
              <a:t>SOFA score </a:t>
            </a:r>
            <a:r>
              <a:rPr lang="nl-NL" b="0" dirty="0">
                <a:solidFill>
                  <a:schemeClr val="accent1"/>
                </a:solidFill>
              </a:rPr>
              <a:t>≥</a:t>
            </a:r>
            <a:r>
              <a:rPr kumimoji="0" lang="nl-NL" b="0" i="0" u="none" strike="noStrike" kern="1200" cap="none" spc="0" normalizeH="0" baseline="0" noProof="0" dirty="0">
                <a:ln>
                  <a:noFill/>
                </a:ln>
                <a:solidFill>
                  <a:schemeClr val="accent1"/>
                </a:solidFill>
                <a:effectLst/>
                <a:uLnTx/>
                <a:uFillTx/>
                <a:ea typeface="+mn-ea"/>
                <a:cs typeface="+mn-cs"/>
              </a:rPr>
              <a:t> 4 en/of lactaat ≥2 </a:t>
            </a:r>
            <a:r>
              <a:rPr kumimoji="0" lang="nl-NL" b="0" i="0" u="none" strike="noStrike" kern="1200" cap="none" spc="0" normalizeH="0" baseline="0" noProof="0" dirty="0" err="1">
                <a:ln>
                  <a:noFill/>
                </a:ln>
                <a:solidFill>
                  <a:schemeClr val="accent1"/>
                </a:solidFill>
                <a:effectLst/>
                <a:uLnTx/>
                <a:uFillTx/>
                <a:ea typeface="+mn-ea"/>
                <a:cs typeface="+mn-cs"/>
              </a:rPr>
              <a:t>mmol</a:t>
            </a:r>
            <a:r>
              <a:rPr lang="nl-NL" b="0" dirty="0">
                <a:solidFill>
                  <a:schemeClr val="accent1"/>
                </a:solidFill>
              </a:rPr>
              <a:t>/L, </a:t>
            </a:r>
            <a:r>
              <a:rPr kumimoji="0" lang="nl-NL" b="0" i="0" u="none" strike="noStrike" kern="1200" cap="none" spc="0" normalizeH="0" baseline="0" noProof="0" dirty="0">
                <a:ln>
                  <a:noFill/>
                </a:ln>
                <a:solidFill>
                  <a:schemeClr val="accent1"/>
                </a:solidFill>
                <a:effectLst/>
                <a:uLnTx/>
                <a:uFillTx/>
                <a:ea typeface="+mn-ea"/>
                <a:cs typeface="+mn-cs"/>
              </a:rPr>
              <a:t>binnen 48 uur na IC‑opname</a:t>
            </a:r>
          </a:p>
          <a:p>
            <a:pPr marL="228600" indent="-228600">
              <a:lnSpc>
                <a:spcPct val="90000"/>
              </a:lnSpc>
              <a:spcBef>
                <a:spcPts val="1000"/>
              </a:spcBef>
              <a:buClrTx/>
              <a:buSzTx/>
              <a:buFont typeface="Arial" panose="020B0604020202020204" pitchFamily="34" charset="0"/>
              <a:buChar char="•"/>
              <a:defRPr/>
            </a:pPr>
            <a:r>
              <a:rPr lang="nl-NL" b="0" dirty="0">
                <a:solidFill>
                  <a:schemeClr val="accent1"/>
                </a:solidFill>
              </a:rPr>
              <a:t>Ernstige metabole acidose (pH ≤7.20, HCO₃⁻ ≤20, </a:t>
            </a:r>
            <a:r>
              <a:rPr lang="nl-NL" b="0" dirty="0" err="1">
                <a:solidFill>
                  <a:schemeClr val="accent1"/>
                </a:solidFill>
              </a:rPr>
              <a:t>PaCO</a:t>
            </a:r>
            <a:r>
              <a:rPr lang="nl-NL" b="0" dirty="0">
                <a:solidFill>
                  <a:schemeClr val="accent1"/>
                </a:solidFill>
              </a:rPr>
              <a:t>₂ ≤45) </a:t>
            </a:r>
            <a:r>
              <a:rPr lang="nl-NL" b="0" u="sng" dirty="0">
                <a:solidFill>
                  <a:schemeClr val="accent1"/>
                </a:solidFill>
              </a:rPr>
              <a:t>én AKI KDIGO stadium 2–3</a:t>
            </a:r>
            <a:r>
              <a:rPr lang="nl-NL" b="0" dirty="0">
                <a:solidFill>
                  <a:schemeClr val="accent1"/>
                </a:solidFill>
              </a:rPr>
              <a:t>, 6 uur voor inclusie</a:t>
            </a:r>
            <a:endParaRPr lang="nl-NL" b="0" dirty="0"/>
          </a:p>
          <a:p>
            <a:pPr marL="685800" lvl="1" indent="-228600">
              <a:lnSpc>
                <a:spcPct val="90000"/>
              </a:lnSpc>
              <a:spcBef>
                <a:spcPts val="500"/>
              </a:spcBef>
              <a:buClrTx/>
              <a:buSzTx/>
              <a:buFont typeface="Arial" panose="020B0604020202020204" pitchFamily="34" charset="0"/>
              <a:buChar char="•"/>
              <a:defRPr/>
            </a:pPr>
            <a:r>
              <a:rPr lang="nl-NL" sz="2000" b="0" dirty="0">
                <a:solidFill>
                  <a:schemeClr val="tx2"/>
                </a:solidFill>
              </a:rPr>
              <a:t>Exclusie: Respiratoire acidose, </a:t>
            </a:r>
            <a:r>
              <a:rPr lang="nl-NL" sz="2000" dirty="0">
                <a:solidFill>
                  <a:schemeClr val="tx2"/>
                </a:solidFill>
              </a:rPr>
              <a:t>ketoacidose, intoxicatie met exogene zuren, </a:t>
            </a:r>
            <a:r>
              <a:rPr lang="nl-NL" sz="2000" b="0" dirty="0">
                <a:solidFill>
                  <a:schemeClr val="tx2"/>
                </a:solidFill>
              </a:rPr>
              <a:t>verlies van NaHCO3 via GI, NaHCO3 infusie, </a:t>
            </a:r>
            <a:r>
              <a:rPr lang="nl-NL" sz="2000" dirty="0" err="1">
                <a:solidFill>
                  <a:schemeClr val="tx2"/>
                </a:solidFill>
              </a:rPr>
              <a:t>eGFR</a:t>
            </a:r>
            <a:r>
              <a:rPr lang="nl-NL" sz="2000" dirty="0">
                <a:solidFill>
                  <a:schemeClr val="tx2"/>
                </a:solidFill>
              </a:rPr>
              <a:t> &lt;10ml/min,</a:t>
            </a:r>
            <a:r>
              <a:rPr lang="nl-NL" sz="2000" b="0" dirty="0">
                <a:solidFill>
                  <a:schemeClr val="tx2"/>
                </a:solidFill>
              </a:rPr>
              <a:t> KRT 24u voor screening of reeds gepland in komende 6u, zwangerschap/borstvoeding, onverzekerden, </a:t>
            </a:r>
            <a:r>
              <a:rPr lang="nl-NL" sz="2000" dirty="0">
                <a:solidFill>
                  <a:schemeClr val="tx2"/>
                </a:solidFill>
              </a:rPr>
              <a:t>verwachte levensduur &lt;48u</a:t>
            </a:r>
            <a:endParaRPr lang="nl-NL" sz="2000" b="0" dirty="0">
              <a:solidFill>
                <a:schemeClr val="tx2"/>
              </a:solidFill>
            </a:endParaRPr>
          </a:p>
        </p:txBody>
      </p:sp>
      <p:sp>
        <p:nvSpPr>
          <p:cNvPr id="4" name="Tijdelijke aanduiding voor dianummer 3">
            <a:extLst>
              <a:ext uri="{FF2B5EF4-FFF2-40B4-BE49-F238E27FC236}">
                <a16:creationId xmlns:a16="http://schemas.microsoft.com/office/drawing/2014/main" id="{D36E385C-4CBA-F7AA-AD86-97DF9363CA77}"/>
              </a:ext>
            </a:extLst>
          </p:cNvPr>
          <p:cNvSpPr>
            <a:spLocks noGrp="1"/>
          </p:cNvSpPr>
          <p:nvPr>
            <p:ph type="sldNum" sz="quarter" idx="12"/>
          </p:nvPr>
        </p:nvSpPr>
        <p:spPr/>
        <p:txBody>
          <a:bodyPr/>
          <a:lstStyle/>
          <a:p>
            <a:fld id="{5A195573-6125-40C3-AA0C-3AC6CFB9F86B}" type="slidenum">
              <a:rPr lang="en-US" smtClean="0"/>
              <a:pPr/>
              <a:t>8</a:t>
            </a:fld>
            <a:endParaRPr lang="en-US" dirty="0"/>
          </a:p>
        </p:txBody>
      </p:sp>
    </p:spTree>
    <p:extLst>
      <p:ext uri="{BB962C8B-B14F-4D97-AF65-F5344CB8AC3E}">
        <p14:creationId xmlns:p14="http://schemas.microsoft.com/office/powerpoint/2010/main" val="103594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CCE67-0509-6987-9264-31AE1031CC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CACE93-5D0B-AA2F-6E5F-E2331FCD5E5C}"/>
              </a:ext>
            </a:extLst>
          </p:cNvPr>
          <p:cNvSpPr>
            <a:spLocks noGrp="1"/>
          </p:cNvSpPr>
          <p:nvPr>
            <p:ph type="title"/>
          </p:nvPr>
        </p:nvSpPr>
        <p:spPr/>
        <p:txBody>
          <a:bodyPr/>
          <a:lstStyle/>
          <a:p>
            <a:r>
              <a:rPr lang="nl-NL" dirty="0"/>
              <a:t>The BICARICU-2 trial³</a:t>
            </a:r>
          </a:p>
        </p:txBody>
      </p:sp>
      <p:sp>
        <p:nvSpPr>
          <p:cNvPr id="3" name="Tijdelijke aanduiding voor tekst 2">
            <a:extLst>
              <a:ext uri="{FF2B5EF4-FFF2-40B4-BE49-F238E27FC236}">
                <a16:creationId xmlns:a16="http://schemas.microsoft.com/office/drawing/2014/main" id="{43DB8285-D7E7-E470-7EDB-214FB66662F2}"/>
              </a:ext>
            </a:extLst>
          </p:cNvPr>
          <p:cNvSpPr>
            <a:spLocks noGrp="1"/>
          </p:cNvSpPr>
          <p:nvPr>
            <p:ph type="body" sz="quarter" idx="11"/>
          </p:nvPr>
        </p:nvSpPr>
        <p:spPr/>
        <p:txBody>
          <a:bodyPr anchor="t"/>
          <a:lstStyle/>
          <a:p>
            <a:pPr marL="228600" lvl="0" indent="-228600">
              <a:lnSpc>
                <a:spcPct val="90000"/>
              </a:lnSpc>
              <a:spcBef>
                <a:spcPts val="1000"/>
              </a:spcBef>
              <a:buClrTx/>
              <a:buSzTx/>
              <a:buFont typeface="Arial" panose="020B0604020202020204" pitchFamily="34" charset="0"/>
              <a:buChar char="•"/>
              <a:defRPr/>
            </a:pPr>
            <a:r>
              <a:rPr lang="nl-NL" b="0" dirty="0">
                <a:solidFill>
                  <a:schemeClr val="accent1"/>
                </a:solidFill>
              </a:rPr>
              <a:t>4,2% natriumbicarbonaat (streef pH ≥7.30) vs. geen infusie</a:t>
            </a:r>
            <a:endParaRPr kumimoji="0" lang="nl-NL" sz="2800" b="0" i="0" u="none" strike="noStrike" kern="1200" cap="none" spc="0" normalizeH="0" baseline="0" noProof="0" dirty="0">
              <a:ln>
                <a:noFill/>
              </a:ln>
              <a:solidFill>
                <a:schemeClr val="accent1"/>
              </a:solidFill>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b="0" dirty="0">
                <a:solidFill>
                  <a:schemeClr val="accent1"/>
                </a:solidFill>
              </a:rPr>
              <a:t>Primaire uitkomst: 90‑dagen </a:t>
            </a:r>
            <a:r>
              <a:rPr lang="nl-NL" b="0" dirty="0" err="1">
                <a:solidFill>
                  <a:schemeClr val="accent1"/>
                </a:solidFill>
              </a:rPr>
              <a:t>all‑cause</a:t>
            </a:r>
            <a:r>
              <a:rPr lang="nl-NL" b="0" dirty="0">
                <a:solidFill>
                  <a:schemeClr val="accent1"/>
                </a:solidFill>
              </a:rPr>
              <a:t> mortaliteit</a:t>
            </a:r>
            <a:endParaRPr lang="nl-NL" b="0" dirty="0"/>
          </a:p>
          <a:p>
            <a:pPr marL="685800" lvl="1" indent="-228600">
              <a:lnSpc>
                <a:spcPct val="90000"/>
              </a:lnSpc>
              <a:spcBef>
                <a:spcPts val="500"/>
              </a:spcBef>
              <a:buClrTx/>
              <a:buSzTx/>
              <a:buFont typeface="Arial" panose="020B0604020202020204" pitchFamily="34" charset="0"/>
              <a:buChar char="•"/>
              <a:defRPr/>
            </a:pPr>
            <a:r>
              <a:rPr kumimoji="0" lang="nl-NL" sz="2000" b="0" i="0" u="none" strike="noStrike" kern="1200" cap="none" spc="0" normalizeH="0" baseline="0" noProof="0" dirty="0">
                <a:ln>
                  <a:noFill/>
                </a:ln>
                <a:solidFill>
                  <a:schemeClr val="accent1"/>
                </a:solidFill>
                <a:effectLst/>
                <a:uLnTx/>
                <a:uFillTx/>
                <a:ea typeface="+mn-ea"/>
                <a:cs typeface="+mn-cs"/>
              </a:rPr>
              <a:t>Secundaire uitkomsten: 28‑ en 180‑dagen mortaliteit; gebruik en timing van KRT, </a:t>
            </a:r>
            <a:r>
              <a:rPr kumimoji="0" lang="nl-NL" sz="2000" b="0" i="0" u="none" strike="noStrike" kern="1200" cap="none" spc="0" normalizeH="0" baseline="0" noProof="0" dirty="0" err="1">
                <a:ln>
                  <a:noFill/>
                </a:ln>
                <a:solidFill>
                  <a:schemeClr val="accent1"/>
                </a:solidFill>
                <a:effectLst/>
                <a:uLnTx/>
                <a:uFillTx/>
                <a:ea typeface="+mn-ea"/>
                <a:cs typeface="+mn-cs"/>
              </a:rPr>
              <a:t>vasopressoren</a:t>
            </a:r>
            <a:r>
              <a:rPr kumimoji="0" lang="nl-NL" sz="2000" b="0" i="0" u="none" strike="noStrike" kern="1200" cap="none" spc="0" normalizeH="0" baseline="0" noProof="0" dirty="0">
                <a:ln>
                  <a:noFill/>
                </a:ln>
                <a:solidFill>
                  <a:schemeClr val="accent1"/>
                </a:solidFill>
                <a:effectLst/>
                <a:uLnTx/>
                <a:uFillTx/>
                <a:ea typeface="+mn-ea"/>
                <a:cs typeface="+mn-cs"/>
              </a:rPr>
              <a:t> en invasieve beademing; IC- en ziekenhuisverblijfsduur; SOFA-score op dag 7; vochtbalans; ICU‑verworven infecties; “major adverse </a:t>
            </a:r>
            <a:r>
              <a:rPr kumimoji="0" lang="nl-NL" sz="2000" b="0" i="0" u="none" strike="noStrike" kern="1200" cap="none" spc="0" normalizeH="0" baseline="0" noProof="0" dirty="0" err="1">
                <a:ln>
                  <a:noFill/>
                </a:ln>
                <a:solidFill>
                  <a:schemeClr val="accent1"/>
                </a:solidFill>
                <a:effectLst/>
                <a:uLnTx/>
                <a:uFillTx/>
                <a:ea typeface="+mn-ea"/>
                <a:cs typeface="+mn-cs"/>
              </a:rPr>
              <a:t>kidney</a:t>
            </a:r>
            <a:r>
              <a:rPr kumimoji="0" lang="nl-NL" sz="2000" b="0" i="0" u="none" strike="noStrike" kern="1200" cap="none" spc="0" normalizeH="0" baseline="0" noProof="0" dirty="0">
                <a:ln>
                  <a:noFill/>
                </a:ln>
                <a:solidFill>
                  <a:schemeClr val="accent1"/>
                </a:solidFill>
                <a:effectLst/>
                <a:uLnTx/>
                <a:uFillTx/>
                <a:ea typeface="+mn-ea"/>
                <a:cs typeface="+mn-cs"/>
              </a:rPr>
              <a:t> events” op dag 90</a:t>
            </a:r>
            <a:endParaRPr lang="nl-NL" sz="2000" noProof="0" dirty="0">
              <a:solidFill>
                <a:schemeClr val="accent1"/>
              </a:solidFill>
            </a:endParaRPr>
          </a:p>
          <a:p>
            <a:pPr marL="457200" lvl="1">
              <a:lnSpc>
                <a:spcPct val="90000"/>
              </a:lnSpc>
              <a:spcBef>
                <a:spcPts val="500"/>
              </a:spcBef>
              <a:buClrTx/>
              <a:buSzTx/>
              <a:defRPr/>
            </a:pPr>
            <a:endParaRPr kumimoji="0" lang="nl-NL" sz="2000" b="0" i="1" u="none" strike="noStrike" kern="1200" cap="none" spc="0" normalizeH="0" baseline="0" dirty="0">
              <a:ln>
                <a:noFill/>
              </a:ln>
              <a:solidFill>
                <a:schemeClr val="accent1"/>
              </a:solidFill>
              <a:effectLst/>
              <a:uLnTx/>
              <a:uFillTx/>
              <a:ea typeface="+mn-ea"/>
              <a:cs typeface="+mn-cs"/>
            </a:endParaRPr>
          </a:p>
          <a:p>
            <a:pPr marL="457200" lvl="1" algn="ctr">
              <a:lnSpc>
                <a:spcPct val="90000"/>
              </a:lnSpc>
              <a:spcBef>
                <a:spcPts val="500"/>
              </a:spcBef>
              <a:buClrTx/>
              <a:buSzTx/>
              <a:defRPr/>
            </a:pPr>
            <a:endParaRPr lang="nl-NL" sz="2000" i="1" noProof="0" dirty="0">
              <a:solidFill>
                <a:schemeClr val="accent1"/>
              </a:solidFill>
            </a:endParaRPr>
          </a:p>
          <a:p>
            <a:pPr marL="457200" lvl="1" algn="ctr">
              <a:lnSpc>
                <a:spcPct val="90000"/>
              </a:lnSpc>
              <a:spcBef>
                <a:spcPts val="500"/>
              </a:spcBef>
              <a:buClrTx/>
              <a:buSzTx/>
              <a:defRPr/>
            </a:pPr>
            <a:r>
              <a:rPr kumimoji="0" lang="nl-NL" sz="2400" b="0" i="1" u="none" strike="noStrike" kern="1200" cap="none" spc="0" normalizeH="0" baseline="0" noProof="0" dirty="0">
                <a:ln>
                  <a:noFill/>
                </a:ln>
                <a:solidFill>
                  <a:schemeClr val="tx1"/>
                </a:solidFill>
                <a:effectLst/>
                <a:uLnTx/>
                <a:uFillTx/>
                <a:ea typeface="+mn-ea"/>
                <a:cs typeface="+mn-cs"/>
              </a:rPr>
              <a:t>‘Verbetert intraveneus natriumbicarbonaat de 90-dagen mortaliteit bij IC-patiënten met ernstige metabole acidemie én matig–ernstige AKI?’</a:t>
            </a:r>
          </a:p>
        </p:txBody>
      </p:sp>
      <p:sp>
        <p:nvSpPr>
          <p:cNvPr id="4" name="Tijdelijke aanduiding voor dianummer 3">
            <a:extLst>
              <a:ext uri="{FF2B5EF4-FFF2-40B4-BE49-F238E27FC236}">
                <a16:creationId xmlns:a16="http://schemas.microsoft.com/office/drawing/2014/main" id="{46F2BB22-B727-5F4D-789B-577D041EBD84}"/>
              </a:ext>
            </a:extLst>
          </p:cNvPr>
          <p:cNvSpPr>
            <a:spLocks noGrp="1"/>
          </p:cNvSpPr>
          <p:nvPr>
            <p:ph type="sldNum" sz="quarter" idx="12"/>
          </p:nvPr>
        </p:nvSpPr>
        <p:spPr/>
        <p:txBody>
          <a:bodyPr/>
          <a:lstStyle/>
          <a:p>
            <a:fld id="{5A195573-6125-40C3-AA0C-3AC6CFB9F86B}" type="slidenum">
              <a:rPr lang="en-US" smtClean="0"/>
              <a:pPr/>
              <a:t>9</a:t>
            </a:fld>
            <a:endParaRPr lang="en-US" dirty="0"/>
          </a:p>
        </p:txBody>
      </p:sp>
    </p:spTree>
    <p:extLst>
      <p:ext uri="{BB962C8B-B14F-4D97-AF65-F5344CB8AC3E}">
        <p14:creationId xmlns:p14="http://schemas.microsoft.com/office/powerpoint/2010/main" val="41604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KZ PowerPoint NL">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WKZ_PowerPoint_NL_Model.pptx" id="{12767227-42DC-454E-A27E-98C1742A1195}" vid="{631F47D9-022E-45AB-8ED8-9DB6277112A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D49C1D-13BC-42A4-A049-DF59F14CFD82}">
  <we:reference id="wa200000729" version="3.9.283.0" store="en-US" storeType="OMEX"/>
  <we:alternateReferences>
    <we:reference id="wa200000729" version="3.9.28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0A479E4A14C441A60BD48B66FE2D43" ma:contentTypeVersion="5" ma:contentTypeDescription="Een nieuw document maken." ma:contentTypeScope="" ma:versionID="9246403bb07a2c4ed489aa95f209591f">
  <xsd:schema xmlns:xsd="http://www.w3.org/2001/XMLSchema" xmlns:xs="http://www.w3.org/2001/XMLSchema" xmlns:p="http://schemas.microsoft.com/office/2006/metadata/properties" xmlns:ns2="f74d2d8a-6185-4c45-bf89-6548405645ca" xmlns:ns3="1cac7a26-3555-4d14-a631-389530f52705" targetNamespace="http://schemas.microsoft.com/office/2006/metadata/properties" ma:root="true" ma:fieldsID="bd46550cf5df7586696f5fa43f282073" ns2:_="" ns3:_="">
    <xsd:import namespace="f74d2d8a-6185-4c45-bf89-6548405645ca"/>
    <xsd:import namespace="1cac7a26-3555-4d14-a631-389530f52705"/>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d2d8a-6185-4c45-bf89-6548405645ca"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ac7a26-3555-4d14-a631-389530f5270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74d2d8a-6185-4c45-bf89-6548405645ca">JQ6NCDY3UZ2T-1322655866-21</_dlc_DocId>
    <_dlc_DocIdUrl xmlns="f74d2d8a-6185-4c45-bf89-6548405645ca">
      <Url>https://umcutrecht.sharepoint.com/sites/Huisstijl/_layouts/15/DocIdRedir.aspx?ID=JQ6NCDY3UZ2T-1322655866-21</Url>
      <Description>JQ6NCDY3UZ2T-1322655866-21</Description>
    </_dlc_DocIdUrl>
  </documentManagement>
</p:properties>
</file>

<file path=customXml/itemProps1.xml><?xml version="1.0" encoding="utf-8"?>
<ds:datastoreItem xmlns:ds="http://schemas.openxmlformats.org/officeDocument/2006/customXml" ds:itemID="{AB00FE86-D62A-47F7-9313-7ABCAA5CF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4d2d8a-6185-4c45-bf89-6548405645ca"/>
    <ds:schemaRef ds:uri="1cac7a26-3555-4d14-a631-389530f527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8F0FC7-6737-401F-991F-941E2666EBEC}">
  <ds:schemaRefs>
    <ds:schemaRef ds:uri="http://schemas.microsoft.com/sharepoint/events"/>
  </ds:schemaRefs>
</ds:datastoreItem>
</file>

<file path=customXml/itemProps3.xml><?xml version="1.0" encoding="utf-8"?>
<ds:datastoreItem xmlns:ds="http://schemas.openxmlformats.org/officeDocument/2006/customXml" ds:itemID="{22C1B0DE-6F5B-4099-A914-2C9338C6CC19}">
  <ds:schemaRefs>
    <ds:schemaRef ds:uri="http://schemas.microsoft.com/sharepoint/v3/contenttype/forms"/>
  </ds:schemaRefs>
</ds:datastoreItem>
</file>

<file path=customXml/itemProps4.xml><?xml version="1.0" encoding="utf-8"?>
<ds:datastoreItem xmlns:ds="http://schemas.openxmlformats.org/officeDocument/2006/customXml" ds:itemID="{2577B70A-F375-400E-A6ED-D31A5FB408A3}">
  <ds:schemaRefs>
    <ds:schemaRef ds:uri="http://schemas.microsoft.com/office/2006/metadata/properties"/>
    <ds:schemaRef ds:uri="http://schemas.microsoft.com/office/infopath/2007/PartnerControls"/>
    <ds:schemaRef ds:uri="f74d2d8a-6185-4c45-bf89-6548405645ca"/>
  </ds:schemaRefs>
</ds:datastoreItem>
</file>

<file path=docProps/app.xml><?xml version="1.0" encoding="utf-8"?>
<Properties xmlns="http://schemas.openxmlformats.org/officeDocument/2006/extended-properties" xmlns:vt="http://schemas.openxmlformats.org/officeDocument/2006/docPropsVTypes">
  <Template>WKZ NL presentatie breedbeeld</Template>
  <TotalTime>6</TotalTime>
  <Words>2416</Words>
  <Application>Microsoft Office PowerPoint</Application>
  <PresentationFormat>Breedbeeld</PresentationFormat>
  <Paragraphs>283</Paragraphs>
  <Slides>23</Slides>
  <Notes>20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23</vt:i4>
      </vt:variant>
    </vt:vector>
  </HeadingPairs>
  <TitlesOfParts>
    <vt:vector size="29" baseType="lpstr">
      <vt:lpstr>Aptos</vt:lpstr>
      <vt:lpstr>Arial</vt:lpstr>
      <vt:lpstr>Calibri</vt:lpstr>
      <vt:lpstr>Open Sans</vt:lpstr>
      <vt:lpstr>Wingdings</vt:lpstr>
      <vt:lpstr>WKZ PowerPoint NL</vt:lpstr>
      <vt:lpstr>Sodium Bicarbonate for Severe Metabolic Acidemia and Acute Kidney Injury</vt:lpstr>
      <vt:lpstr>Casus</vt:lpstr>
      <vt:lpstr>Casus</vt:lpstr>
      <vt:lpstr>Introductie</vt:lpstr>
      <vt:lpstr>The BICARICU-1 trial²</vt:lpstr>
      <vt:lpstr>The BICARICU-1 trial²</vt:lpstr>
      <vt:lpstr>The BICARICU-2 trial³</vt:lpstr>
      <vt:lpstr>The BICARICU-2 trial³</vt:lpstr>
      <vt:lpstr>The BICARICU-2 trial³</vt:lpstr>
      <vt:lpstr>PowerPoint-presentatie</vt:lpstr>
      <vt:lpstr>Baseline</vt:lpstr>
      <vt:lpstr>Resultaten</vt:lpstr>
      <vt:lpstr>Resultaten</vt:lpstr>
      <vt:lpstr>Resultaten</vt:lpstr>
      <vt:lpstr>Discussie</vt:lpstr>
      <vt:lpstr>Discussie</vt:lpstr>
      <vt:lpstr>Toekomst</vt:lpstr>
      <vt:lpstr>Conclusie</vt:lpstr>
      <vt:lpstr>Take home message</vt:lpstr>
      <vt:lpstr>Implicaties voor de PICU WKZ</vt:lpstr>
      <vt:lpstr>Bedankt voor jullie aandacht!</vt:lpstr>
      <vt:lpstr>Bronvermelding</vt:lpstr>
      <vt:lpstr>Flowchart</vt:lpstr>
    </vt:vector>
  </TitlesOfParts>
  <Company>UMC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Implicaties voor de PICU WKZ</dc:title>
  <dc:creator>Wagenberg, L. van (Linda)</dc:creator>
  <cp:lastModifiedBy>Wilde, J. de (Joke)</cp:lastModifiedBy>
  <cp:revision>25</cp:revision>
  <dcterms:created xsi:type="dcterms:W3CDTF">2024-01-16T12:32:37Z</dcterms:created>
  <dcterms:modified xsi:type="dcterms:W3CDTF">2026-01-06T08:53:47Z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0x0101008D0A479E4A14C441A60BD48B66FE2D43</vt:lpwstr>
  </property>
  <property fmtid="{D5CDD505-2E9C-101B-9397-08002B2CF9AE}" pid="3" name="_dlc_DocIdItemGuid">
    <vt:lpwstr>b1190247-80ff-47e0-bd44-f36f73d3d91a</vt:lpwstr>
  </property>
</Properties>
</file>