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3"/>
  </p:notesMasterIdLst>
  <p:handoutMasterIdLst>
    <p:handoutMasterId r:id="rId24"/>
  </p:handoutMasterIdLst>
  <p:sldIdLst>
    <p:sldId id="257" r:id="rId6"/>
    <p:sldId id="256" r:id="rId7"/>
    <p:sldId id="265" r:id="rId8"/>
    <p:sldId id="268" r:id="rId9"/>
    <p:sldId id="258" r:id="rId10"/>
    <p:sldId id="267" r:id="rId11"/>
    <p:sldId id="259" r:id="rId12"/>
    <p:sldId id="260" r:id="rId13"/>
    <p:sldId id="269" r:id="rId14"/>
    <p:sldId id="270" r:id="rId15"/>
    <p:sldId id="261" r:id="rId16"/>
    <p:sldId id="262" r:id="rId17"/>
    <p:sldId id="271" r:id="rId18"/>
    <p:sldId id="272" r:id="rId19"/>
    <p:sldId id="264" r:id="rId20"/>
    <p:sldId id="273"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849" autoAdjust="0"/>
  </p:normalViewPr>
  <p:slideViewPr>
    <p:cSldViewPr snapToGrid="0">
      <p:cViewPr varScale="1">
        <p:scale>
          <a:sx n="76" d="100"/>
          <a:sy n="76" d="100"/>
        </p:scale>
        <p:origin x="854" y="58"/>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17-2-2026</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17-2-2026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B560B550-79F4-4E2A-A15F-FBCA4DCDD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A9759F2D-2ACC-441B-878C-F9F591B825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rgbClr val="1191FA"/>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E7051C55-7AB7-4B7F-8A89-8A8FB4EDE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pic>
        <p:nvPicPr>
          <p:cNvPr id="13" name="Graphic 12">
            <a:extLst>
              <a:ext uri="{FF2B5EF4-FFF2-40B4-BE49-F238E27FC236}">
                <a16:creationId xmlns:a16="http://schemas.microsoft.com/office/drawing/2014/main" id="{E69A62B5-D55E-4596-885C-F7885BD617A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B96D5399-79A2-4DBB-833B-CAEFBB9F023F}"/>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556C8F8E-76A1-4304-BF89-408C069A3681}"/>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lvl1pPr>
              <a:defRPr>
                <a:solidFill>
                  <a:schemeClr val="bg2"/>
                </a:solidFill>
              </a:defRPr>
            </a:lvl1p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5" name="Graphic 34">
            <a:extLst>
              <a:ext uri="{FF2B5EF4-FFF2-40B4-BE49-F238E27FC236}">
                <a16:creationId xmlns:a16="http://schemas.microsoft.com/office/drawing/2014/main" id="{116A8EBF-29E2-4EED-AEB3-921647B13B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rgbClr val="1191FA"/>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2" name="Graphic 41">
            <a:extLst>
              <a:ext uri="{FF2B5EF4-FFF2-40B4-BE49-F238E27FC236}">
                <a16:creationId xmlns:a16="http://schemas.microsoft.com/office/drawing/2014/main" id="{2CCDB123-BEB0-4E37-AE2C-D208BD1138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0" name="Graphic 39">
            <a:extLst>
              <a:ext uri="{FF2B5EF4-FFF2-40B4-BE49-F238E27FC236}">
                <a16:creationId xmlns:a16="http://schemas.microsoft.com/office/drawing/2014/main" id="{F543C340-19DC-4792-8963-3937598541D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0B8FC82-B2D7-4277-A3F9-11F9C6775F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2" cy="685800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F40FA24-7A5D-49CB-834F-4190E2A4EB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5DED11D-96FC-40B4-87C4-76DE5439B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8" y="5840001"/>
            <a:ext cx="3517200" cy="669493"/>
          </a:xfrm>
          <a:prstGeom prst="rect">
            <a:avLst/>
          </a:prstGeom>
        </p:spPr>
      </p:pic>
      <p:pic>
        <p:nvPicPr>
          <p:cNvPr id="12" name="Graphic 11">
            <a:extLst>
              <a:ext uri="{FF2B5EF4-FFF2-40B4-BE49-F238E27FC236}">
                <a16:creationId xmlns:a16="http://schemas.microsoft.com/office/drawing/2014/main" id="{CCA16013-E907-4322-9C36-9AA55C8DA79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13983" r="717" b="30830"/>
          <a:stretch/>
        </p:blipFill>
        <p:spPr>
          <a:xfrm>
            <a:off x="87461" y="0"/>
            <a:ext cx="12104539" cy="3784712"/>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C73F4658-9387-4F5E-B7A6-8DB6678A9A81}"/>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Lst>
  <p:hf hdr="0" ftr="0" dt="0"/>
  <p:txStyles>
    <p:title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Tijdelijke aanduiding voor afbeelding 21">
            <a:extLst>
              <a:ext uri="{FF2B5EF4-FFF2-40B4-BE49-F238E27FC236}">
                <a16:creationId xmlns:a16="http://schemas.microsoft.com/office/drawing/2014/main" id="{A5AC0C80-C6DB-ED2C-D0C3-6D00DE382809}"/>
              </a:ext>
            </a:extLst>
          </p:cNvPr>
          <p:cNvPicPr>
            <a:picLocks noGrp="1" noChangeAspect="1"/>
          </p:cNvPicPr>
          <p:nvPr>
            <p:ph type="pic" sz="quarter" idx="12"/>
          </p:nvPr>
        </p:nvPicPr>
        <p:blipFill>
          <a:blip r:embed="rId2"/>
          <a:srcRect r="1" b="36855"/>
          <a:stretch>
            <a:fillRect/>
          </a:stretch>
        </p:blipFill>
        <p:spPr>
          <a:xfrm>
            <a:off x="6242052" y="10"/>
            <a:ext cx="5949948" cy="5504963"/>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noFill/>
        </p:spPr>
      </p:pic>
      <p:sp>
        <p:nvSpPr>
          <p:cNvPr id="3" name="Title 2">
            <a:extLst>
              <a:ext uri="{FF2B5EF4-FFF2-40B4-BE49-F238E27FC236}">
                <a16:creationId xmlns:a16="http://schemas.microsoft.com/office/drawing/2014/main" id="{F500E6DC-A1EA-4D20-8035-DBEED6820275}"/>
              </a:ext>
            </a:extLst>
          </p:cNvPr>
          <p:cNvSpPr>
            <a:spLocks noGrp="1"/>
          </p:cNvSpPr>
          <p:nvPr>
            <p:ph type="title"/>
          </p:nvPr>
        </p:nvSpPr>
        <p:spPr>
          <a:xfrm>
            <a:off x="619125" y="457495"/>
            <a:ext cx="5330825" cy="659242"/>
          </a:xfrm>
        </p:spPr>
        <p:txBody>
          <a:bodyPr anchor="t">
            <a:normAutofit/>
          </a:bodyPr>
          <a:lstStyle/>
          <a:p>
            <a:r>
              <a:rPr lang="en-US" dirty="0"/>
              <a:t>Journal club </a:t>
            </a:r>
          </a:p>
        </p:txBody>
      </p:sp>
      <p:sp>
        <p:nvSpPr>
          <p:cNvPr id="4" name="Text Placeholder 3">
            <a:extLst>
              <a:ext uri="{FF2B5EF4-FFF2-40B4-BE49-F238E27FC236}">
                <a16:creationId xmlns:a16="http://schemas.microsoft.com/office/drawing/2014/main" id="{51524366-7BB0-4750-9F09-C1847A4ECE2C}"/>
              </a:ext>
            </a:extLst>
          </p:cNvPr>
          <p:cNvSpPr>
            <a:spLocks noGrp="1"/>
          </p:cNvSpPr>
          <p:nvPr>
            <p:ph type="body" sz="quarter" idx="11"/>
          </p:nvPr>
        </p:nvSpPr>
        <p:spPr>
          <a:xfrm>
            <a:off x="6881813" y="5656891"/>
            <a:ext cx="4713287" cy="205473"/>
          </a:xfrm>
        </p:spPr>
        <p:txBody>
          <a:bodyPr anchor="t">
            <a:normAutofit/>
          </a:bodyPr>
          <a:lstStyle/>
          <a:p>
            <a:pPr>
              <a:spcAft>
                <a:spcPts val="600"/>
              </a:spcAft>
            </a:pPr>
            <a:r>
              <a:rPr lang="en-US" dirty="0"/>
              <a:t>EIZ dd 12-1-2026 Laura Verweij </a:t>
            </a:r>
            <a:endParaRPr lang="en-US"/>
          </a:p>
        </p:txBody>
      </p:sp>
      <p:sp>
        <p:nvSpPr>
          <p:cNvPr id="5" name="Text Placeholder 4">
            <a:extLst>
              <a:ext uri="{FF2B5EF4-FFF2-40B4-BE49-F238E27FC236}">
                <a16:creationId xmlns:a16="http://schemas.microsoft.com/office/drawing/2014/main" id="{089D2756-906D-44DC-815E-1D591E467F09}"/>
              </a:ext>
            </a:extLst>
          </p:cNvPr>
          <p:cNvSpPr>
            <a:spLocks noGrp="1"/>
          </p:cNvSpPr>
          <p:nvPr>
            <p:ph type="body" sz="quarter" idx="10"/>
          </p:nvPr>
        </p:nvSpPr>
        <p:spPr>
          <a:xfrm>
            <a:off x="619125" y="1476374"/>
            <a:ext cx="5330825" cy="4320000"/>
          </a:xfrm>
        </p:spPr>
        <p:txBody>
          <a:bodyPr anchor="t">
            <a:normAutofit/>
          </a:bodyPr>
          <a:lstStyle/>
          <a:p>
            <a:pPr>
              <a:spcAft>
                <a:spcPts val="600"/>
              </a:spcAft>
            </a:pPr>
            <a:r>
              <a:rPr lang="en-US" sz="3200" dirty="0"/>
              <a:t>Lung ultrasound in Mechanical ventilation a purposive review </a:t>
            </a:r>
          </a:p>
          <a:p>
            <a:pPr>
              <a:spcAft>
                <a:spcPts val="600"/>
              </a:spcAft>
            </a:pPr>
            <a:endParaRPr lang="en-US" sz="3200" dirty="0"/>
          </a:p>
          <a:p>
            <a:pPr>
              <a:spcAft>
                <a:spcPts val="600"/>
              </a:spcAft>
            </a:pPr>
            <a:r>
              <a:rPr lang="en-US" sz="3200" dirty="0"/>
              <a:t>Diagnostics 2025, 15, 870:</a:t>
            </a:r>
          </a:p>
        </p:txBody>
      </p:sp>
      <p:sp>
        <p:nvSpPr>
          <p:cNvPr id="27" name="Slide Number Placeholder 5">
            <a:extLst>
              <a:ext uri="{FF2B5EF4-FFF2-40B4-BE49-F238E27FC236}">
                <a16:creationId xmlns:a16="http://schemas.microsoft.com/office/drawing/2014/main" id="{F836F731-B76D-98C0-D514-BFDDEB11D912}"/>
              </a:ext>
            </a:extLst>
          </p:cNvPr>
          <p:cNvSpPr>
            <a:spLocks noGrp="1"/>
          </p:cNvSpPr>
          <p:nvPr>
            <p:ph type="sldNum" sz="quarter" idx="13"/>
          </p:nvPr>
        </p:nvSpPr>
        <p:spPr>
          <a:xfrm>
            <a:off x="11229975" y="6191328"/>
            <a:ext cx="365125" cy="249385"/>
          </a:xfrm>
        </p:spPr>
        <p:txBody>
          <a:bodyPr/>
          <a:lstStyle/>
          <a:p>
            <a:pPr>
              <a:spcAft>
                <a:spcPts val="600"/>
              </a:spcAft>
            </a:pPr>
            <a:fld id="{5A195573-6125-40C3-AA0C-3AC6CFB9F86B}" type="slidenum">
              <a:rPr lang="en-US" smtClean="0"/>
              <a:pPr>
                <a:spcAft>
                  <a:spcPts val="600"/>
                </a:spcAft>
              </a:pPr>
              <a:t>1</a:t>
            </a:fld>
            <a:endParaRPr lang="en-US"/>
          </a:p>
        </p:txBody>
      </p:sp>
    </p:spTree>
    <p:extLst>
      <p:ext uri="{BB962C8B-B14F-4D97-AF65-F5344CB8AC3E}">
        <p14:creationId xmlns:p14="http://schemas.microsoft.com/office/powerpoint/2010/main" val="63079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4FFBC-5BF1-FBBB-5395-B48B7C63AE66}"/>
              </a:ext>
            </a:extLst>
          </p:cNvPr>
          <p:cNvSpPr>
            <a:spLocks noGrp="1"/>
          </p:cNvSpPr>
          <p:nvPr>
            <p:ph type="title"/>
          </p:nvPr>
        </p:nvSpPr>
        <p:spPr/>
        <p:txBody>
          <a:bodyPr/>
          <a:lstStyle/>
          <a:p>
            <a:r>
              <a:rPr lang="nl-NL" dirty="0" err="1"/>
              <a:t>Resulaten</a:t>
            </a:r>
            <a:r>
              <a:rPr lang="nl-NL" dirty="0"/>
              <a:t> (3)</a:t>
            </a:r>
          </a:p>
        </p:txBody>
      </p:sp>
      <p:sp>
        <p:nvSpPr>
          <p:cNvPr id="3" name="Tijdelijke aanduiding voor tekst 2">
            <a:extLst>
              <a:ext uri="{FF2B5EF4-FFF2-40B4-BE49-F238E27FC236}">
                <a16:creationId xmlns:a16="http://schemas.microsoft.com/office/drawing/2014/main" id="{5250036B-D7F3-B2C2-4EC9-CAEEAFFB83ED}"/>
              </a:ext>
            </a:extLst>
          </p:cNvPr>
          <p:cNvSpPr>
            <a:spLocks noGrp="1"/>
          </p:cNvSpPr>
          <p:nvPr>
            <p:ph type="body" sz="quarter" idx="11"/>
          </p:nvPr>
        </p:nvSpPr>
        <p:spPr/>
        <p:txBody>
          <a:bodyPr/>
          <a:lstStyle/>
          <a:p>
            <a:pPr marL="457200" indent="-457200">
              <a:buFont typeface="Arial" panose="020B0604020202020204" pitchFamily="34" charset="0"/>
              <a:buChar char="•"/>
            </a:pPr>
            <a:r>
              <a:rPr lang="nl-NL" b="0" dirty="0"/>
              <a:t>Keuze </a:t>
            </a:r>
            <a:r>
              <a:rPr lang="nl-NL" b="0" dirty="0" err="1"/>
              <a:t>inspiratoire</a:t>
            </a:r>
            <a:r>
              <a:rPr lang="nl-NL" b="0" dirty="0"/>
              <a:t> druk </a:t>
            </a:r>
          </a:p>
          <a:p>
            <a:pPr marL="985838" lvl="2" indent="-538163">
              <a:buFont typeface="Arial" panose="020B0604020202020204" pitchFamily="34" charset="0"/>
              <a:buChar char="•"/>
            </a:pPr>
            <a:r>
              <a:rPr lang="nl-NL" dirty="0"/>
              <a:t>Bepalen diafragma dikte fractie </a:t>
            </a:r>
            <a:r>
              <a:rPr lang="nl-NL" dirty="0" err="1"/>
              <a:t>TFdi</a:t>
            </a:r>
            <a:r>
              <a:rPr lang="nl-NL" dirty="0"/>
              <a:t>  &lt; 15% </a:t>
            </a:r>
            <a:r>
              <a:rPr lang="nl-NL" dirty="0" err="1"/>
              <a:t>TFdi</a:t>
            </a:r>
            <a:r>
              <a:rPr lang="nl-NL" dirty="0"/>
              <a:t> te veel beademing, </a:t>
            </a:r>
            <a:r>
              <a:rPr lang="nl-NL" dirty="0" err="1"/>
              <a:t>TFdi</a:t>
            </a:r>
            <a:r>
              <a:rPr lang="nl-NL" dirty="0"/>
              <a:t> 30-50% onvoldoende </a:t>
            </a:r>
            <a:r>
              <a:rPr lang="nl-NL" dirty="0" err="1"/>
              <a:t>insp</a:t>
            </a:r>
            <a:r>
              <a:rPr lang="nl-NL" dirty="0"/>
              <a:t> druk </a:t>
            </a:r>
          </a:p>
          <a:p>
            <a:pPr marL="985838" lvl="2" indent="-538163">
              <a:buFont typeface="Arial" panose="020B0604020202020204" pitchFamily="34" charset="0"/>
              <a:buChar char="•"/>
            </a:pPr>
            <a:r>
              <a:rPr lang="nl-NL" b="0" dirty="0"/>
              <a:t>Bepalen intercostaal spieren dikte fractie </a:t>
            </a:r>
            <a:r>
              <a:rPr lang="nl-NL" b="0" dirty="0" err="1"/>
              <a:t>TFic</a:t>
            </a:r>
            <a:r>
              <a:rPr lang="nl-NL" b="0" dirty="0"/>
              <a:t> &gt;8% onvoldoende ondersteuning</a:t>
            </a:r>
            <a:endParaRPr lang="nl-NL" dirty="0"/>
          </a:p>
          <a:p>
            <a:pPr marL="447675" indent="-447675">
              <a:buFont typeface="Arial" panose="020B0604020202020204" pitchFamily="34" charset="0"/>
              <a:buChar char="•"/>
            </a:pPr>
            <a:r>
              <a:rPr lang="nl-NL" b="0" dirty="0" err="1"/>
              <a:t>Synchonistatie</a:t>
            </a:r>
            <a:r>
              <a:rPr lang="nl-NL" b="0" dirty="0"/>
              <a:t> </a:t>
            </a:r>
          </a:p>
          <a:p>
            <a:pPr marL="815975" lvl="3" indent="-368300">
              <a:tabLst>
                <a:tab pos="1076325" algn="l"/>
              </a:tabLst>
            </a:pPr>
            <a:r>
              <a:rPr lang="nl-NL" dirty="0"/>
              <a:t>   </a:t>
            </a:r>
            <a:r>
              <a:rPr lang="nl-NL" dirty="0" err="1"/>
              <a:t>adhv</a:t>
            </a:r>
            <a:r>
              <a:rPr lang="nl-NL" dirty="0"/>
              <a:t> activiteit van diafragma</a:t>
            </a:r>
          </a:p>
          <a:p>
            <a:pPr marL="447675" lvl="3" indent="-447675">
              <a:tabLst>
                <a:tab pos="1076325" algn="l"/>
              </a:tabLst>
            </a:pPr>
            <a:endParaRPr lang="nl-NL" dirty="0"/>
          </a:p>
        </p:txBody>
      </p:sp>
      <p:sp>
        <p:nvSpPr>
          <p:cNvPr id="4" name="Tijdelijke aanduiding voor dianummer 3">
            <a:extLst>
              <a:ext uri="{FF2B5EF4-FFF2-40B4-BE49-F238E27FC236}">
                <a16:creationId xmlns:a16="http://schemas.microsoft.com/office/drawing/2014/main" id="{251F1FAA-A75A-8B96-CB7E-616DBB7F1CF6}"/>
              </a:ext>
            </a:extLst>
          </p:cNvPr>
          <p:cNvSpPr>
            <a:spLocks noGrp="1"/>
          </p:cNvSpPr>
          <p:nvPr>
            <p:ph type="sldNum" sz="quarter" idx="12"/>
          </p:nvPr>
        </p:nvSpPr>
        <p:spPr/>
        <p:txBody>
          <a:bodyPr/>
          <a:lstStyle/>
          <a:p>
            <a:fld id="{5A195573-6125-40C3-AA0C-3AC6CFB9F86B}" type="slidenum">
              <a:rPr lang="en-US" smtClean="0"/>
              <a:pPr/>
              <a:t>10</a:t>
            </a:fld>
            <a:endParaRPr lang="en-US" dirty="0"/>
          </a:p>
        </p:txBody>
      </p:sp>
    </p:spTree>
    <p:extLst>
      <p:ext uri="{BB962C8B-B14F-4D97-AF65-F5344CB8AC3E}">
        <p14:creationId xmlns:p14="http://schemas.microsoft.com/office/powerpoint/2010/main" val="254010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FDCAC8-0AC1-9B2E-866F-22897458F224}"/>
              </a:ext>
            </a:extLst>
          </p:cNvPr>
          <p:cNvSpPr>
            <a:spLocks noGrp="1"/>
          </p:cNvSpPr>
          <p:nvPr>
            <p:ph type="title"/>
          </p:nvPr>
        </p:nvSpPr>
        <p:spPr/>
        <p:txBody>
          <a:bodyPr/>
          <a:lstStyle/>
          <a:p>
            <a:r>
              <a:rPr lang="en-US" dirty="0"/>
              <a:t>Ultrasound-guided pulmonary recruitment</a:t>
            </a:r>
            <a:endParaRPr lang="nl-NL" dirty="0"/>
          </a:p>
        </p:txBody>
      </p:sp>
      <p:sp>
        <p:nvSpPr>
          <p:cNvPr id="3" name="Tijdelijke aanduiding voor tekst 2">
            <a:extLst>
              <a:ext uri="{FF2B5EF4-FFF2-40B4-BE49-F238E27FC236}">
                <a16:creationId xmlns:a16="http://schemas.microsoft.com/office/drawing/2014/main" id="{2B66A4B5-AA78-792E-81D7-466F2EB25A1E}"/>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3500612-BBE1-952F-83D9-0D153CDB3DC4}"/>
              </a:ext>
            </a:extLst>
          </p:cNvPr>
          <p:cNvSpPr>
            <a:spLocks noGrp="1"/>
          </p:cNvSpPr>
          <p:nvPr>
            <p:ph type="sldNum" sz="quarter" idx="12"/>
          </p:nvPr>
        </p:nvSpPr>
        <p:spPr/>
        <p:txBody>
          <a:bodyPr/>
          <a:lstStyle/>
          <a:p>
            <a:fld id="{5A195573-6125-40C3-AA0C-3AC6CFB9F86B}" type="slidenum">
              <a:rPr lang="en-US" smtClean="0"/>
              <a:pPr/>
              <a:t>11</a:t>
            </a:fld>
            <a:endParaRPr lang="en-US" dirty="0"/>
          </a:p>
        </p:txBody>
      </p:sp>
      <p:pic>
        <p:nvPicPr>
          <p:cNvPr id="6" name="Afbeelding 5">
            <a:extLst>
              <a:ext uri="{FF2B5EF4-FFF2-40B4-BE49-F238E27FC236}">
                <a16:creationId xmlns:a16="http://schemas.microsoft.com/office/drawing/2014/main" id="{E4FCD6CB-136F-1481-CDB7-D702CF06D230}"/>
              </a:ext>
            </a:extLst>
          </p:cNvPr>
          <p:cNvPicPr>
            <a:picLocks noChangeAspect="1"/>
          </p:cNvPicPr>
          <p:nvPr/>
        </p:nvPicPr>
        <p:blipFill>
          <a:blip r:embed="rId2"/>
          <a:stretch>
            <a:fillRect/>
          </a:stretch>
        </p:blipFill>
        <p:spPr>
          <a:xfrm>
            <a:off x="0" y="1343650"/>
            <a:ext cx="12192000" cy="5336111"/>
          </a:xfrm>
          <a:prstGeom prst="rect">
            <a:avLst/>
          </a:prstGeom>
        </p:spPr>
      </p:pic>
    </p:spTree>
    <p:extLst>
      <p:ext uri="{BB962C8B-B14F-4D97-AF65-F5344CB8AC3E}">
        <p14:creationId xmlns:p14="http://schemas.microsoft.com/office/powerpoint/2010/main" val="165819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4BD58-AE01-4C9C-A306-2B107C364604}"/>
              </a:ext>
            </a:extLst>
          </p:cNvPr>
          <p:cNvSpPr>
            <a:spLocks noGrp="1"/>
          </p:cNvSpPr>
          <p:nvPr>
            <p:ph type="title"/>
          </p:nvPr>
        </p:nvSpPr>
        <p:spPr/>
        <p:txBody>
          <a:bodyPr/>
          <a:lstStyle/>
          <a:p>
            <a:r>
              <a:rPr lang="nl-NL" dirty="0"/>
              <a:t>Longrekrutering A </a:t>
            </a:r>
            <a:r>
              <a:rPr lang="nl-NL" dirty="0" err="1"/>
              <a:t>Tusman</a:t>
            </a:r>
            <a:r>
              <a:rPr lang="nl-NL" dirty="0"/>
              <a:t> B </a:t>
            </a:r>
            <a:r>
              <a:rPr lang="nl-NL" dirty="0" err="1"/>
              <a:t>Belaid</a:t>
            </a:r>
            <a:r>
              <a:rPr lang="nl-NL" dirty="0"/>
              <a:t> </a:t>
            </a:r>
            <a:r>
              <a:rPr lang="nl-NL" dirty="0" err="1"/>
              <a:t>Bouhamad</a:t>
            </a:r>
            <a:r>
              <a:rPr lang="nl-NL" dirty="0"/>
              <a:t>  </a:t>
            </a:r>
            <a:br>
              <a:rPr lang="nl-NL" dirty="0"/>
            </a:br>
            <a:endParaRPr lang="nl-NL" dirty="0"/>
          </a:p>
        </p:txBody>
      </p:sp>
      <p:sp>
        <p:nvSpPr>
          <p:cNvPr id="3" name="Tijdelijke aanduiding voor tekst 2">
            <a:extLst>
              <a:ext uri="{FF2B5EF4-FFF2-40B4-BE49-F238E27FC236}">
                <a16:creationId xmlns:a16="http://schemas.microsoft.com/office/drawing/2014/main" id="{A2997DC1-3693-B5F3-1393-97882EFF23DE}"/>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CFFC429C-FED0-FBA2-079E-52A5C69E7684}"/>
              </a:ext>
            </a:extLst>
          </p:cNvPr>
          <p:cNvSpPr>
            <a:spLocks noGrp="1"/>
          </p:cNvSpPr>
          <p:nvPr>
            <p:ph type="sldNum" sz="quarter" idx="12"/>
          </p:nvPr>
        </p:nvSpPr>
        <p:spPr/>
        <p:txBody>
          <a:bodyPr/>
          <a:lstStyle/>
          <a:p>
            <a:fld id="{5A195573-6125-40C3-AA0C-3AC6CFB9F86B}" type="slidenum">
              <a:rPr lang="en-US" smtClean="0"/>
              <a:pPr/>
              <a:t>12</a:t>
            </a:fld>
            <a:endParaRPr lang="en-US" dirty="0"/>
          </a:p>
        </p:txBody>
      </p:sp>
      <p:pic>
        <p:nvPicPr>
          <p:cNvPr id="6" name="Afbeelding 5">
            <a:extLst>
              <a:ext uri="{FF2B5EF4-FFF2-40B4-BE49-F238E27FC236}">
                <a16:creationId xmlns:a16="http://schemas.microsoft.com/office/drawing/2014/main" id="{9AB31478-94D2-BCAB-6A51-DE015622E43B}"/>
              </a:ext>
            </a:extLst>
          </p:cNvPr>
          <p:cNvPicPr>
            <a:picLocks noChangeAspect="1"/>
          </p:cNvPicPr>
          <p:nvPr/>
        </p:nvPicPr>
        <p:blipFill>
          <a:blip r:embed="rId2"/>
          <a:stretch>
            <a:fillRect/>
          </a:stretch>
        </p:blipFill>
        <p:spPr>
          <a:xfrm>
            <a:off x="-107577" y="1209136"/>
            <a:ext cx="12192000" cy="5372058"/>
          </a:xfrm>
          <a:prstGeom prst="rect">
            <a:avLst/>
          </a:prstGeom>
        </p:spPr>
      </p:pic>
    </p:spTree>
    <p:extLst>
      <p:ext uri="{BB962C8B-B14F-4D97-AF65-F5344CB8AC3E}">
        <p14:creationId xmlns:p14="http://schemas.microsoft.com/office/powerpoint/2010/main" val="225343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653FD-537A-3C12-5521-688D6FA460BB}"/>
              </a:ext>
            </a:extLst>
          </p:cNvPr>
          <p:cNvSpPr>
            <a:spLocks noGrp="1"/>
          </p:cNvSpPr>
          <p:nvPr>
            <p:ph type="title"/>
          </p:nvPr>
        </p:nvSpPr>
        <p:spPr/>
        <p:txBody>
          <a:bodyPr/>
          <a:lstStyle/>
          <a:p>
            <a:r>
              <a:rPr lang="nl-NL" dirty="0"/>
              <a:t>Resultaten (4)</a:t>
            </a:r>
          </a:p>
        </p:txBody>
      </p:sp>
      <p:sp>
        <p:nvSpPr>
          <p:cNvPr id="3" name="Tijdelijke aanduiding voor tekst 2">
            <a:extLst>
              <a:ext uri="{FF2B5EF4-FFF2-40B4-BE49-F238E27FC236}">
                <a16:creationId xmlns:a16="http://schemas.microsoft.com/office/drawing/2014/main" id="{EE393250-B660-156F-4A29-A3B645BE6A7F}"/>
              </a:ext>
            </a:extLst>
          </p:cNvPr>
          <p:cNvSpPr>
            <a:spLocks noGrp="1"/>
          </p:cNvSpPr>
          <p:nvPr>
            <p:ph type="body" sz="quarter" idx="11"/>
          </p:nvPr>
        </p:nvSpPr>
        <p:spPr/>
        <p:txBody>
          <a:bodyPr/>
          <a:lstStyle/>
          <a:p>
            <a:pPr marL="457200" lvl="3" indent="-457200">
              <a:tabLst>
                <a:tab pos="1076325" algn="l"/>
              </a:tabLst>
            </a:pPr>
            <a:r>
              <a:rPr lang="nl-NL" dirty="0">
                <a:solidFill>
                  <a:schemeClr val="tx2"/>
                </a:solidFill>
              </a:rPr>
              <a:t>Beoordelen van parenchymschade en therapierespons </a:t>
            </a:r>
          </a:p>
          <a:p>
            <a:pPr marL="1076325" lvl="3" indent="-628650">
              <a:tabLst>
                <a:tab pos="1076325" algn="l"/>
              </a:tabLst>
            </a:pPr>
            <a:r>
              <a:rPr lang="nl-NL" dirty="0"/>
              <a:t>LUS-bevindingen komen overeen uitkomsten van CT en röntgenfoto’s</a:t>
            </a:r>
          </a:p>
          <a:p>
            <a:pPr marL="447675" lvl="3" indent="-447675">
              <a:tabLst>
                <a:tab pos="447675" algn="l"/>
              </a:tabLst>
            </a:pPr>
            <a:r>
              <a:rPr lang="nl-NL" dirty="0">
                <a:solidFill>
                  <a:schemeClr val="tx2"/>
                </a:solidFill>
              </a:rPr>
              <a:t>Opsporen van </a:t>
            </a:r>
            <a:r>
              <a:rPr lang="nl-NL" dirty="0" err="1">
                <a:solidFill>
                  <a:schemeClr val="tx2"/>
                </a:solidFill>
              </a:rPr>
              <a:t>beademingsgerelateerde</a:t>
            </a:r>
            <a:r>
              <a:rPr lang="nl-NL" dirty="0">
                <a:solidFill>
                  <a:schemeClr val="tx2"/>
                </a:solidFill>
              </a:rPr>
              <a:t> complicaties</a:t>
            </a:r>
          </a:p>
          <a:p>
            <a:pPr marL="457200" lvl="2" indent="80963">
              <a:buFont typeface="Arial" panose="020B0604020202020204" pitchFamily="34" charset="0"/>
              <a:buChar char="•"/>
            </a:pPr>
            <a:r>
              <a:rPr lang="nl-NL" dirty="0"/>
              <a:t>        LUS kan meeste complicaties opsporen </a:t>
            </a:r>
          </a:p>
          <a:p>
            <a:pPr lvl="2" indent="447675">
              <a:buFont typeface="Arial" panose="020B0604020202020204" pitchFamily="34" charset="0"/>
              <a:buChar char="•"/>
            </a:pPr>
            <a:r>
              <a:rPr lang="nl-NL" dirty="0" err="1">
                <a:solidFill>
                  <a:srgbClr val="1191FA"/>
                </a:solidFill>
              </a:rPr>
              <a:t>Weanen</a:t>
            </a:r>
            <a:r>
              <a:rPr lang="nl-NL" dirty="0">
                <a:solidFill>
                  <a:srgbClr val="1191FA"/>
                </a:solidFill>
              </a:rPr>
              <a:t> </a:t>
            </a:r>
          </a:p>
          <a:p>
            <a:pPr marL="1076325" lvl="2" indent="-628650">
              <a:buFont typeface="Arial" panose="020B0604020202020204" pitchFamily="34" charset="0"/>
              <a:buChar char="•"/>
            </a:pPr>
            <a:r>
              <a:rPr lang="nl-NL" dirty="0">
                <a:solidFill>
                  <a:srgbClr val="1191FA"/>
                </a:solidFill>
              </a:rPr>
              <a:t> </a:t>
            </a:r>
            <a:r>
              <a:rPr lang="nl-NL" dirty="0"/>
              <a:t>ABCDE protocol </a:t>
            </a:r>
          </a:p>
          <a:p>
            <a:pPr marL="1165225" lvl="2" indent="-717550">
              <a:buFont typeface="Arial" panose="020B0604020202020204" pitchFamily="34" charset="0"/>
              <a:buChar char="•"/>
            </a:pPr>
            <a:r>
              <a:rPr lang="nl-NL" dirty="0"/>
              <a:t>aanleggen  percutaan </a:t>
            </a:r>
            <a:r>
              <a:rPr lang="nl-NL" dirty="0" err="1"/>
              <a:t>tracheostomie</a:t>
            </a:r>
            <a:endParaRPr lang="nl-NL" dirty="0"/>
          </a:p>
          <a:p>
            <a:pPr marL="447675" lvl="2" indent="-447675">
              <a:buFont typeface="Arial" panose="020B0604020202020204" pitchFamily="34" charset="0"/>
              <a:buChar char="•"/>
            </a:pPr>
            <a:r>
              <a:rPr lang="nl-NL" dirty="0">
                <a:solidFill>
                  <a:schemeClr val="tx2"/>
                </a:solidFill>
              </a:rPr>
              <a:t>TELU</a:t>
            </a:r>
          </a:p>
          <a:p>
            <a:pPr marL="1165225" lvl="2" indent="-806450">
              <a:buFont typeface="Arial" panose="020B0604020202020204" pitchFamily="34" charset="0"/>
              <a:buChar char="•"/>
            </a:pPr>
            <a:r>
              <a:rPr lang="nl-NL" dirty="0">
                <a:solidFill>
                  <a:schemeClr val="tx2"/>
                </a:solidFill>
              </a:rPr>
              <a:t>Nadelen </a:t>
            </a:r>
            <a:r>
              <a:rPr lang="nl-NL" dirty="0" err="1">
                <a:solidFill>
                  <a:schemeClr val="tx2"/>
                </a:solidFill>
              </a:rPr>
              <a:t>invasiever</a:t>
            </a:r>
            <a:r>
              <a:rPr lang="nl-NL" dirty="0">
                <a:solidFill>
                  <a:schemeClr val="tx2"/>
                </a:solidFill>
              </a:rPr>
              <a:t> en minder gevalideerd minder effectief bij rechtzijdige pathologie </a:t>
            </a:r>
          </a:p>
        </p:txBody>
      </p:sp>
      <p:sp>
        <p:nvSpPr>
          <p:cNvPr id="4" name="Tijdelijke aanduiding voor dianummer 3">
            <a:extLst>
              <a:ext uri="{FF2B5EF4-FFF2-40B4-BE49-F238E27FC236}">
                <a16:creationId xmlns:a16="http://schemas.microsoft.com/office/drawing/2014/main" id="{2190C72B-BC20-88E1-36CC-A6630864D1A3}"/>
              </a:ext>
            </a:extLst>
          </p:cNvPr>
          <p:cNvSpPr>
            <a:spLocks noGrp="1"/>
          </p:cNvSpPr>
          <p:nvPr>
            <p:ph type="sldNum" sz="quarter" idx="12"/>
          </p:nvPr>
        </p:nvSpPr>
        <p:spPr/>
        <p:txBody>
          <a:bodyPr/>
          <a:lstStyle/>
          <a:p>
            <a:fld id="{5A195573-6125-40C3-AA0C-3AC6CFB9F86B}" type="slidenum">
              <a:rPr lang="en-US" smtClean="0"/>
              <a:pPr/>
              <a:t>13</a:t>
            </a:fld>
            <a:endParaRPr lang="en-US" dirty="0"/>
          </a:p>
        </p:txBody>
      </p:sp>
    </p:spTree>
    <p:extLst>
      <p:ext uri="{BB962C8B-B14F-4D97-AF65-F5344CB8AC3E}">
        <p14:creationId xmlns:p14="http://schemas.microsoft.com/office/powerpoint/2010/main" val="3571491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E70E5-3C2D-1AB1-7B91-87E75B094C5B}"/>
              </a:ext>
            </a:extLst>
          </p:cNvPr>
          <p:cNvSpPr>
            <a:spLocks noGrp="1"/>
          </p:cNvSpPr>
          <p:nvPr>
            <p:ph type="title"/>
          </p:nvPr>
        </p:nvSpPr>
        <p:spPr/>
        <p:txBody>
          <a:bodyPr/>
          <a:lstStyle/>
          <a:p>
            <a:r>
              <a:rPr lang="nl-NL" dirty="0"/>
              <a:t>Ontwikkeling </a:t>
            </a:r>
            <a:r>
              <a:rPr lang="nl-NL" dirty="0" err="1"/>
              <a:t>longonsteking</a:t>
            </a:r>
            <a:r>
              <a:rPr lang="nl-NL" dirty="0"/>
              <a:t> </a:t>
            </a:r>
          </a:p>
        </p:txBody>
      </p:sp>
      <p:sp>
        <p:nvSpPr>
          <p:cNvPr id="3" name="Tijdelijke aanduiding voor tekst 2">
            <a:extLst>
              <a:ext uri="{FF2B5EF4-FFF2-40B4-BE49-F238E27FC236}">
                <a16:creationId xmlns:a16="http://schemas.microsoft.com/office/drawing/2014/main" id="{D4841AF1-0F5B-E5AB-B96E-EA8097FD2B91}"/>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90500961-639C-7536-D9F7-F88D1D71945E}"/>
              </a:ext>
            </a:extLst>
          </p:cNvPr>
          <p:cNvSpPr>
            <a:spLocks noGrp="1"/>
          </p:cNvSpPr>
          <p:nvPr>
            <p:ph type="sldNum" sz="quarter" idx="12"/>
          </p:nvPr>
        </p:nvSpPr>
        <p:spPr/>
        <p:txBody>
          <a:bodyPr/>
          <a:lstStyle/>
          <a:p>
            <a:fld id="{5A195573-6125-40C3-AA0C-3AC6CFB9F86B}" type="slidenum">
              <a:rPr lang="en-US" smtClean="0"/>
              <a:pPr/>
              <a:t>14</a:t>
            </a:fld>
            <a:endParaRPr lang="en-US" dirty="0"/>
          </a:p>
        </p:txBody>
      </p:sp>
      <p:pic>
        <p:nvPicPr>
          <p:cNvPr id="8" name="Afbeelding 7">
            <a:extLst>
              <a:ext uri="{FF2B5EF4-FFF2-40B4-BE49-F238E27FC236}">
                <a16:creationId xmlns:a16="http://schemas.microsoft.com/office/drawing/2014/main" id="{72CDF3B6-E70F-9A94-711C-EFCB271FFE65}"/>
              </a:ext>
            </a:extLst>
          </p:cNvPr>
          <p:cNvPicPr>
            <a:picLocks noChangeAspect="1"/>
          </p:cNvPicPr>
          <p:nvPr/>
        </p:nvPicPr>
        <p:blipFill>
          <a:blip r:embed="rId2"/>
          <a:stretch>
            <a:fillRect/>
          </a:stretch>
        </p:blipFill>
        <p:spPr>
          <a:xfrm>
            <a:off x="0" y="1255062"/>
            <a:ext cx="11871464" cy="5225564"/>
          </a:xfrm>
          <a:prstGeom prst="rect">
            <a:avLst/>
          </a:prstGeom>
        </p:spPr>
      </p:pic>
    </p:spTree>
    <p:extLst>
      <p:ext uri="{BB962C8B-B14F-4D97-AF65-F5344CB8AC3E}">
        <p14:creationId xmlns:p14="http://schemas.microsoft.com/office/powerpoint/2010/main" val="333760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895A0-3717-EA14-B073-ACB97E4DA945}"/>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A7756A05-E366-4DC0-D9BD-5922F1813F44}"/>
              </a:ext>
            </a:extLst>
          </p:cNvPr>
          <p:cNvSpPr>
            <a:spLocks noGrp="1"/>
          </p:cNvSpPr>
          <p:nvPr>
            <p:ph type="body"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39D44B2-E66B-D590-FE04-6DF22D35E8D7}"/>
              </a:ext>
            </a:extLst>
          </p:cNvPr>
          <p:cNvSpPr>
            <a:spLocks noGrp="1"/>
          </p:cNvSpPr>
          <p:nvPr>
            <p:ph type="sldNum" sz="quarter" idx="12"/>
          </p:nvPr>
        </p:nvSpPr>
        <p:spPr/>
        <p:txBody>
          <a:bodyPr/>
          <a:lstStyle/>
          <a:p>
            <a:fld id="{5A195573-6125-40C3-AA0C-3AC6CFB9F86B}" type="slidenum">
              <a:rPr lang="en-US" smtClean="0"/>
              <a:pPr/>
              <a:t>15</a:t>
            </a:fld>
            <a:endParaRPr lang="en-US" dirty="0"/>
          </a:p>
        </p:txBody>
      </p:sp>
      <p:pic>
        <p:nvPicPr>
          <p:cNvPr id="6" name="Afbeelding 5">
            <a:extLst>
              <a:ext uri="{FF2B5EF4-FFF2-40B4-BE49-F238E27FC236}">
                <a16:creationId xmlns:a16="http://schemas.microsoft.com/office/drawing/2014/main" id="{CFB4DD46-A2DB-71F8-82D2-E6E4910652B5}"/>
              </a:ext>
            </a:extLst>
          </p:cNvPr>
          <p:cNvPicPr>
            <a:picLocks noChangeAspect="1"/>
          </p:cNvPicPr>
          <p:nvPr/>
        </p:nvPicPr>
        <p:blipFill>
          <a:blip r:embed="rId2"/>
          <a:stretch>
            <a:fillRect/>
          </a:stretch>
        </p:blipFill>
        <p:spPr>
          <a:xfrm>
            <a:off x="0" y="393753"/>
            <a:ext cx="12192000" cy="6070493"/>
          </a:xfrm>
          <a:prstGeom prst="rect">
            <a:avLst/>
          </a:prstGeom>
        </p:spPr>
      </p:pic>
    </p:spTree>
    <p:extLst>
      <p:ext uri="{BB962C8B-B14F-4D97-AF65-F5344CB8AC3E}">
        <p14:creationId xmlns:p14="http://schemas.microsoft.com/office/powerpoint/2010/main" val="163411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95EFF-0AE8-99C8-64FC-3CC65221FDA1}"/>
              </a:ext>
            </a:extLst>
          </p:cNvPr>
          <p:cNvSpPr>
            <a:spLocks noGrp="1"/>
          </p:cNvSpPr>
          <p:nvPr>
            <p:ph type="title"/>
          </p:nvPr>
        </p:nvSpPr>
        <p:spPr/>
        <p:txBody>
          <a:bodyPr/>
          <a:lstStyle/>
          <a:p>
            <a:r>
              <a:rPr lang="nl-NL" dirty="0"/>
              <a:t>Conclusie </a:t>
            </a:r>
          </a:p>
        </p:txBody>
      </p:sp>
      <p:sp>
        <p:nvSpPr>
          <p:cNvPr id="3" name="Tijdelijke aanduiding voor tekst 2">
            <a:extLst>
              <a:ext uri="{FF2B5EF4-FFF2-40B4-BE49-F238E27FC236}">
                <a16:creationId xmlns:a16="http://schemas.microsoft.com/office/drawing/2014/main" id="{ABDB4837-7A21-A584-28EF-2DE3046E692A}"/>
              </a:ext>
            </a:extLst>
          </p:cNvPr>
          <p:cNvSpPr>
            <a:spLocks noGrp="1"/>
          </p:cNvSpPr>
          <p:nvPr>
            <p:ph type="body" sz="quarter" idx="11"/>
          </p:nvPr>
        </p:nvSpPr>
        <p:spPr/>
        <p:txBody>
          <a:bodyPr/>
          <a:lstStyle/>
          <a:p>
            <a:pPr marL="457200" indent="-457200">
              <a:buFont typeface="Arial" panose="020B0604020202020204" pitchFamily="34" charset="0"/>
              <a:buChar char="•"/>
            </a:pPr>
            <a:r>
              <a:rPr lang="nl-NL" b="0" dirty="0"/>
              <a:t>LUS biedt veel mogelijkheden ter verbetering van beademingszorg, longschade door beademing te verminderen en verbetert de synchronisatie tussen beademingsapparaat en patiënt.</a:t>
            </a:r>
          </a:p>
          <a:p>
            <a:pPr marL="457200" indent="-457200">
              <a:buFont typeface="Arial" panose="020B0604020202020204" pitchFamily="34" charset="0"/>
              <a:buChar char="•"/>
            </a:pPr>
            <a:r>
              <a:rPr lang="nl-NL" b="0" dirty="0"/>
              <a:t>beperkende factoren: beperkte beschikbaarheid van echografieapparaten, tijdgebrek, praktische problemen zoals contact isolatie en bepaalde houdingen zoals buikligging of de aanwezigheid van verbanden, drains en </a:t>
            </a:r>
            <a:r>
              <a:rPr lang="nl-NL" b="0" dirty="0" err="1"/>
              <a:t>braces</a:t>
            </a:r>
            <a:r>
              <a:rPr lang="nl-NL" b="0" dirty="0"/>
              <a:t>.</a:t>
            </a:r>
          </a:p>
          <a:p>
            <a:pPr marL="457200" indent="-457200">
              <a:buFont typeface="Arial" panose="020B0604020202020204" pitchFamily="34" charset="0"/>
              <a:buChar char="•"/>
            </a:pPr>
            <a:r>
              <a:rPr lang="nl-NL" b="0" dirty="0"/>
              <a:t>Vereist scholing </a:t>
            </a:r>
          </a:p>
          <a:p>
            <a:pPr marL="457200" indent="-457200">
              <a:buFont typeface="Arial" panose="020B0604020202020204" pitchFamily="34" charset="0"/>
              <a:buChar char="•"/>
            </a:pPr>
            <a:endParaRPr lang="nl-NL" b="0" dirty="0"/>
          </a:p>
          <a:p>
            <a:endParaRPr lang="nl-NL" b="0" dirty="0"/>
          </a:p>
          <a:p>
            <a:r>
              <a:rPr lang="nl-NL" b="0" dirty="0"/>
              <a:t> </a:t>
            </a:r>
          </a:p>
        </p:txBody>
      </p:sp>
      <p:sp>
        <p:nvSpPr>
          <p:cNvPr id="4" name="Tijdelijke aanduiding voor dianummer 3">
            <a:extLst>
              <a:ext uri="{FF2B5EF4-FFF2-40B4-BE49-F238E27FC236}">
                <a16:creationId xmlns:a16="http://schemas.microsoft.com/office/drawing/2014/main" id="{54C73B1B-23C3-728E-8A69-11E58152D958}"/>
              </a:ext>
            </a:extLst>
          </p:cNvPr>
          <p:cNvSpPr>
            <a:spLocks noGrp="1"/>
          </p:cNvSpPr>
          <p:nvPr>
            <p:ph type="sldNum" sz="quarter" idx="12"/>
          </p:nvPr>
        </p:nvSpPr>
        <p:spPr/>
        <p:txBody>
          <a:bodyPr/>
          <a:lstStyle/>
          <a:p>
            <a:fld id="{5A195573-6125-40C3-AA0C-3AC6CFB9F86B}" type="slidenum">
              <a:rPr lang="en-US" smtClean="0"/>
              <a:pPr/>
              <a:t>16</a:t>
            </a:fld>
            <a:endParaRPr lang="en-US" dirty="0"/>
          </a:p>
        </p:txBody>
      </p:sp>
    </p:spTree>
    <p:extLst>
      <p:ext uri="{BB962C8B-B14F-4D97-AF65-F5344CB8AC3E}">
        <p14:creationId xmlns:p14="http://schemas.microsoft.com/office/powerpoint/2010/main" val="2205335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8299C-14C6-8B7B-29DA-E0F0E8DFB498}"/>
              </a:ext>
            </a:extLst>
          </p:cNvPr>
          <p:cNvSpPr>
            <a:spLocks noGrp="1"/>
          </p:cNvSpPr>
          <p:nvPr>
            <p:ph type="title"/>
          </p:nvPr>
        </p:nvSpPr>
        <p:spPr/>
        <p:txBody>
          <a:bodyPr/>
          <a:lstStyle/>
          <a:p>
            <a:r>
              <a:rPr lang="nl-NL" dirty="0"/>
              <a:t>Implicaties voor de PICU WKZ </a:t>
            </a:r>
          </a:p>
        </p:txBody>
      </p:sp>
      <p:sp>
        <p:nvSpPr>
          <p:cNvPr id="4" name="Tijdelijke aanduiding voor dianummer 3">
            <a:extLst>
              <a:ext uri="{FF2B5EF4-FFF2-40B4-BE49-F238E27FC236}">
                <a16:creationId xmlns:a16="http://schemas.microsoft.com/office/drawing/2014/main" id="{4ED9CE09-B3F9-6A3C-3F5C-D7CA5F312A33}"/>
              </a:ext>
            </a:extLst>
          </p:cNvPr>
          <p:cNvSpPr>
            <a:spLocks noGrp="1"/>
          </p:cNvSpPr>
          <p:nvPr>
            <p:ph type="sldNum" sz="quarter" idx="12"/>
          </p:nvPr>
        </p:nvSpPr>
        <p:spPr/>
        <p:txBody>
          <a:bodyPr/>
          <a:lstStyle/>
          <a:p>
            <a:fld id="{5A195573-6125-40C3-AA0C-3AC6CFB9F86B}" type="slidenum">
              <a:rPr lang="en-US" smtClean="0"/>
              <a:pPr/>
              <a:t>17</a:t>
            </a:fld>
            <a:endParaRPr lang="en-US" dirty="0"/>
          </a:p>
        </p:txBody>
      </p:sp>
      <p:sp>
        <p:nvSpPr>
          <p:cNvPr id="7" name="Tekstvak 6">
            <a:extLst>
              <a:ext uri="{FF2B5EF4-FFF2-40B4-BE49-F238E27FC236}">
                <a16:creationId xmlns:a16="http://schemas.microsoft.com/office/drawing/2014/main" id="{E1E3F1FF-6003-97B7-F590-7048CBCA2AEE}"/>
              </a:ext>
            </a:extLst>
          </p:cNvPr>
          <p:cNvSpPr txBox="1"/>
          <p:nvPr/>
        </p:nvSpPr>
        <p:spPr>
          <a:xfrm>
            <a:off x="619125" y="1388533"/>
            <a:ext cx="10242232" cy="4154984"/>
          </a:xfrm>
          <a:prstGeom prst="rect">
            <a:avLst/>
          </a:prstGeom>
          <a:noFill/>
        </p:spPr>
        <p:txBody>
          <a:bodyPr wrap="square">
            <a:spAutoFit/>
          </a:bodyPr>
          <a:lstStyle/>
          <a:p>
            <a:pPr marL="0" lvl="3" indent="0">
              <a:buNone/>
            </a:pPr>
            <a:r>
              <a:rPr lang="en-US" b="1" dirty="0">
                <a:solidFill>
                  <a:schemeClr val="tx2"/>
                </a:solidFill>
              </a:rPr>
              <a:t>1. 	</a:t>
            </a:r>
            <a:r>
              <a:rPr lang="en-US" sz="2400" b="1" dirty="0">
                <a:solidFill>
                  <a:schemeClr val="tx2"/>
                </a:solidFill>
              </a:rPr>
              <a:t>Is het </a:t>
            </a:r>
            <a:r>
              <a:rPr lang="en-US" sz="2400" b="1" dirty="0" err="1">
                <a:solidFill>
                  <a:schemeClr val="tx2"/>
                </a:solidFill>
              </a:rPr>
              <a:t>resultaat</a:t>
            </a:r>
            <a:r>
              <a:rPr lang="en-US" sz="2400" b="1" dirty="0">
                <a:solidFill>
                  <a:schemeClr val="tx2"/>
                </a:solidFill>
              </a:rPr>
              <a:t> van de </a:t>
            </a:r>
            <a:r>
              <a:rPr lang="en-US" sz="2400" b="1" dirty="0" err="1">
                <a:solidFill>
                  <a:schemeClr val="tx2"/>
                </a:solidFill>
              </a:rPr>
              <a:t>studie</a:t>
            </a:r>
            <a:r>
              <a:rPr lang="en-US" sz="2400" b="1" dirty="0">
                <a:solidFill>
                  <a:schemeClr val="tx2"/>
                </a:solidFill>
              </a:rPr>
              <a:t> relevant voor PICU WKZ?</a:t>
            </a:r>
          </a:p>
          <a:p>
            <a:pPr lvl="1"/>
            <a:r>
              <a:rPr lang="en-US" sz="2400" b="1" dirty="0">
                <a:solidFill>
                  <a:schemeClr val="tx2"/>
                </a:solidFill>
              </a:rPr>
              <a:t>	</a:t>
            </a:r>
            <a:r>
              <a:rPr lang="en-US" sz="2400" b="1" dirty="0">
                <a:solidFill>
                  <a:schemeClr val="bg2"/>
                </a:solidFill>
              </a:rPr>
              <a:t>Ja/ Nee</a:t>
            </a:r>
          </a:p>
          <a:p>
            <a:pPr lvl="1"/>
            <a:endParaRPr lang="en-US" sz="2400" b="1" dirty="0">
              <a:solidFill>
                <a:schemeClr val="bg2"/>
              </a:solidFill>
            </a:endParaRPr>
          </a:p>
          <a:p>
            <a:pPr marL="0" lvl="1"/>
            <a:r>
              <a:rPr lang="en-US" sz="2400" b="1" dirty="0">
                <a:solidFill>
                  <a:schemeClr val="tx2"/>
                </a:solidFill>
              </a:rPr>
              <a:t>2. 	</a:t>
            </a:r>
            <a:r>
              <a:rPr lang="en-US" sz="2400" b="1" dirty="0" err="1">
                <a:solidFill>
                  <a:schemeClr val="tx2"/>
                </a:solidFill>
              </a:rPr>
              <a:t>Indien</a:t>
            </a:r>
            <a:r>
              <a:rPr lang="en-US" sz="2400" b="1" dirty="0">
                <a:solidFill>
                  <a:schemeClr val="tx2"/>
                </a:solidFill>
              </a:rPr>
              <a:t> Ja:</a:t>
            </a:r>
          </a:p>
          <a:p>
            <a:pPr marL="514350" lvl="1" indent="-514350">
              <a:buFont typeface="+mj-lt"/>
              <a:buAutoNum type="arabicPeriod"/>
            </a:pPr>
            <a:endParaRPr lang="en-US" sz="2400" b="1" dirty="0">
              <a:solidFill>
                <a:schemeClr val="tx2"/>
              </a:solidFill>
            </a:endParaRPr>
          </a:p>
          <a:p>
            <a:pPr lvl="1"/>
            <a:r>
              <a:rPr lang="en-US" sz="2400" b="1" dirty="0">
                <a:solidFill>
                  <a:schemeClr val="tx2"/>
                </a:solidFill>
              </a:rPr>
              <a:t>	a. 	Wat </a:t>
            </a:r>
            <a:r>
              <a:rPr lang="en-US" sz="2400" b="1" dirty="0" err="1">
                <a:solidFill>
                  <a:schemeClr val="tx2"/>
                </a:solidFill>
              </a:rPr>
              <a:t>zou</a:t>
            </a:r>
            <a:r>
              <a:rPr lang="en-US" sz="2400" b="1" dirty="0">
                <a:solidFill>
                  <a:schemeClr val="tx2"/>
                </a:solidFill>
              </a:rPr>
              <a:t> je </a:t>
            </a:r>
            <a:r>
              <a:rPr lang="en-US" sz="2400" b="1" dirty="0" err="1">
                <a:solidFill>
                  <a:schemeClr val="tx2"/>
                </a:solidFill>
              </a:rPr>
              <a:t>willen</a:t>
            </a:r>
            <a:r>
              <a:rPr lang="en-US" sz="2400" b="1" dirty="0">
                <a:solidFill>
                  <a:schemeClr val="tx2"/>
                </a:solidFill>
              </a:rPr>
              <a:t> </a:t>
            </a:r>
            <a:r>
              <a:rPr lang="en-US" sz="2400" b="1" dirty="0" err="1">
                <a:solidFill>
                  <a:schemeClr val="tx2"/>
                </a:solidFill>
              </a:rPr>
              <a:t>implementeren</a:t>
            </a:r>
            <a:r>
              <a:rPr lang="en-US" sz="2400" b="1" dirty="0">
                <a:solidFill>
                  <a:schemeClr val="tx2"/>
                </a:solidFill>
              </a:rPr>
              <a:t> voor de PICU WKZ?</a:t>
            </a:r>
          </a:p>
          <a:p>
            <a:pPr lvl="1"/>
            <a:endParaRPr lang="en-US" sz="2400" b="1" dirty="0">
              <a:solidFill>
                <a:schemeClr val="tx2"/>
              </a:solidFill>
            </a:endParaRPr>
          </a:p>
          <a:p>
            <a:pPr marL="0" lvl="1"/>
            <a:endParaRPr lang="en-US" sz="2400" b="1" dirty="0">
              <a:solidFill>
                <a:schemeClr val="tx2"/>
              </a:solidFill>
            </a:endParaRPr>
          </a:p>
          <a:p>
            <a:pPr marL="514350" lvl="1" indent="-514350">
              <a:buFont typeface="+mj-lt"/>
              <a:buAutoNum type="arabicPeriod"/>
            </a:pPr>
            <a:endParaRPr lang="en-US" sz="2400" b="1" dirty="0">
              <a:solidFill>
                <a:schemeClr val="tx2"/>
              </a:solidFill>
            </a:endParaRPr>
          </a:p>
          <a:p>
            <a:pPr lvl="1"/>
            <a:r>
              <a:rPr lang="en-US" sz="2400" b="1" dirty="0">
                <a:solidFill>
                  <a:schemeClr val="tx2"/>
                </a:solidFill>
              </a:rPr>
              <a:t>	b. 	Is het </a:t>
            </a:r>
            <a:r>
              <a:rPr lang="en-US" sz="2400" b="1" dirty="0" err="1">
                <a:solidFill>
                  <a:schemeClr val="tx2"/>
                </a:solidFill>
              </a:rPr>
              <a:t>nodig</a:t>
            </a:r>
            <a:r>
              <a:rPr lang="en-US" sz="2400" b="1" dirty="0">
                <a:solidFill>
                  <a:schemeClr val="tx2"/>
                </a:solidFill>
              </a:rPr>
              <a:t> om </a:t>
            </a:r>
            <a:r>
              <a:rPr lang="en-US" sz="2400" b="1" dirty="0" err="1">
                <a:solidFill>
                  <a:schemeClr val="tx2"/>
                </a:solidFill>
              </a:rPr>
              <a:t>een</a:t>
            </a:r>
            <a:r>
              <a:rPr lang="en-US" sz="2400" b="1" dirty="0">
                <a:solidFill>
                  <a:schemeClr val="tx2"/>
                </a:solidFill>
              </a:rPr>
              <a:t> colloquium in </a:t>
            </a:r>
            <a:r>
              <a:rPr lang="en-US" sz="2400" b="1" dirty="0" err="1">
                <a:solidFill>
                  <a:schemeClr val="tx2"/>
                </a:solidFill>
              </a:rPr>
              <a:t>te</a:t>
            </a:r>
            <a:r>
              <a:rPr lang="en-US" sz="2400" b="1" dirty="0">
                <a:solidFill>
                  <a:schemeClr val="tx2"/>
                </a:solidFill>
              </a:rPr>
              <a:t> </a:t>
            </a:r>
            <a:r>
              <a:rPr lang="en-US" sz="2400" b="1" dirty="0" err="1">
                <a:solidFill>
                  <a:schemeClr val="tx2"/>
                </a:solidFill>
              </a:rPr>
              <a:t>plannen</a:t>
            </a:r>
            <a:r>
              <a:rPr lang="en-US" sz="2400" b="1" dirty="0">
                <a:solidFill>
                  <a:schemeClr val="tx2"/>
                </a:solidFill>
              </a:rPr>
              <a:t> met experts          		om </a:t>
            </a:r>
            <a:r>
              <a:rPr lang="en-US" sz="2400" b="1" dirty="0" err="1">
                <a:solidFill>
                  <a:schemeClr val="tx2"/>
                </a:solidFill>
              </a:rPr>
              <a:t>dit</a:t>
            </a:r>
            <a:r>
              <a:rPr lang="en-US" sz="2400" b="1" dirty="0">
                <a:solidFill>
                  <a:schemeClr val="tx2"/>
                </a:solidFill>
              </a:rPr>
              <a:t> </a:t>
            </a:r>
            <a:r>
              <a:rPr lang="en-US" sz="2400" b="1" dirty="0" err="1">
                <a:solidFill>
                  <a:schemeClr val="tx2"/>
                </a:solidFill>
              </a:rPr>
              <a:t>vorm</a:t>
            </a:r>
            <a:r>
              <a:rPr lang="en-US" sz="2400" b="1" dirty="0">
                <a:solidFill>
                  <a:schemeClr val="tx2"/>
                </a:solidFill>
              </a:rPr>
              <a:t> </a:t>
            </a:r>
            <a:r>
              <a:rPr lang="en-US" sz="2400" b="1" dirty="0" err="1">
                <a:solidFill>
                  <a:schemeClr val="tx2"/>
                </a:solidFill>
              </a:rPr>
              <a:t>te</a:t>
            </a:r>
            <a:r>
              <a:rPr lang="en-US" sz="2400" b="1" dirty="0">
                <a:solidFill>
                  <a:schemeClr val="tx2"/>
                </a:solidFill>
              </a:rPr>
              <a:t> </a:t>
            </a:r>
            <a:r>
              <a:rPr lang="en-US" sz="2400" b="1" dirty="0" err="1">
                <a:solidFill>
                  <a:schemeClr val="tx2"/>
                </a:solidFill>
              </a:rPr>
              <a:t>geven</a:t>
            </a:r>
            <a:r>
              <a:rPr lang="en-US" sz="2400" b="1" dirty="0">
                <a:solidFill>
                  <a:schemeClr val="tx2"/>
                </a:solidFill>
              </a:rPr>
              <a:t>?</a:t>
            </a:r>
            <a:r>
              <a:rPr lang="en-US" b="1" dirty="0">
                <a:solidFill>
                  <a:schemeClr val="tx2"/>
                </a:solidFill>
              </a:rPr>
              <a:t> </a:t>
            </a:r>
          </a:p>
        </p:txBody>
      </p:sp>
    </p:spTree>
    <p:extLst>
      <p:ext uri="{BB962C8B-B14F-4D97-AF65-F5344CB8AC3E}">
        <p14:creationId xmlns:p14="http://schemas.microsoft.com/office/powerpoint/2010/main" val="292428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a:t>Het </a:t>
            </a:r>
            <a:r>
              <a:rPr lang="en-US" dirty="0" err="1"/>
              <a:t>artikel</a:t>
            </a:r>
            <a:r>
              <a:rPr lang="en-US" dirty="0"/>
              <a:t> ( </a:t>
            </a:r>
            <a:r>
              <a:rPr lang="en-US" dirty="0" err="1"/>
              <a:t>betrouwbaarheid</a:t>
            </a:r>
            <a:r>
              <a:rPr lang="en-US" dirty="0"/>
              <a:t>)</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a:xfrm>
            <a:off x="610160" y="1530000"/>
            <a:ext cx="10966451" cy="4320000"/>
          </a:xfrm>
        </p:spPr>
        <p:txBody>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0" dirty="0"/>
              <a:t>Journal: Diagnostics 2025</a:t>
            </a:r>
          </a:p>
          <a:p>
            <a:endParaRPr lang="en-US" b="0" dirty="0"/>
          </a:p>
          <a:p>
            <a:pPr marL="457200" indent="-457200">
              <a:buFont typeface="Arial" panose="020B0604020202020204" pitchFamily="34" charset="0"/>
              <a:buChar char="•"/>
            </a:pPr>
            <a:r>
              <a:rPr lang="en-US" b="0" dirty="0"/>
              <a:t>Auteurs: Italie;  Bologna en Brescia en Modena</a:t>
            </a:r>
          </a:p>
          <a:p>
            <a:r>
              <a:rPr lang="en-US" b="0" dirty="0"/>
              <a:t> </a:t>
            </a:r>
          </a:p>
          <a:p>
            <a:pPr marL="457200" indent="-457200">
              <a:buFont typeface="Arial" panose="020B0604020202020204" pitchFamily="34" charset="0"/>
              <a:buChar char="•"/>
            </a:pPr>
            <a:endParaRPr lang="en-US" dirty="0"/>
          </a:p>
          <a:p>
            <a:r>
              <a:rPr lang="en-US" dirty="0"/>
              <a:t>  </a:t>
            </a:r>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2</a:t>
            </a:fld>
            <a:endParaRPr lang="en-US" dirty="0"/>
          </a:p>
        </p:txBody>
      </p:sp>
    </p:spTree>
    <p:extLst>
      <p:ext uri="{BB962C8B-B14F-4D97-AF65-F5344CB8AC3E}">
        <p14:creationId xmlns:p14="http://schemas.microsoft.com/office/powerpoint/2010/main" val="227816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8A1B5F-B9C1-9F14-6A88-4067EDE06320}"/>
              </a:ext>
            </a:extLst>
          </p:cNvPr>
          <p:cNvSpPr>
            <a:spLocks noGrp="1"/>
          </p:cNvSpPr>
          <p:nvPr>
            <p:ph type="title"/>
          </p:nvPr>
        </p:nvSpPr>
        <p:spPr/>
        <p:txBody>
          <a:bodyPr/>
          <a:lstStyle/>
          <a:p>
            <a:r>
              <a:rPr lang="nl-NL" dirty="0"/>
              <a:t>Doel van de studie </a:t>
            </a:r>
          </a:p>
        </p:txBody>
      </p:sp>
      <p:sp>
        <p:nvSpPr>
          <p:cNvPr id="3" name="Tijdelijke aanduiding voor tekst 2">
            <a:extLst>
              <a:ext uri="{FF2B5EF4-FFF2-40B4-BE49-F238E27FC236}">
                <a16:creationId xmlns:a16="http://schemas.microsoft.com/office/drawing/2014/main" id="{34642050-7766-5605-B016-F7F8E8313C1C}"/>
              </a:ext>
            </a:extLst>
          </p:cNvPr>
          <p:cNvSpPr>
            <a:spLocks noGrp="1"/>
          </p:cNvSpPr>
          <p:nvPr>
            <p:ph type="body" sz="quarter" idx="11"/>
          </p:nvPr>
        </p:nvSpPr>
        <p:spPr/>
        <p:txBody>
          <a:bodyPr/>
          <a:lstStyle/>
          <a:p>
            <a:r>
              <a:rPr lang="nl-NL" b="0" noProof="0" dirty="0"/>
              <a:t>Optimaliseren van beademingsstrategieën:</a:t>
            </a:r>
          </a:p>
          <a:p>
            <a:r>
              <a:rPr lang="nl-NL" b="0" noProof="0" dirty="0"/>
              <a:t>      1. indicaties MV</a:t>
            </a:r>
          </a:p>
          <a:p>
            <a:r>
              <a:rPr lang="nl-NL" b="0" noProof="0" dirty="0"/>
              <a:t>      2. optimaliseren beademingsinstellingen </a:t>
            </a:r>
            <a:r>
              <a:rPr lang="nl-NL" b="0" noProof="0" dirty="0" err="1"/>
              <a:t>mn</a:t>
            </a:r>
            <a:r>
              <a:rPr lang="nl-NL" b="0" noProof="0" dirty="0"/>
              <a:t> PEEP en IPAP  en   	synchronisatie  </a:t>
            </a:r>
          </a:p>
          <a:p>
            <a:r>
              <a:rPr lang="nl-NL" b="0" noProof="0" dirty="0"/>
              <a:t>      3. uitvoeren en bewaken rekruteringsmanoeuvres</a:t>
            </a:r>
          </a:p>
          <a:p>
            <a:r>
              <a:rPr lang="nl-NL" b="0" dirty="0"/>
              <a:t>      4. beoordelen van parenchymschade en therapierespons </a:t>
            </a:r>
          </a:p>
          <a:p>
            <a:r>
              <a:rPr lang="nl-NL" b="0" dirty="0"/>
              <a:t>      5. het opsporen van </a:t>
            </a:r>
            <a:r>
              <a:rPr lang="nl-NL" b="0" dirty="0" err="1"/>
              <a:t>beademingsgerelateerde</a:t>
            </a:r>
            <a:r>
              <a:rPr lang="nl-NL" b="0" dirty="0"/>
              <a:t> complicaties</a:t>
            </a:r>
          </a:p>
          <a:p>
            <a:r>
              <a:rPr lang="nl-NL" b="0" dirty="0"/>
              <a:t>      6. het faciliteren van het afbouwen van beademing</a:t>
            </a:r>
          </a:p>
          <a:p>
            <a:r>
              <a:rPr lang="nl-NL" b="0" dirty="0"/>
              <a:t>      7. het ondersteuning van luchtwegmanagement, met name 	</a:t>
            </a:r>
            <a:r>
              <a:rPr lang="nl-NL" b="0" dirty="0" err="1"/>
              <a:t>tracheostomie</a:t>
            </a:r>
            <a:r>
              <a:rPr lang="nl-NL" b="0" dirty="0"/>
              <a:t>. </a:t>
            </a:r>
          </a:p>
          <a:p>
            <a:r>
              <a:rPr lang="nl-NL" b="0" dirty="0"/>
              <a:t>      8.  nut van </a:t>
            </a:r>
            <a:r>
              <a:rPr lang="nl-NL" b="0" dirty="0" err="1"/>
              <a:t>transoesofageale</a:t>
            </a:r>
            <a:r>
              <a:rPr lang="nl-NL" b="0" dirty="0"/>
              <a:t> longechografie (TELU) </a:t>
            </a:r>
          </a:p>
          <a:p>
            <a:endParaRPr lang="nl-NL" b="0" dirty="0"/>
          </a:p>
          <a:p>
            <a:endParaRPr lang="nl-NL" noProof="0" dirty="0"/>
          </a:p>
        </p:txBody>
      </p:sp>
      <p:sp>
        <p:nvSpPr>
          <p:cNvPr id="4" name="Tijdelijke aanduiding voor dianummer 3">
            <a:extLst>
              <a:ext uri="{FF2B5EF4-FFF2-40B4-BE49-F238E27FC236}">
                <a16:creationId xmlns:a16="http://schemas.microsoft.com/office/drawing/2014/main" id="{95DEDB06-B137-7FEF-0754-1AEAAE5C5EE1}"/>
              </a:ext>
            </a:extLst>
          </p:cNvPr>
          <p:cNvSpPr>
            <a:spLocks noGrp="1"/>
          </p:cNvSpPr>
          <p:nvPr>
            <p:ph type="sldNum" sz="quarter" idx="12"/>
          </p:nvPr>
        </p:nvSpPr>
        <p:spPr/>
        <p:txBody>
          <a:bodyPr/>
          <a:lstStyle/>
          <a:p>
            <a:fld id="{5A195573-6125-40C3-AA0C-3AC6CFB9F86B}" type="slidenum">
              <a:rPr lang="en-US" smtClean="0"/>
              <a:pPr/>
              <a:t>3</a:t>
            </a:fld>
            <a:endParaRPr lang="en-US" dirty="0"/>
          </a:p>
        </p:txBody>
      </p:sp>
    </p:spTree>
    <p:extLst>
      <p:ext uri="{BB962C8B-B14F-4D97-AF65-F5344CB8AC3E}">
        <p14:creationId xmlns:p14="http://schemas.microsoft.com/office/powerpoint/2010/main" val="424759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F580D-F12A-F6EA-CA97-689FD2214A8C}"/>
              </a:ext>
            </a:extLst>
          </p:cNvPr>
          <p:cNvSpPr>
            <a:spLocks noGrp="1"/>
          </p:cNvSpPr>
          <p:nvPr>
            <p:ph type="title"/>
          </p:nvPr>
        </p:nvSpPr>
        <p:spPr/>
        <p:txBody>
          <a:bodyPr/>
          <a:lstStyle/>
          <a:p>
            <a:r>
              <a:rPr lang="nl-NL" dirty="0"/>
              <a:t>Methode</a:t>
            </a:r>
            <a:br>
              <a:rPr lang="nl-NL" dirty="0"/>
            </a:br>
            <a:endParaRPr lang="nl-NL" dirty="0"/>
          </a:p>
        </p:txBody>
      </p:sp>
      <p:sp>
        <p:nvSpPr>
          <p:cNvPr id="3" name="Tijdelijke aanduiding voor tekst 2">
            <a:extLst>
              <a:ext uri="{FF2B5EF4-FFF2-40B4-BE49-F238E27FC236}">
                <a16:creationId xmlns:a16="http://schemas.microsoft.com/office/drawing/2014/main" id="{73B718C0-5BC3-BC1F-74B2-EAFD92A93849}"/>
              </a:ext>
            </a:extLst>
          </p:cNvPr>
          <p:cNvSpPr>
            <a:spLocks noGrp="1"/>
          </p:cNvSpPr>
          <p:nvPr>
            <p:ph type="body" sz="quarter" idx="11"/>
          </p:nvPr>
        </p:nvSpPr>
        <p:spPr/>
        <p:txBody>
          <a:bodyPr/>
          <a:lstStyle/>
          <a:p>
            <a:r>
              <a:rPr lang="nl-NL" b="0" dirty="0"/>
              <a:t>Doelgericht literatuur onderzoek (narratief onderzoek)</a:t>
            </a:r>
          </a:p>
          <a:p>
            <a:r>
              <a:rPr lang="nl-NL" b="0" dirty="0"/>
              <a:t>31-1-2014</a:t>
            </a:r>
          </a:p>
          <a:p>
            <a:endParaRPr lang="nl-NL" b="0" dirty="0"/>
          </a:p>
          <a:p>
            <a:r>
              <a:rPr lang="nl-NL" b="0" dirty="0"/>
              <a:t>Gebruikte termen: </a:t>
            </a:r>
          </a:p>
          <a:p>
            <a:r>
              <a:rPr lang="en-US" b="0" dirty="0"/>
              <a:t>“lung ultrasound”, “mechanical ventilation”, “weaning”, “Acute Respiratory Distress</a:t>
            </a:r>
          </a:p>
          <a:p>
            <a:r>
              <a:rPr lang="nl-NL" b="0" dirty="0" err="1"/>
              <a:t>Syndrome</a:t>
            </a:r>
            <a:r>
              <a:rPr lang="nl-NL" b="0" dirty="0"/>
              <a:t>”, “ARDS”, ”</a:t>
            </a:r>
            <a:r>
              <a:rPr lang="nl-NL" b="0" dirty="0" err="1"/>
              <a:t>Positive</a:t>
            </a:r>
            <a:r>
              <a:rPr lang="nl-NL" b="0" dirty="0"/>
              <a:t> End </a:t>
            </a:r>
            <a:r>
              <a:rPr lang="nl-NL" b="0" dirty="0" err="1"/>
              <a:t>Expiratory</a:t>
            </a:r>
            <a:r>
              <a:rPr lang="nl-NL" b="0" dirty="0"/>
              <a:t> </a:t>
            </a:r>
            <a:r>
              <a:rPr lang="nl-NL" b="0" dirty="0" err="1"/>
              <a:t>Pressure</a:t>
            </a:r>
            <a:r>
              <a:rPr lang="nl-NL" b="0" dirty="0"/>
              <a:t>”, “PEEP”, ”</a:t>
            </a:r>
            <a:r>
              <a:rPr lang="nl-NL" b="0" dirty="0" err="1"/>
              <a:t>Transesophageal</a:t>
            </a:r>
            <a:r>
              <a:rPr lang="nl-NL" b="0" dirty="0"/>
              <a:t> </a:t>
            </a:r>
            <a:r>
              <a:rPr lang="nl-NL" b="0" dirty="0" err="1"/>
              <a:t>Lung</a:t>
            </a:r>
            <a:endParaRPr lang="nl-NL" b="0" dirty="0"/>
          </a:p>
          <a:p>
            <a:r>
              <a:rPr lang="en-US" b="0" dirty="0"/>
              <a:t>Ultrasound”, “TELU”, “Ventilator-Induced Lung Injury”, “VILI”, and “diaphragm”.</a:t>
            </a:r>
            <a:endParaRPr lang="nl-NL" b="0" dirty="0"/>
          </a:p>
          <a:p>
            <a:endParaRPr lang="nl-NL" dirty="0"/>
          </a:p>
        </p:txBody>
      </p:sp>
      <p:sp>
        <p:nvSpPr>
          <p:cNvPr id="4" name="Tijdelijke aanduiding voor dianummer 3">
            <a:extLst>
              <a:ext uri="{FF2B5EF4-FFF2-40B4-BE49-F238E27FC236}">
                <a16:creationId xmlns:a16="http://schemas.microsoft.com/office/drawing/2014/main" id="{F027E7D8-3CA9-EFCB-C46C-A0BE80C92D6A}"/>
              </a:ext>
            </a:extLst>
          </p:cNvPr>
          <p:cNvSpPr>
            <a:spLocks noGrp="1"/>
          </p:cNvSpPr>
          <p:nvPr>
            <p:ph type="sldNum" sz="quarter" idx="12"/>
          </p:nvPr>
        </p:nvSpPr>
        <p:spPr/>
        <p:txBody>
          <a:bodyPr/>
          <a:lstStyle/>
          <a:p>
            <a:fld id="{5A195573-6125-40C3-AA0C-3AC6CFB9F86B}" type="slidenum">
              <a:rPr lang="en-US" smtClean="0"/>
              <a:pPr/>
              <a:t>4</a:t>
            </a:fld>
            <a:endParaRPr lang="en-US" dirty="0"/>
          </a:p>
        </p:txBody>
      </p:sp>
    </p:spTree>
    <p:extLst>
      <p:ext uri="{BB962C8B-B14F-4D97-AF65-F5344CB8AC3E}">
        <p14:creationId xmlns:p14="http://schemas.microsoft.com/office/powerpoint/2010/main" val="141128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CE594-6147-DF73-ADBA-92856B1A3E93}"/>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91F3B2E0-CF32-E494-8BF7-265B7C7611DF}"/>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CFB834F-E420-A5FA-0005-BCF4C8047649}"/>
              </a:ext>
            </a:extLst>
          </p:cNvPr>
          <p:cNvSpPr>
            <a:spLocks noGrp="1"/>
          </p:cNvSpPr>
          <p:nvPr>
            <p:ph type="sldNum" sz="quarter" idx="12"/>
          </p:nvPr>
        </p:nvSpPr>
        <p:spPr/>
        <p:txBody>
          <a:bodyPr/>
          <a:lstStyle/>
          <a:p>
            <a:fld id="{5A195573-6125-40C3-AA0C-3AC6CFB9F86B}" type="slidenum">
              <a:rPr lang="en-US" smtClean="0"/>
              <a:pPr/>
              <a:t>5</a:t>
            </a:fld>
            <a:endParaRPr lang="en-US" dirty="0"/>
          </a:p>
        </p:txBody>
      </p:sp>
      <p:pic>
        <p:nvPicPr>
          <p:cNvPr id="6" name="Afbeelding 5">
            <a:extLst>
              <a:ext uri="{FF2B5EF4-FFF2-40B4-BE49-F238E27FC236}">
                <a16:creationId xmlns:a16="http://schemas.microsoft.com/office/drawing/2014/main" id="{99EA8468-95CF-20B5-4CC1-F1F915A0E20D}"/>
              </a:ext>
            </a:extLst>
          </p:cNvPr>
          <p:cNvPicPr>
            <a:picLocks noChangeAspect="1"/>
          </p:cNvPicPr>
          <p:nvPr/>
        </p:nvPicPr>
        <p:blipFill>
          <a:blip r:embed="rId2"/>
          <a:stretch>
            <a:fillRect/>
          </a:stretch>
        </p:blipFill>
        <p:spPr>
          <a:xfrm>
            <a:off x="0" y="178564"/>
            <a:ext cx="12192000" cy="6500872"/>
          </a:xfrm>
          <a:prstGeom prst="rect">
            <a:avLst/>
          </a:prstGeom>
        </p:spPr>
      </p:pic>
    </p:spTree>
    <p:extLst>
      <p:ext uri="{BB962C8B-B14F-4D97-AF65-F5344CB8AC3E}">
        <p14:creationId xmlns:p14="http://schemas.microsoft.com/office/powerpoint/2010/main" val="1178829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F5460-2CFC-154E-29B5-527A0EA651A1}"/>
              </a:ext>
            </a:extLst>
          </p:cNvPr>
          <p:cNvSpPr>
            <a:spLocks noGrp="1"/>
          </p:cNvSpPr>
          <p:nvPr>
            <p:ph type="title"/>
          </p:nvPr>
        </p:nvSpPr>
        <p:spPr/>
        <p:txBody>
          <a:bodyPr/>
          <a:lstStyle/>
          <a:p>
            <a:r>
              <a:rPr lang="nl-NL" dirty="0"/>
              <a:t>Resultaten </a:t>
            </a:r>
          </a:p>
        </p:txBody>
      </p:sp>
      <p:sp>
        <p:nvSpPr>
          <p:cNvPr id="3" name="Tijdelijke aanduiding voor tekst 2">
            <a:extLst>
              <a:ext uri="{FF2B5EF4-FFF2-40B4-BE49-F238E27FC236}">
                <a16:creationId xmlns:a16="http://schemas.microsoft.com/office/drawing/2014/main" id="{B5EAD4EA-DB20-7B7B-7D15-6421567C04BD}"/>
              </a:ext>
            </a:extLst>
          </p:cNvPr>
          <p:cNvSpPr>
            <a:spLocks noGrp="1"/>
          </p:cNvSpPr>
          <p:nvPr>
            <p:ph type="body" sz="quarter" idx="11"/>
          </p:nvPr>
        </p:nvSpPr>
        <p:spPr/>
        <p:txBody>
          <a:bodyPr/>
          <a:lstStyle/>
          <a:p>
            <a:pPr marL="514350" indent="-514350">
              <a:buAutoNum type="arabicPeriod"/>
            </a:pPr>
            <a:r>
              <a:rPr lang="nl-NL" b="0" dirty="0"/>
              <a:t>indicaties MV</a:t>
            </a:r>
          </a:p>
          <a:p>
            <a:pPr marL="784350" lvl="3" indent="-514350"/>
            <a:r>
              <a:rPr lang="nl-NL" b="0" dirty="0"/>
              <a:t>Blue protocol: 90% pulmonale pathologische aandoeningen </a:t>
            </a:r>
          </a:p>
          <a:p>
            <a:pPr marL="784350" lvl="3" indent="-514350"/>
            <a:r>
              <a:rPr lang="nl-NL" dirty="0"/>
              <a:t>LUS score berekenen klassieke longscore &gt;2/3 → noodzaak intubatie</a:t>
            </a:r>
          </a:p>
          <a:p>
            <a:pPr marL="784350" lvl="3" indent="-514350"/>
            <a:r>
              <a:rPr lang="nl-NL" dirty="0"/>
              <a:t>LUS score ≥18 → intubatie </a:t>
            </a:r>
          </a:p>
          <a:p>
            <a:pPr marL="784350" lvl="3" indent="-514350"/>
            <a:r>
              <a:rPr lang="nl-NL" dirty="0" err="1"/>
              <a:t>Geupdate</a:t>
            </a:r>
            <a:r>
              <a:rPr lang="nl-NL" dirty="0"/>
              <a:t> versie v </a:t>
            </a:r>
            <a:r>
              <a:rPr lang="nl-NL" dirty="0" err="1"/>
              <a:t>Monodi</a:t>
            </a:r>
            <a:r>
              <a:rPr lang="nl-NL" dirty="0"/>
              <a:t> et al </a:t>
            </a:r>
          </a:p>
          <a:p>
            <a:pPr marL="784350" lvl="3" indent="-514350"/>
            <a:r>
              <a:rPr lang="nl-NL" dirty="0"/>
              <a:t>VLUP </a:t>
            </a:r>
            <a:r>
              <a:rPr lang="nl-NL" dirty="0" err="1"/>
              <a:t>visual</a:t>
            </a:r>
            <a:r>
              <a:rPr lang="nl-NL" dirty="0"/>
              <a:t> </a:t>
            </a:r>
            <a:r>
              <a:rPr lang="nl-NL" dirty="0" err="1"/>
              <a:t>lung</a:t>
            </a:r>
            <a:r>
              <a:rPr lang="nl-NL" dirty="0"/>
              <a:t> </a:t>
            </a:r>
            <a:r>
              <a:rPr lang="nl-NL" dirty="0" err="1"/>
              <a:t>ultrasoubnd</a:t>
            </a:r>
            <a:r>
              <a:rPr lang="nl-NL" dirty="0"/>
              <a:t> protocol </a:t>
            </a:r>
            <a:r>
              <a:rPr lang="nl-NL" dirty="0" err="1"/>
              <a:t>LUSq</a:t>
            </a:r>
            <a:r>
              <a:rPr lang="nl-NL" dirty="0"/>
              <a:t> ≥ 2/3</a:t>
            </a:r>
          </a:p>
          <a:p>
            <a:pPr marL="784350" lvl="3" indent="-514350"/>
            <a:r>
              <a:rPr lang="nl-NL" dirty="0"/>
              <a:t>Effect recruitment manoeuvres </a:t>
            </a:r>
            <a:r>
              <a:rPr lang="nl-NL" dirty="0" err="1"/>
              <a:t>mbv</a:t>
            </a:r>
            <a:r>
              <a:rPr lang="nl-NL" dirty="0"/>
              <a:t> </a:t>
            </a:r>
            <a:r>
              <a:rPr lang="nl-NL" dirty="0" err="1"/>
              <a:t>LUSsc</a:t>
            </a:r>
            <a:endParaRPr lang="nl-NL" dirty="0"/>
          </a:p>
          <a:p>
            <a:pPr marL="784350" lvl="3" indent="-514350"/>
            <a:endParaRPr lang="nl-NL" dirty="0"/>
          </a:p>
          <a:p>
            <a:pPr marL="784350" lvl="3" indent="-514350"/>
            <a:endParaRPr lang="nl-NL" b="0" dirty="0"/>
          </a:p>
          <a:p>
            <a:endParaRPr lang="nl-NL" dirty="0"/>
          </a:p>
        </p:txBody>
      </p:sp>
      <p:sp>
        <p:nvSpPr>
          <p:cNvPr id="4" name="Tijdelijke aanduiding voor dianummer 3">
            <a:extLst>
              <a:ext uri="{FF2B5EF4-FFF2-40B4-BE49-F238E27FC236}">
                <a16:creationId xmlns:a16="http://schemas.microsoft.com/office/drawing/2014/main" id="{E81BF4B2-8789-8992-8EF7-EC3E842447FA}"/>
              </a:ext>
            </a:extLst>
          </p:cNvPr>
          <p:cNvSpPr>
            <a:spLocks noGrp="1"/>
          </p:cNvSpPr>
          <p:nvPr>
            <p:ph type="sldNum" sz="quarter" idx="12"/>
          </p:nvPr>
        </p:nvSpPr>
        <p:spPr/>
        <p:txBody>
          <a:bodyPr/>
          <a:lstStyle/>
          <a:p>
            <a:fld id="{5A195573-6125-40C3-AA0C-3AC6CFB9F86B}" type="slidenum">
              <a:rPr lang="en-US" smtClean="0"/>
              <a:pPr/>
              <a:t>6</a:t>
            </a:fld>
            <a:endParaRPr lang="en-US" dirty="0"/>
          </a:p>
        </p:txBody>
      </p:sp>
    </p:spTree>
    <p:extLst>
      <p:ext uri="{BB962C8B-B14F-4D97-AF65-F5344CB8AC3E}">
        <p14:creationId xmlns:p14="http://schemas.microsoft.com/office/powerpoint/2010/main" val="312942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B6BCDC-6DA7-EE89-A286-A3174229C053}"/>
              </a:ext>
            </a:extLst>
          </p:cNvPr>
          <p:cNvSpPr>
            <a:spLocks noGrp="1"/>
          </p:cNvSpPr>
          <p:nvPr>
            <p:ph type="title"/>
          </p:nvPr>
        </p:nvSpPr>
        <p:spPr/>
        <p:txBody>
          <a:bodyPr/>
          <a:lstStyle/>
          <a:p>
            <a:r>
              <a:rPr lang="nl-NL" dirty="0"/>
              <a:t>Thoracale zones</a:t>
            </a:r>
          </a:p>
        </p:txBody>
      </p:sp>
      <p:sp>
        <p:nvSpPr>
          <p:cNvPr id="4" name="Tijdelijke aanduiding voor dianummer 3">
            <a:extLst>
              <a:ext uri="{FF2B5EF4-FFF2-40B4-BE49-F238E27FC236}">
                <a16:creationId xmlns:a16="http://schemas.microsoft.com/office/drawing/2014/main" id="{9591E89F-2D73-BD05-5C6E-855B74382AA0}"/>
              </a:ext>
            </a:extLst>
          </p:cNvPr>
          <p:cNvSpPr>
            <a:spLocks noGrp="1"/>
          </p:cNvSpPr>
          <p:nvPr>
            <p:ph type="sldNum" sz="quarter" idx="12"/>
          </p:nvPr>
        </p:nvSpPr>
        <p:spPr/>
        <p:txBody>
          <a:bodyPr/>
          <a:lstStyle/>
          <a:p>
            <a:fld id="{5A195573-6125-40C3-AA0C-3AC6CFB9F86B}" type="slidenum">
              <a:rPr lang="en-US" smtClean="0"/>
              <a:pPr/>
              <a:t>7</a:t>
            </a:fld>
            <a:endParaRPr lang="en-US" dirty="0"/>
          </a:p>
        </p:txBody>
      </p:sp>
      <p:pic>
        <p:nvPicPr>
          <p:cNvPr id="6" name="Afbeelding 5">
            <a:extLst>
              <a:ext uri="{FF2B5EF4-FFF2-40B4-BE49-F238E27FC236}">
                <a16:creationId xmlns:a16="http://schemas.microsoft.com/office/drawing/2014/main" id="{8AC1A121-8F79-3706-52E1-9D55386E4E77}"/>
              </a:ext>
            </a:extLst>
          </p:cNvPr>
          <p:cNvPicPr>
            <a:picLocks noChangeAspect="1"/>
          </p:cNvPicPr>
          <p:nvPr/>
        </p:nvPicPr>
        <p:blipFill>
          <a:blip r:embed="rId2"/>
          <a:stretch>
            <a:fillRect/>
          </a:stretch>
        </p:blipFill>
        <p:spPr>
          <a:xfrm>
            <a:off x="4329158" y="76499"/>
            <a:ext cx="7265942" cy="6114829"/>
          </a:xfrm>
          <a:prstGeom prst="rect">
            <a:avLst/>
          </a:prstGeom>
        </p:spPr>
      </p:pic>
    </p:spTree>
    <p:extLst>
      <p:ext uri="{BB962C8B-B14F-4D97-AF65-F5344CB8AC3E}">
        <p14:creationId xmlns:p14="http://schemas.microsoft.com/office/powerpoint/2010/main" val="42309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77EE5-02BE-9FA4-6C20-2D7331EAD9B8}"/>
              </a:ext>
            </a:extLst>
          </p:cNvPr>
          <p:cNvSpPr>
            <a:spLocks noGrp="1"/>
          </p:cNvSpPr>
          <p:nvPr>
            <p:ph type="title"/>
          </p:nvPr>
        </p:nvSpPr>
        <p:spPr/>
        <p:txBody>
          <a:bodyPr/>
          <a:lstStyle/>
          <a:p>
            <a:r>
              <a:rPr lang="nl-NL" dirty="0"/>
              <a:t>Longechografiescore (0-36)</a:t>
            </a:r>
            <a:br>
              <a:rPr lang="nl-NL" dirty="0"/>
            </a:br>
            <a:endParaRPr lang="nl-NL" dirty="0"/>
          </a:p>
        </p:txBody>
      </p:sp>
      <p:sp>
        <p:nvSpPr>
          <p:cNvPr id="3" name="Tijdelijke aanduiding voor tekst 2">
            <a:extLst>
              <a:ext uri="{FF2B5EF4-FFF2-40B4-BE49-F238E27FC236}">
                <a16:creationId xmlns:a16="http://schemas.microsoft.com/office/drawing/2014/main" id="{7DA40622-77C8-2363-75DA-F0D5CDB31C55}"/>
              </a:ext>
            </a:extLst>
          </p:cNvPr>
          <p:cNvSpPr>
            <a:spLocks noGrp="1"/>
          </p:cNvSpPr>
          <p:nvPr>
            <p:ph type="body"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A22F442-BFCB-071D-3A70-72D69F9D170F}"/>
              </a:ext>
            </a:extLst>
          </p:cNvPr>
          <p:cNvSpPr>
            <a:spLocks noGrp="1"/>
          </p:cNvSpPr>
          <p:nvPr>
            <p:ph type="sldNum" sz="quarter" idx="12"/>
          </p:nvPr>
        </p:nvSpPr>
        <p:spPr/>
        <p:txBody>
          <a:bodyPr/>
          <a:lstStyle/>
          <a:p>
            <a:fld id="{5A195573-6125-40C3-AA0C-3AC6CFB9F86B}" type="slidenum">
              <a:rPr lang="en-US" smtClean="0"/>
              <a:pPr/>
              <a:t>8</a:t>
            </a:fld>
            <a:endParaRPr lang="en-US" dirty="0"/>
          </a:p>
        </p:txBody>
      </p:sp>
      <p:pic>
        <p:nvPicPr>
          <p:cNvPr id="6" name="Afbeelding 5">
            <a:extLst>
              <a:ext uri="{FF2B5EF4-FFF2-40B4-BE49-F238E27FC236}">
                <a16:creationId xmlns:a16="http://schemas.microsoft.com/office/drawing/2014/main" id="{E3BDF65A-3D1F-F399-39A4-8EA1913E7CB1}"/>
              </a:ext>
            </a:extLst>
          </p:cNvPr>
          <p:cNvPicPr>
            <a:picLocks noChangeAspect="1"/>
          </p:cNvPicPr>
          <p:nvPr/>
        </p:nvPicPr>
        <p:blipFill>
          <a:blip r:embed="rId2"/>
          <a:stretch>
            <a:fillRect/>
          </a:stretch>
        </p:blipFill>
        <p:spPr>
          <a:xfrm>
            <a:off x="-107576" y="1414701"/>
            <a:ext cx="12192000" cy="5283655"/>
          </a:xfrm>
          <a:prstGeom prst="rect">
            <a:avLst/>
          </a:prstGeom>
        </p:spPr>
      </p:pic>
    </p:spTree>
    <p:extLst>
      <p:ext uri="{BB962C8B-B14F-4D97-AF65-F5344CB8AC3E}">
        <p14:creationId xmlns:p14="http://schemas.microsoft.com/office/powerpoint/2010/main" val="364335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26C954-3A10-096A-0E1E-7624F7F67CA0}"/>
              </a:ext>
            </a:extLst>
          </p:cNvPr>
          <p:cNvSpPr>
            <a:spLocks noGrp="1"/>
          </p:cNvSpPr>
          <p:nvPr>
            <p:ph type="title"/>
          </p:nvPr>
        </p:nvSpPr>
        <p:spPr/>
        <p:txBody>
          <a:bodyPr/>
          <a:lstStyle/>
          <a:p>
            <a:r>
              <a:rPr lang="nl-NL" dirty="0"/>
              <a:t>Resultaten (2)</a:t>
            </a:r>
          </a:p>
        </p:txBody>
      </p:sp>
      <p:sp>
        <p:nvSpPr>
          <p:cNvPr id="3" name="Tijdelijke aanduiding voor tekst 2">
            <a:extLst>
              <a:ext uri="{FF2B5EF4-FFF2-40B4-BE49-F238E27FC236}">
                <a16:creationId xmlns:a16="http://schemas.microsoft.com/office/drawing/2014/main" id="{CD2458F5-826D-4EA9-D16F-216FC891F268}"/>
              </a:ext>
            </a:extLst>
          </p:cNvPr>
          <p:cNvSpPr>
            <a:spLocks noGrp="1"/>
          </p:cNvSpPr>
          <p:nvPr>
            <p:ph type="body" sz="quarter" idx="11"/>
          </p:nvPr>
        </p:nvSpPr>
        <p:spPr/>
        <p:txBody>
          <a:bodyPr/>
          <a:lstStyle/>
          <a:p>
            <a:r>
              <a:rPr lang="nl-NL" b="0" dirty="0"/>
              <a:t>2. optimaliseren beademingsinstellingen </a:t>
            </a:r>
            <a:r>
              <a:rPr lang="nl-NL" b="0" dirty="0" err="1"/>
              <a:t>mn</a:t>
            </a:r>
            <a:r>
              <a:rPr lang="nl-NL" b="0" dirty="0"/>
              <a:t> PEEP en IPAP  en   	synchronisatie</a:t>
            </a:r>
          </a:p>
          <a:p>
            <a:pPr marL="457200" indent="-457200">
              <a:buFont typeface="Arial" panose="020B0604020202020204" pitchFamily="34" charset="0"/>
              <a:buChar char="•"/>
            </a:pPr>
            <a:r>
              <a:rPr lang="nl-NL" b="0" dirty="0"/>
              <a:t>Keuze van PEEP</a:t>
            </a:r>
          </a:p>
          <a:p>
            <a:pPr marL="1165225" lvl="2" indent="-717550">
              <a:buFont typeface="Arial" panose="020B0604020202020204" pitchFamily="34" charset="0"/>
              <a:buChar char="•"/>
            </a:pPr>
            <a:r>
              <a:rPr lang="nl-NL" b="0" dirty="0"/>
              <a:t>Onderscheiden  2 fenotype: H-fenotype L-fenotype (COVID)</a:t>
            </a:r>
          </a:p>
          <a:p>
            <a:pPr marL="1165225" lvl="2" indent="-717550">
              <a:buFont typeface="Arial" panose="020B0604020202020204" pitchFamily="34" charset="0"/>
              <a:buChar char="•"/>
            </a:pPr>
            <a:r>
              <a:rPr lang="nl-NL" dirty="0"/>
              <a:t>Onderscheiden focale betrokkenheid </a:t>
            </a:r>
            <a:r>
              <a:rPr lang="nl-NL" dirty="0" err="1"/>
              <a:t>LUSsc</a:t>
            </a:r>
            <a:r>
              <a:rPr lang="nl-NL" dirty="0"/>
              <a:t>&gt;2 niet focaal (ARDS)</a:t>
            </a:r>
          </a:p>
          <a:p>
            <a:pPr marL="1165225" lvl="2" indent="-717550">
              <a:buFont typeface="Arial" panose="020B0604020202020204" pitchFamily="34" charset="0"/>
              <a:buChar char="•"/>
            </a:pPr>
            <a:r>
              <a:rPr lang="nl-NL" dirty="0"/>
              <a:t>Gedurende MV tijdens operaties </a:t>
            </a:r>
          </a:p>
          <a:p>
            <a:pPr marL="1165225" lvl="2" indent="-717550">
              <a:buFont typeface="Arial" panose="020B0604020202020204" pitchFamily="34" charset="0"/>
              <a:buChar char="•"/>
            </a:pPr>
            <a:r>
              <a:rPr lang="nl-NL" dirty="0" err="1"/>
              <a:t>Icm</a:t>
            </a:r>
            <a:r>
              <a:rPr lang="nl-NL" dirty="0"/>
              <a:t> </a:t>
            </a:r>
            <a:r>
              <a:rPr lang="nl-NL" dirty="0" err="1"/>
              <a:t>cardiac</a:t>
            </a:r>
            <a:r>
              <a:rPr lang="nl-NL" dirty="0"/>
              <a:t> FOCUS voor cardiale patienten</a:t>
            </a:r>
          </a:p>
          <a:p>
            <a:pPr marL="1165225" lvl="2" indent="-717550">
              <a:buFont typeface="Arial" panose="020B0604020202020204" pitchFamily="34" charset="0"/>
              <a:buChar char="•"/>
            </a:pPr>
            <a:r>
              <a:rPr lang="nl-NL" dirty="0"/>
              <a:t>ICM neuro-Pocus ter voorkoming van oplopen intracraniële druk</a:t>
            </a:r>
          </a:p>
          <a:p>
            <a:pPr marL="1165225" lvl="2" indent="-717550">
              <a:buFont typeface="Arial" panose="020B0604020202020204" pitchFamily="34" charset="0"/>
              <a:buChar char="•"/>
            </a:pPr>
            <a:r>
              <a:rPr lang="nl-NL" dirty="0"/>
              <a:t>Beoordelen effect buikligging</a:t>
            </a:r>
          </a:p>
          <a:p>
            <a:pPr marL="447675" lvl="3" indent="0">
              <a:buNone/>
            </a:pPr>
            <a:r>
              <a:rPr lang="nl-NL" dirty="0"/>
              <a:t> </a:t>
            </a:r>
          </a:p>
          <a:p>
            <a:pPr marL="447675" lvl="2" indent="-447675">
              <a:buFont typeface="Arial" panose="020B0604020202020204" pitchFamily="34" charset="0"/>
              <a:buChar char="•"/>
            </a:pPr>
            <a:endParaRPr lang="nl-NL" b="0" dirty="0"/>
          </a:p>
          <a:p>
            <a:pPr marL="457200" indent="-457200">
              <a:buFont typeface="Arial" panose="020B0604020202020204" pitchFamily="34" charset="0"/>
              <a:buChar char="•"/>
            </a:pPr>
            <a:endParaRPr lang="nl-NL" b="0" dirty="0"/>
          </a:p>
        </p:txBody>
      </p:sp>
      <p:sp>
        <p:nvSpPr>
          <p:cNvPr id="4" name="Tijdelijke aanduiding voor dianummer 3">
            <a:extLst>
              <a:ext uri="{FF2B5EF4-FFF2-40B4-BE49-F238E27FC236}">
                <a16:creationId xmlns:a16="http://schemas.microsoft.com/office/drawing/2014/main" id="{02DD8077-21C7-0842-AACB-4AD8A73033A8}"/>
              </a:ext>
            </a:extLst>
          </p:cNvPr>
          <p:cNvSpPr>
            <a:spLocks noGrp="1"/>
          </p:cNvSpPr>
          <p:nvPr>
            <p:ph type="sldNum" sz="quarter" idx="12"/>
          </p:nvPr>
        </p:nvSpPr>
        <p:spPr/>
        <p:txBody>
          <a:bodyPr/>
          <a:lstStyle/>
          <a:p>
            <a:fld id="{5A195573-6125-40C3-AA0C-3AC6CFB9F86B}" type="slidenum">
              <a:rPr lang="en-US" smtClean="0"/>
              <a:pPr/>
              <a:t>9</a:t>
            </a:fld>
            <a:endParaRPr lang="en-US" dirty="0"/>
          </a:p>
        </p:txBody>
      </p:sp>
    </p:spTree>
    <p:extLst>
      <p:ext uri="{BB962C8B-B14F-4D97-AF65-F5344CB8AC3E}">
        <p14:creationId xmlns:p14="http://schemas.microsoft.com/office/powerpoint/2010/main" val="3844623840"/>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UMC 2025">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NL_Sjabloon.potx" id="{14E9416B-C8FE-415B-BCEC-CB2B924B7EC1}" vid="{2AA83582-A8E7-4699-A1DD-89FE23330DF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JQ6NCDY3UZ2T-1322655866-21</_dlc_DocId>
    <_dlc_DocIdUrl xmlns="f74d2d8a-6185-4c45-bf89-6548405645ca">
      <Url>https://umcutrecht.sharepoint.com/sites/Huisstijl/_layouts/15/DocIdRedir.aspx?ID=JQ6NCDY3UZ2T-1322655866-21</Url>
      <Description>JQ6NCDY3UZ2T-1322655866-21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6" ma:contentTypeDescription="Een nieuw document maken." ma:contentTypeScope="" ma:versionID="fa13cb8f213016d9c4e8c0dd6252fc59">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ef8095185c7c4bc09bf0973aa836d04c"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831140-A7BE-4D33-9366-8833F512F81D}">
  <ds:schemaRefs>
    <ds:schemaRef ds:uri="http://schemas.microsoft.com/sharepoint/events"/>
  </ds:schemaRefs>
</ds:datastoreItem>
</file>

<file path=customXml/itemProps2.xml><?xml version="1.0" encoding="utf-8"?>
<ds:datastoreItem xmlns:ds="http://schemas.openxmlformats.org/officeDocument/2006/customXml" ds:itemID="{AC522284-D17D-45A5-8EC1-1A4D014CC78C}">
  <ds:schemaRefs>
    <ds:schemaRef ds:uri="http://schemas.microsoft.com/sharepoint/v3/contenttype/forms"/>
  </ds:schemaRefs>
</ds:datastoreItem>
</file>

<file path=customXml/itemProps3.xml><?xml version="1.0" encoding="utf-8"?>
<ds:datastoreItem xmlns:ds="http://schemas.openxmlformats.org/officeDocument/2006/customXml" ds:itemID="{6E0F507A-E2BB-4A47-9539-F86002AA4BB8}">
  <ds:schemaRefs>
    <ds:schemaRef ds:uri="http://schemas.microsoft.com/office/2006/metadata/properties"/>
    <ds:schemaRef ds:uri="http://schemas.microsoft.com/office/infopath/2007/PartnerControls"/>
    <ds:schemaRef ds:uri="f74d2d8a-6185-4c45-bf89-6548405645ca"/>
  </ds:schemaRefs>
</ds:datastoreItem>
</file>

<file path=customXml/itemProps4.xml><?xml version="1.0" encoding="utf-8"?>
<ds:datastoreItem xmlns:ds="http://schemas.openxmlformats.org/officeDocument/2006/customXml" ds:itemID="{418C655D-830E-4573-86E3-FFF897BEA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WKZ NL presentatie breedbeeld</Template>
  <TotalTime>385</TotalTime>
  <Words>538</Words>
  <Application>Microsoft Office PowerPoint</Application>
  <PresentationFormat>Breedbeeld</PresentationFormat>
  <Paragraphs>106</Paragraphs>
  <Slides>17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Aptos</vt:lpstr>
      <vt:lpstr>Arial</vt:lpstr>
      <vt:lpstr>Calibri</vt:lpstr>
      <vt:lpstr>Open Sans</vt:lpstr>
      <vt:lpstr>WKZ PowerPoint NL</vt:lpstr>
      <vt:lpstr>Journal club </vt:lpstr>
      <vt:lpstr>Het artikel ( betrouwbaarheid)</vt:lpstr>
      <vt:lpstr>Doel van de studie </vt:lpstr>
      <vt:lpstr>Methode </vt:lpstr>
      <vt:lpstr>PowerPoint-presentatie</vt:lpstr>
      <vt:lpstr>Resultaten </vt:lpstr>
      <vt:lpstr>Thoracale zones</vt:lpstr>
      <vt:lpstr>Longechografiescore (0-36) </vt:lpstr>
      <vt:lpstr>Resultaten (2)</vt:lpstr>
      <vt:lpstr>Resulaten (3)</vt:lpstr>
      <vt:lpstr>Ultrasound-guided pulmonary recruitment</vt:lpstr>
      <vt:lpstr>Longrekrutering A Tusman B Belaid Bouhamad   </vt:lpstr>
      <vt:lpstr>Resultaten (4)</vt:lpstr>
      <vt:lpstr>Ontwikkeling longonsteking </vt:lpstr>
      <vt:lpstr>PowerPoint-presentatie</vt:lpstr>
      <vt:lpstr>Conclusie </vt:lpstr>
      <vt:lpstr>Implicaties voor de PICU WKZ </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Verweij-van den Oudenrijn, L.P. (Laura)</dc:creator>
  <cp:lastModifiedBy>Wilde, J. de (Joke)</cp:lastModifiedBy>
  <cp:revision>7</cp:revision>
  <dcterms:created xsi:type="dcterms:W3CDTF">2026-01-09T14:47:01Z</dcterms:created>
  <dcterms:modified xsi:type="dcterms:W3CDTF">2026-02-17T13:40:49Z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b1190247-80ff-47e0-bd44-f36f73d3d91a</vt:lpwstr>
  </property>
</Properties>
</file>