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660"/>
  </p:normalViewPr>
  <p:slideViewPr>
    <p:cSldViewPr snapToGrid="0">
      <p:cViewPr varScale="1">
        <p:scale>
          <a:sx n="78" d="100"/>
          <a:sy n="78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7B772-9934-2212-C141-149FD963C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6E659D7-AC75-56DE-638A-ED307DC37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2EBB5A-7666-D307-A37D-23E18756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E846-26F4-4891-84DA-A3A6CEBC2CCA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FB949F-FB7F-B3D2-0F55-89361E3FD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8C899B-54BB-64CB-9C40-2EF4A185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75C8-78DF-4CE5-9223-808D965830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48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E0E12-67B0-2D05-0917-8E8550C4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CC983E2-C088-1E1D-DDFD-DB719509B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C66002-CCEF-C194-6DA3-D167FFB08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E846-26F4-4891-84DA-A3A6CEBC2CCA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1D2FD6-884D-3D56-0459-806FAD4ED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E7E08B-2A3B-AA2D-4719-4E085462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75C8-78DF-4CE5-9223-808D965830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065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D4C3CFC-9041-F0A2-254E-B01FCC87D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991BC0D-14BB-6D11-ECE6-080F82A39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5E1177-2BB5-30D8-34CA-29594B9C6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E846-26F4-4891-84DA-A3A6CEBC2CCA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BD082-2E33-8935-2DC7-B4B7E118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B18363-7E02-37E8-59B9-60F7DC76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75C8-78DF-4CE5-9223-808D965830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53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4E5068-FBBC-5D39-2D4B-F609EEC2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74D106-0D8F-3245-059A-293B69ED2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2A4A6B-34EE-429F-5422-CA80BCFAB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E846-26F4-4891-84DA-A3A6CEBC2CCA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E3E9AB-D768-C17A-AA7F-4017BFFD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DD7A5B-B776-0201-4D25-B9CEEDE7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75C8-78DF-4CE5-9223-808D965830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937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46C768-DD9A-187B-738C-A4FAFCA6E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E7239A-EE3F-365D-B612-D045BFA99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0064D4-048E-1E2D-39C3-D90E8A3B6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E846-26F4-4891-84DA-A3A6CEBC2CCA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6FF6BB-76BB-20B9-1535-EADF8D5D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3E0A00-2B5E-7969-30F2-EB0E13FE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75C8-78DF-4CE5-9223-808D965830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B98146-34D6-F627-C175-66A5D3BB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DF46AA-CBF9-DBEB-E6B3-B4E5058C8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5B2120-F2FB-F678-5FE9-71A432AEB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8B68B8-4C81-079D-2E02-0847E496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E846-26F4-4891-84DA-A3A6CEBC2CCA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A5F382-B1E6-7CCF-040C-9F4645AB2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3B6ED8-C403-4E03-8977-D02F0ED2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75C8-78DF-4CE5-9223-808D965830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528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A6F93-B458-A886-FE17-6539ACA24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467420-0604-3D5A-BA14-7517285B7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BF4227-102C-BBF9-08E4-F089F0D50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F22768D-F931-39C8-D19D-586AA7C0F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DE6AC56-67E0-2585-2910-E110C24C2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52781A1-81AD-7149-79B5-6FCB1AFB4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E846-26F4-4891-84DA-A3A6CEBC2CCA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94E4AF0-DD29-BCFE-BA30-D8B63254E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7A84557-22E1-3530-2BE4-8E3C02EC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75C8-78DF-4CE5-9223-808D965830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63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32B79-0CBC-4450-32AB-659A171E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5AD7BD6-BE8A-5B0C-CE2F-65F40DD46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E846-26F4-4891-84DA-A3A6CEBC2CCA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0C641A1-1844-16AE-E91B-47DD7819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0143AB0-0FEB-BE47-F0EC-7F8C8FB5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75C8-78DF-4CE5-9223-808D965830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01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8C705AD-DB88-0E37-2B03-4E669E78C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E846-26F4-4891-84DA-A3A6CEBC2CCA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E319A81-B82A-BA16-8914-2F5CCC35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A77C4F-6DDF-D1BD-40D1-C5A7E80AE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75C8-78DF-4CE5-9223-808D965830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CE274-D2D8-42F2-2D38-382FF9232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73154E-C8C7-A8DD-C221-F5C2CA6C4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78A291-B06A-1FC2-9B52-001633913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BC843D-1293-57D0-DAF6-974BAAB53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E846-26F4-4891-84DA-A3A6CEBC2CCA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5B8A218-1237-4C97-3F3E-AB57DE1EF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1E2157-BB27-BB5A-7602-A183811C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75C8-78DF-4CE5-9223-808D965830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37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27C6A-D163-FCE3-4818-68B3389B8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C247F02-A876-B743-6095-234092F45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2F8257F-9824-469B-1FB1-24B26C82B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E41C2A-1123-A15B-1246-A579D33AB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E846-26F4-4891-84DA-A3A6CEBC2CCA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AEDBA1-40A3-7FBD-A799-B97552EB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D5061BF-6210-9343-9BB3-7E76C500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75C8-78DF-4CE5-9223-808D965830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320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CE91296-21ED-1D44-3064-14AD292C1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CC8192-20DF-89F5-E6CD-B74D4C11A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354789-057E-F268-532C-7D292FA2B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78E846-26F4-4891-84DA-A3A6CEBC2CCA}" type="datetimeFigureOut">
              <a:rPr lang="nl-NL" smtClean="0"/>
              <a:t>26-2-2026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C698CB-91DD-BA8D-1E0D-EA8D5BB12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064111-07D2-7CB8-E493-8238F2F01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F375C8-78DF-4CE5-9223-808D965830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1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5260B-22A2-5A14-CC79-9619CD151E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0FCB0C2-DD40-BCA1-DD36-E95C0795F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FD90FD3-1AB7-9B41-287E-8B1FC4BBA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64" y="667656"/>
            <a:ext cx="9952872" cy="423817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E9E3BC6-E575-BB4C-B522-09CC1A01B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692" y="5735638"/>
            <a:ext cx="3689216" cy="57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62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584E6C-236B-7F04-1A6E-84AB7695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Human </a:t>
            </a:r>
            <a:r>
              <a:rPr lang="nl-NL" dirty="0" err="1"/>
              <a:t>albumin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serum </a:t>
            </a:r>
            <a:r>
              <a:rPr lang="nl-NL" dirty="0" err="1"/>
              <a:t>healthy</a:t>
            </a:r>
            <a:r>
              <a:rPr lang="nl-NL" dirty="0"/>
              <a:t> </a:t>
            </a:r>
            <a:r>
              <a:rPr lang="nl-NL" dirty="0" err="1"/>
              <a:t>people</a:t>
            </a:r>
            <a:r>
              <a:rPr lang="nl-NL" dirty="0"/>
              <a:t>: </a:t>
            </a:r>
            <a:r>
              <a:rPr lang="nl-NL" dirty="0" err="1"/>
              <a:t>antifungal</a:t>
            </a:r>
            <a:r>
              <a:rPr lang="nl-NL" dirty="0"/>
              <a:t> </a:t>
            </a:r>
            <a:r>
              <a:rPr lang="nl-NL" dirty="0" err="1"/>
              <a:t>activity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29DEE64-AC5B-2D2C-FD1C-E0C277A1C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754" y="1895449"/>
            <a:ext cx="7217464" cy="4597426"/>
          </a:xfrm>
          <a:prstGeom prst="rect">
            <a:avLst/>
          </a:prstGeom>
        </p:spPr>
      </p:pic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2B6A69DA-F7F3-F73E-D964-02CEADB51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135" y="2603214"/>
            <a:ext cx="4201111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7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718BD4-02BA-82B3-29FD-6B9C41DE2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AF8AA36-4615-0A8C-0CAA-1DB38D4F6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177" y="1146627"/>
            <a:ext cx="11207623" cy="55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FA41F-994E-0731-6574-ADD842D5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Hypothesis 1: </a:t>
            </a:r>
            <a:r>
              <a:rPr lang="nl-NL" dirty="0" err="1"/>
              <a:t>depletion</a:t>
            </a:r>
            <a:r>
              <a:rPr lang="nl-NL" dirty="0"/>
              <a:t> </a:t>
            </a:r>
            <a:r>
              <a:rPr lang="nl-NL" dirty="0" err="1"/>
              <a:t>nutrients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DE6ED5-510B-DAC6-10DF-A5D079E18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Albumin</a:t>
            </a:r>
            <a:r>
              <a:rPr lang="nl-NL" dirty="0"/>
              <a:t> </a:t>
            </a:r>
            <a:r>
              <a:rPr lang="nl-NL" dirty="0" err="1"/>
              <a:t>binds</a:t>
            </a:r>
            <a:r>
              <a:rPr lang="nl-NL" dirty="0"/>
              <a:t> different </a:t>
            </a:r>
            <a:r>
              <a:rPr lang="nl-NL" dirty="0" err="1"/>
              <a:t>nutrients</a:t>
            </a:r>
            <a:r>
              <a:rPr lang="nl-NL" dirty="0"/>
              <a:t>. </a:t>
            </a:r>
          </a:p>
          <a:p>
            <a:r>
              <a:rPr lang="nl-NL" dirty="0" err="1"/>
              <a:t>Pathophysiology</a:t>
            </a:r>
            <a:r>
              <a:rPr lang="nl-NL" dirty="0"/>
              <a:t>:  </a:t>
            </a:r>
            <a:r>
              <a:rPr lang="nl-NL" dirty="0" err="1"/>
              <a:t>albumin</a:t>
            </a:r>
            <a:r>
              <a:rPr lang="nl-NL" dirty="0"/>
              <a:t> 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→</a:t>
            </a:r>
            <a:r>
              <a:rPr lang="nl-NL" dirty="0"/>
              <a:t> </a:t>
            </a:r>
            <a:r>
              <a:rPr lang="nl-NL" dirty="0" err="1"/>
              <a:t>depletion</a:t>
            </a:r>
            <a:r>
              <a:rPr lang="nl-NL" dirty="0"/>
              <a:t> </a:t>
            </a:r>
            <a:r>
              <a:rPr lang="nl-NL" dirty="0" err="1"/>
              <a:t>nutrients</a:t>
            </a:r>
            <a:r>
              <a:rPr lang="nl-NL" dirty="0"/>
              <a:t> 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→ </a:t>
            </a:r>
            <a:r>
              <a:rPr lang="nl-NL" dirty="0" err="1"/>
              <a:t>mucorales</a:t>
            </a:r>
            <a:r>
              <a:rPr lang="nl-NL" dirty="0"/>
              <a:t> </a:t>
            </a:r>
            <a:r>
              <a:rPr lang="nl-NL" dirty="0" err="1"/>
              <a:t>inhibition</a:t>
            </a:r>
            <a:r>
              <a:rPr lang="nl-NL" dirty="0"/>
              <a:t>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Culture medium+ albumine 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→ ↓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aminoacid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concentration</a:t>
            </a: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Suppletion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aminoacids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nutrients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→ no effect on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inhib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act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albumin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against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R.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delemar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5238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317BE-73A9-8176-33CE-E7F879A02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DA8E1C-58DC-307B-071E-99137B2D9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Hypothesis 1: </a:t>
            </a:r>
            <a:r>
              <a:rPr lang="nl-NL" dirty="0" err="1"/>
              <a:t>depletion</a:t>
            </a:r>
            <a:r>
              <a:rPr lang="nl-NL" dirty="0"/>
              <a:t> </a:t>
            </a:r>
            <a:r>
              <a:rPr lang="nl-NL" dirty="0" err="1"/>
              <a:t>nutrients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434C21-DDF8-7B60-37D9-BE6A0B608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Albumin</a:t>
            </a:r>
            <a:r>
              <a:rPr lang="nl-NL" dirty="0"/>
              <a:t> </a:t>
            </a:r>
            <a:r>
              <a:rPr lang="nl-NL" dirty="0" err="1"/>
              <a:t>binds</a:t>
            </a:r>
            <a:r>
              <a:rPr lang="nl-NL" dirty="0"/>
              <a:t> different </a:t>
            </a:r>
            <a:r>
              <a:rPr lang="nl-NL" dirty="0" err="1"/>
              <a:t>nutrients</a:t>
            </a:r>
            <a:r>
              <a:rPr lang="nl-NL" dirty="0"/>
              <a:t>. </a:t>
            </a:r>
          </a:p>
          <a:p>
            <a:r>
              <a:rPr lang="nl-NL" dirty="0" err="1"/>
              <a:t>Pathophysiology</a:t>
            </a:r>
            <a:r>
              <a:rPr lang="nl-NL" dirty="0"/>
              <a:t>:  </a:t>
            </a:r>
            <a:r>
              <a:rPr lang="nl-NL" dirty="0" err="1"/>
              <a:t>albumin</a:t>
            </a:r>
            <a:r>
              <a:rPr lang="nl-NL" dirty="0"/>
              <a:t> 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→</a:t>
            </a:r>
            <a:r>
              <a:rPr lang="nl-NL" dirty="0"/>
              <a:t> </a:t>
            </a:r>
            <a:r>
              <a:rPr lang="nl-NL" dirty="0" err="1"/>
              <a:t>depletion</a:t>
            </a:r>
            <a:r>
              <a:rPr lang="nl-NL" dirty="0"/>
              <a:t> </a:t>
            </a:r>
            <a:r>
              <a:rPr lang="nl-NL" dirty="0" err="1"/>
              <a:t>nutrients</a:t>
            </a:r>
            <a:r>
              <a:rPr lang="nl-NL" dirty="0"/>
              <a:t> 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→ </a:t>
            </a:r>
            <a:r>
              <a:rPr lang="nl-NL" dirty="0" err="1"/>
              <a:t>mucorales</a:t>
            </a:r>
            <a:r>
              <a:rPr lang="nl-NL" dirty="0"/>
              <a:t> </a:t>
            </a:r>
            <a:r>
              <a:rPr lang="nl-NL" dirty="0" err="1"/>
              <a:t>inhibition</a:t>
            </a:r>
            <a:r>
              <a:rPr lang="nl-NL" dirty="0"/>
              <a:t>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Culture medium+ albumine 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→ ↓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aminoacid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concentration</a:t>
            </a: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Suppletion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aminoacids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nutrients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→ no effect on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inhib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act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albumin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against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R.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delemar</a:t>
            </a:r>
            <a:endParaRPr lang="nl-NL" dirty="0"/>
          </a:p>
        </p:txBody>
      </p:sp>
      <p:sp>
        <p:nvSpPr>
          <p:cNvPr id="4" name="Vermenigvuldigingsteken 3">
            <a:extLst>
              <a:ext uri="{FF2B5EF4-FFF2-40B4-BE49-F238E27FC236}">
                <a16:creationId xmlns:a16="http://schemas.microsoft.com/office/drawing/2014/main" id="{C1D8ABC7-251E-83A3-E248-E876BE8F4201}"/>
              </a:ext>
            </a:extLst>
          </p:cNvPr>
          <p:cNvSpPr/>
          <p:nvPr/>
        </p:nvSpPr>
        <p:spPr>
          <a:xfrm>
            <a:off x="1741714" y="762000"/>
            <a:ext cx="7805057" cy="60960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873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DB512A-A96A-09E3-C0F5-0E60F568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Hypothesis 2: </a:t>
            </a:r>
            <a:r>
              <a:rPr lang="nl-NL" dirty="0" err="1"/>
              <a:t>role</a:t>
            </a:r>
            <a:r>
              <a:rPr lang="nl-NL" dirty="0"/>
              <a:t> of FFA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12AAC6-A594-9A07-4581-8AFAD7569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Release of </a:t>
            </a:r>
            <a:r>
              <a:rPr lang="nl-NL" dirty="0" err="1"/>
              <a:t>inhibitory</a:t>
            </a:r>
            <a:r>
              <a:rPr lang="nl-NL" dirty="0"/>
              <a:t> molecule </a:t>
            </a:r>
            <a:r>
              <a:rPr lang="nl-NL" dirty="0" err="1"/>
              <a:t>bound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albumin</a:t>
            </a:r>
            <a:r>
              <a:rPr lang="nl-NL" dirty="0"/>
              <a:t>?</a:t>
            </a:r>
          </a:p>
          <a:p>
            <a:r>
              <a:rPr lang="nl-NL" dirty="0"/>
              <a:t>FFA – transport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albumin</a:t>
            </a:r>
            <a:r>
              <a:rPr lang="nl-NL" dirty="0"/>
              <a:t> and </a:t>
            </a:r>
            <a:r>
              <a:rPr lang="nl-NL" dirty="0" err="1"/>
              <a:t>antimicrobial</a:t>
            </a:r>
            <a:r>
              <a:rPr lang="nl-NL" dirty="0"/>
              <a:t> </a:t>
            </a:r>
            <a:r>
              <a:rPr lang="nl-NL" dirty="0" err="1"/>
              <a:t>activity</a:t>
            </a:r>
            <a:endParaRPr lang="nl-NL" dirty="0"/>
          </a:p>
          <a:p>
            <a:r>
              <a:rPr lang="nl-NL" dirty="0" err="1"/>
              <a:t>Charcoal</a:t>
            </a:r>
            <a:r>
              <a:rPr lang="nl-NL" dirty="0"/>
              <a:t> </a:t>
            </a:r>
            <a:r>
              <a:rPr lang="nl-NL" dirty="0" err="1"/>
              <a:t>removal</a:t>
            </a:r>
            <a:r>
              <a:rPr lang="nl-NL" dirty="0"/>
              <a:t> FFA: no                                                                                 </a:t>
            </a:r>
            <a:r>
              <a:rPr lang="nl-NL" dirty="0" err="1"/>
              <a:t>activity</a:t>
            </a:r>
            <a:r>
              <a:rPr lang="nl-NL" dirty="0"/>
              <a:t> </a:t>
            </a:r>
            <a:r>
              <a:rPr lang="nl-NL" dirty="0" err="1"/>
              <a:t>against</a:t>
            </a:r>
            <a:r>
              <a:rPr lang="nl-NL" dirty="0"/>
              <a:t> </a:t>
            </a:r>
            <a:r>
              <a:rPr lang="nl-NL" dirty="0" err="1"/>
              <a:t>mucor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Charcoal</a:t>
            </a:r>
            <a:r>
              <a:rPr lang="nl-NL" dirty="0"/>
              <a:t> </a:t>
            </a:r>
            <a:r>
              <a:rPr lang="nl-NL" dirty="0" err="1"/>
              <a:t>treated</a:t>
            </a:r>
            <a:r>
              <a:rPr lang="nl-NL" dirty="0"/>
              <a:t> </a:t>
            </a:r>
            <a:r>
              <a:rPr lang="nl-NL" dirty="0" err="1"/>
              <a:t>albumin</a:t>
            </a:r>
            <a:r>
              <a:rPr lang="nl-NL" dirty="0"/>
              <a:t> +</a:t>
            </a:r>
          </a:p>
          <a:p>
            <a:pPr marL="0" indent="0">
              <a:buNone/>
            </a:pPr>
            <a:r>
              <a:rPr lang="nl-NL" dirty="0"/>
              <a:t>    </a:t>
            </a:r>
            <a:r>
              <a:rPr lang="nl-NL" dirty="0" err="1"/>
              <a:t>oleic</a:t>
            </a:r>
            <a:r>
              <a:rPr lang="nl-NL" dirty="0"/>
              <a:t> acid 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→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dissolve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FFA</a:t>
            </a:r>
            <a:r>
              <a:rPr lang="nl-NL" dirty="0"/>
              <a:t> 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→</a:t>
            </a:r>
          </a:p>
          <a:p>
            <a:pPr marL="0" indent="0">
              <a:buNone/>
            </a:pP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acitivity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against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mucor</a:t>
            </a:r>
            <a:r>
              <a:rPr lang="nl-NL" dirty="0"/>
              <a:t>                                                                                                      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ECCEFC3-6343-6912-6F9C-795C6DE18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143" y="2913676"/>
            <a:ext cx="5620657" cy="378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11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8CAD685-2F8A-9BA2-2868-605795FE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Albumin</a:t>
            </a:r>
            <a:r>
              <a:rPr lang="nl-NL" dirty="0"/>
              <a:t> </a:t>
            </a:r>
            <a:r>
              <a:rPr lang="nl-NL" dirty="0" err="1"/>
              <a:t>protects</a:t>
            </a:r>
            <a:r>
              <a:rPr lang="nl-NL" dirty="0"/>
              <a:t> FFA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oxidation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F0DC2ED-FF82-8EBC-CD43-39BAE834F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7156" y="2901003"/>
            <a:ext cx="2057687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25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8ADD3-54B8-B3AA-1240-7A05C64E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Albumin</a:t>
            </a:r>
            <a:r>
              <a:rPr lang="nl-NL" dirty="0"/>
              <a:t> </a:t>
            </a:r>
            <a:r>
              <a:rPr lang="nl-NL" dirty="0" err="1"/>
              <a:t>protects</a:t>
            </a:r>
            <a:r>
              <a:rPr lang="nl-NL" dirty="0"/>
              <a:t> FFA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oxidation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4E39EE-35EE-1DDA-003C-FEBE91876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Serum </a:t>
            </a:r>
            <a:r>
              <a:rPr lang="nl-NL" dirty="0" err="1"/>
              <a:t>patients</a:t>
            </a:r>
            <a:r>
              <a:rPr lang="nl-NL" dirty="0"/>
              <a:t> </a:t>
            </a:r>
            <a:r>
              <a:rPr lang="nl-NL" dirty="0" err="1"/>
              <a:t>mucor</a:t>
            </a:r>
            <a:r>
              <a:rPr lang="nl-NL" dirty="0"/>
              <a:t>: 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↑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oxidized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FFA</a:t>
            </a:r>
          </a:p>
          <a:p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Oxidized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FFA ↑ α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albumin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↓ and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hyphal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length</a:t>
            </a: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Oxidation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serum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lipids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→ ↓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inhibitory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properties</a:t>
            </a: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806FFCDF-277B-98E0-BB11-6CD69CCDF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363" y="632618"/>
            <a:ext cx="2569523" cy="274796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672538B-38F0-3D2D-4A1C-00772D495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93077"/>
            <a:ext cx="2354943" cy="189148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FD5F910-126E-3061-3313-049BC614A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203" y="2918958"/>
            <a:ext cx="1848108" cy="217200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8C724A9-B3E5-4FBA-4C40-BC609C9AD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3340" y="4212771"/>
            <a:ext cx="3070085" cy="201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15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0CC0E-8492-F67D-422E-3524BD66B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Albumin</a:t>
            </a:r>
            <a:r>
              <a:rPr lang="nl-NL" dirty="0"/>
              <a:t> </a:t>
            </a:r>
            <a:r>
              <a:rPr lang="nl-NL" dirty="0" err="1"/>
              <a:t>protects</a:t>
            </a:r>
            <a:r>
              <a:rPr lang="nl-NL" dirty="0"/>
              <a:t> FFA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oxidation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CD3751-87A5-2F1D-82DC-4FE731415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 </a:t>
            </a:r>
            <a:r>
              <a:rPr lang="nl-NL" dirty="0" err="1"/>
              <a:t>delemar</a:t>
            </a:r>
            <a:r>
              <a:rPr lang="nl-NL" dirty="0"/>
              <a:t> </a:t>
            </a:r>
            <a:r>
              <a:rPr lang="nl-NL" dirty="0" err="1"/>
              <a:t>spores</a:t>
            </a:r>
            <a:r>
              <a:rPr lang="nl-NL" dirty="0"/>
              <a:t> take up OA 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↓</a:t>
            </a:r>
            <a:r>
              <a:rPr lang="nl-NL" dirty="0"/>
              <a:t> </a:t>
            </a:r>
            <a:r>
              <a:rPr lang="nl-NL" dirty="0" err="1"/>
              <a:t>after</a:t>
            </a:r>
            <a:r>
              <a:rPr lang="nl-NL" dirty="0"/>
              <a:t> OA </a:t>
            </a:r>
            <a:r>
              <a:rPr lang="nl-NL" dirty="0" err="1"/>
              <a:t>oxidation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F473F08-6D2E-2EE6-9696-BF9AB7EB3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971" y="2699599"/>
            <a:ext cx="6396318" cy="347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22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4B486-60B0-CAC9-670C-34689967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vivo studies (mouse)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FFC14BF-1232-D21A-1260-4B27E338B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590" y="1335077"/>
            <a:ext cx="3736496" cy="231835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12FD0DB-B069-A776-0981-164CCFC30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1" y="421286"/>
            <a:ext cx="3018970" cy="345957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B711A27-40F3-22D4-482A-B6C8E2A26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188" y="3653431"/>
            <a:ext cx="2003275" cy="3145885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13B0123-7742-99A3-497C-21C51B232F18}"/>
              </a:ext>
            </a:extLst>
          </p:cNvPr>
          <p:cNvSpPr txBox="1"/>
          <p:nvPr/>
        </p:nvSpPr>
        <p:spPr>
          <a:xfrm>
            <a:off x="6284686" y="4122057"/>
            <a:ext cx="5069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RNA </a:t>
            </a:r>
            <a:r>
              <a:rPr lang="nl-NL" sz="2800" dirty="0" err="1"/>
              <a:t>sequencing</a:t>
            </a:r>
            <a:r>
              <a:rPr lang="nl-NL" sz="2800" dirty="0"/>
              <a:t> 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/>
              <a:t>Albumin</a:t>
            </a:r>
            <a:r>
              <a:rPr lang="nl-NL" sz="2800" dirty="0"/>
              <a:t> –</a:t>
            </a:r>
            <a:r>
              <a:rPr lang="nl-NL" sz="2800" dirty="0" err="1"/>
              <a:t>bound</a:t>
            </a:r>
            <a:r>
              <a:rPr lang="nl-NL" sz="2800" dirty="0"/>
              <a:t> </a:t>
            </a:r>
            <a:r>
              <a:rPr lang="nl-NL" sz="2800" dirty="0" err="1"/>
              <a:t>FFAs</a:t>
            </a:r>
            <a:r>
              <a:rPr lang="nl-NL" sz="2800" dirty="0"/>
              <a:t> </a:t>
            </a:r>
            <a:r>
              <a:rPr lang="nl-NL" sz="2800" dirty="0" err="1"/>
              <a:t>inhibit</a:t>
            </a:r>
            <a:r>
              <a:rPr lang="nl-NL" sz="2800" dirty="0"/>
              <a:t> </a:t>
            </a:r>
            <a:r>
              <a:rPr lang="nl-NL" sz="2800" dirty="0" err="1"/>
              <a:t>protein</a:t>
            </a:r>
            <a:r>
              <a:rPr lang="nl-NL" sz="2800" dirty="0"/>
              <a:t> </a:t>
            </a:r>
            <a:r>
              <a:rPr lang="nl-NL" sz="2800" dirty="0" err="1"/>
              <a:t>synthesis</a:t>
            </a:r>
            <a:r>
              <a:rPr lang="nl-NL" sz="2800" dirty="0"/>
              <a:t> </a:t>
            </a:r>
            <a:r>
              <a:rPr lang="nl-NL" sz="2800" dirty="0" err="1"/>
              <a:t>to</a:t>
            </a:r>
            <a:r>
              <a:rPr lang="nl-NL" sz="2800" dirty="0"/>
              <a:t> </a:t>
            </a:r>
            <a:r>
              <a:rPr lang="nl-NL" sz="2800" dirty="0" err="1"/>
              <a:t>modulate</a:t>
            </a:r>
            <a:r>
              <a:rPr lang="nl-NL" sz="2800" dirty="0"/>
              <a:t> </a:t>
            </a:r>
            <a:r>
              <a:rPr lang="nl-NL" sz="2800" dirty="0" err="1"/>
              <a:t>pathogenicity</a:t>
            </a:r>
            <a:r>
              <a:rPr lang="nl-NL" sz="2800" dirty="0"/>
              <a:t> </a:t>
            </a:r>
            <a:r>
              <a:rPr lang="nl-NL" sz="2800" dirty="0" err="1"/>
              <a:t>during</a:t>
            </a:r>
            <a:r>
              <a:rPr lang="nl-NL" sz="2800" dirty="0"/>
              <a:t> in vivo </a:t>
            </a:r>
            <a:r>
              <a:rPr lang="nl-NL" sz="2800" dirty="0" err="1"/>
              <a:t>growth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888435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D09E2-F294-4D57-6438-977E7796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Albumin</a:t>
            </a:r>
            <a:r>
              <a:rPr lang="nl-NL" dirty="0"/>
              <a:t> </a:t>
            </a:r>
            <a:r>
              <a:rPr lang="nl-NL" dirty="0" err="1"/>
              <a:t>deficiency</a:t>
            </a:r>
            <a:r>
              <a:rPr lang="nl-NL" dirty="0"/>
              <a:t> </a:t>
            </a:r>
            <a:r>
              <a:rPr lang="nl-NL" dirty="0" err="1"/>
              <a:t>promotes</a:t>
            </a:r>
            <a:r>
              <a:rPr lang="nl-NL" dirty="0"/>
              <a:t> </a:t>
            </a:r>
            <a:r>
              <a:rPr lang="nl-NL" dirty="0" err="1"/>
              <a:t>mucormycosis</a:t>
            </a:r>
            <a:r>
              <a:rPr lang="nl-NL" dirty="0"/>
              <a:t>: KO </a:t>
            </a:r>
            <a:r>
              <a:rPr lang="nl-NL" dirty="0" err="1"/>
              <a:t>mice</a:t>
            </a:r>
            <a:r>
              <a:rPr lang="nl-NL" dirty="0"/>
              <a:t> studies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1EF5F7-F840-AB37-1F6A-D7E2DCD85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995" y="2184589"/>
            <a:ext cx="6704870" cy="335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8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A76F5D-7CF6-B2E9-CE9D-E14420E83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Background </a:t>
            </a:r>
            <a:r>
              <a:rPr lang="nl-NL" dirty="0" err="1"/>
              <a:t>mucormycosis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0C311C-69D2-AD6D-0F46-E4EB03D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Mortality</a:t>
            </a:r>
            <a:r>
              <a:rPr lang="nl-NL" dirty="0"/>
              <a:t> &gt;50% - 100% (</a:t>
            </a:r>
            <a:r>
              <a:rPr lang="nl-NL" dirty="0" err="1"/>
              <a:t>disseminated</a:t>
            </a:r>
            <a:r>
              <a:rPr lang="nl-NL" dirty="0"/>
              <a:t>)</a:t>
            </a:r>
          </a:p>
          <a:p>
            <a:r>
              <a:rPr lang="nl-NL" dirty="0"/>
              <a:t>Tissue </a:t>
            </a:r>
            <a:r>
              <a:rPr lang="nl-NL" dirty="0" err="1"/>
              <a:t>necrosis</a:t>
            </a:r>
            <a:r>
              <a:rPr lang="nl-NL" dirty="0"/>
              <a:t>- </a:t>
            </a:r>
            <a:r>
              <a:rPr lang="nl-NL" dirty="0" err="1"/>
              <a:t>antifungal</a:t>
            </a:r>
            <a:r>
              <a:rPr lang="nl-NL" dirty="0"/>
              <a:t> </a:t>
            </a:r>
            <a:r>
              <a:rPr lang="nl-NL" dirty="0" err="1"/>
              <a:t>therapy</a:t>
            </a:r>
            <a:r>
              <a:rPr lang="nl-NL" dirty="0"/>
              <a:t> does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reach</a:t>
            </a:r>
            <a:r>
              <a:rPr lang="nl-NL" dirty="0"/>
              <a:t>- </a:t>
            </a:r>
            <a:r>
              <a:rPr lang="nl-NL" dirty="0" err="1"/>
              <a:t>surgery</a:t>
            </a:r>
            <a:endParaRPr lang="nl-NL" dirty="0"/>
          </a:p>
          <a:p>
            <a:r>
              <a:rPr lang="nl-NL" dirty="0"/>
              <a:t>Riskfactor: DM, acidosis, Fe </a:t>
            </a:r>
            <a:r>
              <a:rPr lang="nl-NL" dirty="0" err="1"/>
              <a:t>overload</a:t>
            </a:r>
            <a:r>
              <a:rPr lang="nl-NL" dirty="0"/>
              <a:t>, </a:t>
            </a:r>
            <a:r>
              <a:rPr lang="nl-NL" dirty="0" err="1"/>
              <a:t>malnutrition</a:t>
            </a:r>
            <a:r>
              <a:rPr lang="nl-NL" dirty="0"/>
              <a:t>, </a:t>
            </a:r>
            <a:r>
              <a:rPr lang="nl-NL" dirty="0" err="1"/>
              <a:t>immunodysregulation</a:t>
            </a:r>
            <a:r>
              <a:rPr lang="nl-NL" dirty="0"/>
              <a:t> in COVID19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Role</a:t>
            </a:r>
            <a:r>
              <a:rPr lang="nl-NL" dirty="0"/>
              <a:t> of </a:t>
            </a:r>
            <a:r>
              <a:rPr lang="nl-NL" dirty="0" err="1"/>
              <a:t>albumin</a:t>
            </a:r>
            <a:r>
              <a:rPr lang="nl-NL" dirty="0"/>
              <a:t>? </a:t>
            </a:r>
            <a:r>
              <a:rPr lang="nl-NL" dirty="0" err="1"/>
              <a:t>Albumin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↓↓</a:t>
            </a:r>
            <a:r>
              <a:rPr lang="nl-NL" dirty="0"/>
              <a:t> common in </a:t>
            </a:r>
            <a:r>
              <a:rPr lang="nl-NL" dirty="0" err="1"/>
              <a:t>patients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immunometabolic</a:t>
            </a:r>
            <a:r>
              <a:rPr lang="nl-NL" dirty="0"/>
              <a:t> </a:t>
            </a:r>
            <a:r>
              <a:rPr lang="nl-NL" dirty="0" err="1"/>
              <a:t>abnormalities</a:t>
            </a:r>
            <a:r>
              <a:rPr lang="nl-NL" dirty="0"/>
              <a:t> </a:t>
            </a:r>
            <a:r>
              <a:rPr lang="nl-NL" dirty="0" err="1"/>
              <a:t>predisposing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mucor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4283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50052-AB0E-2F80-DD2B-19F9315D4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84EE6-6988-703C-9209-CDAC65A45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Albumin</a:t>
            </a:r>
            <a:r>
              <a:rPr lang="nl-NL" dirty="0"/>
              <a:t> </a:t>
            </a:r>
            <a:r>
              <a:rPr lang="nl-NL" dirty="0" err="1"/>
              <a:t>deficiency</a:t>
            </a:r>
            <a:r>
              <a:rPr lang="nl-NL" dirty="0"/>
              <a:t> </a:t>
            </a:r>
            <a:r>
              <a:rPr lang="nl-NL" dirty="0" err="1"/>
              <a:t>promotes</a:t>
            </a:r>
            <a:r>
              <a:rPr lang="nl-NL" dirty="0"/>
              <a:t> </a:t>
            </a:r>
            <a:r>
              <a:rPr lang="nl-NL" dirty="0" err="1"/>
              <a:t>mucormycosis</a:t>
            </a:r>
            <a:r>
              <a:rPr lang="nl-NL" dirty="0"/>
              <a:t>: KO </a:t>
            </a:r>
            <a:r>
              <a:rPr lang="nl-NL" dirty="0" err="1"/>
              <a:t>mice</a:t>
            </a:r>
            <a:r>
              <a:rPr lang="nl-NL" dirty="0"/>
              <a:t> studies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F37131F-BA91-DE68-8667-3088E9EA9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512" y="3838724"/>
            <a:ext cx="5302593" cy="265717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5D61DA6-70FB-E168-BEFA-3BC02B5D4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105" y="1831369"/>
            <a:ext cx="6194323" cy="319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94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3016BE-7513-ED6A-1323-6A77C4A6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Albumin</a:t>
            </a:r>
            <a:r>
              <a:rPr lang="nl-NL" dirty="0"/>
              <a:t> treatment or </a:t>
            </a:r>
            <a:r>
              <a:rPr lang="nl-NL" dirty="0" err="1"/>
              <a:t>prophylaxis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16D509E-FF8E-EEB2-911D-1D6EC155A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6464" y="2159842"/>
            <a:ext cx="7372210" cy="38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41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5D653E-B839-BCC4-0E62-5754D30B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Albumin</a:t>
            </a:r>
            <a:r>
              <a:rPr lang="nl-NL" dirty="0"/>
              <a:t> treatment or </a:t>
            </a:r>
            <a:r>
              <a:rPr lang="nl-NL" dirty="0" err="1"/>
              <a:t>prophylaxis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CE340AD-E328-1B0E-64DF-3BF334446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2195" y="2583841"/>
            <a:ext cx="7159234" cy="341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15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255BE-1250-715F-87D0-5BCF09BC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Albumin</a:t>
            </a:r>
            <a:r>
              <a:rPr lang="nl-NL" dirty="0"/>
              <a:t>: Effect in serum and BALF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4423CF4-A9BA-AD74-FCF3-C4D1258BF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279" y="2754086"/>
            <a:ext cx="1168322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71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1DA80-039F-23E4-5EAD-C7AAA7947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17ABC0-FF6D-FA77-557D-F66EE2FB8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Metabolic</a:t>
            </a:r>
            <a:r>
              <a:rPr lang="nl-NL" dirty="0"/>
              <a:t> </a:t>
            </a:r>
            <a:r>
              <a:rPr lang="nl-NL" dirty="0" err="1"/>
              <a:t>abnormalities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lead </a:t>
            </a:r>
            <a:r>
              <a:rPr lang="nl-NL" dirty="0" err="1"/>
              <a:t>to</a:t>
            </a:r>
            <a:r>
              <a:rPr lang="nl-NL" dirty="0"/>
              <a:t> severe </a:t>
            </a:r>
            <a:r>
              <a:rPr lang="nl-NL" dirty="0" err="1"/>
              <a:t>hypoalbuminemia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→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mucormycosis</a:t>
            </a: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Chemical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modification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↓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albumin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binding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FFA → ↑FFA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oxidation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→ ↓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antifungal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activity</a:t>
            </a: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8568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1D146-A9A3-9F12-0D59-74A9E1DE3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 voor PICU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CE1CA5-9CEA-87F2-354D-0AACAF5AB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56254"/>
            <a:ext cx="10515600" cy="4351338"/>
          </a:xfrm>
        </p:spPr>
        <p:txBody>
          <a:bodyPr/>
          <a:lstStyle/>
          <a:p>
            <a:r>
              <a:rPr lang="nl-NL" dirty="0"/>
              <a:t>Van belang voor PICU</a:t>
            </a:r>
          </a:p>
          <a:p>
            <a:endParaRPr lang="nl-NL" dirty="0"/>
          </a:p>
          <a:p>
            <a:r>
              <a:rPr lang="nl-NL" dirty="0"/>
              <a:t>Implementeren?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Colloquium met experts?</a:t>
            </a:r>
          </a:p>
        </p:txBody>
      </p:sp>
      <p:pic>
        <p:nvPicPr>
          <p:cNvPr id="5" name="Graphic 4" descr="Vinkje met effen opvulling">
            <a:extLst>
              <a:ext uri="{FF2B5EF4-FFF2-40B4-BE49-F238E27FC236}">
                <a16:creationId xmlns:a16="http://schemas.microsoft.com/office/drawing/2014/main" id="{E51E6708-6838-AF9B-F4CD-9F30C84F3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8739" y="550408"/>
            <a:ext cx="3345318" cy="334531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FBBF878-EC7D-6CB5-0C0C-71BDFCE1E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916" y="3429000"/>
            <a:ext cx="3345319" cy="188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68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1A0F5EF-5556-761D-D4C2-DA8011AEB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68" y="0"/>
            <a:ext cx="10098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9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9ACFFE-ED5C-71FC-817A-0698A576D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Association </a:t>
            </a:r>
            <a:r>
              <a:rPr lang="nl-NL" dirty="0" err="1"/>
              <a:t>albumin</a:t>
            </a:r>
            <a:r>
              <a:rPr lang="nl-NL" dirty="0"/>
              <a:t> and </a:t>
            </a:r>
            <a:r>
              <a:rPr lang="nl-NL" dirty="0" err="1"/>
              <a:t>mucor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70DC125-65CB-A31E-B3F7-0AAD30F27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Tertiary</a:t>
            </a:r>
            <a:r>
              <a:rPr lang="nl-NL" dirty="0"/>
              <a:t> </a:t>
            </a:r>
            <a:r>
              <a:rPr lang="nl-NL" dirty="0" err="1"/>
              <a:t>cancer</a:t>
            </a:r>
            <a:r>
              <a:rPr lang="nl-NL" dirty="0"/>
              <a:t> center USA</a:t>
            </a:r>
          </a:p>
          <a:p>
            <a:r>
              <a:rPr lang="nl-NL" dirty="0" err="1"/>
              <a:t>Adults</a:t>
            </a:r>
            <a:r>
              <a:rPr lang="nl-NL" dirty="0"/>
              <a:t>, </a:t>
            </a:r>
          </a:p>
          <a:p>
            <a:r>
              <a:rPr lang="nl-NL" dirty="0" err="1"/>
              <a:t>Hematological</a:t>
            </a:r>
            <a:r>
              <a:rPr lang="nl-NL" dirty="0"/>
              <a:t> </a:t>
            </a:r>
            <a:r>
              <a:rPr lang="nl-NL" dirty="0" err="1"/>
              <a:t>malignancy</a:t>
            </a:r>
            <a:r>
              <a:rPr lang="nl-NL" dirty="0"/>
              <a:t>, </a:t>
            </a:r>
          </a:p>
          <a:p>
            <a:r>
              <a:rPr lang="nl-NL" dirty="0"/>
              <a:t>38-85 </a:t>
            </a:r>
            <a:r>
              <a:rPr lang="nl-NL" dirty="0" err="1"/>
              <a:t>yrs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Pulmonary</a:t>
            </a:r>
            <a:r>
              <a:rPr lang="nl-NL" dirty="0"/>
              <a:t> </a:t>
            </a:r>
            <a:r>
              <a:rPr lang="nl-NL" dirty="0" err="1"/>
              <a:t>mucor</a:t>
            </a:r>
            <a:r>
              <a:rPr lang="nl-NL" dirty="0"/>
              <a:t>: </a:t>
            </a:r>
            <a:r>
              <a:rPr lang="nl-NL" dirty="0" err="1"/>
              <a:t>sign</a:t>
            </a:r>
            <a:r>
              <a:rPr lang="nl-NL" dirty="0"/>
              <a:t> </a:t>
            </a:r>
            <a:r>
              <a:rPr lang="nl-NL" dirty="0" err="1"/>
              <a:t>lower</a:t>
            </a:r>
            <a:r>
              <a:rPr lang="nl-NL" dirty="0"/>
              <a:t> </a:t>
            </a:r>
            <a:r>
              <a:rPr lang="nl-NL" dirty="0" err="1"/>
              <a:t>albumin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at diagnosis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0EAB694-E89A-CE4D-1B4B-69A97DA61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972" y="2512862"/>
            <a:ext cx="3235208" cy="353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3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CB68E7-7117-0B80-6ACE-8D95B4FD9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Severe </a:t>
            </a:r>
            <a:r>
              <a:rPr lang="nl-NL" dirty="0" err="1"/>
              <a:t>hypoalbuminemia</a:t>
            </a:r>
            <a:r>
              <a:rPr lang="nl-NL" dirty="0"/>
              <a:t> independent predictor </a:t>
            </a:r>
            <a:r>
              <a:rPr lang="nl-NL" dirty="0" err="1"/>
              <a:t>poor</a:t>
            </a:r>
            <a:r>
              <a:rPr lang="nl-NL" dirty="0"/>
              <a:t> </a:t>
            </a:r>
            <a:r>
              <a:rPr lang="nl-NL" dirty="0" err="1"/>
              <a:t>outcome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17AACCC-4EDA-C291-C301-4821F23F3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452" y="2547257"/>
            <a:ext cx="7733096" cy="24638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165C0BE-04B3-09FD-0C29-E5E63E9A479B}"/>
              </a:ext>
            </a:extLst>
          </p:cNvPr>
          <p:cNvSpPr txBox="1"/>
          <p:nvPr/>
        </p:nvSpPr>
        <p:spPr>
          <a:xfrm>
            <a:off x="2460171" y="5159829"/>
            <a:ext cx="916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Hematological</a:t>
            </a:r>
            <a:r>
              <a:rPr lang="nl-NL" dirty="0"/>
              <a:t> </a:t>
            </a:r>
            <a:r>
              <a:rPr lang="nl-NL" dirty="0" err="1"/>
              <a:t>malign</a:t>
            </a:r>
            <a:r>
              <a:rPr lang="nl-NL" dirty="0"/>
              <a:t>.            DM, COVID19                          </a:t>
            </a:r>
            <a:r>
              <a:rPr lang="nl-NL" dirty="0" err="1"/>
              <a:t>Heterogeneous</a:t>
            </a:r>
            <a:r>
              <a:rPr lang="nl-NL" dirty="0"/>
              <a:t> riskfactors</a:t>
            </a:r>
          </a:p>
        </p:txBody>
      </p:sp>
    </p:spTree>
    <p:extLst>
      <p:ext uri="{BB962C8B-B14F-4D97-AF65-F5344CB8AC3E}">
        <p14:creationId xmlns:p14="http://schemas.microsoft.com/office/powerpoint/2010/main" val="335457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E01F5-005D-185F-1CCA-92FE02B7F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Hypoalbuminemia</a:t>
            </a:r>
            <a:r>
              <a:rPr lang="nl-NL" dirty="0"/>
              <a:t> independent riskfactor: cohort 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6D64BBF-FC96-8BBF-A1EE-CAD39192D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5353"/>
            <a:ext cx="9322395" cy="473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9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33E22-0EA7-C396-87A6-5FD6E1FAD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1F7BEC-9B5B-6719-0126-EBBEB6EAE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Hypoalbuminemia</a:t>
            </a:r>
            <a:r>
              <a:rPr lang="nl-NL" dirty="0"/>
              <a:t> independent </a:t>
            </a:r>
            <a:r>
              <a:rPr lang="nl-NL" dirty="0" err="1"/>
              <a:t>riskfactor:cohort</a:t>
            </a:r>
            <a:r>
              <a:rPr lang="nl-NL" dirty="0"/>
              <a:t>  2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1BBB2B4-27F8-75DD-CFB7-59119A5CBA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56" r="12533" b="31576"/>
          <a:stretch>
            <a:fillRect/>
          </a:stretch>
        </p:blipFill>
        <p:spPr>
          <a:xfrm>
            <a:off x="-171057" y="2389871"/>
            <a:ext cx="12847086" cy="315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2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C46B3-7A7A-B454-04AB-F40220C3D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257B0-5FC6-7212-2CE7-D0D9C59E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Hypoalbuminemia</a:t>
            </a:r>
            <a:r>
              <a:rPr lang="nl-NL" dirty="0"/>
              <a:t> independent riskfactor cohort 3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BC38065-DD19-344C-7AF7-7D6226515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021" y="1690687"/>
            <a:ext cx="7843930" cy="49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15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49D114-C966-BFCA-D5B1-E46C539C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Relation</a:t>
            </a:r>
            <a:r>
              <a:rPr lang="nl-NL" dirty="0"/>
              <a:t> serum </a:t>
            </a:r>
            <a:r>
              <a:rPr lang="nl-NL" dirty="0" err="1"/>
              <a:t>albumin</a:t>
            </a:r>
            <a:r>
              <a:rPr lang="nl-NL" dirty="0"/>
              <a:t> </a:t>
            </a:r>
            <a:r>
              <a:rPr lang="nl-NL" dirty="0" err="1"/>
              <a:t>conc</a:t>
            </a:r>
            <a:r>
              <a:rPr lang="nl-NL" dirty="0"/>
              <a:t> and </a:t>
            </a:r>
            <a:r>
              <a:rPr lang="nl-NL" dirty="0" err="1"/>
              <a:t>length</a:t>
            </a:r>
            <a:r>
              <a:rPr lang="nl-NL" dirty="0"/>
              <a:t> </a:t>
            </a:r>
            <a:r>
              <a:rPr lang="nl-NL" dirty="0" err="1"/>
              <a:t>hyphae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B3F421-7109-EB2E-F2DF-7BBDCC43B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		N=18					N=20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76B2CD6-9565-0D2F-62E6-7F96D08AD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400" y="2276262"/>
            <a:ext cx="8935663" cy="34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86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734A7C-C527-89F8-5147-3B35238FC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Albumin</a:t>
            </a:r>
            <a:r>
              <a:rPr lang="nl-NL" dirty="0"/>
              <a:t> </a:t>
            </a:r>
            <a:r>
              <a:rPr lang="nl-NL" dirty="0" err="1"/>
              <a:t>blocks</a:t>
            </a:r>
            <a:r>
              <a:rPr lang="nl-NL" dirty="0"/>
              <a:t> </a:t>
            </a:r>
            <a:r>
              <a:rPr lang="nl-NL" dirty="0" err="1"/>
              <a:t>hyphal</a:t>
            </a:r>
            <a:r>
              <a:rPr lang="nl-NL" dirty="0"/>
              <a:t> </a:t>
            </a:r>
            <a:r>
              <a:rPr lang="nl-NL" dirty="0" err="1"/>
              <a:t>growth</a:t>
            </a:r>
            <a:r>
              <a:rPr lang="nl-NL" dirty="0"/>
              <a:t> (</a:t>
            </a:r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initial</a:t>
            </a:r>
            <a:r>
              <a:rPr lang="nl-NL" dirty="0"/>
              <a:t> </a:t>
            </a:r>
            <a:r>
              <a:rPr lang="nl-NL" dirty="0" err="1"/>
              <a:t>isotropic</a:t>
            </a:r>
            <a:r>
              <a:rPr lang="nl-NL" dirty="0"/>
              <a:t> </a:t>
            </a:r>
            <a:r>
              <a:rPr lang="nl-NL" dirty="0" err="1"/>
              <a:t>growth</a:t>
            </a:r>
            <a:r>
              <a:rPr lang="nl-NL" dirty="0"/>
              <a:t>(</a:t>
            </a:r>
            <a:r>
              <a:rPr lang="nl-NL" dirty="0" err="1"/>
              <a:t>swelling</a:t>
            </a:r>
            <a:r>
              <a:rPr lang="nl-NL" dirty="0"/>
              <a:t> of </a:t>
            </a:r>
            <a:r>
              <a:rPr lang="nl-NL" dirty="0" err="1"/>
              <a:t>spores</a:t>
            </a:r>
            <a:r>
              <a:rPr lang="nl-NL" dirty="0"/>
              <a:t>)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F612BFA-BB93-BCB1-F83F-F7FF58BDD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618" y="1825625"/>
            <a:ext cx="96807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075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423</Words>
  <Application>Microsoft Office PowerPoint</Application>
  <PresentationFormat>Breedbeeld</PresentationFormat>
  <Paragraphs>98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Segoe UI</vt:lpstr>
      <vt:lpstr>Kantoorthema</vt:lpstr>
      <vt:lpstr>PowerPoint-presentatie</vt:lpstr>
      <vt:lpstr>Background mucormycosis</vt:lpstr>
      <vt:lpstr>Association albumin and mucor</vt:lpstr>
      <vt:lpstr>Severe hypoalbuminemia independent predictor poor outcome</vt:lpstr>
      <vt:lpstr>Hypoalbuminemia independent riskfactor: cohort 1</vt:lpstr>
      <vt:lpstr>Hypoalbuminemia independent riskfactor:cohort  2</vt:lpstr>
      <vt:lpstr>Hypoalbuminemia independent riskfactor cohort 3</vt:lpstr>
      <vt:lpstr>Relation serum albumin conc and length hyphae </vt:lpstr>
      <vt:lpstr>Albumin blocks hyphal growth (after initial isotropic growth(swelling of spores) </vt:lpstr>
      <vt:lpstr>Human albumin from serum healthy people: antifungal activity</vt:lpstr>
      <vt:lpstr>PowerPoint-presentatie</vt:lpstr>
      <vt:lpstr>Hypothesis 1: depletion nutrients</vt:lpstr>
      <vt:lpstr>Hypothesis 1: depletion nutrients</vt:lpstr>
      <vt:lpstr>Hypothesis 2: role of FFA</vt:lpstr>
      <vt:lpstr>Albumin protects FFA from oxidation</vt:lpstr>
      <vt:lpstr>Albumin protects FFA from oxidation</vt:lpstr>
      <vt:lpstr>Albumin protects FFA from oxidation</vt:lpstr>
      <vt:lpstr>In vivo studies (mouse)</vt:lpstr>
      <vt:lpstr>Albumin deficiency promotes mucormycosis: KO mice studies </vt:lpstr>
      <vt:lpstr>Albumin deficiency promotes mucormycosis: KO mice studies </vt:lpstr>
      <vt:lpstr>Albumin treatment or prophylaxis</vt:lpstr>
      <vt:lpstr>Albumin treatment or prophylaxis</vt:lpstr>
      <vt:lpstr>Albumin: Effect in serum and BALF</vt:lpstr>
      <vt:lpstr>Conclusie</vt:lpstr>
      <vt:lpstr>Belang voor PICU</vt:lpstr>
      <vt:lpstr>PowerPoint-presentatie</vt:lpstr>
    </vt:vector>
  </TitlesOfParts>
  <Company>UMC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Veldhoen, E.S. (Esther)</dc:creator>
  <cp:lastModifiedBy>Wilde, J. de (Joke)</cp:lastModifiedBy>
  <cp:revision>5</cp:revision>
  <dcterms:created xsi:type="dcterms:W3CDTF">2026-01-29T10:33:12Z</dcterms:created>
  <dcterms:modified xsi:type="dcterms:W3CDTF">2026-02-26T13:16:13Z</dcterms:modified>
</cp:coreProperties>
</file>