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sldIdLst>
    <p:sldId id="266" r:id="rId3"/>
    <p:sldId id="288" r:id="rId4"/>
    <p:sldId id="286" r:id="rId5"/>
    <p:sldId id="290" r:id="rId6"/>
    <p:sldId id="295" r:id="rId7"/>
    <p:sldId id="291" r:id="rId8"/>
    <p:sldId id="292" r:id="rId9"/>
    <p:sldId id="289" r:id="rId10"/>
    <p:sldId id="294" r:id="rId11"/>
    <p:sldId id="296" r:id="rId12"/>
    <p:sldId id="297" r:id="rId13"/>
    <p:sldId id="300" r:id="rId14"/>
    <p:sldId id="304" r:id="rId15"/>
    <p:sldId id="301" r:id="rId16"/>
    <p:sldId id="305" r:id="rId17"/>
    <p:sldId id="298" r:id="rId18"/>
    <p:sldId id="299" r:id="rId19"/>
    <p:sldId id="28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C6868"/>
    <a:srgbClr val="FD3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45" autoAdjust="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9CF94-40A2-4262-9559-1781EEC9B583}" type="datetimeFigureOut">
              <a:rPr lang="nl-NL" smtClean="0"/>
              <a:t>18-2-2026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3FB3B-F4B0-4463-A6E1-9F3FF5791892}" type="slidenum">
              <a:rPr lang="nl-NL" smtClean="0"/>
              <a:t>‹nr.›</a:t>
            </a:fld>
            <a:endParaRPr lang="nl-NL"/>
          </a:p>
        </p:txBody>
      </p:sp>
    </p:spTree>
    <p:extLst>
      <p:ext uri="{BB962C8B-B14F-4D97-AF65-F5344CB8AC3E}">
        <p14:creationId xmlns:p14="http://schemas.microsoft.com/office/powerpoint/2010/main" val="222180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Impact factor 9 </a:t>
            </a:r>
            <a:r>
              <a:rPr lang="nl-NL" dirty="0" err="1"/>
              <a:t>vs</a:t>
            </a:r>
            <a:r>
              <a:rPr lang="nl-NL" dirty="0"/>
              <a:t> 120</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8B4AA-7E05-4944-B3D5-9BC306503AB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04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BEFB-F048-24CD-7D07-77CC67CDE4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5C8DF3-08B1-8159-254A-8908A4CF2E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4B47FD-C667-9583-4CDF-F1FE06384044}"/>
              </a:ext>
            </a:extLst>
          </p:cNvPr>
          <p:cNvSpPr>
            <a:spLocks noGrp="1"/>
          </p:cNvSpPr>
          <p:nvPr>
            <p:ph type="body" idx="1"/>
          </p:nvPr>
        </p:nvSpPr>
        <p:spPr/>
        <p:txBody>
          <a:bodyPr/>
          <a:lstStyle/>
          <a:p>
            <a:r>
              <a:rPr lang="nl-NL" dirty="0"/>
              <a:t>SENS: geen enkele (0 van de 74) tube die door de trachea gegaan is, is verkeerd gezien (als </a:t>
            </a:r>
            <a:r>
              <a:rPr lang="nl-NL" dirty="0" err="1"/>
              <a:t>oesophageaal</a:t>
            </a:r>
            <a:r>
              <a:rPr lang="nl-NL" dirty="0"/>
              <a:t>) op echo </a:t>
            </a:r>
            <a:r>
              <a:rPr lang="nl-NL" dirty="0">
                <a:sym typeface="Wingdings" panose="05000000000000000000" pitchFamily="2" charset="2"/>
              </a:rPr>
              <a:t> er is dus geen tube voor niks eruit gehaald</a:t>
            </a:r>
            <a:endParaRPr lang="nl-NL" dirty="0"/>
          </a:p>
          <a:p>
            <a:r>
              <a:rPr lang="nl-NL" dirty="0"/>
              <a:t>SPEC: 3 van de 5 tubes die in de oesophagus zaten, is goed gezien (als </a:t>
            </a:r>
            <a:r>
              <a:rPr lang="nl-NL" dirty="0" err="1"/>
              <a:t>oesophageaal</a:t>
            </a:r>
            <a:r>
              <a:rPr lang="nl-NL" dirty="0"/>
              <a:t>) </a:t>
            </a:r>
            <a:r>
              <a:rPr lang="nl-NL" dirty="0">
                <a:sym typeface="Wingdings" panose="05000000000000000000" pitchFamily="2" charset="2"/>
              </a:rPr>
              <a:t> 2 </a:t>
            </a:r>
            <a:r>
              <a:rPr lang="nl-NL" dirty="0" err="1">
                <a:sym typeface="Wingdings" panose="05000000000000000000" pitchFamily="2" charset="2"/>
              </a:rPr>
              <a:t>vd</a:t>
            </a:r>
            <a:r>
              <a:rPr lang="nl-NL" dirty="0">
                <a:sym typeface="Wingdings" panose="05000000000000000000" pitchFamily="2" charset="2"/>
              </a:rPr>
              <a:t> 5 zijn dus gemist!!, gevaarlijk!!</a:t>
            </a:r>
            <a:endParaRPr lang="nl-NL" dirty="0"/>
          </a:p>
          <a:p>
            <a:r>
              <a:rPr lang="nl-NL" b="1" dirty="0"/>
              <a:t>Van groep B wordt dit niet genoemd!!</a:t>
            </a:r>
          </a:p>
        </p:txBody>
      </p:sp>
      <p:sp>
        <p:nvSpPr>
          <p:cNvPr id="4" name="Tijdelijke aanduiding voor dianummer 3">
            <a:extLst>
              <a:ext uri="{FF2B5EF4-FFF2-40B4-BE49-F238E27FC236}">
                <a16:creationId xmlns:a16="http://schemas.microsoft.com/office/drawing/2014/main" id="{173694E3-1E0F-4C13-F839-ECDF8E9AE7C3}"/>
              </a:ext>
            </a:extLst>
          </p:cNvPr>
          <p:cNvSpPr>
            <a:spLocks noGrp="1"/>
          </p:cNvSpPr>
          <p:nvPr>
            <p:ph type="sldNum" sz="quarter" idx="5"/>
          </p:nvPr>
        </p:nvSpPr>
        <p:spPr/>
        <p:txBody>
          <a:bodyPr/>
          <a:lstStyle/>
          <a:p>
            <a:fld id="{8053FB3B-F4B0-4463-A6E1-9F3FF5791892}" type="slidenum">
              <a:rPr lang="nl-NL" smtClean="0"/>
              <a:t>13</a:t>
            </a:fld>
            <a:endParaRPr lang="nl-NL"/>
          </a:p>
        </p:txBody>
      </p:sp>
    </p:spTree>
    <p:extLst>
      <p:ext uri="{BB962C8B-B14F-4D97-AF65-F5344CB8AC3E}">
        <p14:creationId xmlns:p14="http://schemas.microsoft.com/office/powerpoint/2010/main" val="154414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6E19C-E8D7-33AA-1769-DA1A06DF24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33BF49-BEE8-0A6A-485A-AD475516464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7C2845-6DC2-8BF0-8F9B-9433C0115544}"/>
              </a:ext>
            </a:extLst>
          </p:cNvPr>
          <p:cNvSpPr>
            <a:spLocks noGrp="1"/>
          </p:cNvSpPr>
          <p:nvPr>
            <p:ph type="body" idx="1"/>
          </p:nvPr>
        </p:nvSpPr>
        <p:spPr/>
        <p:txBody>
          <a:bodyPr/>
          <a:lstStyle/>
          <a:p>
            <a:r>
              <a:rPr lang="nl-NL" dirty="0"/>
              <a:t>SENS: geen enkele (0 van de 74) tube die door de trachea gegaan is, is verkeerd gezien (als </a:t>
            </a:r>
            <a:r>
              <a:rPr lang="nl-NL" dirty="0" err="1"/>
              <a:t>oesophageaal</a:t>
            </a:r>
            <a:r>
              <a:rPr lang="nl-NL" dirty="0"/>
              <a:t>) op echo </a:t>
            </a:r>
            <a:r>
              <a:rPr lang="nl-NL" dirty="0">
                <a:sym typeface="Wingdings" panose="05000000000000000000" pitchFamily="2" charset="2"/>
              </a:rPr>
              <a:t> er is dus geen tube voor niks eruit gehaald</a:t>
            </a:r>
            <a:endParaRPr lang="nl-NL" dirty="0"/>
          </a:p>
          <a:p>
            <a:r>
              <a:rPr lang="nl-NL" dirty="0"/>
              <a:t>SPEC: 3 van de 5 tubes die in de oesophagus zaten, is goed gezien (als </a:t>
            </a:r>
            <a:r>
              <a:rPr lang="nl-NL" dirty="0" err="1"/>
              <a:t>oesophageaal</a:t>
            </a:r>
            <a:r>
              <a:rPr lang="nl-NL" dirty="0"/>
              <a:t>) </a:t>
            </a:r>
            <a:r>
              <a:rPr lang="nl-NL" dirty="0">
                <a:sym typeface="Wingdings" panose="05000000000000000000" pitchFamily="2" charset="2"/>
              </a:rPr>
              <a:t> 2 </a:t>
            </a:r>
            <a:r>
              <a:rPr lang="nl-NL" dirty="0" err="1">
                <a:sym typeface="Wingdings" panose="05000000000000000000" pitchFamily="2" charset="2"/>
              </a:rPr>
              <a:t>vd</a:t>
            </a:r>
            <a:r>
              <a:rPr lang="nl-NL" dirty="0">
                <a:sym typeface="Wingdings" panose="05000000000000000000" pitchFamily="2" charset="2"/>
              </a:rPr>
              <a:t> 5 zijn dus gemist!!, gevaarlijk!!</a:t>
            </a:r>
            <a:endParaRPr lang="nl-NL" dirty="0"/>
          </a:p>
          <a:p>
            <a:r>
              <a:rPr lang="nl-NL" b="1" dirty="0"/>
              <a:t>Van groep B wordt dit niet genoemd!!</a:t>
            </a:r>
          </a:p>
        </p:txBody>
      </p:sp>
      <p:sp>
        <p:nvSpPr>
          <p:cNvPr id="4" name="Tijdelijke aanduiding voor dianummer 3">
            <a:extLst>
              <a:ext uri="{FF2B5EF4-FFF2-40B4-BE49-F238E27FC236}">
                <a16:creationId xmlns:a16="http://schemas.microsoft.com/office/drawing/2014/main" id="{D6B269D4-A1B8-22D4-42E1-5AC4D6E36833}"/>
              </a:ext>
            </a:extLst>
          </p:cNvPr>
          <p:cNvSpPr>
            <a:spLocks noGrp="1"/>
          </p:cNvSpPr>
          <p:nvPr>
            <p:ph type="sldNum" sz="quarter" idx="5"/>
          </p:nvPr>
        </p:nvSpPr>
        <p:spPr/>
        <p:txBody>
          <a:bodyPr/>
          <a:lstStyle/>
          <a:p>
            <a:fld id="{8053FB3B-F4B0-4463-A6E1-9F3FF5791892}" type="slidenum">
              <a:rPr lang="nl-NL" smtClean="0"/>
              <a:t>14</a:t>
            </a:fld>
            <a:endParaRPr lang="nl-NL"/>
          </a:p>
        </p:txBody>
      </p:sp>
    </p:spTree>
    <p:extLst>
      <p:ext uri="{BB962C8B-B14F-4D97-AF65-F5344CB8AC3E}">
        <p14:creationId xmlns:p14="http://schemas.microsoft.com/office/powerpoint/2010/main" val="152587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501C-650F-444C-A09E-8BFBDA60C0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A043D1-E7DC-2990-3763-DC2A8AC93F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4BA6AA-0606-3864-23A2-A1FB01E75E96}"/>
              </a:ext>
            </a:extLst>
          </p:cNvPr>
          <p:cNvSpPr>
            <a:spLocks noGrp="1"/>
          </p:cNvSpPr>
          <p:nvPr>
            <p:ph type="body" idx="1"/>
          </p:nvPr>
        </p:nvSpPr>
        <p:spPr/>
        <p:txBody>
          <a:bodyPr/>
          <a:lstStyle/>
          <a:p>
            <a:r>
              <a:rPr lang="nl-NL" dirty="0"/>
              <a:t>SENS: geen enkele (0 van de 74) tube die door de trachea gegaan is, is verkeerd gezien (als </a:t>
            </a:r>
            <a:r>
              <a:rPr lang="nl-NL" dirty="0" err="1"/>
              <a:t>oesophageaal</a:t>
            </a:r>
            <a:r>
              <a:rPr lang="nl-NL" dirty="0"/>
              <a:t>) op echo </a:t>
            </a:r>
            <a:r>
              <a:rPr lang="nl-NL" dirty="0">
                <a:sym typeface="Wingdings" panose="05000000000000000000" pitchFamily="2" charset="2"/>
              </a:rPr>
              <a:t> er is dus geen tube voor niks eruit gehaald</a:t>
            </a:r>
            <a:endParaRPr lang="nl-NL" dirty="0"/>
          </a:p>
          <a:p>
            <a:r>
              <a:rPr lang="nl-NL" dirty="0"/>
              <a:t>SPEC: 3 van de 5 tubes die in de oesophagus zaten, is goed gezien (als </a:t>
            </a:r>
            <a:r>
              <a:rPr lang="nl-NL" dirty="0" err="1"/>
              <a:t>oesophageaal</a:t>
            </a:r>
            <a:r>
              <a:rPr lang="nl-NL" dirty="0"/>
              <a:t>) </a:t>
            </a:r>
            <a:r>
              <a:rPr lang="nl-NL" dirty="0">
                <a:sym typeface="Wingdings" panose="05000000000000000000" pitchFamily="2" charset="2"/>
              </a:rPr>
              <a:t> 2 </a:t>
            </a:r>
            <a:r>
              <a:rPr lang="nl-NL" dirty="0" err="1">
                <a:sym typeface="Wingdings" panose="05000000000000000000" pitchFamily="2" charset="2"/>
              </a:rPr>
              <a:t>vd</a:t>
            </a:r>
            <a:r>
              <a:rPr lang="nl-NL" dirty="0">
                <a:sym typeface="Wingdings" panose="05000000000000000000" pitchFamily="2" charset="2"/>
              </a:rPr>
              <a:t> 5 zijn dus gemist!!, gevaarlijk!!</a:t>
            </a:r>
            <a:endParaRPr lang="nl-NL" dirty="0"/>
          </a:p>
          <a:p>
            <a:r>
              <a:rPr lang="nl-NL" b="1" dirty="0"/>
              <a:t>Van groep B wordt dit niet genoemd!!</a:t>
            </a:r>
          </a:p>
        </p:txBody>
      </p:sp>
      <p:sp>
        <p:nvSpPr>
          <p:cNvPr id="4" name="Tijdelijke aanduiding voor dianummer 3">
            <a:extLst>
              <a:ext uri="{FF2B5EF4-FFF2-40B4-BE49-F238E27FC236}">
                <a16:creationId xmlns:a16="http://schemas.microsoft.com/office/drawing/2014/main" id="{45C3BEDD-0324-3AB2-0B8E-C605041ED4D9}"/>
              </a:ext>
            </a:extLst>
          </p:cNvPr>
          <p:cNvSpPr>
            <a:spLocks noGrp="1"/>
          </p:cNvSpPr>
          <p:nvPr>
            <p:ph type="sldNum" sz="quarter" idx="5"/>
          </p:nvPr>
        </p:nvSpPr>
        <p:spPr/>
        <p:txBody>
          <a:bodyPr/>
          <a:lstStyle/>
          <a:p>
            <a:fld id="{8053FB3B-F4B0-4463-A6E1-9F3FF5791892}" type="slidenum">
              <a:rPr lang="nl-NL" smtClean="0"/>
              <a:t>15</a:t>
            </a:fld>
            <a:endParaRPr lang="nl-NL"/>
          </a:p>
        </p:txBody>
      </p:sp>
    </p:spTree>
    <p:extLst>
      <p:ext uri="{BB962C8B-B14F-4D97-AF65-F5344CB8AC3E}">
        <p14:creationId xmlns:p14="http://schemas.microsoft.com/office/powerpoint/2010/main" val="428295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BA82DB66-D239-E1FA-0068-AC912F39811E}"/>
              </a:ext>
            </a:extLst>
          </p:cNvPr>
          <p:cNvSpPr>
            <a:spLocks noGrp="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Randomisatie met computer, gestratificeerd, </a:t>
            </a:r>
            <a:r>
              <a:rPr lang="nl-NL" dirty="0" err="1"/>
              <a:t>variable</a:t>
            </a:r>
            <a:r>
              <a:rPr lang="nl-NL" dirty="0"/>
              <a:t> block randomisatie (2-6)</a:t>
            </a:r>
          </a:p>
          <a:p>
            <a:endParaRPr lang="nl-NL" dirty="0"/>
          </a:p>
          <a:p>
            <a:r>
              <a:rPr lang="nl-NL" dirty="0"/>
              <a:t>Complicaties: </a:t>
            </a:r>
            <a:r>
              <a:rPr lang="nl-NL" dirty="0" err="1"/>
              <a:t>hypoexie</a:t>
            </a:r>
            <a:r>
              <a:rPr lang="nl-NL" dirty="0"/>
              <a:t>, </a:t>
            </a:r>
            <a:r>
              <a:rPr lang="nl-NL" dirty="0" err="1"/>
              <a:t>brady</a:t>
            </a:r>
            <a:r>
              <a:rPr lang="nl-NL" dirty="0"/>
              <a:t>, hypotensie, arrest</a:t>
            </a:r>
          </a:p>
          <a:p>
            <a:r>
              <a:rPr lang="nl-NL" dirty="0"/>
              <a:t>Poging = procedure </a:t>
            </a:r>
            <a:r>
              <a:rPr lang="nl-NL" dirty="0" err="1"/>
              <a:t>interrupted</a:t>
            </a:r>
            <a:r>
              <a:rPr lang="nl-NL" dirty="0"/>
              <a:t> en nieuwe poging</a:t>
            </a:r>
          </a:p>
          <a:p>
            <a:r>
              <a:rPr lang="nl-NL" dirty="0" err="1"/>
              <a:t>Intubatiefalen</a:t>
            </a:r>
            <a:r>
              <a:rPr lang="nl-NL" dirty="0"/>
              <a:t> = </a:t>
            </a:r>
            <a:r>
              <a:rPr lang="nl-NL" dirty="0" err="1"/>
              <a:t>brady</a:t>
            </a:r>
            <a:r>
              <a:rPr lang="nl-NL" dirty="0"/>
              <a:t>&lt;60 / </a:t>
            </a:r>
            <a:r>
              <a:rPr lang="nl-NL" dirty="0" err="1"/>
              <a:t>sat</a:t>
            </a:r>
            <a:r>
              <a:rPr lang="nl-NL" dirty="0"/>
              <a:t> &lt; 85%</a:t>
            </a:r>
          </a:p>
          <a:p>
            <a:endParaRPr lang="nl-NL" dirty="0"/>
          </a:p>
          <a:p>
            <a:r>
              <a:rPr lang="nl-NL" dirty="0" err="1"/>
              <a:t>Afw</a:t>
            </a:r>
            <a:r>
              <a:rPr lang="nl-NL" dirty="0"/>
              <a:t> H/H = brandwonden, </a:t>
            </a:r>
            <a:r>
              <a:rPr lang="nl-NL" dirty="0" err="1"/>
              <a:t>fasciitis</a:t>
            </a:r>
            <a:r>
              <a:rPr lang="nl-NL" dirty="0"/>
              <a:t> </a:t>
            </a:r>
            <a:r>
              <a:rPr lang="nl-NL" dirty="0" err="1"/>
              <a:t>necroticans</a:t>
            </a:r>
            <a:r>
              <a:rPr lang="nl-NL" dirty="0"/>
              <a:t>, penetrerend letsel</a:t>
            </a:r>
          </a:p>
          <a:p>
            <a:endParaRPr lang="nl-NL" dirty="0"/>
          </a:p>
          <a:p>
            <a:r>
              <a:rPr lang="nl-NL" dirty="0"/>
              <a:t>Verbaal consent direct, later geschreven consent</a:t>
            </a:r>
          </a:p>
        </p:txBody>
      </p:sp>
      <p:sp>
        <p:nvSpPr>
          <p:cNvPr id="4" name="Tijdelijke aanduiding voor dianummer 3"/>
          <p:cNvSpPr>
            <a:spLocks noGrp="1"/>
          </p:cNvSpPr>
          <p:nvPr>
            <p:ph type="sldNum" sz="quarter" idx="5"/>
          </p:nvPr>
        </p:nvSpPr>
        <p:spPr/>
        <p:txBody>
          <a:bodyPr/>
          <a:lstStyle/>
          <a:p>
            <a:fld id="{8053FB3B-F4B0-4463-A6E1-9F3FF5791892}" type="slidenum">
              <a:rPr lang="nl-NL" smtClean="0"/>
              <a:t>4</a:t>
            </a:fld>
            <a:endParaRPr lang="nl-NL"/>
          </a:p>
        </p:txBody>
      </p:sp>
    </p:spTree>
    <p:extLst>
      <p:ext uri="{BB962C8B-B14F-4D97-AF65-F5344CB8AC3E}">
        <p14:creationId xmlns:p14="http://schemas.microsoft.com/office/powerpoint/2010/main" val="38174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07B1D-0940-0719-2D14-6360239F1C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368E28-91BF-859B-68B1-1111C52B06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309B00-8CF4-0AE7-EC25-B30DD2DCA912}"/>
              </a:ext>
            </a:extLst>
          </p:cNvPr>
          <p:cNvSpPr>
            <a:spLocks noGrp="1"/>
          </p:cNvSpPr>
          <p:nvPr>
            <p:ph type="body" idx="1"/>
          </p:nvPr>
        </p:nvSpPr>
        <p:spPr/>
        <p:txBody>
          <a:bodyPr/>
          <a:lstStyle/>
          <a:p>
            <a:r>
              <a:rPr lang="nl-NL" dirty="0"/>
              <a:t>Randomisatie met computer, gestratificeerd, </a:t>
            </a:r>
            <a:r>
              <a:rPr lang="nl-NL" dirty="0" err="1"/>
              <a:t>variable</a:t>
            </a:r>
            <a:r>
              <a:rPr lang="nl-NL" dirty="0"/>
              <a:t> block randomisatie (2-6)</a:t>
            </a:r>
          </a:p>
          <a:p>
            <a:endParaRPr lang="nl-NL" dirty="0"/>
          </a:p>
          <a:p>
            <a:r>
              <a:rPr lang="nl-NL" dirty="0"/>
              <a:t>Complicaties: </a:t>
            </a:r>
            <a:r>
              <a:rPr lang="nl-NL" dirty="0" err="1"/>
              <a:t>hypoexie</a:t>
            </a:r>
            <a:r>
              <a:rPr lang="nl-NL" dirty="0"/>
              <a:t>, </a:t>
            </a:r>
            <a:r>
              <a:rPr lang="nl-NL" dirty="0" err="1"/>
              <a:t>brady</a:t>
            </a:r>
            <a:r>
              <a:rPr lang="nl-NL" dirty="0"/>
              <a:t>, hypotensie, arrest</a:t>
            </a:r>
          </a:p>
          <a:p>
            <a:r>
              <a:rPr lang="nl-NL" dirty="0"/>
              <a:t>Poging = procedure </a:t>
            </a:r>
            <a:r>
              <a:rPr lang="nl-NL" dirty="0" err="1"/>
              <a:t>interrupted</a:t>
            </a:r>
            <a:r>
              <a:rPr lang="nl-NL" dirty="0"/>
              <a:t> en nieuwe poging</a:t>
            </a:r>
          </a:p>
          <a:p>
            <a:r>
              <a:rPr lang="nl-NL" dirty="0" err="1"/>
              <a:t>Intubatiefalen</a:t>
            </a:r>
            <a:r>
              <a:rPr lang="nl-NL" dirty="0"/>
              <a:t> = </a:t>
            </a:r>
            <a:r>
              <a:rPr lang="nl-NL" dirty="0" err="1"/>
              <a:t>brady</a:t>
            </a:r>
            <a:r>
              <a:rPr lang="nl-NL" dirty="0"/>
              <a:t>&lt;60 / </a:t>
            </a:r>
            <a:r>
              <a:rPr lang="nl-NL" dirty="0" err="1"/>
              <a:t>sat</a:t>
            </a:r>
            <a:r>
              <a:rPr lang="nl-NL" dirty="0"/>
              <a:t> &lt; 85%</a:t>
            </a:r>
          </a:p>
          <a:p>
            <a:endParaRPr lang="nl-NL" dirty="0"/>
          </a:p>
        </p:txBody>
      </p:sp>
      <p:sp>
        <p:nvSpPr>
          <p:cNvPr id="4" name="Tijdelijke aanduiding voor dianummer 3">
            <a:extLst>
              <a:ext uri="{FF2B5EF4-FFF2-40B4-BE49-F238E27FC236}">
                <a16:creationId xmlns:a16="http://schemas.microsoft.com/office/drawing/2014/main" id="{CDEE5298-283A-03A1-863E-9D955BDE67E3}"/>
              </a:ext>
            </a:extLst>
          </p:cNvPr>
          <p:cNvSpPr>
            <a:spLocks noGrp="1"/>
          </p:cNvSpPr>
          <p:nvPr>
            <p:ph type="sldNum" sz="quarter" idx="5"/>
          </p:nvPr>
        </p:nvSpPr>
        <p:spPr/>
        <p:txBody>
          <a:bodyPr/>
          <a:lstStyle/>
          <a:p>
            <a:fld id="{8053FB3B-F4B0-4463-A6E1-9F3FF5791892}" type="slidenum">
              <a:rPr lang="nl-NL" smtClean="0"/>
              <a:t>5</a:t>
            </a:fld>
            <a:endParaRPr lang="nl-NL"/>
          </a:p>
        </p:txBody>
      </p:sp>
    </p:spTree>
    <p:extLst>
      <p:ext uri="{BB962C8B-B14F-4D97-AF65-F5344CB8AC3E}">
        <p14:creationId xmlns:p14="http://schemas.microsoft.com/office/powerpoint/2010/main" val="156512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53FB3B-F4B0-4463-A6E1-9F3FF5791892}" type="slidenum">
              <a:rPr lang="nl-NL" smtClean="0"/>
              <a:t>7</a:t>
            </a:fld>
            <a:endParaRPr lang="nl-NL"/>
          </a:p>
        </p:txBody>
      </p:sp>
    </p:spTree>
    <p:extLst>
      <p:ext uri="{BB962C8B-B14F-4D97-AF65-F5344CB8AC3E}">
        <p14:creationId xmlns:p14="http://schemas.microsoft.com/office/powerpoint/2010/main" val="373310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Intubation of the esophagus. Left: an empty esophagus that expands as an ETT is </a:t>
            </a:r>
            <a:r>
              <a:rPr lang="en-US" sz="1200" b="1" i="0" kern="1200" dirty="0">
                <a:solidFill>
                  <a:schemeClr val="tx1"/>
                </a:solidFill>
                <a:effectLst/>
                <a:latin typeface="+mn-lt"/>
                <a:ea typeface="+mn-ea"/>
                <a:cs typeface="+mn-cs"/>
              </a:rPr>
              <a:t>advanced</a:t>
            </a:r>
            <a:r>
              <a:rPr lang="en-US" sz="1200" b="0" i="0" kern="1200" dirty="0">
                <a:solidFill>
                  <a:schemeClr val="tx1"/>
                </a:solidFill>
                <a:effectLst/>
                <a:latin typeface="+mn-lt"/>
                <a:ea typeface="+mn-ea"/>
                <a:cs typeface="+mn-cs"/>
              </a:rPr>
              <a:t> and appears as a double barrel sign.</a:t>
            </a:r>
            <a:endParaRPr lang="nl-NL" dirty="0"/>
          </a:p>
        </p:txBody>
      </p:sp>
      <p:sp>
        <p:nvSpPr>
          <p:cNvPr id="4" name="Tijdelijke aanduiding voor dianummer 3"/>
          <p:cNvSpPr>
            <a:spLocks noGrp="1"/>
          </p:cNvSpPr>
          <p:nvPr>
            <p:ph type="sldNum" sz="quarter" idx="5"/>
          </p:nvPr>
        </p:nvSpPr>
        <p:spPr/>
        <p:txBody>
          <a:bodyPr/>
          <a:lstStyle/>
          <a:p>
            <a:fld id="{8053FB3B-F4B0-4463-A6E1-9F3FF5791892}" type="slidenum">
              <a:rPr lang="nl-NL" smtClean="0"/>
              <a:t>8</a:t>
            </a:fld>
            <a:endParaRPr lang="nl-NL"/>
          </a:p>
        </p:txBody>
      </p:sp>
    </p:spTree>
    <p:extLst>
      <p:ext uri="{BB962C8B-B14F-4D97-AF65-F5344CB8AC3E}">
        <p14:creationId xmlns:p14="http://schemas.microsoft.com/office/powerpoint/2010/main" val="347234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EA44-F97D-FD4F-97EF-91709D2D04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FC8E46-3FC7-F4EB-C1FB-C538ECE250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8235D5-1E21-DD1E-114A-73626BF89E72}"/>
              </a:ext>
            </a:extLst>
          </p:cNvPr>
          <p:cNvSpPr>
            <a:spLocks noGrp="1"/>
          </p:cNvSpPr>
          <p:nvPr>
            <p:ph type="body" idx="1"/>
          </p:nvPr>
        </p:nvSpPr>
        <p:spPr/>
        <p:txBody>
          <a:bodyPr/>
          <a:lstStyle/>
          <a:p>
            <a:r>
              <a:rPr lang="nl-NL" dirty="0"/>
              <a:t>4 </a:t>
            </a:r>
            <a:r>
              <a:rPr lang="nl-NL" dirty="0" err="1"/>
              <a:t>mmHg</a:t>
            </a:r>
            <a:r>
              <a:rPr lang="nl-NL" dirty="0"/>
              <a:t> = 0.5 kPa ??</a:t>
            </a:r>
          </a:p>
        </p:txBody>
      </p:sp>
      <p:sp>
        <p:nvSpPr>
          <p:cNvPr id="4" name="Tijdelijke aanduiding voor dianummer 3">
            <a:extLst>
              <a:ext uri="{FF2B5EF4-FFF2-40B4-BE49-F238E27FC236}">
                <a16:creationId xmlns:a16="http://schemas.microsoft.com/office/drawing/2014/main" id="{517A1B60-B849-E7D7-EAAA-FEF7E8ED584E}"/>
              </a:ext>
            </a:extLst>
          </p:cNvPr>
          <p:cNvSpPr>
            <a:spLocks noGrp="1"/>
          </p:cNvSpPr>
          <p:nvPr>
            <p:ph type="sldNum" sz="quarter" idx="5"/>
          </p:nvPr>
        </p:nvSpPr>
        <p:spPr/>
        <p:txBody>
          <a:bodyPr/>
          <a:lstStyle/>
          <a:p>
            <a:fld id="{8053FB3B-F4B0-4463-A6E1-9F3FF5791892}" type="slidenum">
              <a:rPr lang="nl-NL" smtClean="0"/>
              <a:t>9</a:t>
            </a:fld>
            <a:endParaRPr lang="nl-NL"/>
          </a:p>
        </p:txBody>
      </p:sp>
    </p:spTree>
    <p:extLst>
      <p:ext uri="{BB962C8B-B14F-4D97-AF65-F5344CB8AC3E}">
        <p14:creationId xmlns:p14="http://schemas.microsoft.com/office/powerpoint/2010/main" val="308525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4260B-0751-1E8E-5CAE-489FA47D1C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CBADAE-1383-E861-FC57-A367F47834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C8023B8-4DC4-FA8F-9497-A1F1DDF2020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3D4D2BF-7BF1-304C-CF10-C59B65A2517F}"/>
              </a:ext>
            </a:extLst>
          </p:cNvPr>
          <p:cNvSpPr>
            <a:spLocks noGrp="1"/>
          </p:cNvSpPr>
          <p:nvPr>
            <p:ph type="sldNum" sz="quarter" idx="5"/>
          </p:nvPr>
        </p:nvSpPr>
        <p:spPr/>
        <p:txBody>
          <a:bodyPr/>
          <a:lstStyle/>
          <a:p>
            <a:fld id="{8053FB3B-F4B0-4463-A6E1-9F3FF5791892}" type="slidenum">
              <a:rPr lang="nl-NL" smtClean="0"/>
              <a:t>10</a:t>
            </a:fld>
            <a:endParaRPr lang="nl-NL"/>
          </a:p>
        </p:txBody>
      </p:sp>
    </p:spTree>
    <p:extLst>
      <p:ext uri="{BB962C8B-B14F-4D97-AF65-F5344CB8AC3E}">
        <p14:creationId xmlns:p14="http://schemas.microsoft.com/office/powerpoint/2010/main" val="71326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759BE-C04E-94FA-6FB3-3680590348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153460-B1C2-58FE-09E5-1141C933BE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449109-88F4-3C81-871D-6375F4880CAE}"/>
              </a:ext>
            </a:extLst>
          </p:cNvPr>
          <p:cNvSpPr>
            <a:spLocks noGrp="1"/>
          </p:cNvSpPr>
          <p:nvPr>
            <p:ph type="body" idx="1"/>
          </p:nvPr>
        </p:nvSpPr>
        <p:spPr/>
        <p:txBody>
          <a:bodyPr/>
          <a:lstStyle/>
          <a:p>
            <a:r>
              <a:rPr lang="nl-NL" dirty="0"/>
              <a:t>SENS: geen enkele (0 van de 74) tube die door de trachea gegaan is, is verkeerd gezien (als </a:t>
            </a:r>
            <a:r>
              <a:rPr lang="nl-NL" dirty="0" err="1"/>
              <a:t>oesophageaal</a:t>
            </a:r>
            <a:r>
              <a:rPr lang="nl-NL" dirty="0"/>
              <a:t>) op echo </a:t>
            </a:r>
            <a:r>
              <a:rPr lang="nl-NL" dirty="0">
                <a:sym typeface="Wingdings" panose="05000000000000000000" pitchFamily="2" charset="2"/>
              </a:rPr>
              <a:t> er is dus geen tube voor niks eruit gehaald</a:t>
            </a:r>
            <a:endParaRPr lang="nl-NL" dirty="0"/>
          </a:p>
          <a:p>
            <a:r>
              <a:rPr lang="nl-NL" dirty="0"/>
              <a:t>SPEC: 3 van de 5 tubes die in de oesophagus zaten, is goed gezien (als </a:t>
            </a:r>
            <a:r>
              <a:rPr lang="nl-NL" dirty="0" err="1"/>
              <a:t>oesophageaal</a:t>
            </a:r>
            <a:r>
              <a:rPr lang="nl-NL" dirty="0"/>
              <a:t>) </a:t>
            </a:r>
            <a:r>
              <a:rPr lang="nl-NL" dirty="0">
                <a:sym typeface="Wingdings" panose="05000000000000000000" pitchFamily="2" charset="2"/>
              </a:rPr>
              <a:t> 2 </a:t>
            </a:r>
            <a:r>
              <a:rPr lang="nl-NL" dirty="0" err="1">
                <a:sym typeface="Wingdings" panose="05000000000000000000" pitchFamily="2" charset="2"/>
              </a:rPr>
              <a:t>vd</a:t>
            </a:r>
            <a:r>
              <a:rPr lang="nl-NL" dirty="0">
                <a:sym typeface="Wingdings" panose="05000000000000000000" pitchFamily="2" charset="2"/>
              </a:rPr>
              <a:t> 5 zijn dus gemist!!, gevaarlijk!!</a:t>
            </a:r>
            <a:endParaRPr lang="nl-NL" dirty="0"/>
          </a:p>
          <a:p>
            <a:r>
              <a:rPr lang="nl-NL" b="1" dirty="0"/>
              <a:t>Van groep B wordt dit niet genoemd!!</a:t>
            </a:r>
          </a:p>
        </p:txBody>
      </p:sp>
      <p:sp>
        <p:nvSpPr>
          <p:cNvPr id="4" name="Tijdelijke aanduiding voor dianummer 3">
            <a:extLst>
              <a:ext uri="{FF2B5EF4-FFF2-40B4-BE49-F238E27FC236}">
                <a16:creationId xmlns:a16="http://schemas.microsoft.com/office/drawing/2014/main" id="{6A58E3F6-BB8A-0E4D-7D74-F6824174D956}"/>
              </a:ext>
            </a:extLst>
          </p:cNvPr>
          <p:cNvSpPr>
            <a:spLocks noGrp="1"/>
          </p:cNvSpPr>
          <p:nvPr>
            <p:ph type="sldNum" sz="quarter" idx="5"/>
          </p:nvPr>
        </p:nvSpPr>
        <p:spPr/>
        <p:txBody>
          <a:bodyPr/>
          <a:lstStyle/>
          <a:p>
            <a:fld id="{8053FB3B-F4B0-4463-A6E1-9F3FF5791892}" type="slidenum">
              <a:rPr lang="nl-NL" smtClean="0"/>
              <a:t>11</a:t>
            </a:fld>
            <a:endParaRPr lang="nl-NL"/>
          </a:p>
        </p:txBody>
      </p:sp>
    </p:spTree>
    <p:extLst>
      <p:ext uri="{BB962C8B-B14F-4D97-AF65-F5344CB8AC3E}">
        <p14:creationId xmlns:p14="http://schemas.microsoft.com/office/powerpoint/2010/main" val="353335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510F-BAB3-44D3-E512-C9DFD9EAE2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D4CBCAA-8B35-F48D-70D1-CB8993BEFF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97DD32-7B69-609D-7B9D-01532C58C478}"/>
              </a:ext>
            </a:extLst>
          </p:cNvPr>
          <p:cNvSpPr>
            <a:spLocks noGrp="1"/>
          </p:cNvSpPr>
          <p:nvPr>
            <p:ph type="body" idx="1"/>
          </p:nvPr>
        </p:nvSpPr>
        <p:spPr/>
        <p:txBody>
          <a:bodyPr/>
          <a:lstStyle/>
          <a:p>
            <a:r>
              <a:rPr lang="nl-NL" dirty="0"/>
              <a:t>SENS: geen enkele (0 van de 74) tube die door de trachea gegaan is, is verkeerd gezien (als </a:t>
            </a:r>
            <a:r>
              <a:rPr lang="nl-NL" dirty="0" err="1"/>
              <a:t>oesophageaal</a:t>
            </a:r>
            <a:r>
              <a:rPr lang="nl-NL" dirty="0"/>
              <a:t>) op echo </a:t>
            </a:r>
            <a:r>
              <a:rPr lang="nl-NL" dirty="0">
                <a:sym typeface="Wingdings" panose="05000000000000000000" pitchFamily="2" charset="2"/>
              </a:rPr>
              <a:t> er is dus geen tube voor niks eruit gehaald</a:t>
            </a:r>
            <a:endParaRPr lang="nl-NL" dirty="0"/>
          </a:p>
          <a:p>
            <a:r>
              <a:rPr lang="nl-NL" dirty="0"/>
              <a:t>SPEC: 3 van de 5 tubes die in de oesophagus zaten, is goed gezien (als </a:t>
            </a:r>
            <a:r>
              <a:rPr lang="nl-NL" dirty="0" err="1"/>
              <a:t>oesophageaal</a:t>
            </a:r>
            <a:r>
              <a:rPr lang="nl-NL" dirty="0"/>
              <a:t>) </a:t>
            </a:r>
            <a:r>
              <a:rPr lang="nl-NL" dirty="0">
                <a:sym typeface="Wingdings" panose="05000000000000000000" pitchFamily="2" charset="2"/>
              </a:rPr>
              <a:t> 2 </a:t>
            </a:r>
            <a:r>
              <a:rPr lang="nl-NL" dirty="0" err="1">
                <a:sym typeface="Wingdings" panose="05000000000000000000" pitchFamily="2" charset="2"/>
              </a:rPr>
              <a:t>vd</a:t>
            </a:r>
            <a:r>
              <a:rPr lang="nl-NL" dirty="0">
                <a:sym typeface="Wingdings" panose="05000000000000000000" pitchFamily="2" charset="2"/>
              </a:rPr>
              <a:t> 5 zijn dus gemist!!, gevaarlijk!!</a:t>
            </a:r>
            <a:endParaRPr lang="nl-NL" dirty="0"/>
          </a:p>
          <a:p>
            <a:r>
              <a:rPr lang="nl-NL" b="1" dirty="0"/>
              <a:t>Van groep B wordt dit niet genoemd!!</a:t>
            </a:r>
          </a:p>
        </p:txBody>
      </p:sp>
      <p:sp>
        <p:nvSpPr>
          <p:cNvPr id="4" name="Tijdelijke aanduiding voor dianummer 3">
            <a:extLst>
              <a:ext uri="{FF2B5EF4-FFF2-40B4-BE49-F238E27FC236}">
                <a16:creationId xmlns:a16="http://schemas.microsoft.com/office/drawing/2014/main" id="{897E882D-DBC3-E136-98BB-43E442662438}"/>
              </a:ext>
            </a:extLst>
          </p:cNvPr>
          <p:cNvSpPr>
            <a:spLocks noGrp="1"/>
          </p:cNvSpPr>
          <p:nvPr>
            <p:ph type="sldNum" sz="quarter" idx="5"/>
          </p:nvPr>
        </p:nvSpPr>
        <p:spPr/>
        <p:txBody>
          <a:bodyPr/>
          <a:lstStyle/>
          <a:p>
            <a:fld id="{8053FB3B-F4B0-4463-A6E1-9F3FF5791892}" type="slidenum">
              <a:rPr lang="nl-NL" smtClean="0"/>
              <a:t>12</a:t>
            </a:fld>
            <a:endParaRPr lang="nl-NL"/>
          </a:p>
        </p:txBody>
      </p:sp>
    </p:spTree>
    <p:extLst>
      <p:ext uri="{BB962C8B-B14F-4D97-AF65-F5344CB8AC3E}">
        <p14:creationId xmlns:p14="http://schemas.microsoft.com/office/powerpoint/2010/main" val="355606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F98D7-1869-C28E-6DA1-857D95CE4B0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BC25672-5AD2-A381-210C-EC4F65022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882379-7EC5-68B9-14F5-3C1C61FEE532}"/>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5" name="Tijdelijke aanduiding voor voettekst 4">
            <a:extLst>
              <a:ext uri="{FF2B5EF4-FFF2-40B4-BE49-F238E27FC236}">
                <a16:creationId xmlns:a16="http://schemas.microsoft.com/office/drawing/2014/main" id="{5391182E-C7D1-9E15-08BA-A1EF17B41C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8A3908-7B8B-44D4-9DCA-8F129750D740}"/>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129889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B432B-DED6-4528-BCFF-412B6EBD29A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7984FEA-75BC-B1A9-AFAC-17EA51F7B50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2D8737-B6EA-D660-2E44-41FE3E4140C7}"/>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5" name="Tijdelijke aanduiding voor voettekst 4">
            <a:extLst>
              <a:ext uri="{FF2B5EF4-FFF2-40B4-BE49-F238E27FC236}">
                <a16:creationId xmlns:a16="http://schemas.microsoft.com/office/drawing/2014/main" id="{17B977B3-2CC7-FDC9-0802-3B99E57BC4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6F9250-5A77-6FD9-5B91-84EA09688CB9}"/>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238787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FD486B8-FB4A-A812-92D0-62022DC605C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1FE53D4-4773-960E-4026-2C47B920259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AC0CEC-E696-EAD0-CC4A-84AD7DAA9A75}"/>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5" name="Tijdelijke aanduiding voor voettekst 4">
            <a:extLst>
              <a:ext uri="{FF2B5EF4-FFF2-40B4-BE49-F238E27FC236}">
                <a16:creationId xmlns:a16="http://schemas.microsoft.com/office/drawing/2014/main" id="{6F2A4DAF-ABBC-6B66-1956-22B4AD3A28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5EC274-B396-01D1-F2B4-4166116DFC9F}"/>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340390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336803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3256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21230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73241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20549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385408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450724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56268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9CBD0-8B51-DF73-7956-7F2971C8BA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535891-D08C-24FD-F10B-3B3F71D71C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14F00F-CA8C-14B0-EC49-80BF7DD0512A}"/>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5" name="Tijdelijke aanduiding voor voettekst 4">
            <a:extLst>
              <a:ext uri="{FF2B5EF4-FFF2-40B4-BE49-F238E27FC236}">
                <a16:creationId xmlns:a16="http://schemas.microsoft.com/office/drawing/2014/main" id="{2CAA425A-59E2-7352-3A35-682615F259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746E18-9E16-E469-832A-9E0C7814072F}"/>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293650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67911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76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13981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2890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123989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76597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3335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513617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4033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19152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3935E-C9D6-342F-484F-CFE74CC23E4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6022947-EF3A-7633-FFEA-9BD0AE837C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A689CE7-687A-614D-1F17-C49D4DB80C2D}"/>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5" name="Tijdelijke aanduiding voor voettekst 4">
            <a:extLst>
              <a:ext uri="{FF2B5EF4-FFF2-40B4-BE49-F238E27FC236}">
                <a16:creationId xmlns:a16="http://schemas.microsoft.com/office/drawing/2014/main" id="{AB5A5249-8CB4-E779-5F91-898D9202D2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13D521-896A-E417-BCE9-03B600595A8E}"/>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3341694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956503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255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718559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22826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814042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5405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082753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710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994594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3518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5D1E9-232D-8844-8BC6-B0657EB6737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4B9E3F-8A25-DAA3-FA85-634EFCC7ED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0116A3D-E6D9-3C30-6F0A-8544F6FA9F1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A96C3A7-20DD-B1CB-8196-E0941CD4B53E}"/>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6" name="Tijdelijke aanduiding voor voettekst 5">
            <a:extLst>
              <a:ext uri="{FF2B5EF4-FFF2-40B4-BE49-F238E27FC236}">
                <a16:creationId xmlns:a16="http://schemas.microsoft.com/office/drawing/2014/main" id="{C25CE270-546E-DB10-4237-93B5152475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A15A46-C4D4-644F-B9BB-37D0214FCAD7}"/>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40243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B7A8C-ED18-EF31-A317-F67D7EB106D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03AD5B0-5699-9BB9-9382-A88AADE41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D14216B-6525-0D9E-9C39-B243BE961E0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2CAB86E-7ECA-4D02-F52C-B1111DE22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05B5FAE-1F95-C867-E6F6-C1888DB8485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E89080-EC16-2A4B-86AD-6CFED437511D}"/>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8" name="Tijdelijke aanduiding voor voettekst 7">
            <a:extLst>
              <a:ext uri="{FF2B5EF4-FFF2-40B4-BE49-F238E27FC236}">
                <a16:creationId xmlns:a16="http://schemas.microsoft.com/office/drawing/2014/main" id="{5DF4986A-B88E-168C-D0AA-F80B5D23CA7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9B7DBDC-C505-CEFF-1BC6-777DDE2480A7}"/>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239361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24EE0-5938-EE72-D62E-7E5F366A95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56AB399-69ED-F0A7-A39B-3CF5E6846FEF}"/>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4" name="Tijdelijke aanduiding voor voettekst 3">
            <a:extLst>
              <a:ext uri="{FF2B5EF4-FFF2-40B4-BE49-F238E27FC236}">
                <a16:creationId xmlns:a16="http://schemas.microsoft.com/office/drawing/2014/main" id="{0CFFB0EC-29C1-3882-C86B-D51F2C0D33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B5578EA-4617-162D-054E-BC809D93AE65}"/>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106577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D611C11-B001-6DD5-3225-449A108A4F20}"/>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3" name="Tijdelijke aanduiding voor voettekst 2">
            <a:extLst>
              <a:ext uri="{FF2B5EF4-FFF2-40B4-BE49-F238E27FC236}">
                <a16:creationId xmlns:a16="http://schemas.microsoft.com/office/drawing/2014/main" id="{63DAED82-2D96-F11C-B0B3-DE58DFE8638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0020F3B-7A4A-D570-E97B-CDDA51B0F3BC}"/>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201643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21FB0-4B07-97A8-724F-9665BE1061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1368E5E-CC7C-2EA8-16FC-D0C5BFB2B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6BE6536-FEAF-EB73-BBA4-63695BFE6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1D2F5B1-45C2-EB44-5485-A3FFAABA5CA1}"/>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6" name="Tijdelijke aanduiding voor voettekst 5">
            <a:extLst>
              <a:ext uri="{FF2B5EF4-FFF2-40B4-BE49-F238E27FC236}">
                <a16:creationId xmlns:a16="http://schemas.microsoft.com/office/drawing/2014/main" id="{422EC347-78F7-CFC5-93A4-A56C10426D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7BED3E-C464-608E-4D79-B1911E6F737E}"/>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233951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65051-0D8C-064C-2CB3-50E8370A87A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51A0162-29AF-E589-7F13-FB57CEBB1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779B621-D4AD-BE5C-2918-EE8F6948F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37B813-5B15-0611-D9B1-B3A5F1E610B7}"/>
              </a:ext>
            </a:extLst>
          </p:cNvPr>
          <p:cNvSpPr>
            <a:spLocks noGrp="1"/>
          </p:cNvSpPr>
          <p:nvPr>
            <p:ph type="dt" sz="half" idx="10"/>
          </p:nvPr>
        </p:nvSpPr>
        <p:spPr/>
        <p:txBody>
          <a:bodyPr/>
          <a:lstStyle/>
          <a:p>
            <a:fld id="{651BE3C4-419C-4092-B5CF-DE7C479A8CE6}" type="datetimeFigureOut">
              <a:rPr lang="nl-NL" smtClean="0"/>
              <a:t>18-2-2026</a:t>
            </a:fld>
            <a:endParaRPr lang="nl-NL"/>
          </a:p>
        </p:txBody>
      </p:sp>
      <p:sp>
        <p:nvSpPr>
          <p:cNvPr id="6" name="Tijdelijke aanduiding voor voettekst 5">
            <a:extLst>
              <a:ext uri="{FF2B5EF4-FFF2-40B4-BE49-F238E27FC236}">
                <a16:creationId xmlns:a16="http://schemas.microsoft.com/office/drawing/2014/main" id="{D4E0E60E-970F-5B58-D421-D30C973039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48F246-082B-1F27-230D-F6502973FBD1}"/>
              </a:ext>
            </a:extLst>
          </p:cNvPr>
          <p:cNvSpPr>
            <a:spLocks noGrp="1"/>
          </p:cNvSpPr>
          <p:nvPr>
            <p:ph type="sldNum" sz="quarter" idx="12"/>
          </p:nvPr>
        </p:nvSpPr>
        <p:spPr/>
        <p:txBody>
          <a:bodyPr/>
          <a:lstStyle/>
          <a:p>
            <a:fld id="{19AB160C-1D81-4198-BC71-133F39ECCDBB}" type="slidenum">
              <a:rPr lang="nl-NL" smtClean="0"/>
              <a:t>‹nr.›</a:t>
            </a:fld>
            <a:endParaRPr lang="nl-NL"/>
          </a:p>
        </p:txBody>
      </p:sp>
    </p:spTree>
    <p:extLst>
      <p:ext uri="{BB962C8B-B14F-4D97-AF65-F5344CB8AC3E}">
        <p14:creationId xmlns:p14="http://schemas.microsoft.com/office/powerpoint/2010/main" val="45051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79FEB7-B3F7-F614-37C5-DE244D3B7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9A027B1-BA02-B512-6755-F0876EB59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2D7AA2-2AF8-EDC0-6A52-8C2861ACC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1BE3C4-419C-4092-B5CF-DE7C479A8CE6}" type="datetimeFigureOut">
              <a:rPr lang="nl-NL" smtClean="0"/>
              <a:t>18-2-2026</a:t>
            </a:fld>
            <a:endParaRPr lang="nl-NL"/>
          </a:p>
        </p:txBody>
      </p:sp>
      <p:sp>
        <p:nvSpPr>
          <p:cNvPr id="5" name="Tijdelijke aanduiding voor voettekst 4">
            <a:extLst>
              <a:ext uri="{FF2B5EF4-FFF2-40B4-BE49-F238E27FC236}">
                <a16:creationId xmlns:a16="http://schemas.microsoft.com/office/drawing/2014/main" id="{54716EB5-E7F8-CE0C-52B9-26672992E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58812DB-6A05-CD22-A81E-DA5CDA2E0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AB160C-1D81-4198-BC71-133F39ECCDBB}" type="slidenum">
              <a:rPr lang="nl-NL" smtClean="0"/>
              <a:t>‹nr.›</a:t>
            </a:fld>
            <a:endParaRPr lang="nl-NL"/>
          </a:p>
        </p:txBody>
      </p:sp>
    </p:spTree>
    <p:extLst>
      <p:ext uri="{BB962C8B-B14F-4D97-AF65-F5344CB8AC3E}">
        <p14:creationId xmlns:p14="http://schemas.microsoft.com/office/powerpoint/2010/main" val="94164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4490401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BB342A-B9BE-D20F-E414-A3FD2EB419CE}"/>
              </a:ext>
            </a:extLst>
          </p:cNvPr>
          <p:cNvSpPr>
            <a:spLocks noGrp="1"/>
          </p:cNvSpPr>
          <p:nvPr>
            <p:ph type="title"/>
          </p:nvPr>
        </p:nvSpPr>
        <p:spPr>
          <a:xfrm>
            <a:off x="5325417" y="4939422"/>
            <a:ext cx="6153150" cy="1123949"/>
          </a:xfrm>
          <a:ln>
            <a:solidFill>
              <a:srgbClr val="002060"/>
            </a:solidFill>
          </a:ln>
        </p:spPr>
        <p:txBody>
          <a:bodyPr/>
          <a:lstStyle/>
          <a:p>
            <a:r>
              <a:rPr lang="nl-NL" sz="3200" b="1" dirty="0">
                <a:solidFill>
                  <a:srgbClr val="002060"/>
                </a:solidFill>
                <a:latin typeface="Algerian" panose="04020705040A02060702" pitchFamily="82" charset="0"/>
              </a:rPr>
              <a:t>5-1-2026</a:t>
            </a:r>
          </a:p>
        </p:txBody>
      </p:sp>
      <p:sp>
        <p:nvSpPr>
          <p:cNvPr id="4" name="Tekstvak 3">
            <a:extLst>
              <a:ext uri="{FF2B5EF4-FFF2-40B4-BE49-F238E27FC236}">
                <a16:creationId xmlns:a16="http://schemas.microsoft.com/office/drawing/2014/main" id="{9F53FC18-1ED4-6415-EEF7-BEE65125678F}"/>
              </a:ext>
            </a:extLst>
          </p:cNvPr>
          <p:cNvSpPr txBox="1"/>
          <p:nvPr/>
        </p:nvSpPr>
        <p:spPr>
          <a:xfrm>
            <a:off x="1867285" y="1677049"/>
            <a:ext cx="9960077" cy="1015663"/>
          </a:xfrm>
          <a:prstGeom prst="rect">
            <a:avLst/>
          </a:prstGeom>
          <a:noFill/>
        </p:spPr>
        <p:txBody>
          <a:bodyPr wrap="square" rtlCol="0">
            <a:spAutoFit/>
          </a:bodyPr>
          <a:lstStyle/>
          <a:p>
            <a:r>
              <a:rPr lang="nl-NL" sz="6000" dirty="0">
                <a:solidFill>
                  <a:srgbClr val="FC6868"/>
                </a:solidFill>
              </a:rPr>
              <a:t>Journal Club</a:t>
            </a:r>
          </a:p>
        </p:txBody>
      </p:sp>
      <p:sp>
        <p:nvSpPr>
          <p:cNvPr id="5" name="Tekstvak 4">
            <a:extLst>
              <a:ext uri="{FF2B5EF4-FFF2-40B4-BE49-F238E27FC236}">
                <a16:creationId xmlns:a16="http://schemas.microsoft.com/office/drawing/2014/main" id="{6F57F4D8-01FC-1753-4EE0-7F4E487E6AFC}"/>
              </a:ext>
            </a:extLst>
          </p:cNvPr>
          <p:cNvSpPr txBox="1"/>
          <p:nvPr/>
        </p:nvSpPr>
        <p:spPr>
          <a:xfrm>
            <a:off x="1867284" y="2872883"/>
            <a:ext cx="9960077" cy="461665"/>
          </a:xfrm>
          <a:prstGeom prst="rect">
            <a:avLst/>
          </a:prstGeom>
          <a:noFill/>
        </p:spPr>
        <p:txBody>
          <a:bodyPr wrap="square" rtlCol="0">
            <a:spAutoFit/>
          </a:bodyPr>
          <a:lstStyle/>
          <a:p>
            <a:r>
              <a:rPr lang="nl-NL" sz="2400" i="1" dirty="0">
                <a:solidFill>
                  <a:srgbClr val="FC6868"/>
                </a:solidFill>
              </a:rPr>
              <a:t>Esther de Wit-van Zandwijk</a:t>
            </a:r>
          </a:p>
        </p:txBody>
      </p:sp>
      <p:pic>
        <p:nvPicPr>
          <p:cNvPr id="1028" name="Picture 4" descr="گروه طب اورژانس دانشکده پزشکی | ژورنال کلاب گروه طب اورژانس در کلاس درس  دکتر مهشیدفر برگزار شد">
            <a:extLst>
              <a:ext uri="{FF2B5EF4-FFF2-40B4-BE49-F238E27FC236}">
                <a16:creationId xmlns:a16="http://schemas.microsoft.com/office/drawing/2014/main" id="{43C99DEA-C799-3D46-4D3F-845454AB6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81" y="1677049"/>
            <a:ext cx="2989462" cy="174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ADD0-A6D0-A86C-E5A7-CA4140A61A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6E6A64-F78A-E00D-8827-BE9B158DA54B}"/>
              </a:ext>
            </a:extLst>
          </p:cNvPr>
          <p:cNvSpPr>
            <a:spLocks noGrp="1"/>
          </p:cNvSpPr>
          <p:nvPr>
            <p:ph type="title"/>
          </p:nvPr>
        </p:nvSpPr>
        <p:spPr/>
        <p:txBody>
          <a:bodyPr/>
          <a:lstStyle/>
          <a:p>
            <a:r>
              <a:rPr lang="nl-NL" dirty="0">
                <a:solidFill>
                  <a:srgbClr val="FC6868"/>
                </a:solidFill>
              </a:rPr>
              <a:t>Resultaten</a:t>
            </a:r>
          </a:p>
        </p:txBody>
      </p:sp>
      <p:sp>
        <p:nvSpPr>
          <p:cNvPr id="3" name="Tijdelijke aanduiding voor tekst 2">
            <a:extLst>
              <a:ext uri="{FF2B5EF4-FFF2-40B4-BE49-F238E27FC236}">
                <a16:creationId xmlns:a16="http://schemas.microsoft.com/office/drawing/2014/main" id="{377D8E97-B4D0-FA7A-21DC-ADB5F0409DAA}"/>
              </a:ext>
            </a:extLst>
          </p:cNvPr>
          <p:cNvSpPr>
            <a:spLocks noGrp="1"/>
          </p:cNvSpPr>
          <p:nvPr>
            <p:ph type="body" sz="quarter" idx="10"/>
          </p:nvPr>
        </p:nvSpPr>
        <p:spPr>
          <a:xfrm>
            <a:off x="619125" y="1577666"/>
            <a:ext cx="10966451" cy="4320000"/>
          </a:xfrm>
        </p:spPr>
        <p:txBody>
          <a:bodyPr/>
          <a:lstStyle/>
          <a:p>
            <a:pPr>
              <a:buClr>
                <a:schemeClr val="accent1">
                  <a:lumMod val="75000"/>
                </a:schemeClr>
              </a:buClr>
            </a:pPr>
            <a:endParaRPr lang="nl-NL" b="0" dirty="0">
              <a:solidFill>
                <a:schemeClr val="accent1">
                  <a:lumMod val="75000"/>
                </a:schemeClr>
              </a:solidFill>
            </a:endParaRPr>
          </a:p>
          <a:p>
            <a:pPr marL="1087200" lvl="3" indent="-457200">
              <a:buClr>
                <a:schemeClr val="accent1">
                  <a:lumMod val="75000"/>
                </a:schemeClr>
              </a:buClr>
            </a:pPr>
            <a:endParaRPr lang="nl-NL" dirty="0">
              <a:solidFill>
                <a:schemeClr val="accent1">
                  <a:lumMod val="75000"/>
                </a:schemeClr>
              </a:solidFill>
            </a:endParaRPr>
          </a:p>
          <a:p>
            <a:pPr marL="1087200" lvl="3" indent="-457200">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CBFA1065-318F-EA94-B603-56BC343C69E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189F3397-70B9-5589-DD4A-D50864692FDF}"/>
              </a:ext>
            </a:extLst>
          </p:cNvPr>
          <p:cNvPicPr>
            <a:picLocks noChangeAspect="1"/>
          </p:cNvPicPr>
          <p:nvPr/>
        </p:nvPicPr>
        <p:blipFill>
          <a:blip r:embed="rId3"/>
          <a:stretch>
            <a:fillRect/>
          </a:stretch>
        </p:blipFill>
        <p:spPr>
          <a:xfrm>
            <a:off x="3248526" y="703520"/>
            <a:ext cx="8583823" cy="5612500"/>
          </a:xfrm>
          <a:prstGeom prst="rect">
            <a:avLst/>
          </a:prstGeom>
        </p:spPr>
      </p:pic>
      <p:sp>
        <p:nvSpPr>
          <p:cNvPr id="7" name="Rechthoek 6">
            <a:extLst>
              <a:ext uri="{FF2B5EF4-FFF2-40B4-BE49-F238E27FC236}">
                <a16:creationId xmlns:a16="http://schemas.microsoft.com/office/drawing/2014/main" id="{05F62062-C5E2-3E86-EC2D-E40898E7014A}"/>
              </a:ext>
            </a:extLst>
          </p:cNvPr>
          <p:cNvSpPr/>
          <p:nvPr/>
        </p:nvSpPr>
        <p:spPr>
          <a:xfrm>
            <a:off x="4247147" y="3737666"/>
            <a:ext cx="1848853" cy="437292"/>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14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016C-0F7B-DAC4-8E4B-0E67D165E0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7A4BE5-360F-7435-6E18-A00B5C1A8B35}"/>
              </a:ext>
            </a:extLst>
          </p:cNvPr>
          <p:cNvSpPr>
            <a:spLocks noGrp="1"/>
          </p:cNvSpPr>
          <p:nvPr>
            <p:ph type="title"/>
          </p:nvPr>
        </p:nvSpPr>
        <p:spPr/>
        <p:txBody>
          <a:bodyPr/>
          <a:lstStyle/>
          <a:p>
            <a:r>
              <a:rPr lang="nl-NL" dirty="0">
                <a:solidFill>
                  <a:srgbClr val="FC6868"/>
                </a:solidFill>
              </a:rPr>
              <a:t>Resultaten</a:t>
            </a:r>
          </a:p>
        </p:txBody>
      </p:sp>
      <p:sp>
        <p:nvSpPr>
          <p:cNvPr id="3" name="Tijdelijke aanduiding voor tekst 2">
            <a:extLst>
              <a:ext uri="{FF2B5EF4-FFF2-40B4-BE49-F238E27FC236}">
                <a16:creationId xmlns:a16="http://schemas.microsoft.com/office/drawing/2014/main" id="{72A2FC89-C5A9-60D7-0442-9C0A2320B6D1}"/>
              </a:ext>
            </a:extLst>
          </p:cNvPr>
          <p:cNvSpPr>
            <a:spLocks noGrp="1"/>
          </p:cNvSpPr>
          <p:nvPr>
            <p:ph type="body" sz="quarter" idx="10"/>
          </p:nvPr>
        </p:nvSpPr>
        <p:spPr>
          <a:xfrm>
            <a:off x="619125" y="1577666"/>
            <a:ext cx="10966451" cy="4320000"/>
          </a:xfrm>
        </p:spPr>
        <p:txBody>
          <a:bodyPr/>
          <a:lstStyle/>
          <a:p>
            <a:pPr>
              <a:buClr>
                <a:schemeClr val="accent1">
                  <a:lumMod val="75000"/>
                </a:schemeClr>
              </a:buClr>
            </a:pPr>
            <a:br>
              <a:rPr lang="nl-NL" b="0" dirty="0">
                <a:solidFill>
                  <a:schemeClr val="accent1">
                    <a:lumMod val="75000"/>
                  </a:schemeClr>
                </a:solidFill>
              </a:rPr>
            </a:br>
            <a:endParaRPr lang="nl-NL" dirty="0">
              <a:solidFill>
                <a:schemeClr val="accent1">
                  <a:lumMod val="75000"/>
                </a:schemeClr>
              </a:solidFill>
            </a:endParaRPr>
          </a:p>
          <a:p>
            <a:pPr marL="1087200" lvl="3" indent="-457200">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2CEF80B8-45ED-50EF-FFF4-774E0D329C7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DEB09045-946E-5B46-BF01-D59745626AE9}"/>
              </a:ext>
            </a:extLst>
          </p:cNvPr>
          <p:cNvPicPr>
            <a:picLocks noChangeAspect="1"/>
          </p:cNvPicPr>
          <p:nvPr/>
        </p:nvPicPr>
        <p:blipFill>
          <a:blip r:embed="rId3"/>
          <a:stretch>
            <a:fillRect/>
          </a:stretch>
        </p:blipFill>
        <p:spPr>
          <a:xfrm>
            <a:off x="6226490" y="167122"/>
            <a:ext cx="5965510" cy="6340266"/>
          </a:xfrm>
          <a:prstGeom prst="rect">
            <a:avLst/>
          </a:prstGeom>
        </p:spPr>
      </p:pic>
    </p:spTree>
    <p:extLst>
      <p:ext uri="{BB962C8B-B14F-4D97-AF65-F5344CB8AC3E}">
        <p14:creationId xmlns:p14="http://schemas.microsoft.com/office/powerpoint/2010/main" val="263898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EBE06-4406-001A-812C-28F05DB56C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2DBC92-9BD7-9B27-379F-6774F066A2C8}"/>
              </a:ext>
            </a:extLst>
          </p:cNvPr>
          <p:cNvSpPr>
            <a:spLocks noGrp="1"/>
          </p:cNvSpPr>
          <p:nvPr>
            <p:ph type="title"/>
          </p:nvPr>
        </p:nvSpPr>
        <p:spPr/>
        <p:txBody>
          <a:bodyPr/>
          <a:lstStyle/>
          <a:p>
            <a:r>
              <a:rPr lang="nl-NL" dirty="0">
                <a:solidFill>
                  <a:srgbClr val="FC6868"/>
                </a:solidFill>
              </a:rPr>
              <a:t>Resultaten</a:t>
            </a:r>
          </a:p>
        </p:txBody>
      </p:sp>
      <p:sp>
        <p:nvSpPr>
          <p:cNvPr id="3" name="Tijdelijke aanduiding voor tekst 2">
            <a:extLst>
              <a:ext uri="{FF2B5EF4-FFF2-40B4-BE49-F238E27FC236}">
                <a16:creationId xmlns:a16="http://schemas.microsoft.com/office/drawing/2014/main" id="{199E9A18-0027-4E93-7591-1789CC33CBD6}"/>
              </a:ext>
            </a:extLst>
          </p:cNvPr>
          <p:cNvSpPr>
            <a:spLocks noGrp="1"/>
          </p:cNvSpPr>
          <p:nvPr>
            <p:ph type="body" sz="quarter" idx="10"/>
          </p:nvPr>
        </p:nvSpPr>
        <p:spPr>
          <a:xfrm>
            <a:off x="619125" y="1577666"/>
            <a:ext cx="10966451" cy="4320000"/>
          </a:xfrm>
        </p:spPr>
        <p:txBody>
          <a:bodyPr/>
          <a:lstStyle/>
          <a:p>
            <a:pPr>
              <a:buClr>
                <a:schemeClr val="accent1">
                  <a:lumMod val="75000"/>
                </a:schemeClr>
              </a:buClr>
            </a:pPr>
            <a:r>
              <a:rPr lang="nl-NL" dirty="0">
                <a:solidFill>
                  <a:schemeClr val="accent1">
                    <a:lumMod val="75000"/>
                  </a:schemeClr>
                </a:solidFill>
              </a:rPr>
              <a:t>Groep A</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vaak malpositie</a:t>
            </a:r>
            <a:br>
              <a:rPr lang="nl-NL" b="0" dirty="0">
                <a:solidFill>
                  <a:schemeClr val="accent1">
                    <a:lumMod val="75000"/>
                  </a:schemeClr>
                </a:solidFill>
              </a:rPr>
            </a:br>
            <a:r>
              <a:rPr lang="nl-NL" b="0" dirty="0">
                <a:solidFill>
                  <a:schemeClr val="accent1">
                    <a:lumMod val="75000"/>
                  </a:schemeClr>
                </a:solidFill>
              </a:rPr>
              <a:t>(m.n. </a:t>
            </a:r>
            <a:r>
              <a:rPr lang="nl-NL" b="0" dirty="0" err="1">
                <a:solidFill>
                  <a:schemeClr val="accent1">
                    <a:lumMod val="75000"/>
                  </a:schemeClr>
                </a:solidFill>
              </a:rPr>
              <a:t>endobronchiaal</a:t>
            </a:r>
            <a:r>
              <a:rPr lang="nl-NL" b="0" dirty="0">
                <a:solidFill>
                  <a:schemeClr val="accent1">
                    <a:lumMod val="75000"/>
                  </a:schemeClr>
                </a:solidFill>
              </a:rPr>
              <a:t> 14.8 </a:t>
            </a:r>
            <a:r>
              <a:rPr lang="nl-NL" b="0" dirty="0" err="1">
                <a:solidFill>
                  <a:schemeClr val="accent1">
                    <a:lumMod val="75000"/>
                  </a:schemeClr>
                </a:solidFill>
              </a:rPr>
              <a:t>vs</a:t>
            </a:r>
            <a:r>
              <a:rPr lang="nl-NL" b="0" dirty="0">
                <a:solidFill>
                  <a:schemeClr val="accent1">
                    <a:lumMod val="75000"/>
                  </a:schemeClr>
                </a:solidFill>
              </a:rPr>
              <a:t> 32%)</a:t>
            </a:r>
            <a:br>
              <a:rPr lang="nl-NL" b="0" dirty="0">
                <a:solidFill>
                  <a:schemeClr val="accent1">
                    <a:lumMod val="75000"/>
                  </a:schemeClr>
                </a:solidFill>
              </a:rPr>
            </a:br>
            <a:endParaRPr lang="nl-NL" b="0" dirty="0">
              <a:solidFill>
                <a:schemeClr val="accent1">
                  <a:lumMod val="75000"/>
                </a:schemeClr>
              </a:solidFill>
            </a:endParaRPr>
          </a:p>
          <a:p>
            <a:pPr>
              <a:buClr>
                <a:schemeClr val="accent1">
                  <a:lumMod val="75000"/>
                </a:schemeClr>
              </a:buClr>
            </a:pPr>
            <a:br>
              <a:rPr lang="nl-NL" b="0" dirty="0">
                <a:solidFill>
                  <a:schemeClr val="accent1">
                    <a:lumMod val="75000"/>
                  </a:schemeClr>
                </a:solidFill>
              </a:rPr>
            </a:br>
            <a:endParaRPr lang="nl-NL" dirty="0">
              <a:solidFill>
                <a:schemeClr val="accent1">
                  <a:lumMod val="75000"/>
                </a:schemeClr>
              </a:solidFill>
            </a:endParaRPr>
          </a:p>
          <a:p>
            <a:pPr marL="1087200" lvl="3" indent="-457200">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52FF68B2-16F0-7B73-B0C6-A96A35C1147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F4A6276C-F971-E210-035D-501FBF5F2354}"/>
              </a:ext>
            </a:extLst>
          </p:cNvPr>
          <p:cNvPicPr>
            <a:picLocks noChangeAspect="1"/>
          </p:cNvPicPr>
          <p:nvPr/>
        </p:nvPicPr>
        <p:blipFill>
          <a:blip r:embed="rId3"/>
          <a:stretch>
            <a:fillRect/>
          </a:stretch>
        </p:blipFill>
        <p:spPr>
          <a:xfrm>
            <a:off x="6226490" y="167122"/>
            <a:ext cx="5965510" cy="6340266"/>
          </a:xfrm>
          <a:prstGeom prst="rect">
            <a:avLst/>
          </a:prstGeom>
        </p:spPr>
      </p:pic>
      <p:sp>
        <p:nvSpPr>
          <p:cNvPr id="7" name="Rechthoek 6">
            <a:extLst>
              <a:ext uri="{FF2B5EF4-FFF2-40B4-BE49-F238E27FC236}">
                <a16:creationId xmlns:a16="http://schemas.microsoft.com/office/drawing/2014/main" id="{F4B6DAD9-2E5E-13E3-8603-0C6B3CE9C450}"/>
              </a:ext>
            </a:extLst>
          </p:cNvPr>
          <p:cNvSpPr/>
          <p:nvPr/>
        </p:nvSpPr>
        <p:spPr>
          <a:xfrm>
            <a:off x="6322957" y="1095239"/>
            <a:ext cx="4160746" cy="831503"/>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315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6B7A6-FFC8-047F-843E-8290793C6A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9F40CF-1CBD-5FB0-7AE3-E206ECDB193F}"/>
              </a:ext>
            </a:extLst>
          </p:cNvPr>
          <p:cNvSpPr>
            <a:spLocks noGrp="1"/>
          </p:cNvSpPr>
          <p:nvPr>
            <p:ph type="title"/>
          </p:nvPr>
        </p:nvSpPr>
        <p:spPr/>
        <p:txBody>
          <a:bodyPr/>
          <a:lstStyle/>
          <a:p>
            <a:r>
              <a:rPr lang="nl-NL" dirty="0">
                <a:solidFill>
                  <a:srgbClr val="FC6868"/>
                </a:solidFill>
              </a:rPr>
              <a:t>Resultaten</a:t>
            </a:r>
          </a:p>
        </p:txBody>
      </p:sp>
      <p:sp>
        <p:nvSpPr>
          <p:cNvPr id="3" name="Tijdelijke aanduiding voor tekst 2">
            <a:extLst>
              <a:ext uri="{FF2B5EF4-FFF2-40B4-BE49-F238E27FC236}">
                <a16:creationId xmlns:a16="http://schemas.microsoft.com/office/drawing/2014/main" id="{A5B19468-C102-CC81-EBBA-F80D5F1ED3E1}"/>
              </a:ext>
            </a:extLst>
          </p:cNvPr>
          <p:cNvSpPr>
            <a:spLocks noGrp="1"/>
          </p:cNvSpPr>
          <p:nvPr>
            <p:ph type="body" sz="quarter" idx="10"/>
          </p:nvPr>
        </p:nvSpPr>
        <p:spPr>
          <a:xfrm>
            <a:off x="619125" y="1577666"/>
            <a:ext cx="10966451" cy="4320000"/>
          </a:xfrm>
        </p:spPr>
        <p:txBody>
          <a:bodyPr/>
          <a:lstStyle/>
          <a:p>
            <a:pPr>
              <a:buClr>
                <a:schemeClr val="accent1">
                  <a:lumMod val="75000"/>
                </a:schemeClr>
              </a:buClr>
            </a:pPr>
            <a:r>
              <a:rPr lang="nl-NL" dirty="0">
                <a:solidFill>
                  <a:schemeClr val="accent1">
                    <a:lumMod val="75000"/>
                  </a:schemeClr>
                </a:solidFill>
              </a:rPr>
              <a:t>Groep A</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vaak malpositie</a:t>
            </a:r>
            <a:br>
              <a:rPr lang="nl-NL" b="0" dirty="0">
                <a:solidFill>
                  <a:schemeClr val="accent1">
                    <a:lumMod val="75000"/>
                  </a:schemeClr>
                </a:solidFill>
              </a:rPr>
            </a:br>
            <a:r>
              <a:rPr lang="nl-NL" b="0" dirty="0">
                <a:solidFill>
                  <a:schemeClr val="accent1">
                    <a:lumMod val="75000"/>
                  </a:schemeClr>
                </a:solidFill>
              </a:rPr>
              <a:t>(m.n. </a:t>
            </a:r>
            <a:r>
              <a:rPr lang="nl-NL" b="0" dirty="0" err="1">
                <a:solidFill>
                  <a:schemeClr val="accent1">
                    <a:lumMod val="75000"/>
                  </a:schemeClr>
                </a:solidFill>
              </a:rPr>
              <a:t>endobronchiaal</a:t>
            </a:r>
            <a:r>
              <a:rPr lang="nl-NL" b="0" dirty="0">
                <a:solidFill>
                  <a:schemeClr val="accent1">
                    <a:lumMod val="75000"/>
                  </a:schemeClr>
                </a:solidFill>
              </a:rPr>
              <a:t> 14.8 </a:t>
            </a:r>
            <a:r>
              <a:rPr lang="nl-NL" b="0" dirty="0" err="1">
                <a:solidFill>
                  <a:schemeClr val="accent1">
                    <a:lumMod val="75000"/>
                  </a:schemeClr>
                </a:solidFill>
              </a:rPr>
              <a:t>vs</a:t>
            </a:r>
            <a:r>
              <a:rPr lang="nl-NL" b="0" dirty="0">
                <a:solidFill>
                  <a:schemeClr val="accent1">
                    <a:lumMod val="75000"/>
                  </a:schemeClr>
                </a:solidFill>
              </a:rPr>
              <a:t> 32%)</a:t>
            </a:r>
            <a:br>
              <a:rPr lang="nl-NL" b="0" dirty="0">
                <a:solidFill>
                  <a:schemeClr val="accent1">
                    <a:lumMod val="75000"/>
                  </a:schemeClr>
                </a:solidFill>
              </a:rPr>
            </a:br>
            <a:endParaRPr lang="nl-NL" b="0" dirty="0">
              <a:solidFill>
                <a:schemeClr val="accent1">
                  <a:lumMod val="75000"/>
                </a:schemeClr>
              </a:solidFill>
            </a:endParaRPr>
          </a:p>
          <a:p>
            <a:pPr defTabSz="452438">
              <a:buClr>
                <a:schemeClr val="accent1">
                  <a:lumMod val="75000"/>
                </a:schemeClr>
              </a:buClr>
              <a:tabLst>
                <a:tab pos="452438" algn="l"/>
              </a:tabLst>
            </a:pPr>
            <a:r>
              <a:rPr lang="nl-NL" b="0" dirty="0">
                <a:solidFill>
                  <a:schemeClr val="accent1">
                    <a:lumMod val="75000"/>
                  </a:schemeClr>
                </a:solidFill>
              </a:rPr>
              <a:t>	</a:t>
            </a:r>
            <a:r>
              <a:rPr lang="nl-NL" dirty="0">
                <a:solidFill>
                  <a:schemeClr val="accent1">
                    <a:lumMod val="75000"/>
                  </a:schemeClr>
                </a:solidFill>
              </a:rPr>
              <a:t>A=101</a:t>
            </a:r>
            <a:r>
              <a:rPr lang="nl-NL" b="0" dirty="0">
                <a:solidFill>
                  <a:schemeClr val="accent1">
                    <a:lumMod val="75000"/>
                  </a:schemeClr>
                </a:solidFill>
              </a:rPr>
              <a:t>				</a:t>
            </a:r>
            <a:r>
              <a:rPr lang="nl-NL" dirty="0">
                <a:solidFill>
                  <a:schemeClr val="accent1">
                    <a:lumMod val="75000"/>
                  </a:schemeClr>
                </a:solidFill>
              </a:rPr>
              <a:t>B=100</a:t>
            </a:r>
          </a:p>
          <a:p>
            <a:pPr defTabSz="452438">
              <a:buClr>
                <a:schemeClr val="accent1">
                  <a:lumMod val="75000"/>
                </a:schemeClr>
              </a:buClr>
              <a:tabLst>
                <a:tab pos="452438" algn="l"/>
              </a:tabLst>
            </a:pPr>
            <a:br>
              <a:rPr lang="nl-NL" b="0" dirty="0">
                <a:solidFill>
                  <a:schemeClr val="accent1">
                    <a:lumMod val="75000"/>
                  </a:schemeClr>
                </a:solidFill>
              </a:rPr>
            </a:br>
            <a:r>
              <a:rPr lang="nl-NL" b="0" dirty="0">
                <a:solidFill>
                  <a:schemeClr val="accent1">
                    <a:lumMod val="75000"/>
                  </a:schemeClr>
                </a:solidFill>
              </a:rPr>
              <a:t>	</a:t>
            </a:r>
            <a:r>
              <a:rPr lang="nl-NL" dirty="0">
                <a:solidFill>
                  <a:schemeClr val="accent1">
                    <a:lumMod val="75000"/>
                  </a:schemeClr>
                </a:solidFill>
              </a:rPr>
              <a:t>27</a:t>
            </a:r>
            <a:r>
              <a:rPr lang="nl-NL" b="0" dirty="0">
                <a:solidFill>
                  <a:schemeClr val="accent1">
                    <a:lumMod val="75000"/>
                  </a:schemeClr>
                </a:solidFill>
              </a:rPr>
              <a:t>		</a:t>
            </a:r>
            <a:r>
              <a:rPr lang="nl-NL" b="0" dirty="0">
                <a:solidFill>
                  <a:schemeClr val="bg1">
                    <a:lumMod val="65000"/>
                  </a:schemeClr>
                </a:solidFill>
              </a:rPr>
              <a:t>74</a:t>
            </a:r>
            <a:r>
              <a:rPr lang="nl-NL" b="0" dirty="0">
                <a:solidFill>
                  <a:schemeClr val="accent1">
                    <a:lumMod val="75000"/>
                  </a:schemeClr>
                </a:solidFill>
              </a:rPr>
              <a:t>				</a:t>
            </a:r>
            <a:r>
              <a:rPr lang="nl-NL" dirty="0">
                <a:solidFill>
                  <a:schemeClr val="accent1">
                    <a:lumMod val="75000"/>
                  </a:schemeClr>
                </a:solidFill>
              </a:rPr>
              <a:t>45</a:t>
            </a:r>
            <a:r>
              <a:rPr lang="nl-NL" b="0" dirty="0">
                <a:solidFill>
                  <a:schemeClr val="accent1">
                    <a:lumMod val="75000"/>
                  </a:schemeClr>
                </a:solidFill>
              </a:rPr>
              <a:t>		</a:t>
            </a:r>
            <a:r>
              <a:rPr lang="nl-NL" b="0" dirty="0">
                <a:solidFill>
                  <a:schemeClr val="bg1">
                    <a:lumMod val="65000"/>
                  </a:schemeClr>
                </a:solidFill>
              </a:rPr>
              <a:t>55</a:t>
            </a:r>
          </a:p>
          <a:p>
            <a:pPr defTabSz="452438">
              <a:buClr>
                <a:schemeClr val="accent1">
                  <a:lumMod val="75000"/>
                </a:schemeClr>
              </a:buClr>
              <a:tabLst>
                <a:tab pos="452438" algn="l"/>
              </a:tabLst>
            </a:pPr>
            <a:endParaRPr lang="nl-NL" b="0" dirty="0">
              <a:solidFill>
                <a:schemeClr val="accent1">
                  <a:lumMod val="75000"/>
                </a:schemeClr>
              </a:solidFill>
            </a:endParaRPr>
          </a:p>
          <a:p>
            <a:pPr defTabSz="452438">
              <a:buClr>
                <a:schemeClr val="accent1">
                  <a:lumMod val="75000"/>
                </a:schemeClr>
              </a:buClr>
            </a:pPr>
            <a:r>
              <a:rPr lang="nl-NL" dirty="0">
                <a:solidFill>
                  <a:schemeClr val="accent1">
                    <a:lumMod val="75000"/>
                  </a:schemeClr>
                </a:solidFill>
              </a:rPr>
              <a:t>5</a:t>
            </a:r>
            <a:r>
              <a:rPr lang="nl-NL" b="0" dirty="0">
                <a:solidFill>
                  <a:schemeClr val="accent1">
                    <a:lumMod val="75000"/>
                  </a:schemeClr>
                </a:solidFill>
              </a:rPr>
              <a:t>	15	 </a:t>
            </a:r>
            <a:r>
              <a:rPr lang="nl-NL" b="0" dirty="0">
                <a:solidFill>
                  <a:schemeClr val="bg1">
                    <a:lumMod val="65000"/>
                  </a:schemeClr>
                </a:solidFill>
              </a:rPr>
              <a:t>X</a:t>
            </a:r>
            <a:r>
              <a:rPr lang="nl-NL" b="0" dirty="0">
                <a:solidFill>
                  <a:schemeClr val="accent1">
                    <a:lumMod val="75000"/>
                  </a:schemeClr>
                </a:solidFill>
              </a:rPr>
              <a:t>				</a:t>
            </a:r>
            <a:r>
              <a:rPr lang="nl-NL" dirty="0">
                <a:solidFill>
                  <a:schemeClr val="accent1">
                    <a:lumMod val="75000"/>
                  </a:schemeClr>
                </a:solidFill>
              </a:rPr>
              <a:t>13</a:t>
            </a:r>
            <a:r>
              <a:rPr lang="nl-NL" b="0" dirty="0">
                <a:solidFill>
                  <a:schemeClr val="accent1">
                    <a:lumMod val="75000"/>
                  </a:schemeClr>
                </a:solidFill>
              </a:rPr>
              <a:t>		32</a:t>
            </a:r>
            <a:endParaRPr lang="nl-NL" dirty="0">
              <a:solidFill>
                <a:schemeClr val="accent1">
                  <a:lumMod val="75000"/>
                </a:schemeClr>
              </a:solidFill>
            </a:endParaRPr>
          </a:p>
          <a:p>
            <a:pPr lvl="3" indent="0">
              <a:buClr>
                <a:schemeClr val="accent1">
                  <a:lumMod val="75000"/>
                </a:schemeClr>
              </a:buClr>
              <a:buNone/>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79AAF6FA-98FA-7782-6288-3F925FC9B68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00FBA64C-6059-B2F4-B128-FDA61EC8A21D}"/>
              </a:ext>
            </a:extLst>
          </p:cNvPr>
          <p:cNvPicPr>
            <a:picLocks noChangeAspect="1"/>
          </p:cNvPicPr>
          <p:nvPr/>
        </p:nvPicPr>
        <p:blipFill>
          <a:blip r:embed="rId3"/>
          <a:stretch>
            <a:fillRect/>
          </a:stretch>
        </p:blipFill>
        <p:spPr>
          <a:xfrm>
            <a:off x="6226490" y="167122"/>
            <a:ext cx="5965510" cy="6340266"/>
          </a:xfrm>
          <a:prstGeom prst="rect">
            <a:avLst/>
          </a:prstGeom>
        </p:spPr>
      </p:pic>
      <p:sp>
        <p:nvSpPr>
          <p:cNvPr id="7" name="Rechthoek 6">
            <a:extLst>
              <a:ext uri="{FF2B5EF4-FFF2-40B4-BE49-F238E27FC236}">
                <a16:creationId xmlns:a16="http://schemas.microsoft.com/office/drawing/2014/main" id="{C79560EC-BFA5-535F-CD36-50D3B45B5171}"/>
              </a:ext>
            </a:extLst>
          </p:cNvPr>
          <p:cNvSpPr/>
          <p:nvPr/>
        </p:nvSpPr>
        <p:spPr>
          <a:xfrm>
            <a:off x="6322957" y="1095239"/>
            <a:ext cx="4160746" cy="831503"/>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11">
            <a:extLst>
              <a:ext uri="{FF2B5EF4-FFF2-40B4-BE49-F238E27FC236}">
                <a16:creationId xmlns:a16="http://schemas.microsoft.com/office/drawing/2014/main" id="{BEF473AE-AD81-2911-BC2D-ECBDC7A3F7A7}"/>
              </a:ext>
            </a:extLst>
          </p:cNvPr>
          <p:cNvCxnSpPr/>
          <p:nvPr/>
        </p:nvCxnSpPr>
        <p:spPr>
          <a:xfrm flipH="1">
            <a:off x="1355464" y="3259567"/>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936A3FF-3252-03D0-B9AB-981B688967CE}"/>
              </a:ext>
            </a:extLst>
          </p:cNvPr>
          <p:cNvCxnSpPr/>
          <p:nvPr/>
        </p:nvCxnSpPr>
        <p:spPr>
          <a:xfrm flipH="1">
            <a:off x="4040196" y="3273014"/>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9216976-5B68-5C76-F6E0-0D4581C0FC45}"/>
              </a:ext>
            </a:extLst>
          </p:cNvPr>
          <p:cNvCxnSpPr/>
          <p:nvPr/>
        </p:nvCxnSpPr>
        <p:spPr>
          <a:xfrm flipH="1">
            <a:off x="799037" y="3917576"/>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D31E81C-7F4E-2805-F749-A587577B5FDB}"/>
              </a:ext>
            </a:extLst>
          </p:cNvPr>
          <p:cNvCxnSpPr>
            <a:cxnSpLocks/>
          </p:cNvCxnSpPr>
          <p:nvPr/>
        </p:nvCxnSpPr>
        <p:spPr>
          <a:xfrm>
            <a:off x="1466316" y="3928025"/>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3397FD5-2394-341E-BABD-482293A8BA2E}"/>
              </a:ext>
            </a:extLst>
          </p:cNvPr>
          <p:cNvCxnSpPr/>
          <p:nvPr/>
        </p:nvCxnSpPr>
        <p:spPr>
          <a:xfrm flipH="1">
            <a:off x="3565067" y="3917576"/>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40BF64-0A17-D1C2-0FCE-30B63085958A}"/>
              </a:ext>
            </a:extLst>
          </p:cNvPr>
          <p:cNvCxnSpPr>
            <a:cxnSpLocks/>
          </p:cNvCxnSpPr>
          <p:nvPr/>
        </p:nvCxnSpPr>
        <p:spPr>
          <a:xfrm>
            <a:off x="4120877" y="3928025"/>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6F4BE5CF-C2FC-135E-B7F3-8D9017C00A8A}"/>
              </a:ext>
            </a:extLst>
          </p:cNvPr>
          <p:cNvCxnSpPr>
            <a:cxnSpLocks/>
          </p:cNvCxnSpPr>
          <p:nvPr/>
        </p:nvCxnSpPr>
        <p:spPr>
          <a:xfrm>
            <a:off x="4554071" y="3256868"/>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33809D6-75F8-3B54-4BE3-5DB03767E120}"/>
              </a:ext>
            </a:extLst>
          </p:cNvPr>
          <p:cNvCxnSpPr>
            <a:cxnSpLocks/>
          </p:cNvCxnSpPr>
          <p:nvPr/>
        </p:nvCxnSpPr>
        <p:spPr>
          <a:xfrm>
            <a:off x="1892449" y="3270016"/>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21D6D60-CD49-528C-FF53-9785D428DC98}"/>
              </a:ext>
            </a:extLst>
          </p:cNvPr>
          <p:cNvCxnSpPr>
            <a:cxnSpLocks/>
          </p:cNvCxnSpPr>
          <p:nvPr/>
        </p:nvCxnSpPr>
        <p:spPr>
          <a:xfrm>
            <a:off x="1234702" y="3938475"/>
            <a:ext cx="5205"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46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1A79-7D13-EE42-5200-C74E81EF1E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26E04-D4BD-672D-9A60-6785F2CDEECE}"/>
              </a:ext>
            </a:extLst>
          </p:cNvPr>
          <p:cNvSpPr>
            <a:spLocks noGrp="1"/>
          </p:cNvSpPr>
          <p:nvPr>
            <p:ph type="title"/>
          </p:nvPr>
        </p:nvSpPr>
        <p:spPr/>
        <p:txBody>
          <a:bodyPr/>
          <a:lstStyle/>
          <a:p>
            <a:r>
              <a:rPr lang="nl-NL" dirty="0">
                <a:solidFill>
                  <a:srgbClr val="FC6868"/>
                </a:solidFill>
              </a:rPr>
              <a:t>Resultaten</a:t>
            </a:r>
          </a:p>
        </p:txBody>
      </p:sp>
      <p:sp>
        <p:nvSpPr>
          <p:cNvPr id="3" name="Tijdelijke aanduiding voor tekst 2">
            <a:extLst>
              <a:ext uri="{FF2B5EF4-FFF2-40B4-BE49-F238E27FC236}">
                <a16:creationId xmlns:a16="http://schemas.microsoft.com/office/drawing/2014/main" id="{169BD672-D002-A364-907E-10991931C098}"/>
              </a:ext>
            </a:extLst>
          </p:cNvPr>
          <p:cNvSpPr>
            <a:spLocks noGrp="1"/>
          </p:cNvSpPr>
          <p:nvPr>
            <p:ph type="body" sz="quarter" idx="10"/>
          </p:nvPr>
        </p:nvSpPr>
        <p:spPr>
          <a:xfrm>
            <a:off x="619125" y="1577666"/>
            <a:ext cx="10966451" cy="4320000"/>
          </a:xfrm>
        </p:spPr>
        <p:txBody>
          <a:bodyPr/>
          <a:lstStyle/>
          <a:p>
            <a:pPr>
              <a:buClr>
                <a:schemeClr val="accent1">
                  <a:lumMod val="75000"/>
                </a:schemeClr>
              </a:buClr>
            </a:pPr>
            <a:r>
              <a:rPr lang="nl-NL" dirty="0">
                <a:solidFill>
                  <a:schemeClr val="accent1">
                    <a:lumMod val="75000"/>
                  </a:schemeClr>
                </a:solidFill>
              </a:rPr>
              <a:t>Groep A</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vaak malpositie</a:t>
            </a:r>
            <a:br>
              <a:rPr lang="nl-NL" b="0" dirty="0">
                <a:solidFill>
                  <a:schemeClr val="accent1">
                    <a:lumMod val="75000"/>
                  </a:schemeClr>
                </a:solidFill>
              </a:rPr>
            </a:br>
            <a:r>
              <a:rPr lang="nl-NL" b="0" dirty="0">
                <a:solidFill>
                  <a:schemeClr val="accent1">
                    <a:lumMod val="75000"/>
                  </a:schemeClr>
                </a:solidFill>
              </a:rPr>
              <a:t>(m.n. </a:t>
            </a:r>
            <a:r>
              <a:rPr lang="nl-NL" b="0" dirty="0" err="1">
                <a:solidFill>
                  <a:schemeClr val="accent1">
                    <a:lumMod val="75000"/>
                  </a:schemeClr>
                </a:solidFill>
              </a:rPr>
              <a:t>endobronchiaal</a:t>
            </a:r>
            <a:r>
              <a:rPr lang="nl-NL" b="0" dirty="0">
                <a:solidFill>
                  <a:schemeClr val="accent1">
                    <a:lumMod val="75000"/>
                  </a:schemeClr>
                </a:solidFill>
              </a:rPr>
              <a:t> 14.8 </a:t>
            </a:r>
            <a:r>
              <a:rPr lang="nl-NL" b="0" dirty="0" err="1">
                <a:solidFill>
                  <a:schemeClr val="accent1">
                    <a:lumMod val="75000"/>
                  </a:schemeClr>
                </a:solidFill>
              </a:rPr>
              <a:t>vs</a:t>
            </a:r>
            <a:r>
              <a:rPr lang="nl-NL" b="0" dirty="0">
                <a:solidFill>
                  <a:schemeClr val="accent1">
                    <a:lumMod val="75000"/>
                  </a:schemeClr>
                </a:solidFill>
              </a:rPr>
              <a:t> 32%)</a:t>
            </a:r>
            <a:br>
              <a:rPr lang="nl-NL" b="0" dirty="0">
                <a:solidFill>
                  <a:schemeClr val="accent1">
                    <a:lumMod val="75000"/>
                  </a:schemeClr>
                </a:solidFill>
              </a:rPr>
            </a:br>
            <a:endParaRPr lang="nl-NL" b="0" dirty="0">
              <a:solidFill>
                <a:schemeClr val="accent1">
                  <a:lumMod val="75000"/>
                </a:schemeClr>
              </a:solidFill>
            </a:endParaRP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tijd</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vaak &gt;1 poging</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complicatie</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post extubatie </a:t>
            </a:r>
            <a:r>
              <a:rPr lang="nl-NL" b="0" dirty="0" err="1">
                <a:solidFill>
                  <a:schemeClr val="accent1">
                    <a:lumMod val="75000"/>
                  </a:schemeClr>
                </a:solidFill>
              </a:rPr>
              <a:t>stridor</a:t>
            </a:r>
            <a:endParaRPr lang="nl-NL" b="0" dirty="0">
              <a:solidFill>
                <a:schemeClr val="accent1">
                  <a:lumMod val="75000"/>
                </a:schemeClr>
              </a:solidFill>
            </a:endParaRPr>
          </a:p>
          <a:p>
            <a:pPr marL="457200" indent="-457200">
              <a:buClr>
                <a:schemeClr val="accent1">
                  <a:lumMod val="75000"/>
                </a:schemeClr>
              </a:buClr>
              <a:buFont typeface="Arial" panose="020B0604020202020204" pitchFamily="34" charset="0"/>
              <a:buChar char="•"/>
            </a:pPr>
            <a:endParaRPr lang="nl-NL" b="0" dirty="0">
              <a:solidFill>
                <a:schemeClr val="accent1">
                  <a:lumMod val="75000"/>
                </a:schemeClr>
              </a:solidFill>
            </a:endParaRPr>
          </a:p>
          <a:p>
            <a:pPr>
              <a:buClr>
                <a:schemeClr val="accent1">
                  <a:lumMod val="75000"/>
                </a:schemeClr>
              </a:buClr>
            </a:pPr>
            <a:br>
              <a:rPr lang="nl-NL" b="0" dirty="0">
                <a:solidFill>
                  <a:schemeClr val="accent1">
                    <a:lumMod val="75000"/>
                  </a:schemeClr>
                </a:solidFill>
              </a:rPr>
            </a:br>
            <a:endParaRPr lang="nl-NL" dirty="0">
              <a:solidFill>
                <a:schemeClr val="accent1">
                  <a:lumMod val="75000"/>
                </a:schemeClr>
              </a:solidFill>
            </a:endParaRPr>
          </a:p>
          <a:p>
            <a:pPr marL="1087200" lvl="3" indent="-457200">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A8AED7E3-675B-14CB-ABCF-ECB690AD49A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EE6769BA-D163-2793-0519-FBA66F7D694B}"/>
              </a:ext>
            </a:extLst>
          </p:cNvPr>
          <p:cNvPicPr>
            <a:picLocks noChangeAspect="1"/>
          </p:cNvPicPr>
          <p:nvPr/>
        </p:nvPicPr>
        <p:blipFill>
          <a:blip r:embed="rId3"/>
          <a:stretch>
            <a:fillRect/>
          </a:stretch>
        </p:blipFill>
        <p:spPr>
          <a:xfrm>
            <a:off x="6226490" y="167122"/>
            <a:ext cx="5965510" cy="6340266"/>
          </a:xfrm>
          <a:prstGeom prst="rect">
            <a:avLst/>
          </a:prstGeom>
        </p:spPr>
      </p:pic>
      <p:sp>
        <p:nvSpPr>
          <p:cNvPr id="7" name="Rechthoek 6">
            <a:extLst>
              <a:ext uri="{FF2B5EF4-FFF2-40B4-BE49-F238E27FC236}">
                <a16:creationId xmlns:a16="http://schemas.microsoft.com/office/drawing/2014/main" id="{C452D50B-16E1-18D6-CBE7-60FF760610C3}"/>
              </a:ext>
            </a:extLst>
          </p:cNvPr>
          <p:cNvSpPr/>
          <p:nvPr/>
        </p:nvSpPr>
        <p:spPr>
          <a:xfrm>
            <a:off x="6322957" y="1095239"/>
            <a:ext cx="4160746" cy="831503"/>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84A5B44-A0D7-9DA6-2823-09BB120C93B7}"/>
              </a:ext>
            </a:extLst>
          </p:cNvPr>
          <p:cNvSpPr/>
          <p:nvPr/>
        </p:nvSpPr>
        <p:spPr>
          <a:xfrm>
            <a:off x="6322957" y="2222204"/>
            <a:ext cx="4160746" cy="331650"/>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3B2057C-030E-110D-0CFD-7B50BC98BC3F}"/>
              </a:ext>
            </a:extLst>
          </p:cNvPr>
          <p:cNvSpPr/>
          <p:nvPr/>
        </p:nvSpPr>
        <p:spPr>
          <a:xfrm>
            <a:off x="6322957" y="2651234"/>
            <a:ext cx="4160746" cy="331650"/>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9B6E89D-8436-8033-B19B-F3D229E489C6}"/>
              </a:ext>
            </a:extLst>
          </p:cNvPr>
          <p:cNvSpPr/>
          <p:nvPr/>
        </p:nvSpPr>
        <p:spPr>
          <a:xfrm>
            <a:off x="6322957" y="3073804"/>
            <a:ext cx="4160746" cy="331650"/>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6351E6CB-79AB-471C-BC6F-1ACEFA1B4016}"/>
              </a:ext>
            </a:extLst>
          </p:cNvPr>
          <p:cNvSpPr/>
          <p:nvPr/>
        </p:nvSpPr>
        <p:spPr>
          <a:xfrm>
            <a:off x="6322957" y="4703954"/>
            <a:ext cx="4160746" cy="331650"/>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122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4131-9262-864A-5E6C-F09560D552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57E96-0C61-C160-925D-28F89D163D81}"/>
              </a:ext>
            </a:extLst>
          </p:cNvPr>
          <p:cNvSpPr>
            <a:spLocks noGrp="1"/>
          </p:cNvSpPr>
          <p:nvPr>
            <p:ph type="title"/>
          </p:nvPr>
        </p:nvSpPr>
        <p:spPr/>
        <p:txBody>
          <a:bodyPr/>
          <a:lstStyle/>
          <a:p>
            <a:r>
              <a:rPr lang="nl-NL" dirty="0">
                <a:solidFill>
                  <a:srgbClr val="FC6868"/>
                </a:solidFill>
              </a:rPr>
              <a:t>Resultaten</a:t>
            </a:r>
          </a:p>
        </p:txBody>
      </p:sp>
      <p:sp>
        <p:nvSpPr>
          <p:cNvPr id="3" name="Tijdelijke aanduiding voor tekst 2">
            <a:extLst>
              <a:ext uri="{FF2B5EF4-FFF2-40B4-BE49-F238E27FC236}">
                <a16:creationId xmlns:a16="http://schemas.microsoft.com/office/drawing/2014/main" id="{9CA015C6-2A6E-4581-72F2-0FF1A6D94E52}"/>
              </a:ext>
            </a:extLst>
          </p:cNvPr>
          <p:cNvSpPr>
            <a:spLocks noGrp="1"/>
          </p:cNvSpPr>
          <p:nvPr>
            <p:ph type="body" sz="quarter" idx="10"/>
          </p:nvPr>
        </p:nvSpPr>
        <p:spPr>
          <a:xfrm>
            <a:off x="619125" y="1577666"/>
            <a:ext cx="10966451" cy="4320000"/>
          </a:xfrm>
        </p:spPr>
        <p:txBody>
          <a:bodyPr/>
          <a:lstStyle/>
          <a:p>
            <a:pPr>
              <a:buClr>
                <a:schemeClr val="accent1">
                  <a:lumMod val="75000"/>
                </a:schemeClr>
              </a:buClr>
            </a:pPr>
            <a:r>
              <a:rPr lang="nl-NL" dirty="0">
                <a:solidFill>
                  <a:schemeClr val="accent1">
                    <a:lumMod val="75000"/>
                  </a:schemeClr>
                </a:solidFill>
              </a:rPr>
              <a:t>Groep A</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minder vaak malpositie</a:t>
            </a:r>
            <a:br>
              <a:rPr lang="nl-NL" b="0" dirty="0">
                <a:solidFill>
                  <a:schemeClr val="accent1">
                    <a:lumMod val="75000"/>
                  </a:schemeClr>
                </a:solidFill>
              </a:rPr>
            </a:br>
            <a:r>
              <a:rPr lang="nl-NL" b="0" dirty="0">
                <a:solidFill>
                  <a:schemeClr val="accent1">
                    <a:lumMod val="75000"/>
                  </a:schemeClr>
                </a:solidFill>
              </a:rPr>
              <a:t>(m.n. </a:t>
            </a:r>
            <a:r>
              <a:rPr lang="nl-NL" b="0" dirty="0" err="1">
                <a:solidFill>
                  <a:schemeClr val="accent1">
                    <a:lumMod val="75000"/>
                  </a:schemeClr>
                </a:solidFill>
              </a:rPr>
              <a:t>endobronchiaal</a:t>
            </a:r>
            <a:r>
              <a:rPr lang="nl-NL" b="0" dirty="0">
                <a:solidFill>
                  <a:schemeClr val="accent1">
                    <a:lumMod val="75000"/>
                  </a:schemeClr>
                </a:solidFill>
              </a:rPr>
              <a:t> 14.8 </a:t>
            </a:r>
            <a:r>
              <a:rPr lang="nl-NL" b="0" dirty="0" err="1">
                <a:solidFill>
                  <a:schemeClr val="accent1">
                    <a:lumMod val="75000"/>
                  </a:schemeClr>
                </a:solidFill>
              </a:rPr>
              <a:t>vs</a:t>
            </a:r>
            <a:r>
              <a:rPr lang="nl-NL" b="0" dirty="0">
                <a:solidFill>
                  <a:schemeClr val="accent1">
                    <a:lumMod val="75000"/>
                  </a:schemeClr>
                </a:solidFill>
              </a:rPr>
              <a:t> 32%)</a:t>
            </a:r>
            <a:br>
              <a:rPr lang="nl-NL" b="0" dirty="0">
                <a:solidFill>
                  <a:schemeClr val="accent1">
                    <a:lumMod val="75000"/>
                  </a:schemeClr>
                </a:solidFill>
              </a:rPr>
            </a:br>
            <a:endParaRPr lang="nl-NL" b="0" dirty="0">
              <a:solidFill>
                <a:schemeClr val="accent1">
                  <a:lumMod val="75000"/>
                </a:schemeClr>
              </a:solidFill>
            </a:endParaRPr>
          </a:p>
          <a:p>
            <a:pPr defTabSz="452438">
              <a:buClr>
                <a:schemeClr val="accent1">
                  <a:lumMod val="75000"/>
                </a:schemeClr>
              </a:buClr>
              <a:tabLst>
                <a:tab pos="452438" algn="l"/>
              </a:tabLst>
            </a:pPr>
            <a:r>
              <a:rPr lang="nl-NL" b="0" dirty="0">
                <a:solidFill>
                  <a:schemeClr val="accent1">
                    <a:lumMod val="75000"/>
                  </a:schemeClr>
                </a:solidFill>
              </a:rPr>
              <a:t>	</a:t>
            </a:r>
            <a:r>
              <a:rPr lang="nl-NL" dirty="0">
                <a:solidFill>
                  <a:schemeClr val="accent1">
                    <a:lumMod val="75000"/>
                  </a:schemeClr>
                </a:solidFill>
              </a:rPr>
              <a:t>A=100</a:t>
            </a:r>
            <a:r>
              <a:rPr lang="nl-NL" b="0" dirty="0">
                <a:solidFill>
                  <a:schemeClr val="accent1">
                    <a:lumMod val="75000"/>
                  </a:schemeClr>
                </a:solidFill>
              </a:rPr>
              <a:t>				</a:t>
            </a:r>
            <a:r>
              <a:rPr lang="nl-NL" dirty="0">
                <a:solidFill>
                  <a:schemeClr val="accent1">
                    <a:lumMod val="75000"/>
                  </a:schemeClr>
                </a:solidFill>
              </a:rPr>
              <a:t>B=101</a:t>
            </a:r>
          </a:p>
          <a:p>
            <a:pPr defTabSz="452438">
              <a:buClr>
                <a:schemeClr val="accent1">
                  <a:lumMod val="75000"/>
                </a:schemeClr>
              </a:buClr>
              <a:tabLst>
                <a:tab pos="452438" algn="l"/>
              </a:tabLst>
            </a:pPr>
            <a:br>
              <a:rPr lang="nl-NL" b="0" dirty="0">
                <a:solidFill>
                  <a:schemeClr val="accent1">
                    <a:lumMod val="75000"/>
                  </a:schemeClr>
                </a:solidFill>
              </a:rPr>
            </a:br>
            <a:r>
              <a:rPr lang="nl-NL" b="0" dirty="0">
                <a:solidFill>
                  <a:schemeClr val="accent1">
                    <a:lumMod val="75000"/>
                  </a:schemeClr>
                </a:solidFill>
              </a:rPr>
              <a:t>	</a:t>
            </a:r>
            <a:r>
              <a:rPr lang="nl-NL" dirty="0">
                <a:solidFill>
                  <a:schemeClr val="accent1">
                    <a:lumMod val="75000"/>
                  </a:schemeClr>
                </a:solidFill>
              </a:rPr>
              <a:t>27</a:t>
            </a:r>
            <a:r>
              <a:rPr lang="nl-NL" b="0" dirty="0">
                <a:solidFill>
                  <a:schemeClr val="accent1">
                    <a:lumMod val="75000"/>
                  </a:schemeClr>
                </a:solidFill>
              </a:rPr>
              <a:t>		</a:t>
            </a:r>
            <a:r>
              <a:rPr lang="nl-NL" b="0" dirty="0">
                <a:solidFill>
                  <a:schemeClr val="bg1">
                    <a:lumMod val="65000"/>
                  </a:schemeClr>
                </a:solidFill>
              </a:rPr>
              <a:t>74</a:t>
            </a:r>
            <a:r>
              <a:rPr lang="nl-NL" b="0" dirty="0">
                <a:solidFill>
                  <a:schemeClr val="accent1">
                    <a:lumMod val="75000"/>
                  </a:schemeClr>
                </a:solidFill>
              </a:rPr>
              <a:t>				</a:t>
            </a:r>
            <a:r>
              <a:rPr lang="nl-NL" dirty="0">
                <a:solidFill>
                  <a:schemeClr val="accent1">
                    <a:lumMod val="75000"/>
                  </a:schemeClr>
                </a:solidFill>
              </a:rPr>
              <a:t>45</a:t>
            </a:r>
            <a:r>
              <a:rPr lang="nl-NL" b="0" dirty="0">
                <a:solidFill>
                  <a:schemeClr val="accent1">
                    <a:lumMod val="75000"/>
                  </a:schemeClr>
                </a:solidFill>
              </a:rPr>
              <a:t>		</a:t>
            </a:r>
            <a:r>
              <a:rPr lang="nl-NL" b="0" dirty="0">
                <a:solidFill>
                  <a:schemeClr val="bg1">
                    <a:lumMod val="65000"/>
                  </a:schemeClr>
                </a:solidFill>
              </a:rPr>
              <a:t>55</a:t>
            </a:r>
          </a:p>
          <a:p>
            <a:pPr defTabSz="452438">
              <a:buClr>
                <a:schemeClr val="accent1">
                  <a:lumMod val="75000"/>
                </a:schemeClr>
              </a:buClr>
              <a:tabLst>
                <a:tab pos="452438" algn="l"/>
              </a:tabLst>
            </a:pPr>
            <a:endParaRPr lang="nl-NL" b="0" dirty="0">
              <a:solidFill>
                <a:schemeClr val="accent1">
                  <a:lumMod val="75000"/>
                </a:schemeClr>
              </a:solidFill>
            </a:endParaRPr>
          </a:p>
          <a:p>
            <a:pPr defTabSz="452438">
              <a:buClr>
                <a:schemeClr val="accent1">
                  <a:lumMod val="75000"/>
                </a:schemeClr>
              </a:buClr>
            </a:pPr>
            <a:r>
              <a:rPr lang="nl-NL" dirty="0">
                <a:solidFill>
                  <a:schemeClr val="bg2"/>
                </a:solidFill>
              </a:rPr>
              <a:t>5</a:t>
            </a:r>
            <a:r>
              <a:rPr lang="nl-NL" b="0" dirty="0">
                <a:solidFill>
                  <a:schemeClr val="accent1">
                    <a:lumMod val="75000"/>
                  </a:schemeClr>
                </a:solidFill>
              </a:rPr>
              <a:t>	15	 </a:t>
            </a:r>
            <a:r>
              <a:rPr lang="nl-NL" b="0" dirty="0">
                <a:solidFill>
                  <a:schemeClr val="bg1">
                    <a:lumMod val="65000"/>
                  </a:schemeClr>
                </a:solidFill>
              </a:rPr>
              <a:t>X</a:t>
            </a:r>
            <a:r>
              <a:rPr lang="nl-NL" b="0" dirty="0">
                <a:solidFill>
                  <a:schemeClr val="accent1">
                    <a:lumMod val="75000"/>
                  </a:schemeClr>
                </a:solidFill>
              </a:rPr>
              <a:t>				</a:t>
            </a:r>
            <a:r>
              <a:rPr lang="nl-NL" dirty="0">
                <a:solidFill>
                  <a:schemeClr val="bg2"/>
                </a:solidFill>
              </a:rPr>
              <a:t>13</a:t>
            </a:r>
            <a:r>
              <a:rPr lang="nl-NL" b="0" dirty="0">
                <a:solidFill>
                  <a:schemeClr val="accent1">
                    <a:lumMod val="75000"/>
                  </a:schemeClr>
                </a:solidFill>
              </a:rPr>
              <a:t>		32</a:t>
            </a:r>
            <a:endParaRPr lang="nl-NL" dirty="0">
              <a:solidFill>
                <a:schemeClr val="accent1">
                  <a:lumMod val="75000"/>
                </a:schemeClr>
              </a:solidFill>
            </a:endParaRPr>
          </a:p>
          <a:p>
            <a:pPr lvl="3" indent="0">
              <a:buClr>
                <a:schemeClr val="accent1">
                  <a:lumMod val="75000"/>
                </a:schemeClr>
              </a:buClr>
              <a:buNone/>
            </a:pPr>
            <a:endParaRPr lang="nl-NL" b="0" dirty="0">
              <a:solidFill>
                <a:schemeClr val="accent1">
                  <a:lumMod val="75000"/>
                </a:schemeClr>
              </a:solidFill>
            </a:endParaRPr>
          </a:p>
          <a:p>
            <a:pPr defTabSz="355600"/>
            <a:r>
              <a:rPr lang="nl-NL" b="0" dirty="0">
                <a:solidFill>
                  <a:schemeClr val="accent1">
                    <a:lumMod val="75000"/>
                  </a:schemeClr>
                </a:solidFill>
                <a:latin typeface="Segoe UI" panose="020B0502040204020203" pitchFamily="34" charset="0"/>
                <a:cs typeface="Segoe UI" panose="020B0502040204020203" pitchFamily="34" charset="0"/>
              </a:rPr>
              <a:t>→	S</a:t>
            </a:r>
            <a:r>
              <a:rPr lang="nl-NL" b="0" dirty="0">
                <a:solidFill>
                  <a:schemeClr val="accent1">
                    <a:lumMod val="75000"/>
                  </a:schemeClr>
                </a:solidFill>
              </a:rPr>
              <a:t>ensitiviteit 100%</a:t>
            </a:r>
            <a:br>
              <a:rPr lang="nl-NL" b="0" dirty="0">
                <a:solidFill>
                  <a:schemeClr val="accent1">
                    <a:lumMod val="75000"/>
                  </a:schemeClr>
                </a:solidFill>
              </a:rPr>
            </a:br>
            <a:r>
              <a:rPr lang="nl-NL" b="0" dirty="0">
                <a:solidFill>
                  <a:schemeClr val="accent1">
                    <a:lumMod val="75000"/>
                  </a:schemeClr>
                </a:solidFill>
              </a:rPr>
              <a:t>	Specificiteit 60%</a:t>
            </a: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FCAFDBA-C74E-2D59-0B23-68C55B076A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E52B0718-3E6B-74DE-A824-F6DFB7E34E7B}"/>
              </a:ext>
            </a:extLst>
          </p:cNvPr>
          <p:cNvPicPr>
            <a:picLocks noChangeAspect="1"/>
          </p:cNvPicPr>
          <p:nvPr/>
        </p:nvPicPr>
        <p:blipFill>
          <a:blip r:embed="rId3"/>
          <a:stretch>
            <a:fillRect/>
          </a:stretch>
        </p:blipFill>
        <p:spPr>
          <a:xfrm>
            <a:off x="6226490" y="167122"/>
            <a:ext cx="5965510" cy="6340266"/>
          </a:xfrm>
          <a:prstGeom prst="rect">
            <a:avLst/>
          </a:prstGeom>
        </p:spPr>
      </p:pic>
      <p:sp>
        <p:nvSpPr>
          <p:cNvPr id="7" name="Rechthoek 6">
            <a:extLst>
              <a:ext uri="{FF2B5EF4-FFF2-40B4-BE49-F238E27FC236}">
                <a16:creationId xmlns:a16="http://schemas.microsoft.com/office/drawing/2014/main" id="{5D572053-07FD-A722-2055-DCD7260913E1}"/>
              </a:ext>
            </a:extLst>
          </p:cNvPr>
          <p:cNvSpPr/>
          <p:nvPr/>
        </p:nvSpPr>
        <p:spPr>
          <a:xfrm>
            <a:off x="6322957" y="1095239"/>
            <a:ext cx="4160746" cy="831503"/>
          </a:xfrm>
          <a:prstGeom prst="rect">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11">
            <a:extLst>
              <a:ext uri="{FF2B5EF4-FFF2-40B4-BE49-F238E27FC236}">
                <a16:creationId xmlns:a16="http://schemas.microsoft.com/office/drawing/2014/main" id="{C2B93D3C-C4F9-AE68-A16B-D6F31C2833D6}"/>
              </a:ext>
            </a:extLst>
          </p:cNvPr>
          <p:cNvCxnSpPr/>
          <p:nvPr/>
        </p:nvCxnSpPr>
        <p:spPr>
          <a:xfrm flipH="1">
            <a:off x="1355464" y="3259567"/>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A27D38E-1F92-063A-4E9B-427FEE3FDE10}"/>
              </a:ext>
            </a:extLst>
          </p:cNvPr>
          <p:cNvCxnSpPr/>
          <p:nvPr/>
        </p:nvCxnSpPr>
        <p:spPr>
          <a:xfrm flipH="1">
            <a:off x="4040196" y="3273014"/>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5F06820-391A-23B7-D7D1-B15A21B191C8}"/>
              </a:ext>
            </a:extLst>
          </p:cNvPr>
          <p:cNvCxnSpPr/>
          <p:nvPr/>
        </p:nvCxnSpPr>
        <p:spPr>
          <a:xfrm flipH="1">
            <a:off x="799037" y="3917576"/>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8011A4D1-3599-3BB2-2C48-A06001ACF5A1}"/>
              </a:ext>
            </a:extLst>
          </p:cNvPr>
          <p:cNvCxnSpPr>
            <a:cxnSpLocks/>
          </p:cNvCxnSpPr>
          <p:nvPr/>
        </p:nvCxnSpPr>
        <p:spPr>
          <a:xfrm>
            <a:off x="1466316" y="3928025"/>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378A6FC-F83B-7016-A0DD-9F0410F861BB}"/>
              </a:ext>
            </a:extLst>
          </p:cNvPr>
          <p:cNvCxnSpPr/>
          <p:nvPr/>
        </p:nvCxnSpPr>
        <p:spPr>
          <a:xfrm flipH="1">
            <a:off x="3565067" y="3917576"/>
            <a:ext cx="225910" cy="3119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6DCCCDEA-9B41-3ABC-DE2B-D0B152177D28}"/>
              </a:ext>
            </a:extLst>
          </p:cNvPr>
          <p:cNvCxnSpPr>
            <a:cxnSpLocks/>
          </p:cNvCxnSpPr>
          <p:nvPr/>
        </p:nvCxnSpPr>
        <p:spPr>
          <a:xfrm>
            <a:off x="4120877" y="3928025"/>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5DE476E4-4853-9899-6858-0D395D0FE20C}"/>
              </a:ext>
            </a:extLst>
          </p:cNvPr>
          <p:cNvCxnSpPr>
            <a:cxnSpLocks/>
          </p:cNvCxnSpPr>
          <p:nvPr/>
        </p:nvCxnSpPr>
        <p:spPr>
          <a:xfrm>
            <a:off x="4554071" y="3256868"/>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88033BD3-0599-09F9-C3E5-22715F089521}"/>
              </a:ext>
            </a:extLst>
          </p:cNvPr>
          <p:cNvCxnSpPr>
            <a:cxnSpLocks/>
          </p:cNvCxnSpPr>
          <p:nvPr/>
        </p:nvCxnSpPr>
        <p:spPr>
          <a:xfrm>
            <a:off x="1892449" y="3270016"/>
            <a:ext cx="145229"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C8A56B08-3872-0B1A-44C2-B6D35684542E}"/>
              </a:ext>
            </a:extLst>
          </p:cNvPr>
          <p:cNvCxnSpPr>
            <a:cxnSpLocks/>
          </p:cNvCxnSpPr>
          <p:nvPr/>
        </p:nvCxnSpPr>
        <p:spPr>
          <a:xfrm>
            <a:off x="1234702" y="3938475"/>
            <a:ext cx="5205" cy="2910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45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5495-CF0E-DE66-BE4A-8D68346473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BE9815-41D9-A473-D0AE-27BF32007109}"/>
              </a:ext>
            </a:extLst>
          </p:cNvPr>
          <p:cNvSpPr>
            <a:spLocks noGrp="1"/>
          </p:cNvSpPr>
          <p:nvPr>
            <p:ph type="title"/>
          </p:nvPr>
        </p:nvSpPr>
        <p:spPr/>
        <p:txBody>
          <a:bodyPr/>
          <a:lstStyle/>
          <a:p>
            <a:r>
              <a:rPr lang="nl-NL" dirty="0">
                <a:solidFill>
                  <a:srgbClr val="FC6868"/>
                </a:solidFill>
              </a:rPr>
              <a:t>Discussie &amp; Conclusie</a:t>
            </a:r>
          </a:p>
        </p:txBody>
      </p:sp>
      <p:sp>
        <p:nvSpPr>
          <p:cNvPr id="3" name="Tijdelijke aanduiding voor tekst 2">
            <a:extLst>
              <a:ext uri="{FF2B5EF4-FFF2-40B4-BE49-F238E27FC236}">
                <a16:creationId xmlns:a16="http://schemas.microsoft.com/office/drawing/2014/main" id="{4373D0A6-E477-92AA-3FCB-E05DE4BDFD67}"/>
              </a:ext>
            </a:extLst>
          </p:cNvPr>
          <p:cNvSpPr>
            <a:spLocks noGrp="1"/>
          </p:cNvSpPr>
          <p:nvPr>
            <p:ph type="body" sz="quarter" idx="10"/>
          </p:nvPr>
        </p:nvSpPr>
        <p:spPr>
          <a:xfrm>
            <a:off x="619125" y="1577666"/>
            <a:ext cx="10966451" cy="4320000"/>
          </a:xfrm>
        </p:spPr>
        <p:txBody>
          <a:bodyPr/>
          <a:lstStyle/>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Voordelen echo: niet-invasief, geen straling, pijnloos, snel, real-time, voorhanden, </a:t>
            </a:r>
            <a:r>
              <a:rPr lang="nl-NL" b="0" i="1" dirty="0" err="1">
                <a:solidFill>
                  <a:schemeClr val="accent1">
                    <a:lumMod val="75000"/>
                  </a:schemeClr>
                </a:solidFill>
              </a:rPr>
              <a:t>requires</a:t>
            </a:r>
            <a:r>
              <a:rPr lang="nl-NL" b="0" i="1" dirty="0">
                <a:solidFill>
                  <a:schemeClr val="accent1">
                    <a:lumMod val="75000"/>
                  </a:schemeClr>
                </a:solidFill>
              </a:rPr>
              <a:t> </a:t>
            </a:r>
            <a:r>
              <a:rPr lang="nl-NL" b="0" i="1" dirty="0" err="1">
                <a:solidFill>
                  <a:schemeClr val="accent1">
                    <a:lumMod val="75000"/>
                  </a:schemeClr>
                </a:solidFill>
              </a:rPr>
              <a:t>minimal</a:t>
            </a:r>
            <a:r>
              <a:rPr lang="nl-NL" b="0" i="1" dirty="0">
                <a:solidFill>
                  <a:schemeClr val="accent1">
                    <a:lumMod val="75000"/>
                  </a:schemeClr>
                </a:solidFill>
              </a:rPr>
              <a:t> training </a:t>
            </a:r>
            <a:r>
              <a:rPr lang="nl-NL" b="0" dirty="0">
                <a:solidFill>
                  <a:schemeClr val="accent1">
                    <a:lumMod val="75000"/>
                  </a:schemeClr>
                </a:solidFill>
                <a:latin typeface="Segoe UI" panose="020B0502040204020203" pitchFamily="34" charset="0"/>
                <a:cs typeface="Segoe UI" panose="020B0502040204020203" pitchFamily="34" charset="0"/>
              </a:rPr>
              <a:t>→</a:t>
            </a:r>
            <a:r>
              <a:rPr lang="nl-NL" b="0" dirty="0">
                <a:solidFill>
                  <a:schemeClr val="accent1">
                    <a:lumMod val="75000"/>
                  </a:schemeClr>
                </a:solidFill>
              </a:rPr>
              <a:t> goed additief</a:t>
            </a:r>
          </a:p>
          <a:p>
            <a:pPr>
              <a:buClr>
                <a:schemeClr val="accent1">
                  <a:lumMod val="75000"/>
                </a:schemeClr>
              </a:buClr>
            </a:pPr>
            <a:endParaRPr lang="nl-NL" b="0" dirty="0">
              <a:solidFill>
                <a:schemeClr val="accent1">
                  <a:lumMod val="75000"/>
                </a:schemeClr>
              </a:solidFill>
            </a:endParaRP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Malpositie ETT (27 </a:t>
            </a:r>
            <a:r>
              <a:rPr lang="nl-NL" b="0" dirty="0" err="1">
                <a:solidFill>
                  <a:schemeClr val="accent1">
                    <a:lumMod val="75000"/>
                  </a:schemeClr>
                </a:solidFill>
              </a:rPr>
              <a:t>vs</a:t>
            </a:r>
            <a:r>
              <a:rPr lang="nl-NL" b="0" dirty="0">
                <a:solidFill>
                  <a:schemeClr val="accent1">
                    <a:lumMod val="75000"/>
                  </a:schemeClr>
                </a:solidFill>
              </a:rPr>
              <a:t> 45%): andere </a:t>
            </a:r>
            <a:r>
              <a:rPr lang="nl-NL" b="0" dirty="0" err="1">
                <a:solidFill>
                  <a:schemeClr val="accent1">
                    <a:lumMod val="75000"/>
                  </a:schemeClr>
                </a:solidFill>
              </a:rPr>
              <a:t>volw</a:t>
            </a:r>
            <a:r>
              <a:rPr lang="nl-NL" b="0" dirty="0">
                <a:solidFill>
                  <a:schemeClr val="accent1">
                    <a:lumMod val="75000"/>
                  </a:schemeClr>
                </a:solidFill>
              </a:rPr>
              <a:t>. studies laten lagere incidentie zien (echo </a:t>
            </a:r>
            <a:r>
              <a:rPr lang="nl-NL" b="0" dirty="0" err="1">
                <a:solidFill>
                  <a:schemeClr val="accent1">
                    <a:lumMod val="75000"/>
                  </a:schemeClr>
                </a:solidFill>
              </a:rPr>
              <a:t>vs</a:t>
            </a:r>
            <a:r>
              <a:rPr lang="nl-NL" b="0" dirty="0">
                <a:solidFill>
                  <a:schemeClr val="accent1">
                    <a:lumMod val="75000"/>
                  </a:schemeClr>
                </a:solidFill>
              </a:rPr>
              <a:t> </a:t>
            </a:r>
            <a:r>
              <a:rPr lang="nl-NL" b="0" dirty="0" err="1">
                <a:solidFill>
                  <a:schemeClr val="accent1">
                    <a:lumMod val="75000"/>
                  </a:schemeClr>
                </a:solidFill>
              </a:rPr>
              <a:t>ausc</a:t>
            </a:r>
            <a:r>
              <a:rPr lang="nl-NL" b="0" dirty="0">
                <a:solidFill>
                  <a:schemeClr val="accent1">
                    <a:lumMod val="75000"/>
                  </a:schemeClr>
                </a:solidFill>
              </a:rPr>
              <a:t>), 10-20%</a:t>
            </a:r>
          </a:p>
          <a:p>
            <a:pPr marL="457200" indent="-457200">
              <a:buClr>
                <a:schemeClr val="accent1">
                  <a:lumMod val="75000"/>
                </a:schemeClr>
              </a:buClr>
              <a:buFont typeface="Arial" panose="020B0604020202020204" pitchFamily="34" charset="0"/>
              <a:buChar char="•"/>
            </a:pPr>
            <a:r>
              <a:rPr lang="nl-NL" b="0" dirty="0" err="1">
                <a:solidFill>
                  <a:schemeClr val="accent1">
                    <a:lumMod val="75000"/>
                  </a:schemeClr>
                </a:solidFill>
              </a:rPr>
              <a:t>Oesophageale</a:t>
            </a:r>
            <a:r>
              <a:rPr lang="nl-NL" b="0" dirty="0">
                <a:solidFill>
                  <a:schemeClr val="accent1">
                    <a:lumMod val="75000"/>
                  </a:schemeClr>
                </a:solidFill>
              </a:rPr>
              <a:t> intubatie (9%), literatuur 1-25%</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Snellere detectie ook in andere studies (</a:t>
            </a:r>
            <a:r>
              <a:rPr lang="nl-NL" b="0" dirty="0" err="1">
                <a:solidFill>
                  <a:schemeClr val="accent1">
                    <a:lumMod val="75000"/>
                  </a:schemeClr>
                </a:solidFill>
              </a:rPr>
              <a:t>vs</a:t>
            </a:r>
            <a:r>
              <a:rPr lang="nl-NL" b="0" dirty="0">
                <a:solidFill>
                  <a:schemeClr val="accent1">
                    <a:lumMod val="75000"/>
                  </a:schemeClr>
                </a:solidFill>
              </a:rPr>
              <a:t> </a:t>
            </a:r>
            <a:r>
              <a:rPr lang="nl-NL" b="0" dirty="0" err="1">
                <a:solidFill>
                  <a:schemeClr val="accent1">
                    <a:lumMod val="75000"/>
                  </a:schemeClr>
                </a:solidFill>
              </a:rPr>
              <a:t>ausc</a:t>
            </a:r>
            <a:r>
              <a:rPr lang="nl-NL" b="0" dirty="0">
                <a:solidFill>
                  <a:schemeClr val="accent1">
                    <a:lumMod val="75000"/>
                  </a:schemeClr>
                </a:solidFill>
              </a:rPr>
              <a:t> + </a:t>
            </a:r>
            <a:r>
              <a:rPr lang="nl-NL" b="0" dirty="0" err="1">
                <a:solidFill>
                  <a:schemeClr val="accent1">
                    <a:lumMod val="75000"/>
                  </a:schemeClr>
                </a:solidFill>
              </a:rPr>
              <a:t>capno</a:t>
            </a:r>
            <a:r>
              <a:rPr lang="nl-NL" b="0" dirty="0">
                <a:solidFill>
                  <a:schemeClr val="accent1">
                    <a:lumMod val="75000"/>
                  </a:schemeClr>
                </a:solidFill>
              </a:rPr>
              <a:t>)</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Single center, </a:t>
            </a:r>
            <a:r>
              <a:rPr lang="nl-NL" b="0" dirty="0" err="1">
                <a:solidFill>
                  <a:schemeClr val="accent1">
                    <a:lumMod val="75000"/>
                  </a:schemeClr>
                </a:solidFill>
              </a:rPr>
              <a:t>ongeblindeerd</a:t>
            </a:r>
            <a:r>
              <a:rPr lang="nl-NL" b="0" dirty="0">
                <a:solidFill>
                  <a:schemeClr val="accent1">
                    <a:lumMod val="75000"/>
                  </a:schemeClr>
                </a:solidFill>
              </a:rPr>
              <a:t> (performance bias), uitval</a:t>
            </a:r>
          </a:p>
          <a:p>
            <a:pPr marL="457200" indent="-457200">
              <a:buClr>
                <a:schemeClr val="accent1">
                  <a:lumMod val="75000"/>
                </a:schemeClr>
              </a:buClr>
              <a:buFont typeface="Arial" panose="020B0604020202020204" pitchFamily="34" charset="0"/>
              <a:buChar char="•"/>
            </a:pPr>
            <a:endParaRPr lang="nl-NL" b="0" dirty="0">
              <a:solidFill>
                <a:schemeClr val="accent1">
                  <a:lumMod val="75000"/>
                </a:schemeClr>
              </a:solidFill>
            </a:endParaRPr>
          </a:p>
          <a:p>
            <a:pPr marL="457200" indent="-457200">
              <a:buClr>
                <a:schemeClr val="accent1">
                  <a:lumMod val="75000"/>
                </a:schemeClr>
              </a:buClr>
              <a:buFont typeface="Segoe UI" panose="020B0502040204020203" pitchFamily="34" charset="0"/>
              <a:buChar char="→"/>
            </a:pPr>
            <a:r>
              <a:rPr lang="nl-NL" b="0" dirty="0">
                <a:solidFill>
                  <a:schemeClr val="accent1">
                    <a:lumMod val="75000"/>
                  </a:schemeClr>
                </a:solidFill>
              </a:rPr>
              <a:t>Echo 100% sensitiviteit, sneller en veiliger dan conventioneel</a:t>
            </a:r>
          </a:p>
          <a:p>
            <a:pPr marL="457200" indent="-457200">
              <a:buClr>
                <a:schemeClr val="accent1">
                  <a:lumMod val="75000"/>
                </a:schemeClr>
              </a:buClr>
              <a:buFont typeface="Segoe UI" panose="020B0502040204020203" pitchFamily="34" charset="0"/>
              <a:buChar char="→"/>
            </a:pPr>
            <a:r>
              <a:rPr lang="nl-NL" b="0" dirty="0">
                <a:solidFill>
                  <a:schemeClr val="accent1">
                    <a:lumMod val="75000"/>
                  </a:schemeClr>
                </a:solidFill>
              </a:rPr>
              <a:t>Kan als aanvulling gebruikt worden als er geen </a:t>
            </a:r>
            <a:r>
              <a:rPr lang="nl-NL" b="0" dirty="0" err="1">
                <a:solidFill>
                  <a:schemeClr val="accent1">
                    <a:lumMod val="75000"/>
                  </a:schemeClr>
                </a:solidFill>
              </a:rPr>
              <a:t>capno</a:t>
            </a:r>
            <a:r>
              <a:rPr lang="nl-NL" b="0" dirty="0">
                <a:solidFill>
                  <a:schemeClr val="accent1">
                    <a:lumMod val="75000"/>
                  </a:schemeClr>
                </a:solidFill>
              </a:rPr>
              <a:t> is</a:t>
            </a:r>
          </a:p>
          <a:p>
            <a:pPr marL="457200" indent="-457200">
              <a:buClr>
                <a:schemeClr val="accent1">
                  <a:lumMod val="75000"/>
                </a:schemeClr>
              </a:buClr>
              <a:buFont typeface="Arial" panose="020B0604020202020204" pitchFamily="34" charset="0"/>
              <a:buChar char="•"/>
            </a:pPr>
            <a:endParaRPr lang="nl-NL" b="0" dirty="0">
              <a:solidFill>
                <a:schemeClr val="accent1">
                  <a:lumMod val="75000"/>
                </a:schemeClr>
              </a:solidFill>
            </a:endParaRPr>
          </a:p>
          <a:p>
            <a:endParaRPr lang="nl-NL" dirty="0"/>
          </a:p>
        </p:txBody>
      </p:sp>
      <p:sp>
        <p:nvSpPr>
          <p:cNvPr id="4" name="Tijdelijke aanduiding voor dianummer 3">
            <a:extLst>
              <a:ext uri="{FF2B5EF4-FFF2-40B4-BE49-F238E27FC236}">
                <a16:creationId xmlns:a16="http://schemas.microsoft.com/office/drawing/2014/main" id="{9D2FA174-1928-3F09-91A3-2AD713A0742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81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22F3F-0750-330D-29B3-066282B7D9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4ECB95-C3B2-0173-9D62-E57D464E80F8}"/>
              </a:ext>
            </a:extLst>
          </p:cNvPr>
          <p:cNvSpPr>
            <a:spLocks noGrp="1"/>
          </p:cNvSpPr>
          <p:nvPr>
            <p:ph type="title"/>
          </p:nvPr>
        </p:nvSpPr>
        <p:spPr/>
        <p:txBody>
          <a:bodyPr/>
          <a:lstStyle/>
          <a:p>
            <a:r>
              <a:rPr lang="nl-NL" dirty="0">
                <a:solidFill>
                  <a:srgbClr val="FC6868"/>
                </a:solidFill>
              </a:rPr>
              <a:t>Discussie</a:t>
            </a:r>
          </a:p>
        </p:txBody>
      </p:sp>
      <p:sp>
        <p:nvSpPr>
          <p:cNvPr id="3" name="Tijdelijke aanduiding voor tekst 2">
            <a:extLst>
              <a:ext uri="{FF2B5EF4-FFF2-40B4-BE49-F238E27FC236}">
                <a16:creationId xmlns:a16="http://schemas.microsoft.com/office/drawing/2014/main" id="{40E80B16-F782-A598-D80A-1116EADE2AF7}"/>
              </a:ext>
            </a:extLst>
          </p:cNvPr>
          <p:cNvSpPr>
            <a:spLocks noGrp="1"/>
          </p:cNvSpPr>
          <p:nvPr>
            <p:ph type="body" sz="quarter" idx="10"/>
          </p:nvPr>
        </p:nvSpPr>
        <p:spPr>
          <a:xfrm>
            <a:off x="619125" y="1577666"/>
            <a:ext cx="10966451" cy="4320000"/>
          </a:xfrm>
        </p:spPr>
        <p:txBody>
          <a:bodyPr/>
          <a:lstStyle/>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Veel onduidelijkheid! </a:t>
            </a:r>
          </a:p>
          <a:p>
            <a:pPr marL="817200" lvl="2" indent="-457200">
              <a:buClr>
                <a:schemeClr val="accent1">
                  <a:lumMod val="75000"/>
                </a:schemeClr>
              </a:buClr>
              <a:buFont typeface="Arial" panose="020B0604020202020204" pitchFamily="34" charset="0"/>
              <a:buChar char="•"/>
            </a:pPr>
            <a:r>
              <a:rPr lang="nl-NL" sz="2400" b="0" dirty="0">
                <a:solidFill>
                  <a:schemeClr val="accent1">
                    <a:lumMod val="75000"/>
                  </a:schemeClr>
                </a:solidFill>
              </a:rPr>
              <a:t>Wanneer malplaceme</a:t>
            </a:r>
            <a:r>
              <a:rPr lang="nl-NL" sz="2400" dirty="0">
                <a:solidFill>
                  <a:schemeClr val="accent1">
                    <a:lumMod val="75000"/>
                  </a:schemeClr>
                </a:solidFill>
              </a:rPr>
              <a:t>nt </a:t>
            </a:r>
            <a:r>
              <a:rPr lang="nl-NL" sz="2400" i="1" dirty="0">
                <a:solidFill>
                  <a:schemeClr val="accent1">
                    <a:lumMod val="75000"/>
                  </a:schemeClr>
                </a:solidFill>
              </a:rPr>
              <a:t>in</a:t>
            </a:r>
            <a:r>
              <a:rPr lang="nl-NL" sz="2400" dirty="0">
                <a:solidFill>
                  <a:schemeClr val="accent1">
                    <a:lumMod val="75000"/>
                  </a:schemeClr>
                </a:solidFill>
              </a:rPr>
              <a:t> de trachea? (te hoog/laag)</a:t>
            </a:r>
          </a:p>
          <a:p>
            <a:pPr marL="817200" lvl="2" indent="-457200">
              <a:buClr>
                <a:schemeClr val="accent1">
                  <a:lumMod val="75000"/>
                </a:schemeClr>
              </a:buClr>
              <a:buFont typeface="Arial" panose="020B0604020202020204" pitchFamily="34" charset="0"/>
              <a:buChar char="•"/>
            </a:pPr>
            <a:r>
              <a:rPr lang="nl-NL" sz="2400" b="0" dirty="0">
                <a:solidFill>
                  <a:schemeClr val="accent1">
                    <a:lumMod val="75000"/>
                  </a:schemeClr>
                </a:solidFill>
              </a:rPr>
              <a:t>Weinig data beschreven in groep B</a:t>
            </a:r>
          </a:p>
          <a:p>
            <a:pPr marL="817200" lvl="2" indent="-457200">
              <a:buClr>
                <a:schemeClr val="accent1">
                  <a:lumMod val="75000"/>
                </a:schemeClr>
              </a:buClr>
              <a:buFont typeface="Arial" panose="020B0604020202020204" pitchFamily="34" charset="0"/>
              <a:buChar char="•"/>
            </a:pPr>
            <a:r>
              <a:rPr lang="nl-NL" sz="2400" dirty="0">
                <a:solidFill>
                  <a:schemeClr val="accent1">
                    <a:lumMod val="75000"/>
                  </a:schemeClr>
                </a:solidFill>
              </a:rPr>
              <a:t>Hoe werd malplacement geobjectiveerd? (X-thorax)</a:t>
            </a:r>
            <a:endParaRPr lang="nl-NL" sz="2400" b="0" dirty="0">
              <a:solidFill>
                <a:schemeClr val="accent1">
                  <a:lumMod val="75000"/>
                </a:schemeClr>
              </a:solidFill>
            </a:endParaRP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Specificiteit 60%?</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Data vergelijkbaar met onze PICU?</a:t>
            </a:r>
            <a:br>
              <a:rPr lang="nl-NL" b="0" dirty="0">
                <a:solidFill>
                  <a:schemeClr val="accent1">
                    <a:lumMod val="75000"/>
                  </a:schemeClr>
                </a:solidFill>
              </a:rPr>
            </a:br>
            <a:r>
              <a:rPr lang="nl-NL" sz="2400" b="0" dirty="0">
                <a:solidFill>
                  <a:schemeClr val="accent1">
                    <a:lumMod val="75000"/>
                  </a:schemeClr>
                </a:solidFill>
              </a:rPr>
              <a:t>- </a:t>
            </a:r>
            <a:r>
              <a:rPr lang="nl-NL" sz="2400" b="0" dirty="0" err="1">
                <a:solidFill>
                  <a:schemeClr val="accent1">
                    <a:lumMod val="75000"/>
                  </a:schemeClr>
                </a:solidFill>
              </a:rPr>
              <a:t>attempts</a:t>
            </a:r>
            <a:r>
              <a:rPr lang="nl-NL" sz="2400" b="0" dirty="0">
                <a:solidFill>
                  <a:schemeClr val="accent1">
                    <a:lumMod val="75000"/>
                  </a:schemeClr>
                </a:solidFill>
              </a:rPr>
              <a:t> &gt;1	23%</a:t>
            </a:r>
            <a:br>
              <a:rPr lang="nl-NL" sz="2400" b="0" dirty="0">
                <a:solidFill>
                  <a:schemeClr val="accent1">
                    <a:lumMod val="75000"/>
                  </a:schemeClr>
                </a:solidFill>
              </a:rPr>
            </a:br>
            <a:r>
              <a:rPr lang="nl-NL" sz="2400" b="0" dirty="0">
                <a:solidFill>
                  <a:schemeClr val="accent1">
                    <a:lumMod val="75000"/>
                  </a:schemeClr>
                </a:solidFill>
              </a:rPr>
              <a:t>- malplacement	45%</a:t>
            </a:r>
            <a:br>
              <a:rPr lang="nl-NL" sz="2400" b="0" dirty="0">
                <a:solidFill>
                  <a:schemeClr val="accent1">
                    <a:lumMod val="75000"/>
                  </a:schemeClr>
                </a:solidFill>
              </a:rPr>
            </a:br>
            <a:r>
              <a:rPr lang="nl-NL" sz="2400" b="0" dirty="0">
                <a:solidFill>
                  <a:schemeClr val="accent1">
                    <a:lumMod val="75000"/>
                  </a:schemeClr>
                </a:solidFill>
              </a:rPr>
              <a:t>- </a:t>
            </a:r>
            <a:r>
              <a:rPr lang="nl-NL" sz="2400" b="0" dirty="0" err="1">
                <a:solidFill>
                  <a:schemeClr val="accent1">
                    <a:lumMod val="75000"/>
                  </a:schemeClr>
                </a:solidFill>
              </a:rPr>
              <a:t>oesophageaal</a:t>
            </a:r>
            <a:r>
              <a:rPr lang="nl-NL" sz="2400" b="0" dirty="0">
                <a:solidFill>
                  <a:schemeClr val="accent1">
                    <a:lumMod val="75000"/>
                  </a:schemeClr>
                </a:solidFill>
              </a:rPr>
              <a:t>	13%</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Echo vereist </a:t>
            </a:r>
            <a:r>
              <a:rPr lang="nl-NL" b="0" dirty="0" err="1">
                <a:solidFill>
                  <a:schemeClr val="accent1">
                    <a:lumMod val="75000"/>
                  </a:schemeClr>
                </a:solidFill>
              </a:rPr>
              <a:t>minimal</a:t>
            </a:r>
            <a:r>
              <a:rPr lang="nl-NL" b="0" dirty="0">
                <a:solidFill>
                  <a:schemeClr val="accent1">
                    <a:lumMod val="75000"/>
                  </a:schemeClr>
                </a:solidFill>
              </a:rPr>
              <a:t> training?</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Echo uiteindelijk dus m.n. nuttig als geen </a:t>
            </a:r>
            <a:r>
              <a:rPr lang="nl-NL" b="0" dirty="0" err="1">
                <a:solidFill>
                  <a:schemeClr val="accent1">
                    <a:lumMod val="75000"/>
                  </a:schemeClr>
                </a:solidFill>
              </a:rPr>
              <a:t>capno</a:t>
            </a:r>
            <a:r>
              <a:rPr lang="nl-NL" b="0" dirty="0">
                <a:solidFill>
                  <a:schemeClr val="accent1">
                    <a:lumMod val="75000"/>
                  </a:schemeClr>
                </a:solidFill>
              </a:rPr>
              <a:t> voorhanden is of geen longflow is (CPR)</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E04C41E-8D90-9345-8F5C-CDFF627A3FC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10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err="1"/>
              <a:t>Eigenlijk</a:t>
            </a:r>
            <a:r>
              <a:rPr lang="en-US" b="1" dirty="0"/>
              <a:t> </a:t>
            </a:r>
            <a:r>
              <a:rPr lang="en-US" b="1" dirty="0" err="1"/>
              <a:t>niet</a:t>
            </a:r>
            <a:r>
              <a:rPr lang="en-US" b="1" dirty="0"/>
              <a:t>. </a:t>
            </a:r>
            <a:br>
              <a:rPr lang="en-US" b="1" dirty="0">
                <a:solidFill>
                  <a:schemeClr val="tx2"/>
                </a:solidFill>
              </a:rPr>
            </a:br>
            <a:r>
              <a:rPr lang="en-US" b="1" dirty="0">
                <a:solidFill>
                  <a:schemeClr val="tx2"/>
                </a:solidFill>
              </a:rPr>
              <a:t>	</a:t>
            </a:r>
            <a:r>
              <a:rPr lang="en-US" b="1" i="1" dirty="0" err="1"/>
              <a:t>Mogelijk</a:t>
            </a:r>
            <a:r>
              <a:rPr lang="en-US" b="1" dirty="0"/>
              <a:t> </a:t>
            </a:r>
            <a:r>
              <a:rPr lang="en-US" b="1" dirty="0" err="1"/>
              <a:t>gebruik</a:t>
            </a:r>
            <a:r>
              <a:rPr lang="en-US" b="1" dirty="0"/>
              <a:t> van echo </a:t>
            </a:r>
            <a:r>
              <a:rPr lang="en-US" b="1" dirty="0" err="1"/>
              <a:t>als</a:t>
            </a:r>
            <a:r>
              <a:rPr lang="en-US" b="1" dirty="0"/>
              <a:t> </a:t>
            </a:r>
            <a:r>
              <a:rPr lang="en-US" b="1" dirty="0" err="1"/>
              <a:t>adjuvans</a:t>
            </a:r>
            <a:r>
              <a:rPr lang="en-US" b="1" dirty="0"/>
              <a:t>, </a:t>
            </a:r>
            <a:r>
              <a:rPr lang="en-US" b="1" dirty="0" err="1"/>
              <a:t>sneller</a:t>
            </a:r>
            <a:r>
              <a:rPr lang="en-US" b="1" dirty="0"/>
              <a:t> </a:t>
            </a:r>
            <a:r>
              <a:rPr lang="en-US" b="1" dirty="0" err="1"/>
              <a:t>beschikbaar</a:t>
            </a:r>
            <a:r>
              <a:rPr lang="en-US" b="1" dirty="0"/>
              <a:t> dan X-	thorax, (CPR??)</a:t>
            </a:r>
          </a:p>
          <a:p>
            <a:pPr lvl="1"/>
            <a:endParaRPr lang="en-US" b="1" dirty="0">
              <a:solidFill>
                <a:schemeClr val="tx2"/>
              </a:solidFill>
            </a:endParaRP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7092CD3-F627-28E1-63EB-B29341C631E7}"/>
              </a:ext>
            </a:extLst>
          </p:cNvPr>
          <p:cNvSpPr>
            <a:spLocks noGrp="1"/>
          </p:cNvSpPr>
          <p:nvPr>
            <p:ph type="body" sz="quarter" idx="10"/>
          </p:nvPr>
        </p:nvSpPr>
        <p:spPr/>
        <p:txBody>
          <a:bodyPr/>
          <a:lstStyle/>
          <a:p>
            <a:pPr>
              <a:buClr>
                <a:schemeClr val="accent1">
                  <a:lumMod val="75000"/>
                </a:schemeClr>
              </a:buClr>
            </a:pPr>
            <a:endParaRPr lang="nl-NL" dirty="0">
              <a:solidFill>
                <a:schemeClr val="accent1">
                  <a:lumMod val="75000"/>
                </a:schemeClr>
              </a:solidFill>
            </a:endParaRPr>
          </a:p>
          <a:p>
            <a:pPr>
              <a:buClr>
                <a:schemeClr val="accent1">
                  <a:lumMod val="75000"/>
                </a:schemeClr>
              </a:buClr>
            </a:pPr>
            <a:endParaRPr lang="nl-NL" dirty="0">
              <a:solidFill>
                <a:schemeClr val="accent1">
                  <a:lumMod val="75000"/>
                </a:schemeClr>
              </a:solidFill>
            </a:endParaRPr>
          </a:p>
          <a:p>
            <a:pPr>
              <a:buClr>
                <a:schemeClr val="accent1">
                  <a:lumMod val="75000"/>
                </a:schemeClr>
              </a:buClr>
            </a:pPr>
            <a:endParaRPr lang="nl-NL" dirty="0">
              <a:solidFill>
                <a:schemeClr val="accent1">
                  <a:lumMod val="75000"/>
                </a:schemeClr>
              </a:solidFill>
            </a:endParaRPr>
          </a:p>
          <a:p>
            <a:pPr>
              <a:buClr>
                <a:schemeClr val="accent1">
                  <a:lumMod val="75000"/>
                </a:schemeClr>
              </a:buClr>
            </a:pPr>
            <a:endParaRPr lang="nl-NL" dirty="0">
              <a:solidFill>
                <a:schemeClr val="accent1">
                  <a:lumMod val="75000"/>
                </a:schemeClr>
              </a:solidFill>
            </a:endParaRPr>
          </a:p>
          <a:p>
            <a:pPr marL="457200" indent="-457200">
              <a:buClr>
                <a:schemeClr val="accent1">
                  <a:lumMod val="75000"/>
                </a:schemeClr>
              </a:buClr>
              <a:buFont typeface="Arial" panose="020B0604020202020204" pitchFamily="34" charset="0"/>
              <a:buChar char="•"/>
            </a:pPr>
            <a:endParaRPr lang="nl-NL" dirty="0">
              <a:solidFill>
                <a:schemeClr val="accent1">
                  <a:lumMod val="75000"/>
                </a:schemeClr>
              </a:solidFill>
            </a:endParaRPr>
          </a:p>
          <a:p>
            <a:pPr marL="457200" indent="-457200">
              <a:buFont typeface="Arial" panose="020B0604020202020204" pitchFamily="34" charset="0"/>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844271DB-225C-90FA-72C9-D1CD19177C1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8277F5D8-307E-F24F-3C01-439C4F214663}"/>
              </a:ext>
            </a:extLst>
          </p:cNvPr>
          <p:cNvPicPr>
            <a:picLocks noChangeAspect="1"/>
          </p:cNvPicPr>
          <p:nvPr/>
        </p:nvPicPr>
        <p:blipFill>
          <a:blip r:embed="rId3"/>
          <a:stretch>
            <a:fillRect/>
          </a:stretch>
        </p:blipFill>
        <p:spPr>
          <a:xfrm>
            <a:off x="471458" y="303297"/>
            <a:ext cx="6658904" cy="2629267"/>
          </a:xfrm>
          <a:prstGeom prst="rect">
            <a:avLst/>
          </a:prstGeom>
        </p:spPr>
      </p:pic>
      <p:pic>
        <p:nvPicPr>
          <p:cNvPr id="9" name="Afbeelding 8">
            <a:extLst>
              <a:ext uri="{FF2B5EF4-FFF2-40B4-BE49-F238E27FC236}">
                <a16:creationId xmlns:a16="http://schemas.microsoft.com/office/drawing/2014/main" id="{811C2038-41DB-6757-0874-D0CC7BDB176E}"/>
              </a:ext>
            </a:extLst>
          </p:cNvPr>
          <p:cNvPicPr>
            <a:picLocks noChangeAspect="1"/>
          </p:cNvPicPr>
          <p:nvPr/>
        </p:nvPicPr>
        <p:blipFill>
          <a:blip r:embed="rId4"/>
          <a:stretch>
            <a:fillRect/>
          </a:stretch>
        </p:blipFill>
        <p:spPr>
          <a:xfrm>
            <a:off x="8731286" y="3066887"/>
            <a:ext cx="2498690" cy="1874018"/>
          </a:xfrm>
          <a:prstGeom prst="rect">
            <a:avLst/>
          </a:prstGeom>
        </p:spPr>
      </p:pic>
      <p:pic>
        <p:nvPicPr>
          <p:cNvPr id="10" name="Afbeelding 9">
            <a:extLst>
              <a:ext uri="{FF2B5EF4-FFF2-40B4-BE49-F238E27FC236}">
                <a16:creationId xmlns:a16="http://schemas.microsoft.com/office/drawing/2014/main" id="{DA6D0864-1D0A-6900-8DEE-9BB7B4ECF545}"/>
              </a:ext>
            </a:extLst>
          </p:cNvPr>
          <p:cNvPicPr>
            <a:picLocks noChangeAspect="1"/>
          </p:cNvPicPr>
          <p:nvPr/>
        </p:nvPicPr>
        <p:blipFill>
          <a:blip r:embed="rId5"/>
          <a:stretch>
            <a:fillRect/>
          </a:stretch>
        </p:blipFill>
        <p:spPr>
          <a:xfrm>
            <a:off x="8731286" y="333980"/>
            <a:ext cx="2498689" cy="2391119"/>
          </a:xfrm>
          <a:prstGeom prst="rect">
            <a:avLst/>
          </a:prstGeom>
        </p:spPr>
      </p:pic>
      <p:pic>
        <p:nvPicPr>
          <p:cNvPr id="12" name="Afbeelding 11">
            <a:extLst>
              <a:ext uri="{FF2B5EF4-FFF2-40B4-BE49-F238E27FC236}">
                <a16:creationId xmlns:a16="http://schemas.microsoft.com/office/drawing/2014/main" id="{C4EFF188-0B07-5C6D-7016-0116149A6715}"/>
              </a:ext>
            </a:extLst>
          </p:cNvPr>
          <p:cNvPicPr>
            <a:picLocks noChangeAspect="1"/>
          </p:cNvPicPr>
          <p:nvPr/>
        </p:nvPicPr>
        <p:blipFill>
          <a:blip r:embed="rId6"/>
          <a:stretch>
            <a:fillRect/>
          </a:stretch>
        </p:blipFill>
        <p:spPr>
          <a:xfrm>
            <a:off x="1989924" y="137355"/>
            <a:ext cx="6078901" cy="6623279"/>
          </a:xfrm>
          <a:prstGeom prst="rect">
            <a:avLst/>
          </a:prstGeom>
          <a:ln w="76200">
            <a:solidFill>
              <a:srgbClr val="FFCC00"/>
            </a:solidFill>
          </a:ln>
        </p:spPr>
      </p:pic>
    </p:spTree>
    <p:extLst>
      <p:ext uri="{BB962C8B-B14F-4D97-AF65-F5344CB8AC3E}">
        <p14:creationId xmlns:p14="http://schemas.microsoft.com/office/powerpoint/2010/main" val="11775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47020-9182-9A80-D6ED-DF10C2E95367}"/>
              </a:ext>
            </a:extLst>
          </p:cNvPr>
          <p:cNvSpPr>
            <a:spLocks noGrp="1"/>
          </p:cNvSpPr>
          <p:nvPr>
            <p:ph type="title"/>
          </p:nvPr>
        </p:nvSpPr>
        <p:spPr/>
        <p:txBody>
          <a:bodyPr/>
          <a:lstStyle/>
          <a:p>
            <a:r>
              <a:rPr lang="nl-NL" dirty="0">
                <a:solidFill>
                  <a:srgbClr val="FC6868"/>
                </a:solidFill>
              </a:rPr>
              <a:t>Achtergrond</a:t>
            </a:r>
          </a:p>
        </p:txBody>
      </p:sp>
      <p:sp>
        <p:nvSpPr>
          <p:cNvPr id="3" name="Tijdelijke aanduiding voor tekst 2">
            <a:extLst>
              <a:ext uri="{FF2B5EF4-FFF2-40B4-BE49-F238E27FC236}">
                <a16:creationId xmlns:a16="http://schemas.microsoft.com/office/drawing/2014/main" id="{EB529DB3-AD80-1E22-19A2-474293D756E5}"/>
              </a:ext>
            </a:extLst>
          </p:cNvPr>
          <p:cNvSpPr>
            <a:spLocks noGrp="1"/>
          </p:cNvSpPr>
          <p:nvPr>
            <p:ph type="body" sz="quarter" idx="10"/>
          </p:nvPr>
        </p:nvSpPr>
        <p:spPr/>
        <p:txBody>
          <a:bodyPr/>
          <a:lstStyle/>
          <a:p>
            <a:pPr marL="457200" indent="-457200">
              <a:lnSpc>
                <a:spcPts val="3600"/>
              </a:lnSpc>
              <a:buClr>
                <a:schemeClr val="accent1">
                  <a:lumMod val="75000"/>
                </a:schemeClr>
              </a:buClr>
              <a:buFont typeface="Arial" panose="020B0604020202020204" pitchFamily="34" charset="0"/>
              <a:buChar char="•"/>
            </a:pPr>
            <a:r>
              <a:rPr lang="nl-NL" b="0" dirty="0">
                <a:solidFill>
                  <a:schemeClr val="accent1">
                    <a:lumMod val="75000"/>
                  </a:schemeClr>
                </a:solidFill>
              </a:rPr>
              <a:t>Endotracheale intubatie belangrijk element PICU behandeling</a:t>
            </a:r>
          </a:p>
          <a:p>
            <a:pPr marL="457200" indent="-457200">
              <a:lnSpc>
                <a:spcPts val="3600"/>
              </a:lnSpc>
              <a:buClr>
                <a:schemeClr val="accent1">
                  <a:lumMod val="75000"/>
                </a:schemeClr>
              </a:buClr>
              <a:buFont typeface="Arial" panose="020B0604020202020204" pitchFamily="34" charset="0"/>
              <a:buChar char="•"/>
            </a:pPr>
            <a:r>
              <a:rPr lang="nl-NL" b="0" dirty="0">
                <a:solidFill>
                  <a:schemeClr val="accent1">
                    <a:lumMod val="75000"/>
                  </a:schemeClr>
                </a:solidFill>
              </a:rPr>
              <a:t>Malpositie ETT (tot 38%!)</a:t>
            </a:r>
            <a:r>
              <a:rPr lang="nl-NL" b="0" dirty="0">
                <a:solidFill>
                  <a:schemeClr val="accent1">
                    <a:lumMod val="75000"/>
                  </a:schemeClr>
                </a:solidFill>
                <a:cs typeface="Segoe UI" panose="020B0502040204020203" pitchFamily="34" charset="0"/>
              </a:rPr>
              <a:t> </a:t>
            </a:r>
            <a:r>
              <a:rPr lang="nl-NL" b="0" dirty="0">
                <a:solidFill>
                  <a:schemeClr val="accent1">
                    <a:lumMod val="75000"/>
                  </a:schemeClr>
                </a:solidFill>
                <a:latin typeface="Segoe UI" panose="020B0502040204020203" pitchFamily="34" charset="0"/>
                <a:cs typeface="Segoe UI" panose="020B0502040204020203" pitchFamily="34" charset="0"/>
              </a:rPr>
              <a:t>→</a:t>
            </a:r>
            <a:r>
              <a:rPr lang="nl-NL" b="0" dirty="0">
                <a:solidFill>
                  <a:schemeClr val="accent1">
                    <a:lumMod val="75000"/>
                  </a:schemeClr>
                </a:solidFill>
                <a:cs typeface="Segoe UI" panose="020B0502040204020203" pitchFamily="34" charset="0"/>
              </a:rPr>
              <a:t> schadelijke gevolgen</a:t>
            </a:r>
          </a:p>
          <a:p>
            <a:pPr marL="457200" indent="-457200">
              <a:lnSpc>
                <a:spcPts val="3600"/>
              </a:lnSpc>
              <a:buClr>
                <a:schemeClr val="accent1">
                  <a:lumMod val="75000"/>
                </a:schemeClr>
              </a:buClr>
              <a:buFont typeface="Arial" panose="020B0604020202020204" pitchFamily="34" charset="0"/>
              <a:buChar char="•"/>
            </a:pPr>
            <a:r>
              <a:rPr lang="nl-NL" b="0" dirty="0">
                <a:solidFill>
                  <a:schemeClr val="accent1">
                    <a:lumMod val="75000"/>
                  </a:schemeClr>
                </a:solidFill>
                <a:cs typeface="Segoe UI" panose="020B0502040204020203" pitchFamily="34" charset="0"/>
              </a:rPr>
              <a:t>Snelle herkenning belangrijk</a:t>
            </a:r>
          </a:p>
          <a:p>
            <a:pPr marL="457200" indent="-457200">
              <a:lnSpc>
                <a:spcPts val="3600"/>
              </a:lnSpc>
              <a:buClr>
                <a:schemeClr val="accent1">
                  <a:lumMod val="75000"/>
                </a:schemeClr>
              </a:buClr>
              <a:buFont typeface="Arial" panose="020B0604020202020204" pitchFamily="34" charset="0"/>
              <a:buChar char="•"/>
            </a:pPr>
            <a:r>
              <a:rPr lang="nl-NL" b="0" dirty="0">
                <a:solidFill>
                  <a:schemeClr val="accent1">
                    <a:lumMod val="75000"/>
                  </a:schemeClr>
                </a:solidFill>
                <a:cs typeface="Segoe UI" panose="020B0502040204020203" pitchFamily="34" charset="0"/>
              </a:rPr>
              <a:t>Visualisatie, thoraxexcursies, auscultatie, beslaan tube, SpO</a:t>
            </a:r>
            <a:r>
              <a:rPr lang="nl-NL" b="0" baseline="-25000" dirty="0">
                <a:solidFill>
                  <a:schemeClr val="accent1">
                    <a:lumMod val="75000"/>
                  </a:schemeClr>
                </a:solidFill>
                <a:cs typeface="Segoe UI" panose="020B0502040204020203" pitchFamily="34" charset="0"/>
              </a:rPr>
              <a:t>2</a:t>
            </a:r>
            <a:r>
              <a:rPr lang="nl-NL" b="0" dirty="0">
                <a:solidFill>
                  <a:schemeClr val="accent1">
                    <a:lumMod val="75000"/>
                  </a:schemeClr>
                </a:solidFill>
                <a:cs typeface="Segoe UI" panose="020B0502040204020203" pitchFamily="34" charset="0"/>
                <a:sym typeface="Symbol" panose="05050102010706020507" pitchFamily="18" charset="2"/>
              </a:rPr>
              <a:t></a:t>
            </a:r>
            <a:endParaRPr lang="nl-NL" b="0" dirty="0">
              <a:solidFill>
                <a:schemeClr val="accent1">
                  <a:lumMod val="75000"/>
                </a:schemeClr>
              </a:solidFill>
              <a:cs typeface="Segoe UI" panose="020B0502040204020203" pitchFamily="34" charset="0"/>
            </a:endParaRPr>
          </a:p>
          <a:p>
            <a:pPr marL="457200" indent="-457200">
              <a:lnSpc>
                <a:spcPts val="3600"/>
              </a:lnSpc>
              <a:buClr>
                <a:schemeClr val="accent1">
                  <a:lumMod val="75000"/>
                </a:schemeClr>
              </a:buClr>
              <a:buFont typeface="Arial" panose="020B0604020202020204" pitchFamily="34" charset="0"/>
              <a:buChar char="•"/>
            </a:pPr>
            <a:r>
              <a:rPr lang="nl-NL" b="0" dirty="0" err="1">
                <a:solidFill>
                  <a:schemeClr val="accent1">
                    <a:lumMod val="75000"/>
                  </a:schemeClr>
                </a:solidFill>
                <a:cs typeface="Segoe UI" panose="020B0502040204020203" pitchFamily="34" charset="0"/>
              </a:rPr>
              <a:t>Capnografie</a:t>
            </a:r>
            <a:r>
              <a:rPr lang="nl-NL" b="0" dirty="0">
                <a:solidFill>
                  <a:schemeClr val="accent1">
                    <a:lumMod val="75000"/>
                  </a:schemeClr>
                </a:solidFill>
                <a:cs typeface="Segoe UI" panose="020B0502040204020203" pitchFamily="34" charset="0"/>
              </a:rPr>
              <a:t> gouden standaard (</a:t>
            </a:r>
            <a:r>
              <a:rPr lang="nl-NL" b="0" dirty="0" err="1">
                <a:solidFill>
                  <a:schemeClr val="accent1">
                    <a:lumMod val="75000"/>
                  </a:schemeClr>
                </a:solidFill>
                <a:cs typeface="Segoe UI" panose="020B0502040204020203" pitchFamily="34" charset="0"/>
              </a:rPr>
              <a:t>oesophageale</a:t>
            </a:r>
            <a:r>
              <a:rPr lang="nl-NL" b="0" dirty="0">
                <a:solidFill>
                  <a:schemeClr val="accent1">
                    <a:lumMod val="75000"/>
                  </a:schemeClr>
                </a:solidFill>
                <a:cs typeface="Segoe UI" panose="020B0502040204020203" pitchFamily="34" charset="0"/>
              </a:rPr>
              <a:t> intubatie)</a:t>
            </a:r>
          </a:p>
          <a:p>
            <a:pPr marL="1087200" lvl="3" indent="-457200">
              <a:lnSpc>
                <a:spcPts val="3600"/>
              </a:lnSpc>
              <a:buClr>
                <a:schemeClr val="accent1">
                  <a:lumMod val="75000"/>
                </a:schemeClr>
              </a:buClr>
              <a:buFont typeface="Calibri" panose="020F0502020204030204" pitchFamily="34" charset="0"/>
              <a:buChar char="−"/>
            </a:pPr>
            <a:r>
              <a:rPr lang="nl-NL" sz="2400" dirty="0"/>
              <a:t>Longflow</a:t>
            </a:r>
          </a:p>
          <a:p>
            <a:pPr marL="1087200" lvl="3" indent="-457200">
              <a:lnSpc>
                <a:spcPts val="3600"/>
              </a:lnSpc>
              <a:buClr>
                <a:schemeClr val="accent1">
                  <a:lumMod val="75000"/>
                </a:schemeClr>
              </a:buClr>
              <a:buFont typeface="Calibri" panose="020F0502020204030204" pitchFamily="34" charset="0"/>
              <a:buChar char="−"/>
            </a:pPr>
            <a:r>
              <a:rPr lang="nl-NL" sz="2400" dirty="0"/>
              <a:t>Tijd</a:t>
            </a:r>
            <a:endParaRPr lang="nl-NL" sz="2400" b="0" dirty="0">
              <a:solidFill>
                <a:schemeClr val="accent1">
                  <a:lumMod val="75000"/>
                </a:schemeClr>
              </a:solidFill>
              <a:cs typeface="Segoe UI" panose="020B0502040204020203" pitchFamily="34" charset="0"/>
            </a:endParaRPr>
          </a:p>
          <a:p>
            <a:pPr marL="457200" indent="-457200">
              <a:lnSpc>
                <a:spcPts val="3600"/>
              </a:lnSpc>
              <a:buClr>
                <a:schemeClr val="accent1">
                  <a:lumMod val="75000"/>
                </a:schemeClr>
              </a:buClr>
              <a:buFont typeface="Arial" panose="020B0604020202020204" pitchFamily="34" charset="0"/>
              <a:buChar char="•"/>
            </a:pPr>
            <a:r>
              <a:rPr lang="nl-NL" b="0" dirty="0">
                <a:solidFill>
                  <a:schemeClr val="accent1">
                    <a:lumMod val="75000"/>
                  </a:schemeClr>
                </a:solidFill>
                <a:cs typeface="Segoe UI" panose="020B0502040204020203" pitchFamily="34" charset="0"/>
              </a:rPr>
              <a:t>POCUS luchtweg en long bij volwassenen beschreven</a:t>
            </a:r>
          </a:p>
          <a:p>
            <a:pPr marL="457200" indent="-457200">
              <a:lnSpc>
                <a:spcPts val="3600"/>
              </a:lnSpc>
              <a:buClr>
                <a:schemeClr val="accent1">
                  <a:lumMod val="75000"/>
                </a:schemeClr>
              </a:buClr>
              <a:buFont typeface="Arial" panose="020B0604020202020204" pitchFamily="34" charset="0"/>
              <a:buChar char="•"/>
            </a:pPr>
            <a:r>
              <a:rPr lang="nl-NL" b="0" dirty="0">
                <a:solidFill>
                  <a:schemeClr val="accent1">
                    <a:lumMod val="75000"/>
                  </a:schemeClr>
                </a:solidFill>
                <a:cs typeface="Segoe UI" panose="020B0502040204020203" pitchFamily="34" charset="0"/>
              </a:rPr>
              <a:t>Weinig data kinderen</a:t>
            </a:r>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01A08A09-67EE-5591-1BE7-AE8F1481E8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1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D6C2-92B7-5FF1-F65F-5AC308A619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9F2285-D4F8-3CC0-F9F2-BB2A745D1C7B}"/>
              </a:ext>
            </a:extLst>
          </p:cNvPr>
          <p:cNvSpPr>
            <a:spLocks noGrp="1"/>
          </p:cNvSpPr>
          <p:nvPr>
            <p:ph type="title"/>
          </p:nvPr>
        </p:nvSpPr>
        <p:spPr/>
        <p:txBody>
          <a:bodyPr/>
          <a:lstStyle/>
          <a:p>
            <a:r>
              <a:rPr lang="nl-NL" dirty="0">
                <a:solidFill>
                  <a:srgbClr val="FC6868"/>
                </a:solidFill>
              </a:rPr>
              <a:t>Methode</a:t>
            </a:r>
          </a:p>
        </p:txBody>
      </p:sp>
      <p:sp>
        <p:nvSpPr>
          <p:cNvPr id="3" name="Tijdelijke aanduiding voor tekst 2">
            <a:extLst>
              <a:ext uri="{FF2B5EF4-FFF2-40B4-BE49-F238E27FC236}">
                <a16:creationId xmlns:a16="http://schemas.microsoft.com/office/drawing/2014/main" id="{6911C3B0-BE28-AF61-F313-E1C806450373}"/>
              </a:ext>
            </a:extLst>
          </p:cNvPr>
          <p:cNvSpPr>
            <a:spLocks noGrp="1"/>
          </p:cNvSpPr>
          <p:nvPr>
            <p:ph type="body" sz="quarter" idx="10"/>
          </p:nvPr>
        </p:nvSpPr>
        <p:spPr/>
        <p:txBody>
          <a:bodyPr/>
          <a:lstStyle/>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Single center, PICU 16 bedden</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14 maanden (2022-2023)</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RCT</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rPr>
              <a:t>1045 opnames	</a:t>
            </a:r>
            <a:r>
              <a:rPr lang="nl-NL" b="0" dirty="0">
                <a:solidFill>
                  <a:schemeClr val="accent1">
                    <a:lumMod val="75000"/>
                  </a:schemeClr>
                </a:solidFill>
                <a:latin typeface="Segoe UI" panose="020B0502040204020203" pitchFamily="34" charset="0"/>
                <a:cs typeface="Segoe UI" panose="020B0502040204020203" pitchFamily="34" charset="0"/>
              </a:rPr>
              <a:t>→ </a:t>
            </a:r>
            <a:r>
              <a:rPr lang="nl-NL" b="0" dirty="0">
                <a:solidFill>
                  <a:schemeClr val="accent1">
                    <a:lumMod val="75000"/>
                  </a:schemeClr>
                </a:solidFill>
                <a:cs typeface="Segoe UI" panose="020B0502040204020203" pitchFamily="34" charset="0"/>
              </a:rPr>
              <a:t>224 geïntubeerd</a:t>
            </a:r>
            <a:br>
              <a:rPr lang="nl-NL" b="0" dirty="0">
                <a:solidFill>
                  <a:schemeClr val="accent1">
                    <a:lumMod val="75000"/>
                  </a:schemeClr>
                </a:solidFill>
                <a:latin typeface="Segoe UI" panose="020B0502040204020203" pitchFamily="34" charset="0"/>
                <a:cs typeface="Segoe UI" panose="020B0502040204020203" pitchFamily="34" charset="0"/>
              </a:rPr>
            </a:br>
            <a:r>
              <a:rPr lang="nl-NL" b="0" dirty="0">
                <a:solidFill>
                  <a:schemeClr val="accent1">
                    <a:lumMod val="75000"/>
                  </a:schemeClr>
                </a:solidFill>
                <a:latin typeface="Segoe UI" panose="020B0502040204020203" pitchFamily="34" charset="0"/>
                <a:cs typeface="Segoe UI" panose="020B0502040204020203" pitchFamily="34" charset="0"/>
              </a:rPr>
              <a:t>			→ </a:t>
            </a:r>
            <a:r>
              <a:rPr lang="nl-NL" b="0" dirty="0">
                <a:solidFill>
                  <a:schemeClr val="accent1">
                    <a:lumMod val="75000"/>
                  </a:schemeClr>
                </a:solidFill>
                <a:cs typeface="Segoe UI" panose="020B0502040204020203" pitchFamily="34" charset="0"/>
              </a:rPr>
              <a:t>N = 201</a:t>
            </a:r>
          </a:p>
          <a:p>
            <a:pPr marL="457200" indent="-457200">
              <a:buClr>
                <a:schemeClr val="accent1">
                  <a:lumMod val="75000"/>
                </a:schemeClr>
              </a:buClr>
              <a:buFont typeface="Arial" panose="020B0604020202020204" pitchFamily="34" charset="0"/>
              <a:buChar char="•"/>
            </a:pPr>
            <a:r>
              <a:rPr lang="nl-NL" b="0" dirty="0">
                <a:solidFill>
                  <a:schemeClr val="accent1">
                    <a:lumMod val="75000"/>
                  </a:schemeClr>
                </a:solidFill>
                <a:cs typeface="Segoe UI" panose="020B0502040204020203" pitchFamily="34" charset="0"/>
              </a:rPr>
              <a:t>Exclusie:	</a:t>
            </a:r>
            <a:r>
              <a:rPr lang="nl-NL" sz="2400" b="0" dirty="0" err="1">
                <a:solidFill>
                  <a:schemeClr val="accent1">
                    <a:lumMod val="75000"/>
                  </a:schemeClr>
                </a:solidFill>
                <a:cs typeface="Segoe UI" panose="020B0502040204020203" pitchFamily="34" charset="0"/>
              </a:rPr>
              <a:t>afw</a:t>
            </a:r>
            <a:r>
              <a:rPr lang="nl-NL" sz="2400" b="0" dirty="0">
                <a:solidFill>
                  <a:schemeClr val="accent1">
                    <a:lumMod val="75000"/>
                  </a:schemeClr>
                </a:solidFill>
                <a:cs typeface="Segoe UI" panose="020B0502040204020203" pitchFamily="34" charset="0"/>
              </a:rPr>
              <a:t>. H/H, </a:t>
            </a:r>
            <a:r>
              <a:rPr lang="nl-NL" sz="2400" b="0" dirty="0" err="1">
                <a:solidFill>
                  <a:schemeClr val="accent1">
                    <a:lumMod val="75000"/>
                  </a:schemeClr>
                </a:solidFill>
                <a:cs typeface="Segoe UI" panose="020B0502040204020203" pitchFamily="34" charset="0"/>
              </a:rPr>
              <a:t>afw</a:t>
            </a:r>
            <a:r>
              <a:rPr lang="nl-NL" sz="2400" b="0" dirty="0">
                <a:solidFill>
                  <a:schemeClr val="accent1">
                    <a:lumMod val="75000"/>
                  </a:schemeClr>
                </a:solidFill>
                <a:cs typeface="Segoe UI" panose="020B0502040204020203" pitchFamily="34" charset="0"/>
              </a:rPr>
              <a:t>. luchtweg, </a:t>
            </a:r>
            <a:br>
              <a:rPr lang="nl-NL" sz="2400" b="0" dirty="0">
                <a:solidFill>
                  <a:schemeClr val="accent1">
                    <a:lumMod val="75000"/>
                  </a:schemeClr>
                </a:solidFill>
                <a:cs typeface="Segoe UI" panose="020B0502040204020203" pitchFamily="34" charset="0"/>
              </a:rPr>
            </a:br>
            <a:r>
              <a:rPr lang="nl-NL" sz="2400" b="0" dirty="0">
                <a:solidFill>
                  <a:schemeClr val="accent1">
                    <a:lumMod val="75000"/>
                  </a:schemeClr>
                </a:solidFill>
                <a:cs typeface="Segoe UI" panose="020B0502040204020203" pitchFamily="34" charset="0"/>
              </a:rPr>
              <a:t>		</a:t>
            </a:r>
            <a:r>
              <a:rPr lang="nl-NL" sz="2400" b="0" dirty="0" err="1">
                <a:solidFill>
                  <a:schemeClr val="accent1">
                    <a:lumMod val="75000"/>
                  </a:schemeClr>
                </a:solidFill>
                <a:cs typeface="Segoe UI" panose="020B0502040204020203" pitchFamily="34" charset="0"/>
              </a:rPr>
              <a:t>retropharyng</a:t>
            </a:r>
            <a:r>
              <a:rPr lang="nl-NL" sz="2400" b="0" dirty="0">
                <a:solidFill>
                  <a:schemeClr val="accent1">
                    <a:lumMod val="75000"/>
                  </a:schemeClr>
                </a:solidFill>
                <a:cs typeface="Segoe UI" panose="020B0502040204020203" pitchFamily="34" charset="0"/>
              </a:rPr>
              <a:t>. abces</a:t>
            </a:r>
            <a:br>
              <a:rPr lang="nl-NL" sz="2400" b="0" dirty="0">
                <a:solidFill>
                  <a:schemeClr val="accent1">
                    <a:lumMod val="75000"/>
                  </a:schemeClr>
                </a:solidFill>
                <a:cs typeface="Segoe UI" panose="020B0502040204020203" pitchFamily="34" charset="0"/>
              </a:rPr>
            </a:br>
            <a:r>
              <a:rPr lang="nl-NL" sz="2400" b="0" dirty="0">
                <a:solidFill>
                  <a:schemeClr val="accent1">
                    <a:lumMod val="75000"/>
                  </a:schemeClr>
                </a:solidFill>
                <a:cs typeface="Segoe UI" panose="020B0502040204020203" pitchFamily="34" charset="0"/>
              </a:rPr>
              <a:t>		al geïntubeerd, </a:t>
            </a:r>
            <a:r>
              <a:rPr lang="nl-NL" sz="2400" b="0" dirty="0" err="1">
                <a:solidFill>
                  <a:schemeClr val="accent1">
                    <a:lumMod val="75000"/>
                  </a:schemeClr>
                </a:solidFill>
                <a:cs typeface="Segoe UI" panose="020B0502040204020203" pitchFamily="34" charset="0"/>
              </a:rPr>
              <a:t>cardiac</a:t>
            </a:r>
            <a:r>
              <a:rPr lang="nl-NL" sz="2400" b="0" dirty="0">
                <a:solidFill>
                  <a:schemeClr val="accent1">
                    <a:lumMod val="75000"/>
                  </a:schemeClr>
                </a:solidFill>
                <a:cs typeface="Segoe UI" panose="020B0502040204020203" pitchFamily="34" charset="0"/>
              </a:rPr>
              <a:t> arrest</a:t>
            </a:r>
            <a:endParaRPr lang="nl-NL" b="0" dirty="0">
              <a:solidFill>
                <a:schemeClr val="accent1">
                  <a:lumMod val="75000"/>
                </a:schemeClr>
              </a:solidFill>
              <a:cs typeface="Segoe UI" panose="020B0502040204020203" pitchFamily="34" charset="0"/>
            </a:endParaRPr>
          </a:p>
          <a:p>
            <a:pPr>
              <a:buClr>
                <a:schemeClr val="accent1">
                  <a:lumMod val="75000"/>
                </a:schemeClr>
              </a:buClr>
            </a:pPr>
            <a:endParaRPr lang="nl-NL" b="0" dirty="0">
              <a:solidFill>
                <a:schemeClr val="accent1">
                  <a:lumMod val="75000"/>
                </a:schemeClr>
              </a:solidFill>
              <a:cs typeface="Segoe UI" panose="020B0502040204020203" pitchFamily="34" charset="0"/>
            </a:endParaRPr>
          </a:p>
          <a:p>
            <a:pPr>
              <a:buClr>
                <a:schemeClr val="accent1">
                  <a:lumMod val="75000"/>
                </a:schemeClr>
              </a:buClr>
            </a:pPr>
            <a:r>
              <a:rPr lang="nl-NL" b="0" dirty="0">
                <a:solidFill>
                  <a:schemeClr val="accent1">
                    <a:lumMod val="75000"/>
                  </a:schemeClr>
                </a:solidFill>
                <a:cs typeface="Segoe UI" panose="020B0502040204020203" pitchFamily="34" charset="0"/>
              </a:rPr>
              <a:t>2 groepen:</a:t>
            </a:r>
          </a:p>
          <a:p>
            <a:pPr marL="514350" indent="-514350">
              <a:buClr>
                <a:schemeClr val="accent1">
                  <a:lumMod val="75000"/>
                </a:schemeClr>
              </a:buClr>
              <a:buAutoNum type="alphaUcParenR"/>
            </a:pPr>
            <a:r>
              <a:rPr lang="nl-NL" b="0" dirty="0" err="1">
                <a:solidFill>
                  <a:schemeClr val="accent1">
                    <a:lumMod val="75000"/>
                  </a:schemeClr>
                </a:solidFill>
                <a:cs typeface="Segoe UI" panose="020B0502040204020203" pitchFamily="34" charset="0"/>
              </a:rPr>
              <a:t>Protocolised</a:t>
            </a:r>
            <a:r>
              <a:rPr lang="nl-NL" b="0" dirty="0">
                <a:solidFill>
                  <a:schemeClr val="accent1">
                    <a:lumMod val="75000"/>
                  </a:schemeClr>
                </a:solidFill>
                <a:cs typeface="Segoe UI" panose="020B0502040204020203" pitchFamily="34" charset="0"/>
              </a:rPr>
              <a:t> Ultrasound</a:t>
            </a:r>
          </a:p>
          <a:p>
            <a:pPr marL="514350" indent="-514350">
              <a:buClr>
                <a:schemeClr val="accent1">
                  <a:lumMod val="75000"/>
                </a:schemeClr>
              </a:buClr>
              <a:buAutoNum type="alphaUcParenR"/>
            </a:pPr>
            <a:r>
              <a:rPr lang="nl-NL" b="0" dirty="0">
                <a:solidFill>
                  <a:schemeClr val="accent1">
                    <a:lumMod val="75000"/>
                  </a:schemeClr>
                </a:solidFill>
                <a:cs typeface="Segoe UI" panose="020B0502040204020203" pitchFamily="34" charset="0"/>
              </a:rPr>
              <a:t>Conventioneel</a:t>
            </a:r>
          </a:p>
          <a:p>
            <a:pPr>
              <a:buClr>
                <a:schemeClr val="accent1">
                  <a:lumMod val="75000"/>
                </a:schemeClr>
              </a:buClr>
            </a:pPr>
            <a:endParaRPr lang="nl-NL" b="0" dirty="0">
              <a:solidFill>
                <a:schemeClr val="accent1">
                  <a:lumMod val="75000"/>
                </a:schemeClr>
              </a:solidFill>
              <a:latin typeface="Segoe UI" panose="020B0502040204020203" pitchFamily="34" charset="0"/>
              <a:cs typeface="Segoe UI" panose="020B0502040204020203" pitchFamily="34" charset="0"/>
            </a:endParaRPr>
          </a:p>
          <a:p>
            <a:pPr>
              <a:buClr>
                <a:schemeClr val="accent1">
                  <a:lumMod val="75000"/>
                </a:schemeClr>
              </a:buClr>
            </a:pPr>
            <a:r>
              <a:rPr lang="nl-NL" b="0" dirty="0">
                <a:solidFill>
                  <a:schemeClr val="accent1">
                    <a:lumMod val="75000"/>
                  </a:schemeClr>
                </a:solidFill>
                <a:latin typeface="Segoe UI" panose="020B0502040204020203" pitchFamily="34" charset="0"/>
                <a:cs typeface="Segoe UI" panose="020B0502040204020203" pitchFamily="34" charset="0"/>
              </a:rPr>
              <a:t>	</a:t>
            </a:r>
            <a:endParaRPr lang="nl-NL" dirty="0"/>
          </a:p>
        </p:txBody>
      </p:sp>
      <p:sp>
        <p:nvSpPr>
          <p:cNvPr id="4" name="Tijdelijke aanduiding voor dianummer 3">
            <a:extLst>
              <a:ext uri="{FF2B5EF4-FFF2-40B4-BE49-F238E27FC236}">
                <a16:creationId xmlns:a16="http://schemas.microsoft.com/office/drawing/2014/main" id="{36EA0618-F3F1-9104-6AF5-588CDF2F0B5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E0E38F96-1140-F53F-9EDC-90281EBB9689}"/>
              </a:ext>
            </a:extLst>
          </p:cNvPr>
          <p:cNvPicPr>
            <a:picLocks noChangeAspect="1"/>
          </p:cNvPicPr>
          <p:nvPr/>
        </p:nvPicPr>
        <p:blipFill>
          <a:blip r:embed="rId3"/>
          <a:stretch>
            <a:fillRect/>
          </a:stretch>
        </p:blipFill>
        <p:spPr>
          <a:xfrm>
            <a:off x="6350126" y="457495"/>
            <a:ext cx="5717549" cy="6023426"/>
          </a:xfrm>
          <a:prstGeom prst="rect">
            <a:avLst/>
          </a:prstGeom>
        </p:spPr>
      </p:pic>
    </p:spTree>
    <p:extLst>
      <p:ext uri="{BB962C8B-B14F-4D97-AF65-F5344CB8AC3E}">
        <p14:creationId xmlns:p14="http://schemas.microsoft.com/office/powerpoint/2010/main" val="47435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BED48-B6DA-8671-1C35-F625EBE75D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17B822-1738-A325-6F24-FBC5E2E76825}"/>
              </a:ext>
            </a:extLst>
          </p:cNvPr>
          <p:cNvSpPr>
            <a:spLocks noGrp="1"/>
          </p:cNvSpPr>
          <p:nvPr>
            <p:ph type="title"/>
          </p:nvPr>
        </p:nvSpPr>
        <p:spPr/>
        <p:txBody>
          <a:bodyPr/>
          <a:lstStyle/>
          <a:p>
            <a:r>
              <a:rPr lang="nl-NL" dirty="0">
                <a:solidFill>
                  <a:srgbClr val="FC6868"/>
                </a:solidFill>
              </a:rPr>
              <a:t>Methode</a:t>
            </a:r>
          </a:p>
        </p:txBody>
      </p:sp>
      <p:sp>
        <p:nvSpPr>
          <p:cNvPr id="3" name="Tijdelijke aanduiding voor tekst 2">
            <a:extLst>
              <a:ext uri="{FF2B5EF4-FFF2-40B4-BE49-F238E27FC236}">
                <a16:creationId xmlns:a16="http://schemas.microsoft.com/office/drawing/2014/main" id="{ABDFFA5F-549B-67AF-7F2D-571223C2609E}"/>
              </a:ext>
            </a:extLst>
          </p:cNvPr>
          <p:cNvSpPr>
            <a:spLocks noGrp="1"/>
          </p:cNvSpPr>
          <p:nvPr>
            <p:ph type="body" sz="quarter" idx="10"/>
          </p:nvPr>
        </p:nvSpPr>
        <p:spPr/>
        <p:txBody>
          <a:bodyPr/>
          <a:lstStyle/>
          <a:p>
            <a:pPr>
              <a:buClr>
                <a:schemeClr val="accent1">
                  <a:lumMod val="75000"/>
                </a:schemeClr>
              </a:buClr>
            </a:pPr>
            <a:r>
              <a:rPr lang="nl-NL" b="0" dirty="0">
                <a:solidFill>
                  <a:schemeClr val="accent1">
                    <a:lumMod val="75000"/>
                  </a:schemeClr>
                </a:solidFill>
                <a:latin typeface="Segoe UI" panose="020B0502040204020203" pitchFamily="34" charset="0"/>
                <a:cs typeface="Segoe UI" panose="020B0502040204020203" pitchFamily="34" charset="0"/>
              </a:rPr>
              <a:t>Uitkomstmaten</a:t>
            </a:r>
          </a:p>
          <a:p>
            <a:pPr>
              <a:buClr>
                <a:schemeClr val="accent1">
                  <a:lumMod val="75000"/>
                </a:schemeClr>
              </a:buClr>
            </a:pPr>
            <a:endParaRPr lang="nl-NL" sz="1200" b="0" dirty="0">
              <a:solidFill>
                <a:schemeClr val="accent1">
                  <a:lumMod val="75000"/>
                </a:schemeClr>
              </a:solidFill>
              <a:latin typeface="Segoe UI" panose="020B0502040204020203" pitchFamily="34" charset="0"/>
              <a:cs typeface="Segoe UI" panose="020B0502040204020203" pitchFamily="34" charset="0"/>
            </a:endParaRPr>
          </a:p>
          <a:p>
            <a:pPr>
              <a:buClr>
                <a:schemeClr val="accent1">
                  <a:lumMod val="75000"/>
                </a:schemeClr>
              </a:buClr>
            </a:pPr>
            <a:r>
              <a:rPr lang="nl-NL" b="0" dirty="0">
                <a:solidFill>
                  <a:schemeClr val="accent1">
                    <a:lumMod val="75000"/>
                  </a:schemeClr>
                </a:solidFill>
                <a:latin typeface="Segoe UI" panose="020B0502040204020203" pitchFamily="34" charset="0"/>
                <a:cs typeface="Segoe UI" panose="020B0502040204020203" pitchFamily="34" charset="0"/>
              </a:rPr>
              <a:t>- Primair:		ETT malpositie en </a:t>
            </a:r>
            <a:r>
              <a:rPr lang="nl-NL" b="0" dirty="0" err="1">
                <a:solidFill>
                  <a:schemeClr val="accent1">
                    <a:lumMod val="75000"/>
                  </a:schemeClr>
                </a:solidFill>
                <a:latin typeface="Segoe UI" panose="020B0502040204020203" pitchFamily="34" charset="0"/>
                <a:cs typeface="Segoe UI" panose="020B0502040204020203" pitchFamily="34" charset="0"/>
              </a:rPr>
              <a:t>oesophageale</a:t>
            </a:r>
            <a:r>
              <a:rPr lang="nl-NL" b="0" dirty="0">
                <a:solidFill>
                  <a:schemeClr val="accent1">
                    <a:lumMod val="75000"/>
                  </a:schemeClr>
                </a:solidFill>
                <a:latin typeface="Segoe UI" panose="020B0502040204020203" pitchFamily="34" charset="0"/>
                <a:cs typeface="Segoe UI" panose="020B0502040204020203" pitchFamily="34" charset="0"/>
              </a:rPr>
              <a:t> intubatie </a:t>
            </a:r>
          </a:p>
          <a:p>
            <a:pPr>
              <a:buClr>
                <a:schemeClr val="accent1">
                  <a:lumMod val="75000"/>
                </a:schemeClr>
              </a:buClr>
            </a:pPr>
            <a:r>
              <a:rPr lang="nl-NL" b="0" dirty="0">
                <a:solidFill>
                  <a:schemeClr val="accent1">
                    <a:lumMod val="75000"/>
                  </a:schemeClr>
                </a:solidFill>
                <a:latin typeface="Segoe UI" panose="020B0502040204020203" pitchFamily="34" charset="0"/>
                <a:cs typeface="Segoe UI" panose="020B0502040204020203" pitchFamily="34" charset="0"/>
              </a:rPr>
              <a:t>- Secundair:	tijd tot detectie ETT positie, # pogingen, 					complicaties, </a:t>
            </a:r>
            <a:r>
              <a:rPr lang="nl-NL" b="0" dirty="0" err="1">
                <a:solidFill>
                  <a:schemeClr val="accent1">
                    <a:lumMod val="75000"/>
                  </a:schemeClr>
                </a:solidFill>
                <a:latin typeface="Segoe UI" panose="020B0502040204020203" pitchFamily="34" charset="0"/>
                <a:cs typeface="Segoe UI" panose="020B0502040204020203" pitchFamily="34" charset="0"/>
              </a:rPr>
              <a:t>stridor</a:t>
            </a:r>
            <a:r>
              <a:rPr lang="nl-NL" b="0" dirty="0">
                <a:solidFill>
                  <a:schemeClr val="accent1">
                    <a:lumMod val="75000"/>
                  </a:schemeClr>
                </a:solidFill>
                <a:latin typeface="Segoe UI" panose="020B0502040204020203" pitchFamily="34" charset="0"/>
                <a:cs typeface="Segoe UI" panose="020B0502040204020203" pitchFamily="34" charset="0"/>
              </a:rPr>
              <a:t>, PICU/ventilator free </a:t>
            </a:r>
            <a:r>
              <a:rPr lang="nl-NL" b="0" dirty="0" err="1">
                <a:solidFill>
                  <a:schemeClr val="accent1">
                    <a:lumMod val="75000"/>
                  </a:schemeClr>
                </a:solidFill>
                <a:latin typeface="Segoe UI" panose="020B0502040204020203" pitchFamily="34" charset="0"/>
                <a:cs typeface="Segoe UI" panose="020B0502040204020203" pitchFamily="34" charset="0"/>
              </a:rPr>
              <a:t>days</a:t>
            </a:r>
            <a:r>
              <a:rPr lang="nl-NL" b="0" dirty="0">
                <a:solidFill>
                  <a:schemeClr val="accent1">
                    <a:lumMod val="75000"/>
                  </a:schemeClr>
                </a:solidFill>
                <a:latin typeface="Segoe UI" panose="020B0502040204020203" pitchFamily="34" charset="0"/>
                <a:cs typeface="Segoe UI" panose="020B0502040204020203" pitchFamily="34" charset="0"/>
              </a:rPr>
              <a:t>, VAP, 			mortaliteit	</a:t>
            </a:r>
          </a:p>
          <a:p>
            <a:pPr marL="457200" indent="-457200">
              <a:buClr>
                <a:schemeClr val="accent1">
                  <a:lumMod val="75000"/>
                </a:schemeClr>
              </a:buClr>
              <a:buFontTx/>
              <a:buChar char="-"/>
            </a:pPr>
            <a:endParaRPr lang="nl-NL" b="0" dirty="0">
              <a:solidFill>
                <a:schemeClr val="accent1">
                  <a:lumMod val="75000"/>
                </a:schemeClr>
              </a:solidFill>
              <a:latin typeface="Segoe UI" panose="020B0502040204020203" pitchFamily="34" charset="0"/>
              <a:cs typeface="Segoe UI" panose="020B0502040204020203" pitchFamily="34" charset="0"/>
            </a:endParaRPr>
          </a:p>
          <a:p>
            <a:pPr>
              <a:buClr>
                <a:schemeClr val="accent1">
                  <a:lumMod val="75000"/>
                </a:schemeClr>
              </a:buClr>
            </a:pPr>
            <a:r>
              <a:rPr lang="nl-NL" b="0" dirty="0" err="1">
                <a:solidFill>
                  <a:schemeClr val="accent1">
                    <a:lumMod val="75000"/>
                  </a:schemeClr>
                </a:solidFill>
                <a:latin typeface="Segoe UI" panose="020B0502040204020203" pitchFamily="34" charset="0"/>
                <a:cs typeface="Segoe UI" panose="020B0502040204020203" pitchFamily="34" charset="0"/>
              </a:rPr>
              <a:t>Intubatiefalen</a:t>
            </a:r>
            <a:r>
              <a:rPr lang="nl-NL" b="0" dirty="0">
                <a:solidFill>
                  <a:schemeClr val="accent1">
                    <a:lumMod val="75000"/>
                  </a:schemeClr>
                </a:solidFill>
                <a:latin typeface="Segoe UI" panose="020B0502040204020203" pitchFamily="34" charset="0"/>
                <a:cs typeface="Segoe UI" panose="020B0502040204020203" pitchFamily="34" charset="0"/>
              </a:rPr>
              <a:t>: 	HF&lt;60/min en/of SpO</a:t>
            </a:r>
            <a:r>
              <a:rPr lang="nl-NL" b="0" baseline="-25000" dirty="0">
                <a:solidFill>
                  <a:schemeClr val="accent1">
                    <a:lumMod val="75000"/>
                  </a:schemeClr>
                </a:solidFill>
                <a:latin typeface="Segoe UI" panose="020B0502040204020203" pitchFamily="34" charset="0"/>
                <a:cs typeface="Segoe UI" panose="020B0502040204020203" pitchFamily="34" charset="0"/>
              </a:rPr>
              <a:t>2</a:t>
            </a:r>
            <a:r>
              <a:rPr lang="nl-NL" b="0" dirty="0">
                <a:solidFill>
                  <a:schemeClr val="accent1">
                    <a:lumMod val="75000"/>
                  </a:schemeClr>
                </a:solidFill>
                <a:latin typeface="Segoe UI" panose="020B0502040204020203" pitchFamily="34" charset="0"/>
                <a:cs typeface="Segoe UI" panose="020B0502040204020203" pitchFamily="34" charset="0"/>
              </a:rPr>
              <a:t>&lt;85% tijdens poging</a:t>
            </a:r>
          </a:p>
          <a:p>
            <a:pPr>
              <a:buClr>
                <a:schemeClr val="accent1">
                  <a:lumMod val="75000"/>
                </a:schemeClr>
              </a:buClr>
            </a:pPr>
            <a:endParaRPr lang="nl-NL" b="0" dirty="0">
              <a:solidFill>
                <a:schemeClr val="accent1">
                  <a:lumMod val="75000"/>
                </a:schemeClr>
              </a:solidFill>
              <a:latin typeface="Segoe UI" panose="020B0502040204020203" pitchFamily="34" charset="0"/>
              <a:cs typeface="Segoe UI" panose="020B0502040204020203" pitchFamily="34" charset="0"/>
            </a:endParaRPr>
          </a:p>
          <a:p>
            <a:pPr>
              <a:buClr>
                <a:schemeClr val="accent1">
                  <a:lumMod val="75000"/>
                </a:schemeClr>
              </a:buClr>
            </a:pPr>
            <a:r>
              <a:rPr lang="nl-NL" b="0" dirty="0">
                <a:solidFill>
                  <a:schemeClr val="accent1">
                    <a:lumMod val="75000"/>
                  </a:schemeClr>
                </a:solidFill>
                <a:latin typeface="Segoe UI" panose="020B0502040204020203" pitchFamily="34" charset="0"/>
                <a:cs typeface="Segoe UI" panose="020B0502040204020203" pitchFamily="34" charset="0"/>
              </a:rPr>
              <a:t>Nieuwe poging:	onderbreken </a:t>
            </a:r>
            <a:r>
              <a:rPr lang="nl-NL" b="0" dirty="0" err="1">
                <a:solidFill>
                  <a:schemeClr val="accent1">
                    <a:lumMod val="75000"/>
                  </a:schemeClr>
                </a:solidFill>
                <a:latin typeface="Segoe UI" panose="020B0502040204020203" pitchFamily="34" charset="0"/>
                <a:cs typeface="Segoe UI" panose="020B0502040204020203" pitchFamily="34" charset="0"/>
              </a:rPr>
              <a:t>vd</a:t>
            </a:r>
            <a:r>
              <a:rPr lang="nl-NL" b="0" dirty="0">
                <a:solidFill>
                  <a:schemeClr val="accent1">
                    <a:lumMod val="75000"/>
                  </a:schemeClr>
                </a:solidFill>
                <a:latin typeface="Segoe UI" panose="020B0502040204020203" pitchFamily="34" charset="0"/>
                <a:cs typeface="Segoe UI" panose="020B0502040204020203" pitchFamily="34" charset="0"/>
              </a:rPr>
              <a:t> procedure</a:t>
            </a:r>
            <a:endParaRPr lang="nl-NL" dirty="0"/>
          </a:p>
        </p:txBody>
      </p:sp>
      <p:sp>
        <p:nvSpPr>
          <p:cNvPr id="4" name="Tijdelijke aanduiding voor dianummer 3">
            <a:extLst>
              <a:ext uri="{FF2B5EF4-FFF2-40B4-BE49-F238E27FC236}">
                <a16:creationId xmlns:a16="http://schemas.microsoft.com/office/drawing/2014/main" id="{1BA9A83D-BD73-E2C6-AFC1-B9BA119CB48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02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9AFA6-C054-2A74-EFC3-429030680B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4F17EC-0F73-B5E2-3789-881B9B7E11A5}"/>
              </a:ext>
            </a:extLst>
          </p:cNvPr>
          <p:cNvSpPr>
            <a:spLocks noGrp="1"/>
          </p:cNvSpPr>
          <p:nvPr>
            <p:ph type="title"/>
          </p:nvPr>
        </p:nvSpPr>
        <p:spPr>
          <a:xfrm>
            <a:off x="619125" y="453677"/>
            <a:ext cx="10975975" cy="659242"/>
          </a:xfrm>
        </p:spPr>
        <p:txBody>
          <a:bodyPr/>
          <a:lstStyle/>
          <a:p>
            <a:r>
              <a:rPr lang="nl-NL" dirty="0">
                <a:solidFill>
                  <a:srgbClr val="FC6868"/>
                </a:solidFill>
              </a:rPr>
              <a:t>Methode</a:t>
            </a:r>
          </a:p>
        </p:txBody>
      </p:sp>
      <p:sp>
        <p:nvSpPr>
          <p:cNvPr id="3" name="Tijdelijke aanduiding voor tekst 2">
            <a:extLst>
              <a:ext uri="{FF2B5EF4-FFF2-40B4-BE49-F238E27FC236}">
                <a16:creationId xmlns:a16="http://schemas.microsoft.com/office/drawing/2014/main" id="{7DEA7C23-4B23-2496-565E-2F24D4DA3630}"/>
              </a:ext>
            </a:extLst>
          </p:cNvPr>
          <p:cNvSpPr>
            <a:spLocks noGrp="1"/>
          </p:cNvSpPr>
          <p:nvPr>
            <p:ph type="body" sz="quarter" idx="10"/>
          </p:nvPr>
        </p:nvSpPr>
        <p:spPr/>
        <p:txBody>
          <a:bodyPr/>
          <a:lstStyle/>
          <a:p>
            <a:pPr marL="457200" indent="-457200">
              <a:lnSpc>
                <a:spcPts val="4400"/>
              </a:lnSpc>
              <a:buClr>
                <a:schemeClr val="accent1">
                  <a:lumMod val="75000"/>
                </a:schemeClr>
              </a:buClr>
              <a:buFont typeface="Arial" panose="020B0604020202020204" pitchFamily="34" charset="0"/>
              <a:buChar char="•"/>
            </a:pPr>
            <a:r>
              <a:rPr lang="nl-NL" b="0" dirty="0" err="1">
                <a:solidFill>
                  <a:schemeClr val="accent1">
                    <a:lumMod val="75000"/>
                  </a:schemeClr>
                </a:solidFill>
                <a:cs typeface="Segoe UI" panose="020B0502040204020203" pitchFamily="34" charset="0"/>
              </a:rPr>
              <a:t>Intubator</a:t>
            </a:r>
            <a:r>
              <a:rPr lang="nl-NL" b="0" dirty="0">
                <a:solidFill>
                  <a:schemeClr val="accent1">
                    <a:lumMod val="75000"/>
                  </a:schemeClr>
                </a:solidFill>
                <a:cs typeface="Segoe UI" panose="020B0502040204020203" pitchFamily="34" charset="0"/>
              </a:rPr>
              <a:t> </a:t>
            </a:r>
            <a:r>
              <a:rPr lang="nl-NL" b="0" i="1" dirty="0" err="1">
                <a:solidFill>
                  <a:schemeClr val="accent1">
                    <a:lumMod val="75000"/>
                  </a:schemeClr>
                </a:solidFill>
                <a:cs typeface="Segoe UI" panose="020B0502040204020203" pitchFamily="34" charset="0"/>
              </a:rPr>
              <a:t>skilled</a:t>
            </a:r>
            <a:r>
              <a:rPr lang="nl-NL" b="0" i="1" dirty="0">
                <a:solidFill>
                  <a:schemeClr val="accent1">
                    <a:lumMod val="75000"/>
                  </a:schemeClr>
                </a:solidFill>
                <a:cs typeface="Segoe UI" panose="020B0502040204020203" pitchFamily="34" charset="0"/>
              </a:rPr>
              <a:t> senior resident</a:t>
            </a:r>
          </a:p>
          <a:p>
            <a:pPr marL="457200" indent="-457200">
              <a:lnSpc>
                <a:spcPts val="4400"/>
              </a:lnSpc>
              <a:buClr>
                <a:schemeClr val="accent1">
                  <a:lumMod val="75000"/>
                </a:schemeClr>
              </a:buClr>
              <a:buFont typeface="Arial" panose="020B0604020202020204" pitchFamily="34" charset="0"/>
              <a:buChar char="•"/>
            </a:pPr>
            <a:r>
              <a:rPr lang="nl-NL" b="0" dirty="0">
                <a:solidFill>
                  <a:schemeClr val="accent1">
                    <a:lumMod val="75000"/>
                  </a:schemeClr>
                </a:solidFill>
              </a:rPr>
              <a:t>Intubatie directe </a:t>
            </a:r>
            <a:r>
              <a:rPr lang="nl-NL" b="0" dirty="0" err="1">
                <a:solidFill>
                  <a:schemeClr val="accent1">
                    <a:lumMod val="75000"/>
                  </a:schemeClr>
                </a:solidFill>
              </a:rPr>
              <a:t>laryngoscopie</a:t>
            </a:r>
            <a:endParaRPr lang="nl-NL" b="0" dirty="0">
              <a:solidFill>
                <a:schemeClr val="accent1">
                  <a:lumMod val="75000"/>
                </a:schemeClr>
              </a:solidFill>
            </a:endParaRPr>
          </a:p>
          <a:p>
            <a:pPr marL="457200" indent="-457200">
              <a:lnSpc>
                <a:spcPts val="4400"/>
              </a:lnSpc>
              <a:buClr>
                <a:schemeClr val="accent1">
                  <a:lumMod val="75000"/>
                </a:schemeClr>
              </a:buClr>
              <a:buFont typeface="Arial" panose="020B0604020202020204" pitchFamily="34" charset="0"/>
              <a:buChar char="•"/>
            </a:pPr>
            <a:r>
              <a:rPr lang="nl-NL" b="0" dirty="0">
                <a:solidFill>
                  <a:schemeClr val="accent1">
                    <a:lumMod val="75000"/>
                  </a:schemeClr>
                </a:solidFill>
              </a:rPr>
              <a:t>Maat en diepte berekend</a:t>
            </a:r>
          </a:p>
          <a:p>
            <a:pPr marL="457200" indent="-457200">
              <a:lnSpc>
                <a:spcPts val="4400"/>
              </a:lnSpc>
              <a:buClr>
                <a:schemeClr val="accent1">
                  <a:lumMod val="75000"/>
                </a:schemeClr>
              </a:buClr>
              <a:buFont typeface="Arial" panose="020B0604020202020204" pitchFamily="34" charset="0"/>
              <a:buChar char="•"/>
            </a:pPr>
            <a:r>
              <a:rPr lang="nl-NL" b="0" dirty="0">
                <a:solidFill>
                  <a:schemeClr val="accent1">
                    <a:lumMod val="75000"/>
                  </a:schemeClr>
                </a:solidFill>
              </a:rPr>
              <a:t>Preoxygenatie , premedicatie </a:t>
            </a:r>
            <a:r>
              <a:rPr lang="nl-NL" b="0" i="1" dirty="0">
                <a:solidFill>
                  <a:schemeClr val="accent1">
                    <a:lumMod val="75000"/>
                  </a:schemeClr>
                </a:solidFill>
              </a:rPr>
              <a:t>as per </a:t>
            </a:r>
            <a:r>
              <a:rPr lang="nl-NL" b="0" i="1" dirty="0" err="1">
                <a:solidFill>
                  <a:schemeClr val="accent1">
                    <a:lumMod val="75000"/>
                  </a:schemeClr>
                </a:solidFill>
              </a:rPr>
              <a:t>the</a:t>
            </a:r>
            <a:r>
              <a:rPr lang="nl-NL" b="0" i="1" dirty="0">
                <a:solidFill>
                  <a:schemeClr val="accent1">
                    <a:lumMod val="75000"/>
                  </a:schemeClr>
                </a:solidFill>
              </a:rPr>
              <a:t> unit protocol</a:t>
            </a:r>
          </a:p>
          <a:p>
            <a:pPr marL="457200" indent="-457200">
              <a:lnSpc>
                <a:spcPts val="4400"/>
              </a:lnSpc>
              <a:buClr>
                <a:schemeClr val="accent1">
                  <a:lumMod val="75000"/>
                </a:schemeClr>
              </a:buClr>
              <a:buFont typeface="Arial" panose="020B0604020202020204" pitchFamily="34" charset="0"/>
              <a:buChar char="•"/>
            </a:pPr>
            <a:r>
              <a:rPr lang="nl-NL" b="0" dirty="0">
                <a:solidFill>
                  <a:schemeClr val="accent1">
                    <a:lumMod val="75000"/>
                  </a:schemeClr>
                </a:solidFill>
              </a:rPr>
              <a:t>Monitoring HF en SpO</a:t>
            </a:r>
            <a:r>
              <a:rPr lang="nl-NL" b="0" baseline="-25000" dirty="0">
                <a:solidFill>
                  <a:schemeClr val="accent1">
                    <a:lumMod val="75000"/>
                  </a:schemeClr>
                </a:solidFill>
              </a:rPr>
              <a:t>2</a:t>
            </a:r>
          </a:p>
          <a:p>
            <a:pPr marL="457200" indent="-457200">
              <a:lnSpc>
                <a:spcPts val="4400"/>
              </a:lnSpc>
              <a:buClr>
                <a:schemeClr val="accent1">
                  <a:lumMod val="75000"/>
                </a:schemeClr>
              </a:buClr>
              <a:buFont typeface="Arial" panose="020B0604020202020204" pitchFamily="34" charset="0"/>
              <a:buChar char="•"/>
            </a:pPr>
            <a:r>
              <a:rPr lang="nl-NL" b="0" dirty="0">
                <a:solidFill>
                  <a:schemeClr val="accent1">
                    <a:lumMod val="75000"/>
                  </a:schemeClr>
                </a:solidFill>
              </a:rPr>
              <a:t>X-thorax: ideaal = tip</a:t>
            </a:r>
            <a:r>
              <a:rPr lang="nl-NL" b="0" dirty="0">
                <a:solidFill>
                  <a:schemeClr val="accent1">
                    <a:lumMod val="75000"/>
                  </a:schemeClr>
                </a:solidFill>
                <a:cs typeface="Segoe UI" panose="020B0502040204020203" pitchFamily="34" charset="0"/>
              </a:rPr>
              <a:t> 2cm boven </a:t>
            </a:r>
            <a:r>
              <a:rPr lang="nl-NL" b="0" dirty="0" err="1">
                <a:solidFill>
                  <a:schemeClr val="accent1">
                    <a:lumMod val="75000"/>
                  </a:schemeClr>
                </a:solidFill>
                <a:cs typeface="Segoe UI" panose="020B0502040204020203" pitchFamily="34" charset="0"/>
              </a:rPr>
              <a:t>carina</a:t>
            </a:r>
            <a:endParaRPr lang="nl-NL" b="0" dirty="0">
              <a:solidFill>
                <a:schemeClr val="accent1">
                  <a:lumMod val="75000"/>
                </a:schemeClr>
              </a:solidFill>
              <a:cs typeface="Segoe UI" panose="020B0502040204020203" pitchFamily="34" charset="0"/>
            </a:endParaRPr>
          </a:p>
          <a:p>
            <a:pPr marL="457200" indent="-457200">
              <a:lnSpc>
                <a:spcPts val="4400"/>
              </a:lnSpc>
              <a:buClr>
                <a:schemeClr val="accent1">
                  <a:lumMod val="75000"/>
                </a:schemeClr>
              </a:buClr>
              <a:buFont typeface="Arial" panose="020B0604020202020204" pitchFamily="34" charset="0"/>
              <a:buChar char="•"/>
            </a:pPr>
            <a:r>
              <a:rPr lang="nl-NL" b="0" dirty="0">
                <a:solidFill>
                  <a:schemeClr val="accent1">
                    <a:lumMod val="75000"/>
                  </a:schemeClr>
                </a:solidFill>
                <a:cs typeface="Segoe UI" panose="020B0502040204020203" pitchFamily="34" charset="0"/>
              </a:rPr>
              <a:t>Repositie genoteerd</a:t>
            </a:r>
          </a:p>
          <a:p>
            <a:pPr marL="457200" indent="-457200">
              <a:buClr>
                <a:schemeClr val="accent1">
                  <a:lumMod val="75000"/>
                </a:schemeClr>
              </a:buClr>
              <a:buFont typeface="Arial" panose="020B0604020202020204" pitchFamily="34" charset="0"/>
              <a:buChar char="•"/>
            </a:pPr>
            <a:endParaRPr lang="nl-NL" b="0" dirty="0">
              <a:solidFill>
                <a:schemeClr val="accent1">
                  <a:lumMod val="75000"/>
                </a:schemeClr>
              </a:solidFill>
              <a:latin typeface="Segoe UI" panose="020B0502040204020203" pitchFamily="34" charset="0"/>
              <a:cs typeface="Segoe UI" panose="020B0502040204020203" pitchFamily="34" charset="0"/>
            </a:endParaRPr>
          </a:p>
          <a:p>
            <a:pPr marL="457200" indent="-457200">
              <a:buClr>
                <a:schemeClr val="accent1">
                  <a:lumMod val="75000"/>
                </a:schemeClr>
              </a:buClr>
              <a:buFont typeface="Arial" panose="020B0604020202020204" pitchFamily="34" charset="0"/>
              <a:buChar char="•"/>
            </a:pPr>
            <a:endParaRPr lang="nl-NL" b="0" i="1"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99973DDA-BBCF-804D-5485-9EDB35082FA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19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9E636-B0C8-D290-3904-D90772D21C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43E564-4DE9-E294-679F-1C4D6E904EFC}"/>
              </a:ext>
            </a:extLst>
          </p:cNvPr>
          <p:cNvSpPr>
            <a:spLocks noGrp="1"/>
          </p:cNvSpPr>
          <p:nvPr>
            <p:ph type="title"/>
          </p:nvPr>
        </p:nvSpPr>
        <p:spPr/>
        <p:txBody>
          <a:bodyPr/>
          <a:lstStyle/>
          <a:p>
            <a:r>
              <a:rPr lang="nl-NL" dirty="0">
                <a:solidFill>
                  <a:srgbClr val="FC6868"/>
                </a:solidFill>
              </a:rPr>
              <a:t>Methode</a:t>
            </a:r>
          </a:p>
        </p:txBody>
      </p:sp>
      <p:sp>
        <p:nvSpPr>
          <p:cNvPr id="3" name="Tijdelijke aanduiding voor tekst 2">
            <a:extLst>
              <a:ext uri="{FF2B5EF4-FFF2-40B4-BE49-F238E27FC236}">
                <a16:creationId xmlns:a16="http://schemas.microsoft.com/office/drawing/2014/main" id="{83E43C90-B2A4-7758-FA5C-54B711F66100}"/>
              </a:ext>
            </a:extLst>
          </p:cNvPr>
          <p:cNvSpPr>
            <a:spLocks noGrp="1"/>
          </p:cNvSpPr>
          <p:nvPr>
            <p:ph type="body" sz="quarter" idx="10"/>
          </p:nvPr>
        </p:nvSpPr>
        <p:spPr/>
        <p:txBody>
          <a:bodyPr/>
          <a:lstStyle/>
          <a:p>
            <a:pPr>
              <a:buClr>
                <a:schemeClr val="accent1">
                  <a:lumMod val="75000"/>
                </a:schemeClr>
              </a:buClr>
            </a:pPr>
            <a:r>
              <a:rPr lang="nl-NL" dirty="0">
                <a:solidFill>
                  <a:schemeClr val="accent1">
                    <a:lumMod val="75000"/>
                  </a:schemeClr>
                </a:solidFill>
              </a:rPr>
              <a:t>Groep A</a:t>
            </a:r>
          </a:p>
          <a:p>
            <a:pPr>
              <a:buClr>
                <a:schemeClr val="accent1">
                  <a:lumMod val="75000"/>
                </a:schemeClr>
              </a:buClr>
            </a:pPr>
            <a:endParaRPr lang="nl-NL" sz="1200" dirty="0">
              <a:solidFill>
                <a:schemeClr val="accent1">
                  <a:lumMod val="75000"/>
                </a:schemeClr>
              </a:solidFill>
            </a:endParaRPr>
          </a:p>
          <a:p>
            <a:pPr marL="817200" lvl="2" indent="-457200">
              <a:buClr>
                <a:schemeClr val="accent1">
                  <a:lumMod val="75000"/>
                </a:schemeClr>
              </a:buClr>
              <a:buFont typeface="Arial" panose="020B0604020202020204" pitchFamily="34" charset="0"/>
              <a:buChar char="•"/>
            </a:pPr>
            <a:r>
              <a:rPr lang="nl-NL" dirty="0" err="1">
                <a:solidFill>
                  <a:schemeClr val="accent1">
                    <a:lumMod val="75000"/>
                  </a:schemeClr>
                </a:solidFill>
                <a:latin typeface="Segoe UI" panose="020B0502040204020203" pitchFamily="34" charset="0"/>
                <a:cs typeface="Segoe UI" panose="020B0502040204020203" pitchFamily="34" charset="0"/>
              </a:rPr>
              <a:t>Sonosite</a:t>
            </a:r>
            <a:r>
              <a:rPr lang="nl-NL" dirty="0">
                <a:solidFill>
                  <a:schemeClr val="accent1">
                    <a:lumMod val="75000"/>
                  </a:schemeClr>
                </a:solidFill>
                <a:latin typeface="Segoe UI" panose="020B0502040204020203" pitchFamily="34" charset="0"/>
                <a:cs typeface="Segoe UI" panose="020B0502040204020203" pitchFamily="34" charset="0"/>
              </a:rPr>
              <a:t> S-ICU echo, lineaire </a:t>
            </a:r>
            <a:r>
              <a:rPr lang="nl-NL" dirty="0" err="1">
                <a:solidFill>
                  <a:schemeClr val="accent1">
                    <a:lumMod val="75000"/>
                  </a:schemeClr>
                </a:solidFill>
                <a:latin typeface="Segoe UI" panose="020B0502040204020203" pitchFamily="34" charset="0"/>
                <a:cs typeface="Segoe UI" panose="020B0502040204020203" pitchFamily="34" charset="0"/>
              </a:rPr>
              <a:t>probe</a:t>
            </a:r>
            <a:r>
              <a:rPr lang="nl-NL" dirty="0">
                <a:solidFill>
                  <a:schemeClr val="accent1">
                    <a:lumMod val="75000"/>
                  </a:schemeClr>
                </a:solidFill>
                <a:latin typeface="Segoe UI" panose="020B0502040204020203" pitchFamily="34" charset="0"/>
                <a:cs typeface="Segoe UI" panose="020B0502040204020203" pitchFamily="34" charset="0"/>
              </a:rPr>
              <a:t> 6-13MHz</a:t>
            </a:r>
          </a:p>
          <a:p>
            <a:pPr marL="817200" lvl="2" indent="-457200">
              <a:buClr>
                <a:schemeClr val="accent1">
                  <a:lumMod val="75000"/>
                </a:schemeClr>
              </a:buClr>
              <a:buFont typeface="Arial" panose="020B0604020202020204" pitchFamily="34" charset="0"/>
              <a:buChar char="•"/>
            </a:pPr>
            <a:r>
              <a:rPr lang="nl-NL" dirty="0">
                <a:solidFill>
                  <a:schemeClr val="accent1">
                    <a:lumMod val="75000"/>
                  </a:schemeClr>
                </a:solidFill>
                <a:latin typeface="Segoe UI" panose="020B0502040204020203" pitchFamily="34" charset="0"/>
                <a:cs typeface="Segoe UI" panose="020B0502040204020203" pitchFamily="34" charset="0"/>
              </a:rPr>
              <a:t>P.I. getraind in POCUS</a:t>
            </a:r>
          </a:p>
          <a:p>
            <a:pPr marL="817200" lvl="2" indent="-457200">
              <a:buClr>
                <a:schemeClr val="accent1">
                  <a:lumMod val="75000"/>
                </a:schemeClr>
              </a:buClr>
              <a:buFont typeface="Arial" panose="020B0604020202020204" pitchFamily="34" charset="0"/>
              <a:buChar char="•"/>
            </a:pPr>
            <a:endParaRPr lang="nl-NL" dirty="0">
              <a:solidFill>
                <a:schemeClr val="accent1">
                  <a:lumMod val="75000"/>
                </a:schemeClr>
              </a:solidFill>
            </a:endParaRPr>
          </a:p>
          <a:p>
            <a:pPr marL="0" lvl="2" indent="0">
              <a:buClr>
                <a:schemeClr val="accent1">
                  <a:lumMod val="75000"/>
                </a:schemeClr>
              </a:buClr>
              <a:buNone/>
            </a:pPr>
            <a:r>
              <a:rPr lang="nl-NL" dirty="0" err="1">
                <a:solidFill>
                  <a:schemeClr val="accent1">
                    <a:lumMod val="75000"/>
                  </a:schemeClr>
                </a:solidFill>
              </a:rPr>
              <a:t>Prescan</a:t>
            </a:r>
            <a:endParaRPr lang="nl-NL" dirty="0">
              <a:solidFill>
                <a:schemeClr val="accent1">
                  <a:lumMod val="75000"/>
                </a:schemeClr>
              </a:solidFill>
            </a:endParaRPr>
          </a:p>
          <a:p>
            <a:pPr marL="817200" lvl="2" indent="-457200">
              <a:buClr>
                <a:schemeClr val="accent1">
                  <a:lumMod val="75000"/>
                </a:schemeClr>
              </a:buClr>
              <a:buFont typeface="Calibri" panose="020F0502020204030204" pitchFamily="34" charset="0"/>
              <a:buChar char="‒"/>
            </a:pPr>
            <a:endParaRPr lang="nl-NL" sz="1200" dirty="0">
              <a:solidFill>
                <a:schemeClr val="accent1">
                  <a:lumMod val="75000"/>
                </a:schemeClr>
              </a:solidFill>
            </a:endParaRPr>
          </a:p>
          <a:p>
            <a:pPr marL="0" lvl="2" indent="0">
              <a:buClr>
                <a:schemeClr val="accent1">
                  <a:lumMod val="75000"/>
                </a:schemeClr>
              </a:buClr>
              <a:buNone/>
            </a:pPr>
            <a:r>
              <a:rPr lang="nl-NL" dirty="0">
                <a:solidFill>
                  <a:schemeClr val="accent1">
                    <a:lumMod val="75000"/>
                  </a:schemeClr>
                </a:solidFill>
              </a:rPr>
              <a:t>Step 1:	bevestiging trachea / oesophagus</a:t>
            </a:r>
          </a:p>
          <a:p>
            <a:pPr marL="806450" lvl="3" indent="-457200">
              <a:buClr>
                <a:schemeClr val="accent1">
                  <a:lumMod val="75000"/>
                </a:schemeClr>
              </a:buClr>
              <a:buFontTx/>
              <a:buChar char="‒"/>
            </a:pPr>
            <a:r>
              <a:rPr lang="nl-NL" sz="2400" dirty="0" err="1">
                <a:solidFill>
                  <a:schemeClr val="accent1">
                    <a:lumMod val="75000"/>
                  </a:schemeClr>
                </a:solidFill>
              </a:rPr>
              <a:t>Suprasternal</a:t>
            </a:r>
            <a:r>
              <a:rPr lang="nl-NL" sz="2400" dirty="0">
                <a:solidFill>
                  <a:schemeClr val="accent1">
                    <a:lumMod val="75000"/>
                  </a:schemeClr>
                </a:solidFill>
              </a:rPr>
              <a:t> </a:t>
            </a:r>
            <a:r>
              <a:rPr lang="nl-NL" sz="2400" dirty="0" err="1">
                <a:solidFill>
                  <a:schemeClr val="accent1">
                    <a:lumMod val="75000"/>
                  </a:schemeClr>
                </a:solidFill>
              </a:rPr>
              <a:t>notch</a:t>
            </a:r>
            <a:r>
              <a:rPr lang="nl-NL" sz="2400" dirty="0">
                <a:solidFill>
                  <a:schemeClr val="accent1">
                    <a:lumMod val="75000"/>
                  </a:schemeClr>
                </a:solidFill>
              </a:rPr>
              <a:t>, transversaal</a:t>
            </a:r>
          </a:p>
          <a:p>
            <a:pPr marL="806450" lvl="3" indent="-457200">
              <a:buClr>
                <a:schemeClr val="accent1">
                  <a:lumMod val="75000"/>
                </a:schemeClr>
              </a:buClr>
              <a:buFontTx/>
              <a:buChar char="‒"/>
            </a:pPr>
            <a:r>
              <a:rPr lang="nl-NL" sz="2400" dirty="0" err="1">
                <a:solidFill>
                  <a:schemeClr val="accent1">
                    <a:lumMod val="75000"/>
                  </a:schemeClr>
                </a:solidFill>
              </a:rPr>
              <a:t>Snowstorm</a:t>
            </a:r>
            <a:r>
              <a:rPr lang="nl-NL" sz="2400" dirty="0">
                <a:solidFill>
                  <a:schemeClr val="accent1">
                    <a:lumMod val="75000"/>
                  </a:schemeClr>
                </a:solidFill>
              </a:rPr>
              <a:t> </a:t>
            </a:r>
            <a:r>
              <a:rPr lang="nl-NL" sz="2400" dirty="0" err="1">
                <a:solidFill>
                  <a:schemeClr val="accent1">
                    <a:lumMod val="75000"/>
                  </a:schemeClr>
                </a:solidFill>
              </a:rPr>
              <a:t>sign</a:t>
            </a:r>
            <a:r>
              <a:rPr lang="nl-NL" sz="2400" dirty="0">
                <a:solidFill>
                  <a:schemeClr val="accent1">
                    <a:lumMod val="75000"/>
                  </a:schemeClr>
                </a:solidFill>
              </a:rPr>
              <a:t> (achter </a:t>
            </a:r>
            <a:r>
              <a:rPr lang="nl-NL" sz="2400" dirty="0" err="1">
                <a:solidFill>
                  <a:schemeClr val="accent1">
                    <a:lumMod val="75000"/>
                  </a:schemeClr>
                </a:solidFill>
              </a:rPr>
              <a:t>cricoid</a:t>
            </a:r>
            <a:r>
              <a:rPr lang="nl-NL" sz="2400" dirty="0">
                <a:solidFill>
                  <a:schemeClr val="accent1">
                    <a:lumMod val="75000"/>
                  </a:schemeClr>
                </a:solidFill>
              </a:rPr>
              <a:t>), tijdsduur</a:t>
            </a:r>
          </a:p>
          <a:p>
            <a:pPr marL="806450" lvl="3" indent="-457200">
              <a:buClr>
                <a:schemeClr val="accent1">
                  <a:lumMod val="75000"/>
                </a:schemeClr>
              </a:buClr>
              <a:buFontTx/>
              <a:buChar char="‒"/>
            </a:pPr>
            <a:r>
              <a:rPr lang="nl-NL" sz="2400" dirty="0">
                <a:solidFill>
                  <a:schemeClr val="accent1">
                    <a:lumMod val="75000"/>
                  </a:schemeClr>
                </a:solidFill>
              </a:rPr>
              <a:t>Double lumen </a:t>
            </a:r>
            <a:r>
              <a:rPr lang="nl-NL" sz="2400" dirty="0" err="1">
                <a:solidFill>
                  <a:schemeClr val="accent1">
                    <a:lumMod val="75000"/>
                  </a:schemeClr>
                </a:solidFill>
              </a:rPr>
              <a:t>sign</a:t>
            </a:r>
            <a:r>
              <a:rPr lang="nl-NL" sz="2400" dirty="0">
                <a:solidFill>
                  <a:schemeClr val="accent1">
                    <a:lumMod val="75000"/>
                  </a:schemeClr>
                </a:solidFill>
              </a:rPr>
              <a:t> </a:t>
            </a:r>
            <a:r>
              <a:rPr lang="nl-NL" sz="2400" dirty="0">
                <a:solidFill>
                  <a:schemeClr val="accent1">
                    <a:lumMod val="75000"/>
                  </a:schemeClr>
                </a:solidFill>
                <a:latin typeface="Segoe UI" panose="020B0502040204020203" pitchFamily="34" charset="0"/>
                <a:cs typeface="Segoe UI" panose="020B0502040204020203" pitchFamily="34" charset="0"/>
              </a:rPr>
              <a:t>→ </a:t>
            </a:r>
            <a:r>
              <a:rPr lang="nl-NL" sz="2400" dirty="0" err="1">
                <a:solidFill>
                  <a:schemeClr val="accent1">
                    <a:lumMod val="75000"/>
                  </a:schemeClr>
                </a:solidFill>
                <a:cs typeface="Segoe UI" panose="020B0502040204020203" pitchFamily="34" charset="0"/>
              </a:rPr>
              <a:t>repositioneren</a:t>
            </a:r>
            <a:endParaRPr lang="nl-NL" sz="2400" dirty="0">
              <a:solidFill>
                <a:schemeClr val="accent1">
                  <a:lumMod val="75000"/>
                </a:schemeClr>
              </a:solidFill>
            </a:endParaRPr>
          </a:p>
          <a:p>
            <a:pPr marL="817200" lvl="2" indent="-457200">
              <a:buClr>
                <a:schemeClr val="accent1">
                  <a:lumMod val="75000"/>
                </a:schemeClr>
              </a:buClr>
              <a:buFont typeface="Calibri" panose="020F0502020204030204" pitchFamily="34" charset="0"/>
              <a:buChar char="‒"/>
            </a:pPr>
            <a:endParaRPr lang="nl-NL" sz="1200" dirty="0">
              <a:solidFill>
                <a:schemeClr val="accent1">
                  <a:lumMod val="75000"/>
                </a:schemeClr>
              </a:solidFill>
            </a:endParaRPr>
          </a:p>
          <a:p>
            <a:pPr marL="0" lvl="2" indent="0">
              <a:buClr>
                <a:schemeClr val="accent1">
                  <a:lumMod val="75000"/>
                </a:schemeClr>
              </a:buClr>
              <a:buNone/>
            </a:pPr>
            <a:r>
              <a:rPr lang="nl-NL" dirty="0">
                <a:solidFill>
                  <a:schemeClr val="accent1">
                    <a:lumMod val="75000"/>
                  </a:schemeClr>
                </a:solidFill>
              </a:rPr>
              <a:t>Step 2+3:	bevestiging </a:t>
            </a:r>
            <a:r>
              <a:rPr lang="nl-NL" dirty="0" err="1">
                <a:solidFill>
                  <a:schemeClr val="accent1">
                    <a:lumMod val="75000"/>
                  </a:schemeClr>
                </a:solidFill>
              </a:rPr>
              <a:t>lung</a:t>
            </a:r>
            <a:r>
              <a:rPr lang="nl-NL" dirty="0">
                <a:solidFill>
                  <a:schemeClr val="accent1">
                    <a:lumMod val="75000"/>
                  </a:schemeClr>
                </a:solidFill>
              </a:rPr>
              <a:t> sliding R+L tijdens beademing M&amp;B</a:t>
            </a:r>
          </a:p>
          <a:p>
            <a:pPr marL="806450" lvl="3" indent="-457200">
              <a:buClr>
                <a:schemeClr val="accent1">
                  <a:lumMod val="75000"/>
                </a:schemeClr>
              </a:buClr>
              <a:buFontTx/>
              <a:buChar char="‒"/>
            </a:pPr>
            <a:r>
              <a:rPr lang="nl-NL" sz="2400" dirty="0">
                <a:solidFill>
                  <a:schemeClr val="accent1">
                    <a:lumMod val="75000"/>
                  </a:schemeClr>
                </a:solidFill>
              </a:rPr>
              <a:t>Anterieur thorax</a:t>
            </a:r>
          </a:p>
          <a:p>
            <a:pPr marL="806450" lvl="3" indent="-457200">
              <a:buClr>
                <a:schemeClr val="accent1">
                  <a:lumMod val="75000"/>
                </a:schemeClr>
              </a:buClr>
              <a:buFontTx/>
              <a:buChar char="‒"/>
            </a:pPr>
            <a:r>
              <a:rPr lang="nl-NL" sz="2400" dirty="0">
                <a:solidFill>
                  <a:schemeClr val="accent1">
                    <a:lumMod val="75000"/>
                  </a:schemeClr>
                </a:solidFill>
                <a:cs typeface="Segoe UI" panose="020B0502040204020203" pitchFamily="34" charset="0"/>
              </a:rPr>
              <a:t>Enkelzijdig</a:t>
            </a:r>
            <a:r>
              <a:rPr lang="nl-NL" sz="2400" dirty="0">
                <a:solidFill>
                  <a:schemeClr val="accent1">
                    <a:lumMod val="75000"/>
                  </a:schemeClr>
                </a:solidFill>
                <a:latin typeface="Segoe UI" panose="020B0502040204020203" pitchFamily="34" charset="0"/>
                <a:cs typeface="Segoe UI" panose="020B0502040204020203" pitchFamily="34" charset="0"/>
              </a:rPr>
              <a:t> → </a:t>
            </a:r>
            <a:r>
              <a:rPr lang="nl-NL" sz="2400" dirty="0" err="1">
                <a:solidFill>
                  <a:schemeClr val="accent1">
                    <a:lumMod val="75000"/>
                  </a:schemeClr>
                </a:solidFill>
                <a:cs typeface="Segoe UI" panose="020B0502040204020203" pitchFamily="34" charset="0"/>
              </a:rPr>
              <a:t>repositioneren</a:t>
            </a:r>
            <a:endParaRPr lang="nl-NL" sz="2400" dirty="0">
              <a:solidFill>
                <a:schemeClr val="accent1">
                  <a:lumMod val="75000"/>
                </a:schemeClr>
              </a:solidFill>
            </a:endParaRPr>
          </a:p>
          <a:p>
            <a:pPr marL="1087200" lvl="3" indent="-457200">
              <a:buClr>
                <a:schemeClr val="accent1">
                  <a:lumMod val="75000"/>
                </a:schemeClr>
              </a:buClr>
            </a:pPr>
            <a:endParaRPr lang="nl-NL" dirty="0">
              <a:solidFill>
                <a:schemeClr val="accent1">
                  <a:lumMod val="75000"/>
                </a:schemeClr>
              </a:solidFill>
            </a:endParaRPr>
          </a:p>
          <a:p>
            <a:pPr marL="1087200" lvl="3" indent="-457200">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8A028A3C-2AE2-551F-D1F7-39C749CE6A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15ACE61-0F4B-5C7F-B3B3-A2A31E1754C0}"/>
              </a:ext>
            </a:extLst>
          </p:cNvPr>
          <p:cNvPicPr>
            <a:picLocks noChangeAspect="1"/>
          </p:cNvPicPr>
          <p:nvPr/>
        </p:nvPicPr>
        <p:blipFill>
          <a:blip r:embed="rId3"/>
          <a:stretch>
            <a:fillRect/>
          </a:stretch>
        </p:blipFill>
        <p:spPr>
          <a:xfrm>
            <a:off x="9008673" y="787116"/>
            <a:ext cx="2115495" cy="2621507"/>
          </a:xfrm>
          <a:prstGeom prst="rect">
            <a:avLst/>
          </a:prstGeom>
        </p:spPr>
      </p:pic>
    </p:spTree>
    <p:extLst>
      <p:ext uri="{BB962C8B-B14F-4D97-AF65-F5344CB8AC3E}">
        <p14:creationId xmlns:p14="http://schemas.microsoft.com/office/powerpoint/2010/main" val="241300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C7E7-10F1-5800-5A70-8836FE03140E}"/>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A08C30A-4054-9FBF-2E58-116EFC5DE691}"/>
              </a:ext>
            </a:extLst>
          </p:cNvPr>
          <p:cNvSpPr>
            <a:spLocks noGrp="1"/>
          </p:cNvSpPr>
          <p:nvPr>
            <p:ph type="body" sz="quarter" idx="10"/>
          </p:nvPr>
        </p:nvSpPr>
        <p:spPr/>
        <p:txBody>
          <a:bodyPr/>
          <a:lstStyle/>
          <a:p>
            <a:pPr>
              <a:buClr>
                <a:schemeClr val="accent1">
                  <a:lumMod val="75000"/>
                </a:schemeClr>
              </a:buClr>
            </a:pPr>
            <a:r>
              <a:rPr lang="nl-NL" b="0" dirty="0">
                <a:solidFill>
                  <a:schemeClr val="accent1">
                    <a:lumMod val="75000"/>
                  </a:schemeClr>
                </a:solidFill>
              </a:rPr>
              <a:t>Step 1:	bevestiging trachea / oesophagus</a:t>
            </a:r>
          </a:p>
          <a:p>
            <a:pPr>
              <a:buClr>
                <a:schemeClr val="accent1">
                  <a:lumMod val="75000"/>
                </a:schemeClr>
              </a:buClr>
            </a:pPr>
            <a:r>
              <a:rPr lang="nl-NL" b="0" dirty="0">
                <a:solidFill>
                  <a:schemeClr val="accent1">
                    <a:lumMod val="75000"/>
                  </a:schemeClr>
                </a:solidFill>
              </a:rPr>
              <a:t>		- </a:t>
            </a:r>
            <a:r>
              <a:rPr lang="nl-NL" b="0" dirty="0" err="1">
                <a:solidFill>
                  <a:schemeClr val="accent1">
                    <a:lumMod val="75000"/>
                  </a:schemeClr>
                </a:solidFill>
              </a:rPr>
              <a:t>snowstorm</a:t>
            </a:r>
            <a:r>
              <a:rPr lang="nl-NL" b="0" dirty="0">
                <a:solidFill>
                  <a:schemeClr val="accent1">
                    <a:lumMod val="75000"/>
                  </a:schemeClr>
                </a:solidFill>
              </a:rPr>
              <a:t> </a:t>
            </a:r>
            <a:r>
              <a:rPr lang="nl-NL" b="0" dirty="0" err="1">
                <a:solidFill>
                  <a:schemeClr val="accent1">
                    <a:lumMod val="75000"/>
                  </a:schemeClr>
                </a:solidFill>
              </a:rPr>
              <a:t>sign</a:t>
            </a:r>
            <a:endParaRPr lang="nl-NL" b="0" dirty="0">
              <a:solidFill>
                <a:schemeClr val="accent1">
                  <a:lumMod val="75000"/>
                </a:schemeClr>
              </a:solidFill>
            </a:endParaRPr>
          </a:p>
          <a:p>
            <a:pPr>
              <a:buClr>
                <a:schemeClr val="accent1">
                  <a:lumMod val="75000"/>
                </a:schemeClr>
              </a:buClr>
            </a:pPr>
            <a:r>
              <a:rPr lang="nl-NL" b="0" dirty="0">
                <a:solidFill>
                  <a:schemeClr val="accent1">
                    <a:lumMod val="75000"/>
                  </a:schemeClr>
                </a:solidFill>
              </a:rPr>
              <a:t>		- </a:t>
            </a:r>
            <a:r>
              <a:rPr lang="nl-NL" b="0" dirty="0" err="1">
                <a:solidFill>
                  <a:schemeClr val="accent1">
                    <a:lumMod val="75000"/>
                  </a:schemeClr>
                </a:solidFill>
              </a:rPr>
              <a:t>bullet</a:t>
            </a:r>
            <a:r>
              <a:rPr lang="nl-NL" b="0" dirty="0">
                <a:solidFill>
                  <a:schemeClr val="accent1">
                    <a:lumMod val="75000"/>
                  </a:schemeClr>
                </a:solidFill>
              </a:rPr>
              <a:t> </a:t>
            </a:r>
            <a:r>
              <a:rPr lang="nl-NL" b="0" dirty="0" err="1">
                <a:solidFill>
                  <a:schemeClr val="accent1">
                    <a:lumMod val="75000"/>
                  </a:schemeClr>
                </a:solidFill>
              </a:rPr>
              <a:t>sign</a:t>
            </a:r>
            <a:br>
              <a:rPr lang="nl-NL" b="0" dirty="0">
                <a:solidFill>
                  <a:schemeClr val="accent1">
                    <a:lumMod val="75000"/>
                  </a:schemeClr>
                </a:solidFill>
              </a:rPr>
            </a:br>
            <a:r>
              <a:rPr lang="nl-NL" b="0" dirty="0">
                <a:solidFill>
                  <a:schemeClr val="accent1">
                    <a:lumMod val="75000"/>
                  </a:schemeClr>
                </a:solidFill>
              </a:rPr>
              <a:t>		- </a:t>
            </a:r>
            <a:r>
              <a:rPr lang="nl-NL" b="0" u="sng" dirty="0">
                <a:solidFill>
                  <a:schemeClr val="accent1">
                    <a:lumMod val="75000"/>
                  </a:schemeClr>
                </a:solidFill>
              </a:rPr>
              <a:t>geen</a:t>
            </a:r>
            <a:r>
              <a:rPr lang="nl-NL" b="0" dirty="0">
                <a:solidFill>
                  <a:schemeClr val="accent1">
                    <a:lumMod val="75000"/>
                  </a:schemeClr>
                </a:solidFill>
              </a:rPr>
              <a:t> double lumen </a:t>
            </a:r>
            <a:r>
              <a:rPr lang="nl-NL" b="0" dirty="0" err="1">
                <a:solidFill>
                  <a:schemeClr val="accent1">
                    <a:lumMod val="75000"/>
                  </a:schemeClr>
                </a:solidFill>
              </a:rPr>
              <a:t>sign</a:t>
            </a: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a:buClr>
                <a:schemeClr val="accent1">
                  <a:lumMod val="75000"/>
                </a:schemeClr>
              </a:buClr>
            </a:pPr>
            <a:r>
              <a:rPr lang="nl-NL" b="0" dirty="0">
                <a:solidFill>
                  <a:schemeClr val="accent1">
                    <a:lumMod val="75000"/>
                  </a:schemeClr>
                </a:solidFill>
              </a:rPr>
              <a:t>Step 2+3: 	</a:t>
            </a:r>
            <a:r>
              <a:rPr lang="nl-NL" b="0" dirty="0" err="1">
                <a:solidFill>
                  <a:schemeClr val="accent1">
                    <a:lumMod val="75000"/>
                  </a:schemeClr>
                </a:solidFill>
              </a:rPr>
              <a:t>lung</a:t>
            </a:r>
            <a:r>
              <a:rPr lang="nl-NL" b="0" dirty="0">
                <a:solidFill>
                  <a:schemeClr val="accent1">
                    <a:lumMod val="75000"/>
                  </a:schemeClr>
                </a:solidFill>
              </a:rPr>
              <a:t> sliding </a:t>
            </a:r>
          </a:p>
          <a:p>
            <a:pPr>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B8DEC6B1-12F7-C82F-A499-5741677865F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E0D1A9E5-A9E9-FFC2-D8D5-2B781ABFA871}"/>
              </a:ext>
            </a:extLst>
          </p:cNvPr>
          <p:cNvSpPr>
            <a:spLocks noGrp="1"/>
          </p:cNvSpPr>
          <p:nvPr>
            <p:ph type="title"/>
          </p:nvPr>
        </p:nvSpPr>
        <p:spPr/>
        <p:txBody>
          <a:bodyPr/>
          <a:lstStyle/>
          <a:p>
            <a:r>
              <a:rPr lang="nl-NL" dirty="0" err="1"/>
              <a:t>Protocolised</a:t>
            </a:r>
            <a:r>
              <a:rPr lang="nl-NL" dirty="0"/>
              <a:t> ultrasound</a:t>
            </a:r>
          </a:p>
        </p:txBody>
      </p:sp>
      <p:pic>
        <p:nvPicPr>
          <p:cNvPr id="2054" name="Picture 6" descr="Snowstorm Sign in Endotracheal Intubation">
            <a:extLst>
              <a:ext uri="{FF2B5EF4-FFF2-40B4-BE49-F238E27FC236}">
                <a16:creationId xmlns:a16="http://schemas.microsoft.com/office/drawing/2014/main" id="{69E89C89-607E-B4CE-368A-F68664641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693" y="3487062"/>
            <a:ext cx="3708707" cy="27042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2431F2A-CC56-C00D-BBB9-B551CECD2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474710"/>
            <a:ext cx="3368675" cy="28413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igure 1. Transverse placement of the high-frequency linear transducer over the trachea just cephalad to the suprasternal notch.">
            <a:extLst>
              <a:ext uri="{FF2B5EF4-FFF2-40B4-BE49-F238E27FC236}">
                <a16:creationId xmlns:a16="http://schemas.microsoft.com/office/drawing/2014/main" id="{96F61625-1BCA-D33F-AFF7-35ACE260F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9" y="2208325"/>
            <a:ext cx="1799656" cy="178165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AA714287-6FEF-BC38-B05B-4ED8EADE9870}"/>
              </a:ext>
            </a:extLst>
          </p:cNvPr>
          <p:cNvPicPr>
            <a:picLocks noChangeAspect="1"/>
          </p:cNvPicPr>
          <p:nvPr/>
        </p:nvPicPr>
        <p:blipFill>
          <a:blip r:embed="rId6"/>
          <a:stretch>
            <a:fillRect/>
          </a:stretch>
        </p:blipFill>
        <p:spPr>
          <a:xfrm>
            <a:off x="8290719" y="303964"/>
            <a:ext cx="2959893" cy="2704266"/>
          </a:xfrm>
          <a:prstGeom prst="rect">
            <a:avLst/>
          </a:prstGeom>
        </p:spPr>
      </p:pic>
      <p:pic>
        <p:nvPicPr>
          <p:cNvPr id="2" name="Afbeelding 1">
            <a:extLst>
              <a:ext uri="{FF2B5EF4-FFF2-40B4-BE49-F238E27FC236}">
                <a16:creationId xmlns:a16="http://schemas.microsoft.com/office/drawing/2014/main" id="{626B5B4B-62C7-7B2D-7011-33CA4781D6DB}"/>
              </a:ext>
            </a:extLst>
          </p:cNvPr>
          <p:cNvPicPr>
            <a:picLocks noChangeAspect="1"/>
          </p:cNvPicPr>
          <p:nvPr/>
        </p:nvPicPr>
        <p:blipFill>
          <a:blip r:embed="rId7"/>
          <a:stretch>
            <a:fillRect/>
          </a:stretch>
        </p:blipFill>
        <p:spPr>
          <a:xfrm>
            <a:off x="2124129" y="3429000"/>
            <a:ext cx="2206719" cy="1449902"/>
          </a:xfrm>
          <a:prstGeom prst="rect">
            <a:avLst/>
          </a:prstGeom>
        </p:spPr>
      </p:pic>
    </p:spTree>
    <p:extLst>
      <p:ext uri="{BB962C8B-B14F-4D97-AF65-F5344CB8AC3E}">
        <p14:creationId xmlns:p14="http://schemas.microsoft.com/office/powerpoint/2010/main" val="65877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C1A8-83B7-5EB5-C6BC-9A2D82CC16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33785C-D86D-F5F2-970D-508000267D9B}"/>
              </a:ext>
            </a:extLst>
          </p:cNvPr>
          <p:cNvSpPr>
            <a:spLocks noGrp="1"/>
          </p:cNvSpPr>
          <p:nvPr>
            <p:ph type="title"/>
          </p:nvPr>
        </p:nvSpPr>
        <p:spPr/>
        <p:txBody>
          <a:bodyPr/>
          <a:lstStyle/>
          <a:p>
            <a:r>
              <a:rPr lang="nl-NL" dirty="0">
                <a:solidFill>
                  <a:srgbClr val="FC6868"/>
                </a:solidFill>
              </a:rPr>
              <a:t>Methode</a:t>
            </a:r>
          </a:p>
        </p:txBody>
      </p:sp>
      <p:sp>
        <p:nvSpPr>
          <p:cNvPr id="3" name="Tijdelijke aanduiding voor tekst 2">
            <a:extLst>
              <a:ext uri="{FF2B5EF4-FFF2-40B4-BE49-F238E27FC236}">
                <a16:creationId xmlns:a16="http://schemas.microsoft.com/office/drawing/2014/main" id="{73FD06E1-1675-DB8A-B60B-11EC16A94A27}"/>
              </a:ext>
            </a:extLst>
          </p:cNvPr>
          <p:cNvSpPr>
            <a:spLocks noGrp="1"/>
          </p:cNvSpPr>
          <p:nvPr>
            <p:ph type="body" sz="quarter" idx="10"/>
          </p:nvPr>
        </p:nvSpPr>
        <p:spPr/>
        <p:txBody>
          <a:bodyPr/>
          <a:lstStyle/>
          <a:p>
            <a:pPr>
              <a:buClr>
                <a:schemeClr val="accent1">
                  <a:lumMod val="75000"/>
                </a:schemeClr>
              </a:buClr>
            </a:pPr>
            <a:r>
              <a:rPr lang="nl-NL" dirty="0">
                <a:solidFill>
                  <a:schemeClr val="accent1">
                    <a:lumMod val="75000"/>
                  </a:schemeClr>
                </a:solidFill>
              </a:rPr>
              <a:t>Groep B</a:t>
            </a:r>
          </a:p>
          <a:p>
            <a:pPr>
              <a:buClr>
                <a:schemeClr val="accent1">
                  <a:lumMod val="75000"/>
                </a:schemeClr>
              </a:buClr>
            </a:pPr>
            <a:endParaRPr lang="nl-NL" sz="1200" dirty="0">
              <a:solidFill>
                <a:schemeClr val="accent1">
                  <a:lumMod val="75000"/>
                </a:schemeClr>
              </a:solidFill>
            </a:endParaRPr>
          </a:p>
          <a:p>
            <a:pPr marL="457200" indent="-457200">
              <a:buClr>
                <a:schemeClr val="accent1">
                  <a:lumMod val="75000"/>
                </a:schemeClr>
              </a:buClr>
              <a:buFont typeface="Calibri" panose="020F0502020204030204" pitchFamily="34" charset="0"/>
              <a:buChar char="‒"/>
            </a:pPr>
            <a:r>
              <a:rPr lang="nl-NL" b="0" dirty="0" err="1">
                <a:solidFill>
                  <a:schemeClr val="accent1">
                    <a:lumMod val="75000"/>
                  </a:schemeClr>
                </a:solidFill>
              </a:rPr>
              <a:t>Intubator</a:t>
            </a:r>
            <a:endParaRPr lang="nl-NL" b="0" dirty="0">
              <a:solidFill>
                <a:schemeClr val="accent1">
                  <a:lumMod val="75000"/>
                </a:schemeClr>
              </a:solidFill>
            </a:endParaRPr>
          </a:p>
          <a:p>
            <a:pPr marL="457200" indent="-457200">
              <a:buClr>
                <a:schemeClr val="accent1">
                  <a:lumMod val="75000"/>
                </a:schemeClr>
              </a:buClr>
              <a:buFont typeface="Calibri" panose="020F0502020204030204" pitchFamily="34" charset="0"/>
              <a:buChar char="‒"/>
            </a:pPr>
            <a:r>
              <a:rPr lang="nl-NL" b="0" dirty="0">
                <a:solidFill>
                  <a:schemeClr val="accent1">
                    <a:lumMod val="75000"/>
                  </a:schemeClr>
                </a:solidFill>
              </a:rPr>
              <a:t>2</a:t>
            </a:r>
            <a:r>
              <a:rPr lang="nl-NL" b="0" baseline="30000" dirty="0">
                <a:solidFill>
                  <a:schemeClr val="accent1">
                    <a:lumMod val="75000"/>
                  </a:schemeClr>
                </a:solidFill>
              </a:rPr>
              <a:t>e</a:t>
            </a:r>
            <a:r>
              <a:rPr lang="nl-NL" b="0" dirty="0">
                <a:solidFill>
                  <a:schemeClr val="accent1">
                    <a:lumMod val="75000"/>
                  </a:schemeClr>
                </a:solidFill>
              </a:rPr>
              <a:t> persoon: 	bevestigt endotracheale positie auscultatie en </a:t>
            </a:r>
            <a:r>
              <a:rPr lang="nl-NL" b="0" dirty="0" err="1">
                <a:solidFill>
                  <a:schemeClr val="accent1">
                    <a:lumMod val="75000"/>
                  </a:schemeClr>
                </a:solidFill>
              </a:rPr>
              <a:t>capno</a:t>
            </a:r>
            <a:br>
              <a:rPr lang="nl-NL" b="0" dirty="0">
                <a:solidFill>
                  <a:schemeClr val="accent1">
                    <a:lumMod val="75000"/>
                  </a:schemeClr>
                </a:solidFill>
              </a:rPr>
            </a:br>
            <a:r>
              <a:rPr lang="nl-NL" b="0" dirty="0">
                <a:solidFill>
                  <a:schemeClr val="accent1">
                    <a:lumMod val="75000"/>
                  </a:schemeClr>
                </a:solidFill>
              </a:rPr>
              <a:t>			EtCO</a:t>
            </a:r>
            <a:r>
              <a:rPr lang="nl-NL" b="0" baseline="-25000" dirty="0">
                <a:solidFill>
                  <a:schemeClr val="accent1">
                    <a:lumMod val="75000"/>
                  </a:schemeClr>
                </a:solidFill>
              </a:rPr>
              <a:t>2</a:t>
            </a:r>
            <a:r>
              <a:rPr lang="nl-NL" b="0" dirty="0">
                <a:solidFill>
                  <a:schemeClr val="accent1">
                    <a:lumMod val="75000"/>
                  </a:schemeClr>
                </a:solidFill>
              </a:rPr>
              <a:t>&gt;4mmHg na 6 teugen </a:t>
            </a:r>
          </a:p>
          <a:p>
            <a:pPr marL="457200" indent="-457200">
              <a:buClr>
                <a:schemeClr val="accent1">
                  <a:lumMod val="75000"/>
                </a:schemeClr>
              </a:buClr>
              <a:buFont typeface="Calibri" panose="020F0502020204030204" pitchFamily="34" charset="0"/>
              <a:buChar char="‒"/>
            </a:pPr>
            <a:r>
              <a:rPr lang="nl-NL" b="0" dirty="0">
                <a:solidFill>
                  <a:schemeClr val="accent1">
                    <a:lumMod val="75000"/>
                  </a:schemeClr>
                </a:solidFill>
              </a:rPr>
              <a:t>3</a:t>
            </a:r>
            <a:r>
              <a:rPr lang="nl-NL" b="0" baseline="30000" dirty="0">
                <a:solidFill>
                  <a:schemeClr val="accent1">
                    <a:lumMod val="75000"/>
                  </a:schemeClr>
                </a:solidFill>
              </a:rPr>
              <a:t>e</a:t>
            </a:r>
            <a:r>
              <a:rPr lang="nl-NL" b="0" dirty="0">
                <a:solidFill>
                  <a:schemeClr val="accent1">
                    <a:lumMod val="75000"/>
                  </a:schemeClr>
                </a:solidFill>
              </a:rPr>
              <a:t> (=P.I.):		overziet procedure, noteert tijd en complicaties</a:t>
            </a:r>
          </a:p>
          <a:p>
            <a:pPr>
              <a:buClr>
                <a:schemeClr val="accent1">
                  <a:lumMod val="75000"/>
                </a:schemeClr>
              </a:buClr>
            </a:pPr>
            <a:r>
              <a:rPr lang="nl-NL" sz="3600" b="0" dirty="0">
                <a:solidFill>
                  <a:schemeClr val="accent1">
                    <a:lumMod val="75000"/>
                  </a:schemeClr>
                </a:solidFill>
              </a:rPr>
              <a:t>------------------------------------------------------</a:t>
            </a:r>
          </a:p>
          <a:p>
            <a:pPr marL="457200" indent="-457200">
              <a:lnSpc>
                <a:spcPts val="4000"/>
              </a:lnSpc>
              <a:buClr>
                <a:schemeClr val="accent1">
                  <a:lumMod val="75000"/>
                </a:schemeClr>
              </a:buClr>
              <a:buFont typeface="Arial" panose="020B0604020202020204" pitchFamily="34" charset="0"/>
              <a:buChar char="•"/>
            </a:pPr>
            <a:r>
              <a:rPr lang="nl-NL" b="0" dirty="0">
                <a:solidFill>
                  <a:schemeClr val="accent1">
                    <a:lumMod val="75000"/>
                  </a:schemeClr>
                </a:solidFill>
              </a:rPr>
              <a:t>Incidentie malpositie ETT 18-38%</a:t>
            </a:r>
          </a:p>
          <a:p>
            <a:pPr marL="457200" indent="-457200">
              <a:lnSpc>
                <a:spcPts val="4000"/>
              </a:lnSpc>
              <a:buClr>
                <a:schemeClr val="accent1">
                  <a:lumMod val="75000"/>
                </a:schemeClr>
              </a:buClr>
              <a:buFont typeface="Arial" panose="020B0604020202020204" pitchFamily="34" charset="0"/>
              <a:buChar char="•"/>
            </a:pPr>
            <a:r>
              <a:rPr lang="nl-NL" b="0" dirty="0">
                <a:solidFill>
                  <a:schemeClr val="accent1">
                    <a:lumMod val="75000"/>
                  </a:schemeClr>
                </a:solidFill>
              </a:rPr>
              <a:t>Baseline incidentie controlegroep 38%</a:t>
            </a:r>
          </a:p>
          <a:p>
            <a:pPr marL="457200" indent="-457200">
              <a:lnSpc>
                <a:spcPts val="4000"/>
              </a:lnSpc>
              <a:buClr>
                <a:schemeClr val="accent1">
                  <a:lumMod val="75000"/>
                </a:schemeClr>
              </a:buClr>
              <a:buFont typeface="Arial" panose="020B0604020202020204" pitchFamily="34" charset="0"/>
              <a:buChar char="•"/>
            </a:pPr>
            <a:r>
              <a:rPr lang="nl-NL" b="0" dirty="0" err="1">
                <a:solidFill>
                  <a:schemeClr val="accent1">
                    <a:lumMod val="75000"/>
                  </a:schemeClr>
                </a:solidFill>
              </a:rPr>
              <a:t>Gepowerd</a:t>
            </a:r>
            <a:r>
              <a:rPr lang="nl-NL" b="0" dirty="0">
                <a:solidFill>
                  <a:schemeClr val="accent1">
                    <a:lumMod val="75000"/>
                  </a:schemeClr>
                </a:solidFill>
              </a:rPr>
              <a:t> voor absoluut risico reductie van 18% (naar 20%)</a:t>
            </a:r>
          </a:p>
          <a:p>
            <a:pPr marL="457200" indent="-457200">
              <a:lnSpc>
                <a:spcPts val="4000"/>
              </a:lnSpc>
              <a:buClr>
                <a:schemeClr val="accent1">
                  <a:lumMod val="75000"/>
                </a:schemeClr>
              </a:buClr>
              <a:buFont typeface="Arial" panose="020B0604020202020204" pitchFamily="34" charset="0"/>
              <a:buChar char="•"/>
            </a:pPr>
            <a:r>
              <a:rPr lang="nl-NL" b="0" dirty="0">
                <a:solidFill>
                  <a:schemeClr val="accent1">
                    <a:lumMod val="75000"/>
                  </a:schemeClr>
                </a:solidFill>
              </a:rPr>
              <a:t>N = 99 per arm</a:t>
            </a:r>
          </a:p>
          <a:p>
            <a:pPr marL="457200" indent="-457200">
              <a:buClr>
                <a:schemeClr val="accent1">
                  <a:lumMod val="75000"/>
                </a:schemeClr>
              </a:buClr>
              <a:buFont typeface="Arial" panose="020B0604020202020204" pitchFamily="34" charset="0"/>
              <a:buChar char="•"/>
            </a:pPr>
            <a:endParaRPr lang="nl-NL" b="0" dirty="0">
              <a:solidFill>
                <a:schemeClr val="accent1">
                  <a:lumMod val="75000"/>
                </a:schemeClr>
              </a:solidFill>
            </a:endParaRPr>
          </a:p>
          <a:p>
            <a:pPr>
              <a:buClr>
                <a:schemeClr val="accent1">
                  <a:lumMod val="75000"/>
                </a:schemeClr>
              </a:buClr>
            </a:pPr>
            <a:endParaRPr lang="nl-NL" b="0" dirty="0">
              <a:solidFill>
                <a:schemeClr val="accent1">
                  <a:lumMod val="75000"/>
                </a:schemeClr>
              </a:solidFill>
            </a:endParaRPr>
          </a:p>
          <a:p>
            <a:pPr marL="1087200" lvl="3" indent="-457200">
              <a:buClr>
                <a:schemeClr val="accent1">
                  <a:lumMod val="75000"/>
                </a:schemeClr>
              </a:buClr>
            </a:pPr>
            <a:endParaRPr lang="nl-NL" dirty="0">
              <a:solidFill>
                <a:schemeClr val="accent1">
                  <a:lumMod val="75000"/>
                </a:schemeClr>
              </a:solidFill>
            </a:endParaRPr>
          </a:p>
          <a:p>
            <a:pPr marL="1087200" lvl="3" indent="-457200">
              <a:buClr>
                <a:schemeClr val="accent1">
                  <a:lumMod val="75000"/>
                </a:schemeClr>
              </a:buClr>
            </a:pPr>
            <a:endParaRPr lang="nl-NL" b="0" dirty="0">
              <a:solidFill>
                <a:schemeClr val="accent1">
                  <a:lumMod val="75000"/>
                </a:schemeClr>
              </a:solidFill>
            </a:endParaRP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252E1177-92C0-ED49-BFD0-7914D667CA3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6990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20230123 Cardioteam sessie" id="{ABB3DBE3-8061-3149-8120-F11E99C461BD}" vid="{44F1022E-7563-4F4B-A0DB-84100BE4DF6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827</TotalTime>
  <Words>1316</Words>
  <Application>Microsoft Office PowerPoint</Application>
  <PresentationFormat>Breedbeeld</PresentationFormat>
  <Paragraphs>217</Paragraphs>
  <Slides>18</Slides>
  <Notes>14</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18</vt:i4>
      </vt:variant>
    </vt:vector>
  </HeadingPairs>
  <TitlesOfParts>
    <vt:vector size="28" baseType="lpstr">
      <vt:lpstr>Algerian</vt:lpstr>
      <vt:lpstr>Aptos</vt:lpstr>
      <vt:lpstr>Aptos Display</vt:lpstr>
      <vt:lpstr>Arial</vt:lpstr>
      <vt:lpstr>Calibri</vt:lpstr>
      <vt:lpstr>Open Sans</vt:lpstr>
      <vt:lpstr>Segoe UI</vt:lpstr>
      <vt:lpstr>Wingdings</vt:lpstr>
      <vt:lpstr>Kantoorthema</vt:lpstr>
      <vt:lpstr>WKZ PowerPoint NL</vt:lpstr>
      <vt:lpstr>5-1-2026</vt:lpstr>
      <vt:lpstr>PowerPoint-presentatie</vt:lpstr>
      <vt:lpstr>Achtergrond</vt:lpstr>
      <vt:lpstr>Methode</vt:lpstr>
      <vt:lpstr>Methode</vt:lpstr>
      <vt:lpstr>Methode</vt:lpstr>
      <vt:lpstr>Methode</vt:lpstr>
      <vt:lpstr>Protocolised ultrasound</vt:lpstr>
      <vt:lpstr>Methode</vt:lpstr>
      <vt:lpstr>Resultaten</vt:lpstr>
      <vt:lpstr>Resultaten</vt:lpstr>
      <vt:lpstr>Resultaten</vt:lpstr>
      <vt:lpstr>Resultaten</vt:lpstr>
      <vt:lpstr>Resultaten</vt:lpstr>
      <vt:lpstr>Resultaten</vt:lpstr>
      <vt:lpstr>Discussie &amp; Conclusie</vt:lpstr>
      <vt:lpstr>Discussie</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Wit-4, E. de (Esther)</dc:creator>
  <cp:lastModifiedBy>Wilde, J. de (Joke)</cp:lastModifiedBy>
  <cp:revision>13</cp:revision>
  <dcterms:created xsi:type="dcterms:W3CDTF">2026-01-03T16:53:23Z</dcterms:created>
  <dcterms:modified xsi:type="dcterms:W3CDTF">2026-02-18T07:45:01Z</dcterms:modified>
</cp:coreProperties>
</file>