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handoutMasterIdLst>
    <p:handoutMasterId r:id="rId30"/>
  </p:handoutMasterIdLst>
  <p:sldIdLst>
    <p:sldId id="258" r:id="rId6"/>
    <p:sldId id="285" r:id="rId7"/>
    <p:sldId id="284" r:id="rId8"/>
    <p:sldId id="280" r:id="rId9"/>
    <p:sldId id="259" r:id="rId10"/>
    <p:sldId id="261" r:id="rId11"/>
    <p:sldId id="265" r:id="rId12"/>
    <p:sldId id="262" r:id="rId13"/>
    <p:sldId id="263" r:id="rId14"/>
    <p:sldId id="266" r:id="rId15"/>
    <p:sldId id="264" r:id="rId16"/>
    <p:sldId id="267" r:id="rId17"/>
    <p:sldId id="268" r:id="rId18"/>
    <p:sldId id="269" r:id="rId19"/>
    <p:sldId id="270" r:id="rId20"/>
    <p:sldId id="272" r:id="rId21"/>
    <p:sldId id="271" r:id="rId22"/>
    <p:sldId id="273" r:id="rId23"/>
    <p:sldId id="274" r:id="rId24"/>
    <p:sldId id="279" r:id="rId25"/>
    <p:sldId id="277" r:id="rId26"/>
    <p:sldId id="278"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5412" autoAdjust="0"/>
  </p:normalViewPr>
  <p:slideViewPr>
    <p:cSldViewPr snapToGrid="0">
      <p:cViewPr varScale="1">
        <p:scale>
          <a:sx n="68" d="100"/>
          <a:sy n="68" d="100"/>
        </p:scale>
        <p:origin x="1171" y="58"/>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17-2-2026</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17-2-2026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a:t>
            </a:fld>
            <a:endParaRPr lang="nl-NL"/>
          </a:p>
        </p:txBody>
      </p:sp>
    </p:spTree>
    <p:extLst>
      <p:ext uri="{BB962C8B-B14F-4D97-AF65-F5344CB8AC3E}">
        <p14:creationId xmlns:p14="http://schemas.microsoft.com/office/powerpoint/2010/main" val="56015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13</a:t>
            </a:fld>
            <a:endParaRPr lang="nl-NL"/>
          </a:p>
        </p:txBody>
      </p:sp>
    </p:spTree>
    <p:extLst>
      <p:ext uri="{BB962C8B-B14F-4D97-AF65-F5344CB8AC3E}">
        <p14:creationId xmlns:p14="http://schemas.microsoft.com/office/powerpoint/2010/main" val="398620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16</a:t>
            </a:fld>
            <a:endParaRPr lang="nl-NL"/>
          </a:p>
        </p:txBody>
      </p:sp>
    </p:spTree>
    <p:extLst>
      <p:ext uri="{BB962C8B-B14F-4D97-AF65-F5344CB8AC3E}">
        <p14:creationId xmlns:p14="http://schemas.microsoft.com/office/powerpoint/2010/main" val="93589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19</a:t>
            </a:fld>
            <a:endParaRPr lang="nl-NL"/>
          </a:p>
        </p:txBody>
      </p:sp>
    </p:spTree>
    <p:extLst>
      <p:ext uri="{BB962C8B-B14F-4D97-AF65-F5344CB8AC3E}">
        <p14:creationId xmlns:p14="http://schemas.microsoft.com/office/powerpoint/2010/main" val="417951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21</a:t>
            </a:fld>
            <a:endParaRPr lang="nl-NL"/>
          </a:p>
        </p:txBody>
      </p:sp>
    </p:spTree>
    <p:extLst>
      <p:ext uri="{BB962C8B-B14F-4D97-AF65-F5344CB8AC3E}">
        <p14:creationId xmlns:p14="http://schemas.microsoft.com/office/powerpoint/2010/main" val="172432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22</a:t>
            </a:fld>
            <a:endParaRPr lang="nl-NL"/>
          </a:p>
        </p:txBody>
      </p:sp>
    </p:spTree>
    <p:extLst>
      <p:ext uri="{BB962C8B-B14F-4D97-AF65-F5344CB8AC3E}">
        <p14:creationId xmlns:p14="http://schemas.microsoft.com/office/powerpoint/2010/main" val="305446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a:t>
            </a:fld>
            <a:endParaRPr lang="nl-NL"/>
          </a:p>
        </p:txBody>
      </p:sp>
    </p:spTree>
    <p:extLst>
      <p:ext uri="{BB962C8B-B14F-4D97-AF65-F5344CB8AC3E}">
        <p14:creationId xmlns:p14="http://schemas.microsoft.com/office/powerpoint/2010/main" val="322116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a:t>
            </a:fld>
            <a:endParaRPr lang="nl-NL"/>
          </a:p>
        </p:txBody>
      </p:sp>
    </p:spTree>
    <p:extLst>
      <p:ext uri="{BB962C8B-B14F-4D97-AF65-F5344CB8AC3E}">
        <p14:creationId xmlns:p14="http://schemas.microsoft.com/office/powerpoint/2010/main" val="1641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a:t>
            </a:fld>
            <a:endParaRPr lang="nl-NL"/>
          </a:p>
        </p:txBody>
      </p:sp>
    </p:spTree>
    <p:extLst>
      <p:ext uri="{BB962C8B-B14F-4D97-AF65-F5344CB8AC3E}">
        <p14:creationId xmlns:p14="http://schemas.microsoft.com/office/powerpoint/2010/main" val="53695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5</a:t>
            </a:fld>
            <a:endParaRPr lang="nl-NL"/>
          </a:p>
        </p:txBody>
      </p:sp>
    </p:spTree>
    <p:extLst>
      <p:ext uri="{BB962C8B-B14F-4D97-AF65-F5344CB8AC3E}">
        <p14:creationId xmlns:p14="http://schemas.microsoft.com/office/powerpoint/2010/main" val="356296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US"/>
          </a:p>
        </p:txBody>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6</a:t>
            </a:fld>
            <a:endParaRPr lang="nl-NL"/>
          </a:p>
        </p:txBody>
      </p:sp>
    </p:spTree>
    <p:extLst>
      <p:ext uri="{BB962C8B-B14F-4D97-AF65-F5344CB8AC3E}">
        <p14:creationId xmlns:p14="http://schemas.microsoft.com/office/powerpoint/2010/main" val="124314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US"/>
          </a:p>
        </p:txBody>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8</a:t>
            </a:fld>
            <a:endParaRPr lang="nl-NL"/>
          </a:p>
        </p:txBody>
      </p:sp>
    </p:spTree>
    <p:extLst>
      <p:ext uri="{BB962C8B-B14F-4D97-AF65-F5344CB8AC3E}">
        <p14:creationId xmlns:p14="http://schemas.microsoft.com/office/powerpoint/2010/main" val="284889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9</a:t>
            </a:fld>
            <a:endParaRPr lang="nl-NL"/>
          </a:p>
        </p:txBody>
      </p:sp>
    </p:spTree>
    <p:extLst>
      <p:ext uri="{BB962C8B-B14F-4D97-AF65-F5344CB8AC3E}">
        <p14:creationId xmlns:p14="http://schemas.microsoft.com/office/powerpoint/2010/main" val="1554919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US"/>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10</a:t>
            </a:fld>
            <a:endParaRPr lang="nl-NL"/>
          </a:p>
        </p:txBody>
      </p:sp>
    </p:spTree>
    <p:extLst>
      <p:ext uri="{BB962C8B-B14F-4D97-AF65-F5344CB8AC3E}">
        <p14:creationId xmlns:p14="http://schemas.microsoft.com/office/powerpoint/2010/main" val="1678621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00A748B-10F0-4E57-ED84-D440593E979A}"/>
              </a:ext>
            </a:extLst>
          </p:cNvPr>
          <p:cNvSpPr>
            <a:spLocks noGrp="1"/>
          </p:cNvSpPr>
          <p:nvPr>
            <p:ph type="body" sz="quarter" idx="11"/>
          </p:nvPr>
        </p:nvSpPr>
        <p:spPr>
          <a:xfrm>
            <a:off x="4644429" y="5372187"/>
            <a:ext cx="6153150" cy="232858"/>
          </a:xfrm>
        </p:spPr>
        <p:txBody>
          <a:bodyPr/>
          <a:lstStyle/>
          <a:p>
            <a:r>
              <a:rPr lang="en-US" b="1" dirty="0"/>
              <a:t>Journal Club 19-01-2026</a:t>
            </a:r>
          </a:p>
          <a:p>
            <a:r>
              <a:rPr lang="en-US" dirty="0"/>
              <a:t>Sarah Hak, AIOS </a:t>
            </a:r>
            <a:r>
              <a:rPr lang="en-US" dirty="0" err="1"/>
              <a:t>kindergeneeskunde</a:t>
            </a:r>
            <a:endParaRPr lang="en-US" dirty="0"/>
          </a:p>
          <a:p>
            <a:endParaRPr lang="en-US" dirty="0"/>
          </a:p>
          <a:p>
            <a:endParaRPr lang="en-US" dirty="0"/>
          </a:p>
        </p:txBody>
      </p:sp>
      <p:sp>
        <p:nvSpPr>
          <p:cNvPr id="4" name="Tijdelijke aanduiding voor tekst 3">
            <a:extLst>
              <a:ext uri="{FF2B5EF4-FFF2-40B4-BE49-F238E27FC236}">
                <a16:creationId xmlns:a16="http://schemas.microsoft.com/office/drawing/2014/main" id="{18D817EA-8EA8-F18C-ED6E-203AA80D4A80}"/>
              </a:ext>
            </a:extLst>
          </p:cNvPr>
          <p:cNvSpPr>
            <a:spLocks noGrp="1"/>
          </p:cNvSpPr>
          <p:nvPr>
            <p:ph type="body" sz="quarter" idx="12"/>
          </p:nvPr>
        </p:nvSpPr>
        <p:spPr>
          <a:xfrm>
            <a:off x="4644429" y="4814243"/>
            <a:ext cx="7382620" cy="590400"/>
          </a:xfrm>
        </p:spPr>
        <p:txBody>
          <a:bodyPr/>
          <a:lstStyle/>
          <a:p>
            <a:r>
              <a:rPr lang="en-US" sz="3600" dirty="0" err="1"/>
              <a:t>Zuurstofgrenzen</a:t>
            </a:r>
            <a:r>
              <a:rPr lang="en-US" sz="3600" dirty="0"/>
              <a:t>: wat </a:t>
            </a:r>
            <a:r>
              <a:rPr lang="en-US" sz="3600" dirty="0" err="1"/>
              <a:t>streven</a:t>
            </a:r>
            <a:r>
              <a:rPr lang="en-US" sz="3600"/>
              <a:t> we </a:t>
            </a:r>
            <a:r>
              <a:rPr lang="en-US" sz="3600" dirty="0" err="1"/>
              <a:t>na</a:t>
            </a:r>
            <a:r>
              <a:rPr lang="en-US" sz="3600" dirty="0"/>
              <a:t>? </a:t>
            </a:r>
          </a:p>
        </p:txBody>
      </p:sp>
      <p:pic>
        <p:nvPicPr>
          <p:cNvPr id="8" name="Afbeelding 7">
            <a:extLst>
              <a:ext uri="{FF2B5EF4-FFF2-40B4-BE49-F238E27FC236}">
                <a16:creationId xmlns:a16="http://schemas.microsoft.com/office/drawing/2014/main" id="{5E847D21-D383-BBCC-21C4-EE0C4F57E5A9}"/>
              </a:ext>
            </a:extLst>
          </p:cNvPr>
          <p:cNvPicPr>
            <a:picLocks noChangeAspect="1"/>
          </p:cNvPicPr>
          <p:nvPr/>
        </p:nvPicPr>
        <p:blipFill>
          <a:blip r:embed="rId3"/>
          <a:stretch>
            <a:fillRect/>
          </a:stretch>
        </p:blipFill>
        <p:spPr>
          <a:xfrm>
            <a:off x="923417" y="1252955"/>
            <a:ext cx="10558140" cy="2848572"/>
          </a:xfrm>
          <a:prstGeom prst="rect">
            <a:avLst/>
          </a:prstGeom>
        </p:spPr>
      </p:pic>
    </p:spTree>
    <p:extLst>
      <p:ext uri="{BB962C8B-B14F-4D97-AF65-F5344CB8AC3E}">
        <p14:creationId xmlns:p14="http://schemas.microsoft.com/office/powerpoint/2010/main" val="278126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941EF-0870-A4C9-4440-1A8C5A11BF3A}"/>
              </a:ext>
            </a:extLst>
          </p:cNvPr>
          <p:cNvSpPr>
            <a:spLocks noGrp="1"/>
          </p:cNvSpPr>
          <p:nvPr>
            <p:ph type="title"/>
          </p:nvPr>
        </p:nvSpPr>
        <p:spPr/>
        <p:txBody>
          <a:bodyPr/>
          <a:lstStyle/>
          <a:p>
            <a:r>
              <a:rPr lang="en-US" dirty="0" err="1"/>
              <a:t>Analyse</a:t>
            </a:r>
            <a:endParaRPr lang="en-US" dirty="0"/>
          </a:p>
        </p:txBody>
      </p:sp>
      <p:sp>
        <p:nvSpPr>
          <p:cNvPr id="3" name="Tijdelijke aanduiding voor tekst 2">
            <a:extLst>
              <a:ext uri="{FF2B5EF4-FFF2-40B4-BE49-F238E27FC236}">
                <a16:creationId xmlns:a16="http://schemas.microsoft.com/office/drawing/2014/main" id="{419D2E32-65DC-A53D-AF2B-121556F902F4}"/>
              </a:ext>
            </a:extLst>
          </p:cNvPr>
          <p:cNvSpPr>
            <a:spLocks noGrp="1"/>
          </p:cNvSpPr>
          <p:nvPr>
            <p:ph type="body" sz="quarter" idx="10"/>
          </p:nvPr>
        </p:nvSpPr>
        <p:spPr>
          <a:xfrm>
            <a:off x="619126" y="1529540"/>
            <a:ext cx="5329002" cy="4320000"/>
          </a:xfrm>
        </p:spPr>
        <p:txBody>
          <a:bodyPr/>
          <a:lstStyle/>
          <a:p>
            <a:pPr marL="457200" indent="-457200">
              <a:buFont typeface="Arial" panose="020B0604020202020204" pitchFamily="34" charset="0"/>
              <a:buChar char="•"/>
            </a:pPr>
            <a:r>
              <a:rPr lang="en-US" dirty="0"/>
              <a:t>Probabilistic index </a:t>
            </a:r>
          </a:p>
          <a:p>
            <a:r>
              <a:rPr lang="en-US" b="0" dirty="0"/>
              <a:t>&gt;0.5 = &gt;50% </a:t>
            </a:r>
            <a:r>
              <a:rPr lang="en-US" b="0" dirty="0" err="1"/>
              <a:t>waarschijnlijk</a:t>
            </a:r>
            <a:r>
              <a:rPr lang="en-US" b="0" dirty="0"/>
              <a:t> </a:t>
            </a:r>
            <a:r>
              <a:rPr lang="en-US" b="0" dirty="0" err="1"/>
              <a:t>dat</a:t>
            </a:r>
            <a:r>
              <a:rPr lang="en-US" b="0" dirty="0"/>
              <a:t> </a:t>
            </a:r>
            <a:r>
              <a:rPr lang="en-US" b="0" dirty="0" err="1"/>
              <a:t>conservatief</a:t>
            </a:r>
            <a:r>
              <a:rPr lang="en-US" b="0" dirty="0"/>
              <a:t> </a:t>
            </a:r>
            <a:r>
              <a:rPr lang="en-US" b="0" dirty="0" err="1"/>
              <a:t>superieur</a:t>
            </a:r>
            <a:r>
              <a:rPr lang="en-US" b="0" dirty="0"/>
              <a:t> is tov liberal</a:t>
            </a:r>
          </a:p>
          <a:p>
            <a:endParaRPr lang="en-US" b="0" dirty="0"/>
          </a:p>
          <a:p>
            <a:pPr marL="457200" indent="-457200">
              <a:buFont typeface="Arial" panose="020B0604020202020204" pitchFamily="34" charset="0"/>
              <a:buChar char="•"/>
            </a:pPr>
            <a:r>
              <a:rPr lang="en-US" b="0" dirty="0"/>
              <a:t>Rank-based </a:t>
            </a:r>
            <a:r>
              <a:rPr lang="en-US" b="0" dirty="0" err="1"/>
              <a:t>analyse</a:t>
            </a:r>
            <a:endParaRPr lang="en-US" b="0" dirty="0"/>
          </a:p>
          <a:p>
            <a:endParaRPr lang="en-US" dirty="0"/>
          </a:p>
          <a:p>
            <a:endParaRPr lang="en-US" dirty="0"/>
          </a:p>
          <a:p>
            <a:endParaRPr lang="en-US" dirty="0"/>
          </a:p>
          <a:p>
            <a:endParaRPr lang="en-US" dirty="0"/>
          </a:p>
        </p:txBody>
      </p:sp>
      <p:sp>
        <p:nvSpPr>
          <p:cNvPr id="4" name="Tijdelijke aanduiding voor dianummer 3">
            <a:extLst>
              <a:ext uri="{FF2B5EF4-FFF2-40B4-BE49-F238E27FC236}">
                <a16:creationId xmlns:a16="http://schemas.microsoft.com/office/drawing/2014/main" id="{5C994DA9-93F7-EEFB-410E-A6153ED83B65}"/>
              </a:ext>
            </a:extLst>
          </p:cNvPr>
          <p:cNvSpPr>
            <a:spLocks noGrp="1"/>
          </p:cNvSpPr>
          <p:nvPr>
            <p:ph type="sldNum" sz="quarter" idx="11"/>
          </p:nvPr>
        </p:nvSpPr>
        <p:spPr/>
        <p:txBody>
          <a:bodyPr/>
          <a:lstStyle/>
          <a:p>
            <a:fld id="{5A195573-6125-40C3-AA0C-3AC6CFB9F86B}" type="slidenum">
              <a:rPr lang="en-US" smtClean="0"/>
              <a:pPr/>
              <a:t>10</a:t>
            </a:fld>
            <a:endParaRPr lang="en-US" dirty="0"/>
          </a:p>
        </p:txBody>
      </p:sp>
    </p:spTree>
    <p:extLst>
      <p:ext uri="{BB962C8B-B14F-4D97-AF65-F5344CB8AC3E}">
        <p14:creationId xmlns:p14="http://schemas.microsoft.com/office/powerpoint/2010/main" val="278590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8CDEE-CA5F-5554-097F-66F21A8AB7CD}"/>
              </a:ext>
            </a:extLst>
          </p:cNvPr>
          <p:cNvSpPr>
            <a:spLocks noGrp="1"/>
          </p:cNvSpPr>
          <p:nvPr>
            <p:ph type="title"/>
          </p:nvPr>
        </p:nvSpPr>
        <p:spPr/>
        <p:txBody>
          <a:bodyPr/>
          <a:lstStyle/>
          <a:p>
            <a:r>
              <a:rPr lang="en-US" dirty="0" err="1"/>
              <a:t>Resultaten</a:t>
            </a:r>
            <a:r>
              <a:rPr lang="en-US" dirty="0"/>
              <a:t> - </a:t>
            </a:r>
            <a:r>
              <a:rPr lang="en-US" b="1" dirty="0" err="1"/>
              <a:t>populatie</a:t>
            </a:r>
            <a:endParaRPr lang="en-US" dirty="0"/>
          </a:p>
        </p:txBody>
      </p:sp>
      <p:sp>
        <p:nvSpPr>
          <p:cNvPr id="3" name="Tijdelijke aanduiding voor tekst 2">
            <a:extLst>
              <a:ext uri="{FF2B5EF4-FFF2-40B4-BE49-F238E27FC236}">
                <a16:creationId xmlns:a16="http://schemas.microsoft.com/office/drawing/2014/main" id="{B91C3E00-F1E5-7DF5-38CD-7AD323572696}"/>
              </a:ext>
            </a:extLst>
          </p:cNvPr>
          <p:cNvSpPr>
            <a:spLocks noGrp="1"/>
          </p:cNvSpPr>
          <p:nvPr>
            <p:ph type="body" sz="quarter" idx="11"/>
          </p:nvPr>
        </p:nvSpPr>
        <p:spPr>
          <a:xfrm>
            <a:off x="7955480" y="1029101"/>
            <a:ext cx="3274495" cy="4799798"/>
          </a:xfrm>
        </p:spPr>
        <p:txBody>
          <a:bodyPr/>
          <a:lstStyle/>
          <a:p>
            <a:r>
              <a:rPr lang="en-US" dirty="0"/>
              <a:t>N=2040 </a:t>
            </a:r>
            <a:r>
              <a:rPr lang="en-US" dirty="0" err="1"/>
              <a:t>deelnemers</a:t>
            </a:r>
            <a:endParaRPr lang="en-US" dirty="0"/>
          </a:p>
          <a:p>
            <a:r>
              <a:rPr lang="en-US" dirty="0"/>
              <a:t>1022 vs 1018</a:t>
            </a:r>
          </a:p>
        </p:txBody>
      </p:sp>
      <p:sp>
        <p:nvSpPr>
          <p:cNvPr id="4" name="Tijdelijke aanduiding voor dianummer 3">
            <a:extLst>
              <a:ext uri="{FF2B5EF4-FFF2-40B4-BE49-F238E27FC236}">
                <a16:creationId xmlns:a16="http://schemas.microsoft.com/office/drawing/2014/main" id="{0712B7F8-43E7-B1FA-B2BF-531EAFBBC0F7}"/>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6" name="Afbeelding 5">
            <a:extLst>
              <a:ext uri="{FF2B5EF4-FFF2-40B4-BE49-F238E27FC236}">
                <a16:creationId xmlns:a16="http://schemas.microsoft.com/office/drawing/2014/main" id="{88CC1178-D159-01EF-7642-6B0E17464E2F}"/>
              </a:ext>
            </a:extLst>
          </p:cNvPr>
          <p:cNvPicPr>
            <a:picLocks noChangeAspect="1"/>
          </p:cNvPicPr>
          <p:nvPr/>
        </p:nvPicPr>
        <p:blipFill>
          <a:blip r:embed="rId2"/>
          <a:stretch>
            <a:fillRect/>
          </a:stretch>
        </p:blipFill>
        <p:spPr>
          <a:xfrm>
            <a:off x="3581460" y="983234"/>
            <a:ext cx="3701204" cy="5417271"/>
          </a:xfrm>
          <a:prstGeom prst="rect">
            <a:avLst/>
          </a:prstGeom>
        </p:spPr>
      </p:pic>
    </p:spTree>
    <p:extLst>
      <p:ext uri="{BB962C8B-B14F-4D97-AF65-F5344CB8AC3E}">
        <p14:creationId xmlns:p14="http://schemas.microsoft.com/office/powerpoint/2010/main" val="290564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1A313-DABC-F85B-8161-83E73B9FABFE}"/>
              </a:ext>
            </a:extLst>
          </p:cNvPr>
          <p:cNvSpPr>
            <a:spLocks noGrp="1"/>
          </p:cNvSpPr>
          <p:nvPr>
            <p:ph type="title"/>
          </p:nvPr>
        </p:nvSpPr>
        <p:spPr/>
        <p:txBody>
          <a:bodyPr/>
          <a:lstStyle/>
          <a:p>
            <a:r>
              <a:rPr lang="en-US" dirty="0" err="1"/>
              <a:t>Resultaten</a:t>
            </a:r>
            <a:r>
              <a:rPr lang="en-US" dirty="0"/>
              <a:t> - </a:t>
            </a:r>
            <a:r>
              <a:rPr lang="en-US" b="1" dirty="0" err="1"/>
              <a:t>karakteristieken</a:t>
            </a:r>
            <a:endParaRPr lang="en-US" dirty="0"/>
          </a:p>
        </p:txBody>
      </p:sp>
      <p:sp>
        <p:nvSpPr>
          <p:cNvPr id="3" name="Tijdelijke aanduiding voor tekst 2">
            <a:extLst>
              <a:ext uri="{FF2B5EF4-FFF2-40B4-BE49-F238E27FC236}">
                <a16:creationId xmlns:a16="http://schemas.microsoft.com/office/drawing/2014/main" id="{5F5649EE-4256-4B35-150E-BED26F2C6646}"/>
              </a:ext>
            </a:extLst>
          </p:cNvPr>
          <p:cNvSpPr>
            <a:spLocks noGrp="1"/>
          </p:cNvSpPr>
          <p:nvPr>
            <p:ph type="body" sz="quarter" idx="11"/>
          </p:nvPr>
        </p:nvSpPr>
        <p:spPr>
          <a:xfrm>
            <a:off x="619126" y="1530000"/>
            <a:ext cx="6557444" cy="4320000"/>
          </a:xfrm>
        </p:spPr>
        <p:txBody>
          <a:bodyPr/>
          <a:lstStyle/>
          <a:p>
            <a:pPr marL="457200" indent="-457200">
              <a:buFont typeface="Arial" panose="020B0604020202020204" pitchFamily="34" charset="0"/>
              <a:buChar char="•"/>
            </a:pPr>
            <a:r>
              <a:rPr lang="en-US" b="0" dirty="0" err="1"/>
              <a:t>Gebalanceerde</a:t>
            </a:r>
            <a:r>
              <a:rPr lang="en-US" b="0" dirty="0"/>
              <a:t> </a:t>
            </a:r>
            <a:r>
              <a:rPr lang="en-US" b="0" dirty="0" err="1"/>
              <a:t>groepen</a:t>
            </a:r>
            <a:endParaRPr lang="en-US" b="0" dirty="0"/>
          </a:p>
          <a:p>
            <a:pPr marL="457200" indent="-457200">
              <a:buFont typeface="Arial" panose="020B0604020202020204" pitchFamily="34" charset="0"/>
              <a:buChar char="•"/>
            </a:pPr>
            <a:r>
              <a:rPr lang="en-US" b="0" dirty="0" err="1"/>
              <a:t>Representatief</a:t>
            </a:r>
            <a:r>
              <a:rPr lang="en-US" b="0" dirty="0"/>
              <a:t> </a:t>
            </a:r>
            <a:r>
              <a:rPr lang="en-US" b="0" dirty="0" err="1"/>
              <a:t>voor</a:t>
            </a:r>
            <a:r>
              <a:rPr lang="en-US" b="0" dirty="0"/>
              <a:t> PICU-</a:t>
            </a:r>
            <a:r>
              <a:rPr lang="en-US" b="0" dirty="0" err="1"/>
              <a:t>populatie</a:t>
            </a:r>
            <a:r>
              <a:rPr lang="en-US" b="0" dirty="0"/>
              <a:t> in UK (en </a:t>
            </a:r>
            <a:r>
              <a:rPr lang="en-US" b="0" dirty="0" err="1"/>
              <a:t>voor</a:t>
            </a:r>
            <a:r>
              <a:rPr lang="en-US" b="0" dirty="0"/>
              <a:t> NL?)</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err="1">
                <a:solidFill>
                  <a:schemeClr val="bg2"/>
                </a:solidFill>
              </a:rPr>
              <a:t>Gemiddelde</a:t>
            </a:r>
            <a:r>
              <a:rPr lang="en-US" b="0" dirty="0">
                <a:solidFill>
                  <a:schemeClr val="bg2"/>
                </a:solidFill>
              </a:rPr>
              <a:t> </a:t>
            </a:r>
            <a:r>
              <a:rPr lang="en-US" b="0" dirty="0" err="1">
                <a:solidFill>
                  <a:schemeClr val="bg2"/>
                </a:solidFill>
              </a:rPr>
              <a:t>leeftijd</a:t>
            </a:r>
            <a:r>
              <a:rPr lang="en-US" b="0" dirty="0">
                <a:solidFill>
                  <a:schemeClr val="bg2"/>
                </a:solidFill>
              </a:rPr>
              <a:t> 2.5 </a:t>
            </a:r>
            <a:r>
              <a:rPr lang="en-US" b="0" dirty="0" err="1">
                <a:solidFill>
                  <a:schemeClr val="bg2"/>
                </a:solidFill>
              </a:rPr>
              <a:t>jaar</a:t>
            </a:r>
            <a:endParaRPr lang="en-US" b="0" dirty="0">
              <a:solidFill>
                <a:schemeClr val="bg2"/>
              </a:solidFill>
            </a:endParaRPr>
          </a:p>
          <a:p>
            <a:pPr marL="457200" indent="-457200">
              <a:buFont typeface="Arial" panose="020B0604020202020204" pitchFamily="34" charset="0"/>
              <a:buChar char="•"/>
            </a:pPr>
            <a:r>
              <a:rPr lang="en-US" b="0" dirty="0" err="1">
                <a:solidFill>
                  <a:schemeClr val="bg2"/>
                </a:solidFill>
              </a:rPr>
              <a:t>Helft</a:t>
            </a:r>
            <a:r>
              <a:rPr lang="en-US" b="0" dirty="0">
                <a:solidFill>
                  <a:schemeClr val="bg2"/>
                </a:solidFill>
              </a:rPr>
              <a:t> </a:t>
            </a:r>
            <a:r>
              <a:rPr lang="en-US" b="0" dirty="0" err="1">
                <a:solidFill>
                  <a:schemeClr val="bg2"/>
                </a:solidFill>
              </a:rPr>
              <a:t>comorbiditeit</a:t>
            </a:r>
            <a:endParaRPr lang="en-US" b="0" dirty="0">
              <a:solidFill>
                <a:schemeClr val="bg2"/>
              </a:solidFill>
            </a:endParaRPr>
          </a:p>
          <a:p>
            <a:pPr marL="457200" indent="-457200">
              <a:buFont typeface="Arial" panose="020B0604020202020204" pitchFamily="34" charset="0"/>
              <a:buChar char="•"/>
            </a:pPr>
            <a:r>
              <a:rPr lang="en-US" b="0" dirty="0">
                <a:solidFill>
                  <a:schemeClr val="bg2"/>
                </a:solidFill>
              </a:rPr>
              <a:t>Meerderheid LWI </a:t>
            </a:r>
            <a:r>
              <a:rPr lang="en-US" b="0" dirty="0" err="1">
                <a:solidFill>
                  <a:schemeClr val="bg2"/>
                </a:solidFill>
              </a:rPr>
              <a:t>als</a:t>
            </a:r>
            <a:r>
              <a:rPr lang="en-US" b="0" dirty="0">
                <a:solidFill>
                  <a:schemeClr val="bg2"/>
                </a:solidFill>
              </a:rPr>
              <a:t> </a:t>
            </a:r>
            <a:r>
              <a:rPr lang="en-US" b="0" dirty="0" err="1">
                <a:solidFill>
                  <a:schemeClr val="bg2"/>
                </a:solidFill>
              </a:rPr>
              <a:t>opnamereden</a:t>
            </a:r>
            <a:endParaRPr lang="en-US" b="0" dirty="0">
              <a:solidFill>
                <a:schemeClr val="bg2"/>
              </a:solidFill>
            </a:endParaRP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dirty="0">
                <a:solidFill>
                  <a:schemeClr val="accent6">
                    <a:lumMod val="50000"/>
                  </a:schemeClr>
                </a:solidFill>
              </a:rPr>
              <a:t>Bij </a:t>
            </a:r>
            <a:r>
              <a:rPr lang="en-US" b="0" dirty="0" err="1">
                <a:solidFill>
                  <a:schemeClr val="accent6">
                    <a:lumMod val="50000"/>
                  </a:schemeClr>
                </a:solidFill>
              </a:rPr>
              <a:t>opname</a:t>
            </a:r>
            <a:r>
              <a:rPr lang="en-US" b="0" dirty="0">
                <a:solidFill>
                  <a:schemeClr val="accent6">
                    <a:lumMod val="50000"/>
                  </a:schemeClr>
                </a:solidFill>
              </a:rPr>
              <a:t> SpO2 98%, FiO2 55%</a:t>
            </a:r>
          </a:p>
        </p:txBody>
      </p:sp>
      <p:sp>
        <p:nvSpPr>
          <p:cNvPr id="4" name="Tijdelijke aanduiding voor dianummer 3">
            <a:extLst>
              <a:ext uri="{FF2B5EF4-FFF2-40B4-BE49-F238E27FC236}">
                <a16:creationId xmlns:a16="http://schemas.microsoft.com/office/drawing/2014/main" id="{5DC498DB-C61D-7234-987E-76EE18B128C0}"/>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6" name="Afbeelding 5">
            <a:extLst>
              <a:ext uri="{FF2B5EF4-FFF2-40B4-BE49-F238E27FC236}">
                <a16:creationId xmlns:a16="http://schemas.microsoft.com/office/drawing/2014/main" id="{587737AD-BF4A-BA9F-6F63-FC49A88D8D77}"/>
              </a:ext>
            </a:extLst>
          </p:cNvPr>
          <p:cNvPicPr>
            <a:picLocks noChangeAspect="1"/>
          </p:cNvPicPr>
          <p:nvPr/>
        </p:nvPicPr>
        <p:blipFill>
          <a:blip r:embed="rId2"/>
          <a:stretch>
            <a:fillRect/>
          </a:stretch>
        </p:blipFill>
        <p:spPr>
          <a:xfrm>
            <a:off x="7176569" y="411933"/>
            <a:ext cx="4396306" cy="6192570"/>
          </a:xfrm>
          <a:prstGeom prst="rect">
            <a:avLst/>
          </a:prstGeom>
        </p:spPr>
      </p:pic>
      <p:sp>
        <p:nvSpPr>
          <p:cNvPr id="7" name="Rechthoek 6">
            <a:extLst>
              <a:ext uri="{FF2B5EF4-FFF2-40B4-BE49-F238E27FC236}">
                <a16:creationId xmlns:a16="http://schemas.microsoft.com/office/drawing/2014/main" id="{F924BA16-E5F8-820A-366F-1E491FE378EA}"/>
              </a:ext>
            </a:extLst>
          </p:cNvPr>
          <p:cNvSpPr/>
          <p:nvPr/>
        </p:nvSpPr>
        <p:spPr>
          <a:xfrm>
            <a:off x="7165456" y="5042781"/>
            <a:ext cx="4396305" cy="1506160"/>
          </a:xfrm>
          <a:prstGeom prst="rect">
            <a:avLst/>
          </a:prstGeom>
          <a:noFill/>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hthoek 7">
            <a:extLst>
              <a:ext uri="{FF2B5EF4-FFF2-40B4-BE49-F238E27FC236}">
                <a16:creationId xmlns:a16="http://schemas.microsoft.com/office/drawing/2014/main" id="{764620B7-591C-12CF-5FCA-4A0F18FEDD39}"/>
              </a:ext>
            </a:extLst>
          </p:cNvPr>
          <p:cNvSpPr/>
          <p:nvPr/>
        </p:nvSpPr>
        <p:spPr>
          <a:xfrm>
            <a:off x="7165457" y="404655"/>
            <a:ext cx="4396305" cy="2755003"/>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hthoek 8">
            <a:extLst>
              <a:ext uri="{FF2B5EF4-FFF2-40B4-BE49-F238E27FC236}">
                <a16:creationId xmlns:a16="http://schemas.microsoft.com/office/drawing/2014/main" id="{01C4EC49-1D73-F75A-CF08-C036A96E72B9}"/>
              </a:ext>
            </a:extLst>
          </p:cNvPr>
          <p:cNvSpPr/>
          <p:nvPr/>
        </p:nvSpPr>
        <p:spPr>
          <a:xfrm>
            <a:off x="7165457" y="3159657"/>
            <a:ext cx="4396305" cy="1883124"/>
          </a:xfrm>
          <a:prstGeom prst="rect">
            <a:avLst/>
          </a:prstGeom>
          <a:noFill/>
          <a:ln w="38100">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0638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2A276-928C-6AA8-F74D-227398A045F5}"/>
              </a:ext>
            </a:extLst>
          </p:cNvPr>
          <p:cNvSpPr>
            <a:spLocks noGrp="1"/>
          </p:cNvSpPr>
          <p:nvPr>
            <p:ph type="title"/>
          </p:nvPr>
        </p:nvSpPr>
        <p:spPr/>
        <p:txBody>
          <a:bodyPr/>
          <a:lstStyle/>
          <a:p>
            <a:r>
              <a:rPr lang="en-US" dirty="0" err="1"/>
              <a:t>Resultaten</a:t>
            </a:r>
            <a:r>
              <a:rPr lang="en-US" dirty="0"/>
              <a:t> – </a:t>
            </a:r>
            <a:r>
              <a:rPr lang="en-US" b="1" dirty="0"/>
              <a:t>SpO2 en FiO2 </a:t>
            </a:r>
            <a:r>
              <a:rPr lang="en-US" dirty="0"/>
              <a:t> - adherence</a:t>
            </a:r>
            <a:endParaRPr lang="en-US" b="1" dirty="0"/>
          </a:p>
        </p:txBody>
      </p:sp>
      <p:sp>
        <p:nvSpPr>
          <p:cNvPr id="3" name="Tijdelijke aanduiding voor tekst 2">
            <a:extLst>
              <a:ext uri="{FF2B5EF4-FFF2-40B4-BE49-F238E27FC236}">
                <a16:creationId xmlns:a16="http://schemas.microsoft.com/office/drawing/2014/main" id="{B77FF340-6AFC-C810-8711-B46DD4839907}"/>
              </a:ext>
            </a:extLst>
          </p:cNvPr>
          <p:cNvSpPr>
            <a:spLocks noGrp="1"/>
          </p:cNvSpPr>
          <p:nvPr>
            <p:ph type="body" sz="quarter" idx="11"/>
          </p:nvPr>
        </p:nvSpPr>
        <p:spPr>
          <a:xfrm>
            <a:off x="608150" y="1640341"/>
            <a:ext cx="10966451" cy="4320000"/>
          </a:xfrm>
        </p:spPr>
        <p:txBody>
          <a:bodyPr/>
          <a:lstStyle/>
          <a:p>
            <a:r>
              <a:rPr lang="en-US" dirty="0"/>
              <a:t>SpO2 </a:t>
            </a:r>
            <a:r>
              <a:rPr lang="en-US" dirty="0" err="1"/>
              <a:t>mediaan</a:t>
            </a:r>
            <a:r>
              <a:rPr lang="en-US" dirty="0"/>
              <a:t> </a:t>
            </a:r>
            <a:r>
              <a:rPr lang="en-US" dirty="0" err="1"/>
              <a:t>tijdens</a:t>
            </a:r>
            <a:r>
              <a:rPr lang="en-US" dirty="0"/>
              <a:t> </a:t>
            </a:r>
            <a:r>
              <a:rPr lang="en-US" dirty="0" err="1"/>
              <a:t>beademing</a:t>
            </a:r>
            <a:endParaRPr lang="en-US" dirty="0"/>
          </a:p>
          <a:p>
            <a:pPr marL="457200" indent="-457200">
              <a:buFont typeface="Arial" panose="020B0604020202020204" pitchFamily="34" charset="0"/>
              <a:buChar char="•"/>
            </a:pPr>
            <a:r>
              <a:rPr lang="en-US" b="0" dirty="0" err="1"/>
              <a:t>Conservatief</a:t>
            </a:r>
            <a:r>
              <a:rPr lang="en-US" b="0" dirty="0"/>
              <a:t> 94% [93-96]</a:t>
            </a:r>
          </a:p>
          <a:p>
            <a:pPr marL="457200" indent="-457200">
              <a:buFont typeface="Arial" panose="020B0604020202020204" pitchFamily="34" charset="0"/>
              <a:buChar char="•"/>
            </a:pPr>
            <a:r>
              <a:rPr lang="en-US" b="0" dirty="0" err="1"/>
              <a:t>Liberaal</a:t>
            </a:r>
            <a:r>
              <a:rPr lang="en-US" b="0" dirty="0"/>
              <a:t> 97% [96-98]</a:t>
            </a:r>
          </a:p>
          <a:p>
            <a:pPr marL="457200" indent="-457200">
              <a:buFont typeface="Arial" panose="020B0604020202020204" pitchFamily="34" charset="0"/>
              <a:buChar char="•"/>
            </a:pPr>
            <a:endParaRPr lang="en-US" b="0" dirty="0"/>
          </a:p>
          <a:p>
            <a:r>
              <a:rPr lang="en-US" dirty="0"/>
              <a:t>FiO2 </a:t>
            </a:r>
            <a:r>
              <a:rPr lang="en-US" dirty="0" err="1"/>
              <a:t>mediaan</a:t>
            </a:r>
            <a:endParaRPr lang="en-US" dirty="0"/>
          </a:p>
          <a:p>
            <a:pPr marL="457200" indent="-457200">
              <a:buFont typeface="Arial" panose="020B0604020202020204" pitchFamily="34" charset="0"/>
              <a:buChar char="•"/>
            </a:pPr>
            <a:r>
              <a:rPr lang="en-US" b="0" dirty="0" err="1"/>
              <a:t>Conservatief</a:t>
            </a:r>
            <a:r>
              <a:rPr lang="en-US" b="0" dirty="0"/>
              <a:t>: 0.27 [0.23-0.33]</a:t>
            </a:r>
          </a:p>
          <a:p>
            <a:pPr marL="457200" indent="-457200">
              <a:buFont typeface="Arial" panose="020B0604020202020204" pitchFamily="34" charset="0"/>
              <a:buChar char="•"/>
            </a:pPr>
            <a:r>
              <a:rPr lang="en-US" b="0" dirty="0" err="1"/>
              <a:t>Liberaal</a:t>
            </a:r>
            <a:r>
              <a:rPr lang="en-US" b="0" dirty="0"/>
              <a:t>: 0.35 [0.30-0.42]</a:t>
            </a:r>
          </a:p>
        </p:txBody>
      </p:sp>
      <p:sp>
        <p:nvSpPr>
          <p:cNvPr id="4" name="Tijdelijke aanduiding voor dianummer 3">
            <a:extLst>
              <a:ext uri="{FF2B5EF4-FFF2-40B4-BE49-F238E27FC236}">
                <a16:creationId xmlns:a16="http://schemas.microsoft.com/office/drawing/2014/main" id="{BED1D20A-76A2-CA3D-C682-4EDE3A5144B1}"/>
              </a:ext>
            </a:extLst>
          </p:cNvPr>
          <p:cNvSpPr>
            <a:spLocks noGrp="1"/>
          </p:cNvSpPr>
          <p:nvPr>
            <p:ph type="sldNum" sz="quarter" idx="12"/>
          </p:nvPr>
        </p:nvSpPr>
        <p:spPr/>
        <p:txBody>
          <a:bodyPr/>
          <a:lstStyle/>
          <a:p>
            <a:fld id="{5A195573-6125-40C3-AA0C-3AC6CFB9F86B}" type="slidenum">
              <a:rPr lang="en-US" smtClean="0"/>
              <a:pPr/>
              <a:t>13</a:t>
            </a:fld>
            <a:endParaRPr lang="en-US" dirty="0"/>
          </a:p>
        </p:txBody>
      </p:sp>
      <p:pic>
        <p:nvPicPr>
          <p:cNvPr id="6" name="Afbeelding 5">
            <a:extLst>
              <a:ext uri="{FF2B5EF4-FFF2-40B4-BE49-F238E27FC236}">
                <a16:creationId xmlns:a16="http://schemas.microsoft.com/office/drawing/2014/main" id="{E6EF631F-ECC1-36B4-DE58-D179026FCF3A}"/>
              </a:ext>
            </a:extLst>
          </p:cNvPr>
          <p:cNvPicPr>
            <a:picLocks noChangeAspect="1"/>
          </p:cNvPicPr>
          <p:nvPr/>
        </p:nvPicPr>
        <p:blipFill>
          <a:blip r:embed="rId3"/>
          <a:srcRect l="3342" t="36880" r="-982" b="1430"/>
          <a:stretch>
            <a:fillRect/>
          </a:stretch>
        </p:blipFill>
        <p:spPr>
          <a:xfrm>
            <a:off x="6371250" y="1142655"/>
            <a:ext cx="5423025" cy="4843604"/>
          </a:xfrm>
          <a:prstGeom prst="rect">
            <a:avLst/>
          </a:prstGeom>
          <a:ln>
            <a:solidFill>
              <a:schemeClr val="tx1"/>
            </a:solidFill>
          </a:ln>
        </p:spPr>
      </p:pic>
    </p:spTree>
    <p:extLst>
      <p:ext uri="{BB962C8B-B14F-4D97-AF65-F5344CB8AC3E}">
        <p14:creationId xmlns:p14="http://schemas.microsoft.com/office/powerpoint/2010/main" val="348345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74BA3-6109-E050-8F0B-84A433CEDC78}"/>
              </a:ext>
            </a:extLst>
          </p:cNvPr>
          <p:cNvSpPr>
            <a:spLocks noGrp="1"/>
          </p:cNvSpPr>
          <p:nvPr>
            <p:ph type="title"/>
          </p:nvPr>
        </p:nvSpPr>
        <p:spPr/>
        <p:txBody>
          <a:bodyPr/>
          <a:lstStyle/>
          <a:p>
            <a:r>
              <a:rPr lang="en-US" dirty="0" err="1"/>
              <a:t>Resultaten</a:t>
            </a:r>
            <a:r>
              <a:rPr lang="en-US" dirty="0"/>
              <a:t> - </a:t>
            </a:r>
            <a:r>
              <a:rPr lang="en-US" b="1" dirty="0"/>
              <a:t>adherence</a:t>
            </a:r>
            <a:r>
              <a:rPr lang="en-US" dirty="0"/>
              <a:t> </a:t>
            </a:r>
          </a:p>
        </p:txBody>
      </p:sp>
      <p:sp>
        <p:nvSpPr>
          <p:cNvPr id="4" name="Tijdelijke aanduiding voor dianummer 3">
            <a:extLst>
              <a:ext uri="{FF2B5EF4-FFF2-40B4-BE49-F238E27FC236}">
                <a16:creationId xmlns:a16="http://schemas.microsoft.com/office/drawing/2014/main" id="{30C3F1EE-17CB-7AB9-74F6-452BB2FC7087}"/>
              </a:ext>
            </a:extLst>
          </p:cNvPr>
          <p:cNvSpPr>
            <a:spLocks noGrp="1"/>
          </p:cNvSpPr>
          <p:nvPr>
            <p:ph type="sldNum" sz="quarter" idx="12"/>
          </p:nvPr>
        </p:nvSpPr>
        <p:spPr/>
        <p:txBody>
          <a:bodyPr/>
          <a:lstStyle/>
          <a:p>
            <a:fld id="{5A195573-6125-40C3-AA0C-3AC6CFB9F86B}" type="slidenum">
              <a:rPr lang="en-US" smtClean="0"/>
              <a:pPr/>
              <a:t>14</a:t>
            </a:fld>
            <a:endParaRPr lang="en-US" dirty="0"/>
          </a:p>
        </p:txBody>
      </p:sp>
      <p:pic>
        <p:nvPicPr>
          <p:cNvPr id="6" name="Afbeelding 5">
            <a:extLst>
              <a:ext uri="{FF2B5EF4-FFF2-40B4-BE49-F238E27FC236}">
                <a16:creationId xmlns:a16="http://schemas.microsoft.com/office/drawing/2014/main" id="{D95FB40A-26B6-191A-6AB9-D2FA05AF3EC5}"/>
              </a:ext>
            </a:extLst>
          </p:cNvPr>
          <p:cNvPicPr>
            <a:picLocks noChangeAspect="1"/>
          </p:cNvPicPr>
          <p:nvPr/>
        </p:nvPicPr>
        <p:blipFill>
          <a:blip r:embed="rId2"/>
          <a:stretch>
            <a:fillRect/>
          </a:stretch>
        </p:blipFill>
        <p:spPr>
          <a:xfrm>
            <a:off x="6091375" y="940997"/>
            <a:ext cx="5299138" cy="5465385"/>
          </a:xfrm>
          <a:prstGeom prst="rect">
            <a:avLst/>
          </a:prstGeom>
          <a:ln>
            <a:solidFill>
              <a:schemeClr val="tx1"/>
            </a:solidFill>
          </a:ln>
        </p:spPr>
      </p:pic>
      <p:sp>
        <p:nvSpPr>
          <p:cNvPr id="7" name="Tijdelijke aanduiding voor tekst 2">
            <a:extLst>
              <a:ext uri="{FF2B5EF4-FFF2-40B4-BE49-F238E27FC236}">
                <a16:creationId xmlns:a16="http://schemas.microsoft.com/office/drawing/2014/main" id="{63176FAC-D9C9-DDAD-E207-013157610371}"/>
              </a:ext>
            </a:extLst>
          </p:cNvPr>
          <p:cNvSpPr>
            <a:spLocks noGrp="1"/>
          </p:cNvSpPr>
          <p:nvPr>
            <p:ph type="body" sz="quarter" idx="11"/>
          </p:nvPr>
        </p:nvSpPr>
        <p:spPr>
          <a:xfrm>
            <a:off x="608150" y="1640341"/>
            <a:ext cx="10966451" cy="4320000"/>
          </a:xfrm>
        </p:spPr>
        <p:txBody>
          <a:bodyPr/>
          <a:lstStyle/>
          <a:p>
            <a:r>
              <a:rPr lang="en-US" dirty="0" err="1"/>
              <a:t>Tijd</a:t>
            </a:r>
            <a:r>
              <a:rPr lang="en-US" dirty="0"/>
              <a:t> in 88-92% range:</a:t>
            </a:r>
          </a:p>
          <a:p>
            <a:pPr marL="457200" indent="-457200">
              <a:buFontTx/>
              <a:buChar char="-"/>
            </a:pPr>
            <a:r>
              <a:rPr lang="en-US" b="0" dirty="0" err="1"/>
              <a:t>Conservatief</a:t>
            </a:r>
            <a:r>
              <a:rPr lang="en-US" b="0" dirty="0"/>
              <a:t> 26% </a:t>
            </a:r>
          </a:p>
          <a:p>
            <a:pPr marL="457200" indent="-457200">
              <a:buFontTx/>
              <a:buChar char="-"/>
            </a:pPr>
            <a:r>
              <a:rPr lang="en-US" b="0" dirty="0" err="1"/>
              <a:t>Liberaal</a:t>
            </a:r>
            <a:r>
              <a:rPr lang="en-US" b="0" dirty="0"/>
              <a:t> 1%</a:t>
            </a:r>
          </a:p>
          <a:p>
            <a:pPr marL="457200" indent="-457200">
              <a:buFontTx/>
              <a:buChar char="-"/>
            </a:pPr>
            <a:endParaRPr lang="en-US" b="0" dirty="0"/>
          </a:p>
          <a:p>
            <a:r>
              <a:rPr lang="en-US" dirty="0" err="1"/>
              <a:t>Gemiddelde</a:t>
            </a:r>
            <a:r>
              <a:rPr lang="en-US" dirty="0"/>
              <a:t> airway pressure</a:t>
            </a:r>
          </a:p>
          <a:p>
            <a:pPr marL="457200" indent="-457200">
              <a:buFontTx/>
              <a:buChar char="-"/>
            </a:pPr>
            <a:r>
              <a:rPr lang="en-US" b="0" dirty="0" err="1"/>
              <a:t>Gelijk</a:t>
            </a:r>
            <a:r>
              <a:rPr lang="en-US" b="0" dirty="0"/>
              <a:t> </a:t>
            </a:r>
            <a:r>
              <a:rPr lang="en-US" b="0" dirty="0" err="1"/>
              <a:t>tussen</a:t>
            </a:r>
            <a:r>
              <a:rPr lang="en-US" b="0" dirty="0"/>
              <a:t> </a:t>
            </a:r>
            <a:r>
              <a:rPr lang="en-US" b="0" dirty="0" err="1"/>
              <a:t>groepen</a:t>
            </a:r>
            <a:endParaRPr lang="en-US" b="0" dirty="0"/>
          </a:p>
          <a:p>
            <a:pPr marL="457200" indent="-457200">
              <a:buFontTx/>
              <a:buChar char="-"/>
            </a:pPr>
            <a:endParaRPr lang="en-US" b="0" dirty="0"/>
          </a:p>
          <a:p>
            <a:r>
              <a:rPr lang="en-US" dirty="0"/>
              <a:t>Protocol violations</a:t>
            </a:r>
          </a:p>
          <a:p>
            <a:pPr marL="457200" indent="-457200">
              <a:buFontTx/>
              <a:buChar char="-"/>
            </a:pPr>
            <a:r>
              <a:rPr lang="en-US" b="0" dirty="0" err="1"/>
              <a:t>Conservatief</a:t>
            </a:r>
            <a:r>
              <a:rPr lang="en-US" b="0" dirty="0"/>
              <a:t> 3.8%</a:t>
            </a:r>
          </a:p>
          <a:p>
            <a:pPr marL="457200" indent="-457200">
              <a:buFontTx/>
              <a:buChar char="-"/>
            </a:pPr>
            <a:r>
              <a:rPr lang="en-US" b="0" dirty="0" err="1"/>
              <a:t>Liberaal</a:t>
            </a:r>
            <a:r>
              <a:rPr lang="en-US" b="0" dirty="0"/>
              <a:t> 1.5%</a:t>
            </a:r>
          </a:p>
          <a:p>
            <a:pPr marL="457200" indent="-457200">
              <a:buFontTx/>
              <a:buChar char="-"/>
            </a:pPr>
            <a:endParaRPr lang="en-US" b="0" dirty="0"/>
          </a:p>
        </p:txBody>
      </p:sp>
    </p:spTree>
    <p:extLst>
      <p:ext uri="{BB962C8B-B14F-4D97-AF65-F5344CB8AC3E}">
        <p14:creationId xmlns:p14="http://schemas.microsoft.com/office/powerpoint/2010/main" val="164943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C33F9-F77F-5FE8-E9B3-56D6D61882F8}"/>
              </a:ext>
            </a:extLst>
          </p:cNvPr>
          <p:cNvSpPr>
            <a:spLocks noGrp="1"/>
          </p:cNvSpPr>
          <p:nvPr>
            <p:ph type="title"/>
          </p:nvPr>
        </p:nvSpPr>
        <p:spPr/>
        <p:txBody>
          <a:bodyPr/>
          <a:lstStyle/>
          <a:p>
            <a:r>
              <a:rPr lang="en-US" dirty="0" err="1"/>
              <a:t>Resultaten</a:t>
            </a:r>
            <a:r>
              <a:rPr lang="en-US" dirty="0"/>
              <a:t> – </a:t>
            </a:r>
            <a:r>
              <a:rPr lang="en-US" b="1" dirty="0" err="1"/>
              <a:t>primaire</a:t>
            </a:r>
            <a:r>
              <a:rPr lang="en-US" b="1" dirty="0"/>
              <a:t> </a:t>
            </a:r>
            <a:r>
              <a:rPr lang="en-US" b="1" dirty="0" err="1"/>
              <a:t>uitkomstmaat</a:t>
            </a:r>
            <a:endParaRPr lang="en-US" dirty="0"/>
          </a:p>
        </p:txBody>
      </p:sp>
      <p:sp>
        <p:nvSpPr>
          <p:cNvPr id="3" name="Tijdelijke aanduiding voor tekst 2">
            <a:extLst>
              <a:ext uri="{FF2B5EF4-FFF2-40B4-BE49-F238E27FC236}">
                <a16:creationId xmlns:a16="http://schemas.microsoft.com/office/drawing/2014/main" id="{E2C8CE39-4F14-32F9-7F69-BBB5D0586075}"/>
              </a:ext>
            </a:extLst>
          </p:cNvPr>
          <p:cNvSpPr>
            <a:spLocks noGrp="1"/>
          </p:cNvSpPr>
          <p:nvPr>
            <p:ph type="body" sz="quarter" idx="11"/>
          </p:nvPr>
        </p:nvSpPr>
        <p:spPr>
          <a:xfrm>
            <a:off x="619125" y="1530000"/>
            <a:ext cx="10966451" cy="1149826"/>
          </a:xfrm>
        </p:spPr>
        <p:txBody>
          <a:bodyPr/>
          <a:lstStyle/>
          <a:p>
            <a:pPr marL="457200" indent="-457200">
              <a:buFont typeface="Arial" panose="020B0604020202020204" pitchFamily="34" charset="0"/>
              <a:buChar char="•"/>
            </a:pPr>
            <a:r>
              <a:rPr lang="en-US" dirty="0"/>
              <a:t>Duur van </a:t>
            </a:r>
            <a:r>
              <a:rPr lang="en-US" dirty="0" err="1"/>
              <a:t>orgaanondersteuning</a:t>
            </a:r>
            <a:r>
              <a:rPr lang="en-US" dirty="0"/>
              <a:t>: </a:t>
            </a:r>
            <a:r>
              <a:rPr lang="en-US" b="0" dirty="0" err="1"/>
              <a:t>minimaal</a:t>
            </a:r>
            <a:r>
              <a:rPr lang="en-US" b="0" dirty="0"/>
              <a:t> effect, </a:t>
            </a:r>
            <a:r>
              <a:rPr lang="en-US" b="0" dirty="0" err="1"/>
              <a:t>wél</a:t>
            </a:r>
            <a:r>
              <a:rPr lang="en-US" b="0" dirty="0"/>
              <a:t> significant, ten </a:t>
            </a:r>
            <a:r>
              <a:rPr lang="en-US" b="0" dirty="0" err="1"/>
              <a:t>gunste</a:t>
            </a:r>
            <a:r>
              <a:rPr lang="en-US" b="0" dirty="0"/>
              <a:t> van </a:t>
            </a:r>
            <a:r>
              <a:rPr lang="en-US" b="0" dirty="0" err="1"/>
              <a:t>conservatieve</a:t>
            </a:r>
            <a:r>
              <a:rPr lang="en-US" b="0" dirty="0"/>
              <a:t> </a:t>
            </a:r>
            <a:r>
              <a:rPr lang="en-US" b="0" dirty="0" err="1"/>
              <a:t>groep</a:t>
            </a:r>
            <a:endParaRPr lang="en-US" b="0" dirty="0"/>
          </a:p>
        </p:txBody>
      </p:sp>
      <p:sp>
        <p:nvSpPr>
          <p:cNvPr id="4" name="Tijdelijke aanduiding voor dianummer 3">
            <a:extLst>
              <a:ext uri="{FF2B5EF4-FFF2-40B4-BE49-F238E27FC236}">
                <a16:creationId xmlns:a16="http://schemas.microsoft.com/office/drawing/2014/main" id="{2A999C1F-4697-69BD-1D6C-AFAD27D6586E}"/>
              </a:ext>
            </a:extLst>
          </p:cNvPr>
          <p:cNvSpPr>
            <a:spLocks noGrp="1"/>
          </p:cNvSpPr>
          <p:nvPr>
            <p:ph type="sldNum" sz="quarter" idx="12"/>
          </p:nvPr>
        </p:nvSpPr>
        <p:spPr/>
        <p:txBody>
          <a:bodyPr/>
          <a:lstStyle/>
          <a:p>
            <a:fld id="{5A195573-6125-40C3-AA0C-3AC6CFB9F86B}" type="slidenum">
              <a:rPr lang="en-US" smtClean="0"/>
              <a:pPr/>
              <a:t>15</a:t>
            </a:fld>
            <a:endParaRPr lang="en-US" dirty="0"/>
          </a:p>
        </p:txBody>
      </p:sp>
      <p:pic>
        <p:nvPicPr>
          <p:cNvPr id="6" name="Afbeelding 5">
            <a:extLst>
              <a:ext uri="{FF2B5EF4-FFF2-40B4-BE49-F238E27FC236}">
                <a16:creationId xmlns:a16="http://schemas.microsoft.com/office/drawing/2014/main" id="{B01B526B-10D1-D133-4A28-7BB0DA6A84A0}"/>
              </a:ext>
            </a:extLst>
          </p:cNvPr>
          <p:cNvPicPr>
            <a:picLocks noChangeAspect="1"/>
          </p:cNvPicPr>
          <p:nvPr/>
        </p:nvPicPr>
        <p:blipFill>
          <a:blip r:embed="rId2"/>
          <a:stretch>
            <a:fillRect/>
          </a:stretch>
        </p:blipFill>
        <p:spPr>
          <a:xfrm>
            <a:off x="222039" y="2424993"/>
            <a:ext cx="11190498" cy="2203246"/>
          </a:xfrm>
          <a:prstGeom prst="rect">
            <a:avLst/>
          </a:prstGeom>
        </p:spPr>
      </p:pic>
    </p:spTree>
    <p:extLst>
      <p:ext uri="{BB962C8B-B14F-4D97-AF65-F5344CB8AC3E}">
        <p14:creationId xmlns:p14="http://schemas.microsoft.com/office/powerpoint/2010/main" val="2384171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CE0D4-6E5D-494B-91CC-1B6FA57ECDF0}"/>
              </a:ext>
            </a:extLst>
          </p:cNvPr>
          <p:cNvSpPr>
            <a:spLocks noGrp="1"/>
          </p:cNvSpPr>
          <p:nvPr>
            <p:ph type="title"/>
          </p:nvPr>
        </p:nvSpPr>
        <p:spPr/>
        <p:txBody>
          <a:bodyPr/>
          <a:lstStyle/>
          <a:p>
            <a:r>
              <a:rPr lang="en-US" dirty="0" err="1"/>
              <a:t>Resultaten</a:t>
            </a:r>
            <a:r>
              <a:rPr lang="en-US" dirty="0"/>
              <a:t> – </a:t>
            </a:r>
            <a:r>
              <a:rPr lang="en-US" b="1" dirty="0" err="1"/>
              <a:t>primaire</a:t>
            </a:r>
            <a:r>
              <a:rPr lang="en-US" b="1" dirty="0"/>
              <a:t> </a:t>
            </a:r>
            <a:r>
              <a:rPr lang="en-US" b="1" dirty="0" err="1"/>
              <a:t>uitkomstmaat</a:t>
            </a:r>
            <a:endParaRPr lang="en-US" dirty="0"/>
          </a:p>
        </p:txBody>
      </p:sp>
      <p:sp>
        <p:nvSpPr>
          <p:cNvPr id="4" name="Tijdelijke aanduiding voor dianummer 3">
            <a:extLst>
              <a:ext uri="{FF2B5EF4-FFF2-40B4-BE49-F238E27FC236}">
                <a16:creationId xmlns:a16="http://schemas.microsoft.com/office/drawing/2014/main" id="{1175B267-9885-6217-0358-1ECA623EFD7A}"/>
              </a:ext>
            </a:extLst>
          </p:cNvPr>
          <p:cNvSpPr>
            <a:spLocks noGrp="1"/>
          </p:cNvSpPr>
          <p:nvPr>
            <p:ph type="sldNum" sz="quarter" idx="12"/>
          </p:nvPr>
        </p:nvSpPr>
        <p:spPr/>
        <p:txBody>
          <a:bodyPr/>
          <a:lstStyle/>
          <a:p>
            <a:fld id="{5A195573-6125-40C3-AA0C-3AC6CFB9F86B}" type="slidenum">
              <a:rPr lang="en-US" smtClean="0"/>
              <a:pPr/>
              <a:t>16</a:t>
            </a:fld>
            <a:endParaRPr lang="en-US" dirty="0"/>
          </a:p>
        </p:txBody>
      </p:sp>
      <p:pic>
        <p:nvPicPr>
          <p:cNvPr id="6" name="Afbeelding 5">
            <a:extLst>
              <a:ext uri="{FF2B5EF4-FFF2-40B4-BE49-F238E27FC236}">
                <a16:creationId xmlns:a16="http://schemas.microsoft.com/office/drawing/2014/main" id="{DFBED247-81B8-A99C-50D0-33C91F4F6AE1}"/>
              </a:ext>
            </a:extLst>
          </p:cNvPr>
          <p:cNvPicPr>
            <a:picLocks noChangeAspect="1"/>
          </p:cNvPicPr>
          <p:nvPr/>
        </p:nvPicPr>
        <p:blipFill>
          <a:blip r:embed="rId3"/>
          <a:stretch>
            <a:fillRect/>
          </a:stretch>
        </p:blipFill>
        <p:spPr>
          <a:xfrm>
            <a:off x="3756651" y="1311602"/>
            <a:ext cx="3514790" cy="4756795"/>
          </a:xfrm>
          <a:prstGeom prst="rect">
            <a:avLst/>
          </a:prstGeom>
        </p:spPr>
      </p:pic>
      <p:pic>
        <p:nvPicPr>
          <p:cNvPr id="8" name="Afbeelding 7">
            <a:extLst>
              <a:ext uri="{FF2B5EF4-FFF2-40B4-BE49-F238E27FC236}">
                <a16:creationId xmlns:a16="http://schemas.microsoft.com/office/drawing/2014/main" id="{63981086-136F-9175-494D-049D65A98E52}"/>
              </a:ext>
            </a:extLst>
          </p:cNvPr>
          <p:cNvPicPr>
            <a:picLocks noChangeAspect="1"/>
          </p:cNvPicPr>
          <p:nvPr/>
        </p:nvPicPr>
        <p:blipFill>
          <a:blip r:embed="rId3"/>
          <a:stretch>
            <a:fillRect/>
          </a:stretch>
        </p:blipFill>
        <p:spPr>
          <a:xfrm>
            <a:off x="3532846" y="1182278"/>
            <a:ext cx="3962400" cy="5362575"/>
          </a:xfrm>
          <a:prstGeom prst="rect">
            <a:avLst/>
          </a:prstGeom>
        </p:spPr>
      </p:pic>
      <p:sp>
        <p:nvSpPr>
          <p:cNvPr id="3" name="Tekstvak 2">
            <a:extLst>
              <a:ext uri="{FF2B5EF4-FFF2-40B4-BE49-F238E27FC236}">
                <a16:creationId xmlns:a16="http://schemas.microsoft.com/office/drawing/2014/main" id="{EA0B3AE4-14FE-06F2-583F-25656712B604}"/>
              </a:ext>
            </a:extLst>
          </p:cNvPr>
          <p:cNvSpPr txBox="1"/>
          <p:nvPr/>
        </p:nvSpPr>
        <p:spPr>
          <a:xfrm>
            <a:off x="619125" y="1688950"/>
            <a:ext cx="2913721" cy="369332"/>
          </a:xfrm>
          <a:prstGeom prst="rect">
            <a:avLst/>
          </a:prstGeom>
          <a:noFill/>
        </p:spPr>
        <p:txBody>
          <a:bodyPr wrap="square" rtlCol="0">
            <a:spAutoFit/>
          </a:bodyPr>
          <a:lstStyle/>
          <a:p>
            <a:r>
              <a:rPr lang="nl-NL" b="1" dirty="0" err="1"/>
              <a:t>Probability</a:t>
            </a:r>
            <a:r>
              <a:rPr lang="nl-NL" b="1" dirty="0"/>
              <a:t> index: </a:t>
            </a:r>
            <a:r>
              <a:rPr lang="nl-NL" b="1" dirty="0">
                <a:solidFill>
                  <a:schemeClr val="bg2"/>
                </a:solidFill>
              </a:rPr>
              <a:t>0.53%</a:t>
            </a:r>
          </a:p>
        </p:txBody>
      </p:sp>
    </p:spTree>
    <p:extLst>
      <p:ext uri="{BB962C8B-B14F-4D97-AF65-F5344CB8AC3E}">
        <p14:creationId xmlns:p14="http://schemas.microsoft.com/office/powerpoint/2010/main" val="138929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B2370-1045-70C4-C9E8-1E6183BD411A}"/>
              </a:ext>
            </a:extLst>
          </p:cNvPr>
          <p:cNvSpPr>
            <a:spLocks noGrp="1"/>
          </p:cNvSpPr>
          <p:nvPr>
            <p:ph type="title"/>
          </p:nvPr>
        </p:nvSpPr>
        <p:spPr/>
        <p:txBody>
          <a:bodyPr/>
          <a:lstStyle/>
          <a:p>
            <a:r>
              <a:rPr lang="en-US" dirty="0" err="1"/>
              <a:t>Resultaten</a:t>
            </a:r>
            <a:r>
              <a:rPr lang="en-US" dirty="0"/>
              <a:t> – </a:t>
            </a:r>
            <a:r>
              <a:rPr lang="en-US" b="1" dirty="0" err="1"/>
              <a:t>secundaire</a:t>
            </a:r>
            <a:r>
              <a:rPr lang="en-US" b="1" dirty="0"/>
              <a:t> </a:t>
            </a:r>
            <a:r>
              <a:rPr lang="en-US" b="1" dirty="0" err="1"/>
              <a:t>uitkomstmaten</a:t>
            </a:r>
            <a:endParaRPr lang="en-US" dirty="0"/>
          </a:p>
        </p:txBody>
      </p:sp>
      <p:sp>
        <p:nvSpPr>
          <p:cNvPr id="3" name="Tijdelijke aanduiding voor tekst 2">
            <a:extLst>
              <a:ext uri="{FF2B5EF4-FFF2-40B4-BE49-F238E27FC236}">
                <a16:creationId xmlns:a16="http://schemas.microsoft.com/office/drawing/2014/main" id="{A88FC503-A9CD-0711-735B-50BA7CB81D2A}"/>
              </a:ext>
            </a:extLst>
          </p:cNvPr>
          <p:cNvSpPr>
            <a:spLocks noGrp="1"/>
          </p:cNvSpPr>
          <p:nvPr>
            <p:ph type="body"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6247BE39-F6B7-4052-6233-CE2E54A72EF6}"/>
              </a:ext>
            </a:extLst>
          </p:cNvPr>
          <p:cNvSpPr>
            <a:spLocks noGrp="1"/>
          </p:cNvSpPr>
          <p:nvPr>
            <p:ph type="sldNum" sz="quarter" idx="12"/>
          </p:nvPr>
        </p:nvSpPr>
        <p:spPr/>
        <p:txBody>
          <a:bodyPr/>
          <a:lstStyle/>
          <a:p>
            <a:fld id="{5A195573-6125-40C3-AA0C-3AC6CFB9F86B}" type="slidenum">
              <a:rPr lang="en-US" smtClean="0"/>
              <a:pPr/>
              <a:t>17</a:t>
            </a:fld>
            <a:endParaRPr lang="en-US" dirty="0"/>
          </a:p>
        </p:txBody>
      </p:sp>
      <p:grpSp>
        <p:nvGrpSpPr>
          <p:cNvPr id="9" name="Groep 8">
            <a:extLst>
              <a:ext uri="{FF2B5EF4-FFF2-40B4-BE49-F238E27FC236}">
                <a16:creationId xmlns:a16="http://schemas.microsoft.com/office/drawing/2014/main" id="{129113FD-6CDF-826A-078E-9E975FFDDE95}"/>
              </a:ext>
            </a:extLst>
          </p:cNvPr>
          <p:cNvGrpSpPr/>
          <p:nvPr/>
        </p:nvGrpSpPr>
        <p:grpSpPr>
          <a:xfrm>
            <a:off x="1720158" y="1318992"/>
            <a:ext cx="8543925" cy="4448175"/>
            <a:chOff x="1720158" y="1572489"/>
            <a:chExt cx="8543925" cy="4448175"/>
          </a:xfrm>
        </p:grpSpPr>
        <p:pic>
          <p:nvPicPr>
            <p:cNvPr id="6" name="Afbeelding 5">
              <a:extLst>
                <a:ext uri="{FF2B5EF4-FFF2-40B4-BE49-F238E27FC236}">
                  <a16:creationId xmlns:a16="http://schemas.microsoft.com/office/drawing/2014/main" id="{DB2955F8-83FC-ABB0-AC91-4BB8D141518E}"/>
                </a:ext>
              </a:extLst>
            </p:cNvPr>
            <p:cNvPicPr>
              <a:picLocks noChangeAspect="1"/>
            </p:cNvPicPr>
            <p:nvPr/>
          </p:nvPicPr>
          <p:blipFill>
            <a:blip r:embed="rId2"/>
            <a:stretch>
              <a:fillRect/>
            </a:stretch>
          </p:blipFill>
          <p:spPr>
            <a:xfrm>
              <a:off x="1720158" y="2363064"/>
              <a:ext cx="8534400" cy="3657600"/>
            </a:xfrm>
            <a:prstGeom prst="rect">
              <a:avLst/>
            </a:prstGeom>
          </p:spPr>
        </p:pic>
        <p:pic>
          <p:nvPicPr>
            <p:cNvPr id="8" name="Afbeelding 7">
              <a:extLst>
                <a:ext uri="{FF2B5EF4-FFF2-40B4-BE49-F238E27FC236}">
                  <a16:creationId xmlns:a16="http://schemas.microsoft.com/office/drawing/2014/main" id="{8AF19D46-4388-F66E-5329-2352F4A3038D}"/>
                </a:ext>
              </a:extLst>
            </p:cNvPr>
            <p:cNvPicPr>
              <a:picLocks noChangeAspect="1"/>
            </p:cNvPicPr>
            <p:nvPr/>
          </p:nvPicPr>
          <p:blipFill>
            <a:blip r:embed="rId3"/>
            <a:stretch>
              <a:fillRect/>
            </a:stretch>
          </p:blipFill>
          <p:spPr>
            <a:xfrm>
              <a:off x="1729683" y="1572489"/>
              <a:ext cx="8534400" cy="790575"/>
            </a:xfrm>
            <a:prstGeom prst="rect">
              <a:avLst/>
            </a:prstGeom>
          </p:spPr>
        </p:pic>
      </p:grpSp>
      <p:sp>
        <p:nvSpPr>
          <p:cNvPr id="10" name="Rechthoek 9">
            <a:extLst>
              <a:ext uri="{FF2B5EF4-FFF2-40B4-BE49-F238E27FC236}">
                <a16:creationId xmlns:a16="http://schemas.microsoft.com/office/drawing/2014/main" id="{7B6B7FCF-DD9F-485D-73A2-A3C9A72950AA}"/>
              </a:ext>
            </a:extLst>
          </p:cNvPr>
          <p:cNvSpPr/>
          <p:nvPr/>
        </p:nvSpPr>
        <p:spPr>
          <a:xfrm>
            <a:off x="1729683" y="2697933"/>
            <a:ext cx="8534400" cy="39835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hoek 10">
            <a:extLst>
              <a:ext uri="{FF2B5EF4-FFF2-40B4-BE49-F238E27FC236}">
                <a16:creationId xmlns:a16="http://schemas.microsoft.com/office/drawing/2014/main" id="{417003E3-FCA9-9450-0292-69D19CD6B8B5}"/>
              </a:ext>
            </a:extLst>
          </p:cNvPr>
          <p:cNvSpPr/>
          <p:nvPr/>
        </p:nvSpPr>
        <p:spPr>
          <a:xfrm>
            <a:off x="1729683" y="5005057"/>
            <a:ext cx="8534400" cy="762109"/>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991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68503-1D87-F8AC-15D0-06E7ED5B84C9}"/>
              </a:ext>
            </a:extLst>
          </p:cNvPr>
          <p:cNvSpPr>
            <a:spLocks noGrp="1"/>
          </p:cNvSpPr>
          <p:nvPr>
            <p:ph type="title"/>
          </p:nvPr>
        </p:nvSpPr>
        <p:spPr/>
        <p:txBody>
          <a:bodyPr/>
          <a:lstStyle/>
          <a:p>
            <a:r>
              <a:rPr lang="en-US" dirty="0" err="1"/>
              <a:t>Resultaten</a:t>
            </a:r>
            <a:r>
              <a:rPr lang="en-US" dirty="0"/>
              <a:t> – </a:t>
            </a:r>
            <a:r>
              <a:rPr lang="en-US" b="1" dirty="0"/>
              <a:t>serious</a:t>
            </a:r>
            <a:r>
              <a:rPr lang="en-US" dirty="0"/>
              <a:t> </a:t>
            </a:r>
            <a:r>
              <a:rPr lang="en-US" b="1" dirty="0"/>
              <a:t>adverse events</a:t>
            </a:r>
            <a:endParaRPr lang="en-US" dirty="0"/>
          </a:p>
        </p:txBody>
      </p:sp>
      <p:sp>
        <p:nvSpPr>
          <p:cNvPr id="4" name="Tijdelijke aanduiding voor dianummer 3">
            <a:extLst>
              <a:ext uri="{FF2B5EF4-FFF2-40B4-BE49-F238E27FC236}">
                <a16:creationId xmlns:a16="http://schemas.microsoft.com/office/drawing/2014/main" id="{C1ED5DB4-3974-14A4-351C-41C021399DC4}"/>
              </a:ext>
            </a:extLst>
          </p:cNvPr>
          <p:cNvSpPr>
            <a:spLocks noGrp="1"/>
          </p:cNvSpPr>
          <p:nvPr>
            <p:ph type="sldNum" sz="quarter" idx="12"/>
          </p:nvPr>
        </p:nvSpPr>
        <p:spPr/>
        <p:txBody>
          <a:bodyPr/>
          <a:lstStyle/>
          <a:p>
            <a:fld id="{5A195573-6125-40C3-AA0C-3AC6CFB9F86B}" type="slidenum">
              <a:rPr lang="en-US" smtClean="0"/>
              <a:pPr/>
              <a:t>18</a:t>
            </a:fld>
            <a:endParaRPr lang="en-US" dirty="0"/>
          </a:p>
        </p:txBody>
      </p:sp>
      <p:pic>
        <p:nvPicPr>
          <p:cNvPr id="8" name="Afbeelding 7">
            <a:extLst>
              <a:ext uri="{FF2B5EF4-FFF2-40B4-BE49-F238E27FC236}">
                <a16:creationId xmlns:a16="http://schemas.microsoft.com/office/drawing/2014/main" id="{19DF48BE-F575-D1C5-B995-3F114165C002}"/>
              </a:ext>
            </a:extLst>
          </p:cNvPr>
          <p:cNvPicPr>
            <a:picLocks noChangeAspect="1"/>
          </p:cNvPicPr>
          <p:nvPr/>
        </p:nvPicPr>
        <p:blipFill>
          <a:blip r:embed="rId2"/>
          <a:stretch>
            <a:fillRect/>
          </a:stretch>
        </p:blipFill>
        <p:spPr>
          <a:xfrm>
            <a:off x="2893807" y="1753065"/>
            <a:ext cx="5757076" cy="3516067"/>
          </a:xfrm>
          <a:prstGeom prst="rect">
            <a:avLst/>
          </a:prstGeom>
        </p:spPr>
      </p:pic>
    </p:spTree>
    <p:extLst>
      <p:ext uri="{BB962C8B-B14F-4D97-AF65-F5344CB8AC3E}">
        <p14:creationId xmlns:p14="http://schemas.microsoft.com/office/powerpoint/2010/main" val="1389208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80E19-4C72-215D-5BB9-0DB48A67BF9B}"/>
              </a:ext>
            </a:extLst>
          </p:cNvPr>
          <p:cNvSpPr>
            <a:spLocks noGrp="1"/>
          </p:cNvSpPr>
          <p:nvPr>
            <p:ph type="title"/>
          </p:nvPr>
        </p:nvSpPr>
        <p:spPr/>
        <p:txBody>
          <a:bodyPr/>
          <a:lstStyle/>
          <a:p>
            <a:r>
              <a:rPr lang="en-US" dirty="0" err="1"/>
              <a:t>Discussie</a:t>
            </a:r>
            <a:r>
              <a:rPr lang="en-US" dirty="0"/>
              <a:t> – </a:t>
            </a:r>
            <a:r>
              <a:rPr lang="en-US" b="1" dirty="0" err="1"/>
              <a:t>conclusie</a:t>
            </a:r>
            <a:r>
              <a:rPr lang="en-US" b="1" dirty="0"/>
              <a:t> auteurs</a:t>
            </a:r>
            <a:endParaRPr lang="en-US" dirty="0"/>
          </a:p>
        </p:txBody>
      </p:sp>
      <p:sp>
        <p:nvSpPr>
          <p:cNvPr id="3" name="Tijdelijke aanduiding voor tekst 2">
            <a:extLst>
              <a:ext uri="{FF2B5EF4-FFF2-40B4-BE49-F238E27FC236}">
                <a16:creationId xmlns:a16="http://schemas.microsoft.com/office/drawing/2014/main" id="{99A24291-173B-BC49-CE70-20376B64561A}"/>
              </a:ext>
            </a:extLst>
          </p:cNvPr>
          <p:cNvSpPr>
            <a:spLocks noGrp="1"/>
          </p:cNvSpPr>
          <p:nvPr>
            <p:ph type="body" sz="quarter" idx="11"/>
          </p:nvPr>
        </p:nvSpPr>
        <p:spPr>
          <a:xfrm>
            <a:off x="619125" y="1530000"/>
            <a:ext cx="10208819" cy="4320000"/>
          </a:xfrm>
        </p:spPr>
        <p:txBody>
          <a:bodyPr/>
          <a:lstStyle/>
          <a:p>
            <a:r>
              <a:rPr lang="nl-NL" b="0" dirty="0"/>
              <a:t>Bij invasief beademde PICU-kinderen leidt conservatief </a:t>
            </a:r>
            <a:r>
              <a:rPr lang="nl-NL" b="0" dirty="0" err="1"/>
              <a:t>SpO</a:t>
            </a:r>
            <a:r>
              <a:rPr lang="nl-NL" b="0" dirty="0"/>
              <a:t>₂ (88–92%) leidt tot </a:t>
            </a:r>
            <a:r>
              <a:rPr lang="nl-NL" dirty="0"/>
              <a:t>kleine, maar significante verbetering </a:t>
            </a:r>
            <a:r>
              <a:rPr lang="nl-NL" b="0" dirty="0"/>
              <a:t>in klinische uitkomst</a:t>
            </a:r>
          </a:p>
          <a:p>
            <a:pPr marL="457200" indent="-457200">
              <a:buFont typeface="Arial" panose="020B0604020202020204" pitchFamily="34" charset="0"/>
              <a:buChar char="•"/>
            </a:pPr>
            <a:r>
              <a:rPr lang="nl-NL" b="0" dirty="0"/>
              <a:t>Zonder veiligheidsnadeel</a:t>
            </a:r>
          </a:p>
          <a:p>
            <a:pPr marL="457200" indent="-457200">
              <a:buFont typeface="Arial" panose="020B0604020202020204" pitchFamily="34" charset="0"/>
              <a:buChar char="•"/>
            </a:pPr>
            <a:r>
              <a:rPr lang="nl-NL" b="0" dirty="0"/>
              <a:t>Met potentieel lagere kosten</a:t>
            </a:r>
          </a:p>
          <a:p>
            <a:pPr marL="457200" indent="-457200">
              <a:buFont typeface="Arial" panose="020B0604020202020204" pitchFamily="34" charset="0"/>
              <a:buChar char="•"/>
            </a:pPr>
            <a:endParaRPr lang="nl-NL" b="0" dirty="0"/>
          </a:p>
          <a:p>
            <a:r>
              <a:rPr lang="nl-NL" dirty="0">
                <a:solidFill>
                  <a:schemeClr val="bg2"/>
                </a:solidFill>
              </a:rPr>
              <a:t>In context</a:t>
            </a:r>
          </a:p>
          <a:p>
            <a:pPr marL="457200" indent="-457200">
              <a:buFont typeface="Arial" panose="020B0604020202020204" pitchFamily="34" charset="0"/>
              <a:buChar char="•"/>
            </a:pPr>
            <a:r>
              <a:rPr lang="nl-NL" b="0" dirty="0">
                <a:solidFill>
                  <a:schemeClr val="bg2"/>
                </a:solidFill>
              </a:rPr>
              <a:t>Klein individueel effect, maar grote populatie </a:t>
            </a:r>
          </a:p>
          <a:p>
            <a:r>
              <a:rPr lang="nl-NL" b="0" dirty="0">
                <a:solidFill>
                  <a:schemeClr val="bg2"/>
                </a:solidFill>
              </a:rPr>
              <a:t>-&gt; klinisch relevant effect op </a:t>
            </a:r>
            <a:r>
              <a:rPr lang="nl-NL" b="0" dirty="0" err="1">
                <a:solidFill>
                  <a:schemeClr val="bg2"/>
                </a:solidFill>
              </a:rPr>
              <a:t>populatie-niveau</a:t>
            </a:r>
            <a:endParaRPr lang="nl-NL" b="0" dirty="0">
              <a:solidFill>
                <a:schemeClr val="bg2"/>
              </a:solidFill>
            </a:endParaRPr>
          </a:p>
          <a:p>
            <a:pPr marL="457200" indent="-457200">
              <a:buFont typeface="Arial" panose="020B0604020202020204" pitchFamily="34" charset="0"/>
              <a:buChar char="•"/>
            </a:pPr>
            <a:r>
              <a:rPr lang="nl-NL" b="0" dirty="0">
                <a:solidFill>
                  <a:schemeClr val="bg2"/>
                </a:solidFill>
              </a:rPr>
              <a:t>Elke 200 patiënten -&gt; 123 minder dagen orgaan support en 1 minder overlijden</a:t>
            </a:r>
          </a:p>
          <a:p>
            <a:pPr marL="457200" indent="-457200">
              <a:buFontTx/>
              <a:buChar char="-"/>
            </a:pPr>
            <a:endParaRPr lang="nl-NL" b="0" dirty="0">
              <a:solidFill>
                <a:schemeClr val="bg2"/>
              </a:solidFill>
            </a:endParaRPr>
          </a:p>
          <a:p>
            <a:endParaRPr lang="en-US" dirty="0"/>
          </a:p>
        </p:txBody>
      </p:sp>
      <p:sp>
        <p:nvSpPr>
          <p:cNvPr id="4" name="Tijdelijke aanduiding voor dianummer 3">
            <a:extLst>
              <a:ext uri="{FF2B5EF4-FFF2-40B4-BE49-F238E27FC236}">
                <a16:creationId xmlns:a16="http://schemas.microsoft.com/office/drawing/2014/main" id="{2B06B044-386D-AC3B-2D6B-71FB2E0CA8AE}"/>
              </a:ext>
            </a:extLst>
          </p:cNvPr>
          <p:cNvSpPr>
            <a:spLocks noGrp="1"/>
          </p:cNvSpPr>
          <p:nvPr>
            <p:ph type="sldNum" sz="quarter" idx="12"/>
          </p:nvPr>
        </p:nvSpPr>
        <p:spPr/>
        <p:txBody>
          <a:bodyPr/>
          <a:lstStyle/>
          <a:p>
            <a:fld id="{5A195573-6125-40C3-AA0C-3AC6CFB9F86B}" type="slidenum">
              <a:rPr lang="en-US" smtClean="0"/>
              <a:pPr/>
              <a:t>19</a:t>
            </a:fld>
            <a:endParaRPr lang="en-US" dirty="0"/>
          </a:p>
        </p:txBody>
      </p:sp>
    </p:spTree>
    <p:extLst>
      <p:ext uri="{BB962C8B-B14F-4D97-AF65-F5344CB8AC3E}">
        <p14:creationId xmlns:p14="http://schemas.microsoft.com/office/powerpoint/2010/main" val="111965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24CA4-351C-34B7-71DE-2BC82EC2E953}"/>
              </a:ext>
            </a:extLst>
          </p:cNvPr>
          <p:cNvSpPr>
            <a:spLocks noGrp="1"/>
          </p:cNvSpPr>
          <p:nvPr>
            <p:ph type="title"/>
          </p:nvPr>
        </p:nvSpPr>
        <p:spPr/>
        <p:txBody>
          <a:bodyPr/>
          <a:lstStyle/>
          <a:p>
            <a:r>
              <a:rPr lang="nl-NL" dirty="0"/>
              <a:t>Werkdocument  PICU beademing 2018</a:t>
            </a:r>
          </a:p>
        </p:txBody>
      </p:sp>
      <p:sp>
        <p:nvSpPr>
          <p:cNvPr id="3" name="Tijdelijke aanduiding voor tekst 2">
            <a:extLst>
              <a:ext uri="{FF2B5EF4-FFF2-40B4-BE49-F238E27FC236}">
                <a16:creationId xmlns:a16="http://schemas.microsoft.com/office/drawing/2014/main" id="{4C678EAE-8ED1-9499-4494-08B448FDD3B2}"/>
              </a:ext>
            </a:extLst>
          </p:cNvPr>
          <p:cNvSpPr>
            <a:spLocks noGrp="1"/>
          </p:cNvSpPr>
          <p:nvPr>
            <p:ph type="body" sz="quarter" idx="10"/>
          </p:nvPr>
        </p:nvSpPr>
        <p:spPr/>
        <p:txBody>
          <a:bodyPr/>
          <a:lstStyle/>
          <a:p>
            <a:r>
              <a:rPr lang="nl-NL" dirty="0">
                <a:solidFill>
                  <a:schemeClr val="bg2"/>
                </a:solidFill>
              </a:rPr>
              <a:t>Doelen </a:t>
            </a:r>
          </a:p>
          <a:p>
            <a:r>
              <a:rPr lang="nl-NL" dirty="0"/>
              <a:t>Oxygenatie</a:t>
            </a:r>
          </a:p>
          <a:p>
            <a:pPr marL="457200" indent="-457200">
              <a:buFont typeface="Arial" panose="020B0604020202020204" pitchFamily="34" charset="0"/>
              <a:buChar char="•"/>
            </a:pPr>
            <a:r>
              <a:rPr lang="nl-NL" b="0" dirty="0"/>
              <a:t>SpO2 ≥ 95% in kamerlucht voor gezonde longen </a:t>
            </a:r>
          </a:p>
          <a:p>
            <a:pPr marL="457200" indent="-457200">
              <a:buFont typeface="Arial" panose="020B0604020202020204" pitchFamily="34" charset="0"/>
              <a:buChar char="•"/>
            </a:pPr>
            <a:r>
              <a:rPr lang="nl-NL" b="0" dirty="0"/>
              <a:t>Bij cardiale aandoening SpO2 ≤ 97% </a:t>
            </a:r>
          </a:p>
          <a:p>
            <a:pPr marL="457200" indent="-457200">
              <a:buFont typeface="Arial" panose="020B0604020202020204" pitchFamily="34" charset="0"/>
              <a:buChar char="•"/>
            </a:pPr>
            <a:r>
              <a:rPr lang="nl-NL" b="0" dirty="0"/>
              <a:t>Bij ARDS: </a:t>
            </a:r>
          </a:p>
          <a:p>
            <a:pPr marL="817200" lvl="2" indent="-457200">
              <a:buFont typeface="Arial" panose="020B0604020202020204" pitchFamily="34" charset="0"/>
              <a:buChar char="•"/>
            </a:pPr>
            <a:r>
              <a:rPr lang="nl-NL" b="0" dirty="0"/>
              <a:t>SpO2 92-97% bij ingestelde PEEP &lt; 10 cm H2O </a:t>
            </a:r>
          </a:p>
          <a:p>
            <a:pPr marL="817200" lvl="2" indent="-457200">
              <a:buFont typeface="Arial" panose="020B0604020202020204" pitchFamily="34" charset="0"/>
              <a:buChar char="•"/>
            </a:pPr>
            <a:r>
              <a:rPr lang="nl-NL" b="0" dirty="0"/>
              <a:t>SpO2 88-92% bij ingestelde PEEP ≥ 10 cm H2O </a:t>
            </a:r>
          </a:p>
        </p:txBody>
      </p:sp>
      <p:sp>
        <p:nvSpPr>
          <p:cNvPr id="4" name="Tijdelijke aanduiding voor dianummer 3">
            <a:extLst>
              <a:ext uri="{FF2B5EF4-FFF2-40B4-BE49-F238E27FC236}">
                <a16:creationId xmlns:a16="http://schemas.microsoft.com/office/drawing/2014/main" id="{4369B891-3A4D-CCE0-3863-6952070E5E5A}"/>
              </a:ext>
            </a:extLst>
          </p:cNvPr>
          <p:cNvSpPr>
            <a:spLocks noGrp="1"/>
          </p:cNvSpPr>
          <p:nvPr>
            <p:ph type="sldNum" sz="quarter" idx="11"/>
          </p:nvPr>
        </p:nvSpPr>
        <p:spPr/>
        <p:txBody>
          <a:bodyPr/>
          <a:lstStyle/>
          <a:p>
            <a:fld id="{5A195573-6125-40C3-AA0C-3AC6CFB9F86B}" type="slidenum">
              <a:rPr lang="en-US" smtClean="0"/>
              <a:pPr/>
              <a:t>2</a:t>
            </a:fld>
            <a:endParaRPr lang="en-US" dirty="0"/>
          </a:p>
        </p:txBody>
      </p:sp>
    </p:spTree>
    <p:extLst>
      <p:ext uri="{BB962C8B-B14F-4D97-AF65-F5344CB8AC3E}">
        <p14:creationId xmlns:p14="http://schemas.microsoft.com/office/powerpoint/2010/main" val="157839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6D311-79ED-BBD2-70CF-35394DFD3BB2}"/>
              </a:ext>
            </a:extLst>
          </p:cNvPr>
          <p:cNvSpPr>
            <a:spLocks noGrp="1"/>
          </p:cNvSpPr>
          <p:nvPr>
            <p:ph type="title"/>
          </p:nvPr>
        </p:nvSpPr>
        <p:spPr/>
        <p:txBody>
          <a:bodyPr/>
          <a:lstStyle/>
          <a:p>
            <a:r>
              <a:rPr lang="en-US" dirty="0" err="1"/>
              <a:t>Discussie</a:t>
            </a:r>
            <a:r>
              <a:rPr lang="en-US" dirty="0"/>
              <a:t> - </a:t>
            </a:r>
            <a:r>
              <a:rPr lang="en-US" b="1" dirty="0" err="1"/>
              <a:t>interpretatie</a:t>
            </a:r>
            <a:endParaRPr lang="en-US" dirty="0"/>
          </a:p>
        </p:txBody>
      </p:sp>
      <p:sp>
        <p:nvSpPr>
          <p:cNvPr id="3" name="Tijdelijke aanduiding voor tekst 2">
            <a:extLst>
              <a:ext uri="{FF2B5EF4-FFF2-40B4-BE49-F238E27FC236}">
                <a16:creationId xmlns:a16="http://schemas.microsoft.com/office/drawing/2014/main" id="{A18814E9-014F-C774-80DD-FFDF3A4E77FC}"/>
              </a:ext>
            </a:extLst>
          </p:cNvPr>
          <p:cNvSpPr>
            <a:spLocks noGrp="1"/>
          </p:cNvSpPr>
          <p:nvPr>
            <p:ph type="body" sz="quarter" idx="11"/>
          </p:nvPr>
        </p:nvSpPr>
        <p:spPr/>
        <p:txBody>
          <a:bodyPr/>
          <a:lstStyle/>
          <a:p>
            <a:r>
              <a:rPr lang="en-US" dirty="0"/>
              <a:t>Twee </a:t>
            </a:r>
            <a:r>
              <a:rPr lang="en-US" dirty="0" err="1"/>
              <a:t>manieren</a:t>
            </a:r>
            <a:r>
              <a:rPr lang="en-US" dirty="0"/>
              <a:t> </a:t>
            </a:r>
            <a:r>
              <a:rPr lang="en-US" dirty="0" err="1"/>
              <a:t>waardoor</a:t>
            </a:r>
            <a:r>
              <a:rPr lang="en-US" dirty="0"/>
              <a:t> effect </a:t>
            </a:r>
            <a:r>
              <a:rPr lang="en-US" dirty="0" err="1"/>
              <a:t>conservatieve</a:t>
            </a:r>
            <a:r>
              <a:rPr lang="en-US" dirty="0"/>
              <a:t> targets: </a:t>
            </a:r>
          </a:p>
          <a:p>
            <a:endParaRPr lang="en-US" dirty="0"/>
          </a:p>
          <a:p>
            <a:pPr marL="514350" indent="-514350">
              <a:buAutoNum type="arabicPeriod"/>
            </a:pPr>
            <a:r>
              <a:rPr lang="en-US" dirty="0" err="1"/>
              <a:t>Biologisch</a:t>
            </a:r>
            <a:r>
              <a:rPr lang="en-US" dirty="0"/>
              <a:t> </a:t>
            </a:r>
            <a:r>
              <a:rPr lang="en-US" dirty="0" err="1"/>
              <a:t>zuurstofeffect</a:t>
            </a:r>
            <a:endParaRPr lang="en-US" dirty="0"/>
          </a:p>
          <a:p>
            <a:r>
              <a:rPr lang="en-US" b="0" dirty="0" err="1"/>
              <a:t>Hyperoxie</a:t>
            </a:r>
            <a:r>
              <a:rPr lang="en-US" b="0" dirty="0"/>
              <a:t> -&gt; </a:t>
            </a:r>
            <a:r>
              <a:rPr lang="en-US" b="0" dirty="0" err="1"/>
              <a:t>oxidatieve</a:t>
            </a:r>
            <a:r>
              <a:rPr lang="en-US" b="0" dirty="0"/>
              <a:t> stress -&gt; </a:t>
            </a:r>
            <a:r>
              <a:rPr lang="en-US" b="0" dirty="0" err="1"/>
              <a:t>inflammatie</a:t>
            </a:r>
            <a:r>
              <a:rPr lang="en-US" b="0" dirty="0"/>
              <a:t> -&gt; (long)</a:t>
            </a:r>
            <a:r>
              <a:rPr lang="en-US" b="0" dirty="0" err="1"/>
              <a:t>schade</a:t>
            </a:r>
            <a:endParaRPr lang="en-US" b="0" dirty="0"/>
          </a:p>
          <a:p>
            <a:endParaRPr lang="en-US" dirty="0"/>
          </a:p>
          <a:p>
            <a:endParaRPr lang="en-US" dirty="0"/>
          </a:p>
          <a:p>
            <a:r>
              <a:rPr lang="en-US" dirty="0"/>
              <a:t>2. </a:t>
            </a:r>
            <a:r>
              <a:rPr lang="en-US" dirty="0" err="1"/>
              <a:t>Gedrags-zorgproces</a:t>
            </a:r>
            <a:r>
              <a:rPr lang="en-US" dirty="0"/>
              <a:t> effect</a:t>
            </a:r>
          </a:p>
          <a:p>
            <a:r>
              <a:rPr lang="en-US" b="0" dirty="0"/>
              <a:t>Met lager target -&gt; </a:t>
            </a:r>
            <a:r>
              <a:rPr lang="en-US" b="0" dirty="0" err="1"/>
              <a:t>psychologische</a:t>
            </a:r>
            <a:r>
              <a:rPr lang="en-US" b="0" dirty="0"/>
              <a:t> </a:t>
            </a:r>
            <a:r>
              <a:rPr lang="en-US" b="0" dirty="0" err="1"/>
              <a:t>drempel</a:t>
            </a:r>
            <a:r>
              <a:rPr lang="en-US" b="0" dirty="0"/>
              <a:t> </a:t>
            </a:r>
            <a:r>
              <a:rPr lang="en-US" b="0" dirty="0" err="1"/>
              <a:t>verlaagd</a:t>
            </a:r>
            <a:r>
              <a:rPr lang="en-US" b="0" dirty="0"/>
              <a:t> om </a:t>
            </a:r>
            <a:r>
              <a:rPr lang="en-US" b="0" dirty="0" err="1"/>
              <a:t>ondersteuning</a:t>
            </a:r>
            <a:r>
              <a:rPr lang="en-US" b="0" dirty="0"/>
              <a:t> </a:t>
            </a:r>
            <a:r>
              <a:rPr lang="en-US" b="0" dirty="0" err="1"/>
              <a:t>af</a:t>
            </a:r>
            <a:r>
              <a:rPr lang="en-US" b="0" dirty="0"/>
              <a:t> te </a:t>
            </a:r>
            <a:r>
              <a:rPr lang="en-US" b="0" dirty="0" err="1"/>
              <a:t>bouwen</a:t>
            </a:r>
            <a:r>
              <a:rPr lang="en-US" b="0" dirty="0"/>
              <a:t> -&gt; </a:t>
            </a:r>
            <a:r>
              <a:rPr lang="en-US" b="0" dirty="0" err="1"/>
              <a:t>sneller</a:t>
            </a:r>
            <a:r>
              <a:rPr lang="en-US" b="0" dirty="0"/>
              <a:t> </a:t>
            </a:r>
            <a:r>
              <a:rPr lang="en-US" b="0" dirty="0" err="1"/>
              <a:t>weanen</a:t>
            </a:r>
            <a:r>
              <a:rPr lang="en-US" b="0" dirty="0"/>
              <a:t> </a:t>
            </a:r>
          </a:p>
          <a:p>
            <a:endParaRPr lang="en-US" b="0" dirty="0">
              <a:solidFill>
                <a:schemeClr val="bg2"/>
              </a:solidFill>
            </a:endParaRPr>
          </a:p>
          <a:p>
            <a:endParaRPr lang="en-US" b="0" dirty="0">
              <a:solidFill>
                <a:schemeClr val="bg2"/>
              </a:solidFill>
            </a:endParaRPr>
          </a:p>
          <a:p>
            <a:r>
              <a:rPr lang="en-US" b="0" dirty="0" err="1">
                <a:solidFill>
                  <a:schemeClr val="bg2"/>
                </a:solidFill>
              </a:rPr>
              <a:t>Mogelijk</a:t>
            </a:r>
            <a:r>
              <a:rPr lang="en-US" b="0" dirty="0">
                <a:solidFill>
                  <a:schemeClr val="bg2"/>
                </a:solidFill>
              </a:rPr>
              <a:t> </a:t>
            </a:r>
            <a:r>
              <a:rPr lang="en-US" dirty="0" err="1">
                <a:solidFill>
                  <a:schemeClr val="bg2"/>
                </a:solidFill>
              </a:rPr>
              <a:t>niet</a:t>
            </a:r>
            <a:r>
              <a:rPr lang="en-US" dirty="0">
                <a:solidFill>
                  <a:schemeClr val="bg2"/>
                </a:solidFill>
              </a:rPr>
              <a:t> de </a:t>
            </a:r>
            <a:r>
              <a:rPr lang="en-US" dirty="0" err="1">
                <a:solidFill>
                  <a:schemeClr val="bg2"/>
                </a:solidFill>
              </a:rPr>
              <a:t>lagere</a:t>
            </a:r>
            <a:r>
              <a:rPr lang="en-US" dirty="0">
                <a:solidFill>
                  <a:schemeClr val="bg2"/>
                </a:solidFill>
              </a:rPr>
              <a:t> SpO2</a:t>
            </a:r>
            <a:r>
              <a:rPr lang="en-US" b="0" dirty="0">
                <a:solidFill>
                  <a:schemeClr val="bg2"/>
                </a:solidFill>
              </a:rPr>
              <a:t>, maar het </a:t>
            </a:r>
            <a:r>
              <a:rPr lang="en-US" b="0" dirty="0" err="1">
                <a:solidFill>
                  <a:schemeClr val="bg2"/>
                </a:solidFill>
              </a:rPr>
              <a:t>streven</a:t>
            </a:r>
            <a:r>
              <a:rPr lang="en-US" b="0" dirty="0">
                <a:solidFill>
                  <a:schemeClr val="bg2"/>
                </a:solidFill>
              </a:rPr>
              <a:t> </a:t>
            </a:r>
            <a:r>
              <a:rPr lang="en-US" b="0" dirty="0" err="1">
                <a:solidFill>
                  <a:schemeClr val="bg2"/>
                </a:solidFill>
              </a:rPr>
              <a:t>naar</a:t>
            </a:r>
            <a:r>
              <a:rPr lang="en-US" b="0" dirty="0">
                <a:solidFill>
                  <a:schemeClr val="bg2"/>
                </a:solidFill>
              </a:rPr>
              <a:t> </a:t>
            </a:r>
            <a:r>
              <a:rPr lang="en-US" dirty="0">
                <a:solidFill>
                  <a:schemeClr val="bg2"/>
                </a:solidFill>
              </a:rPr>
              <a:t>zo </a:t>
            </a:r>
            <a:r>
              <a:rPr lang="en-US" dirty="0" err="1">
                <a:solidFill>
                  <a:schemeClr val="bg2"/>
                </a:solidFill>
              </a:rPr>
              <a:t>hoog</a:t>
            </a:r>
            <a:r>
              <a:rPr lang="en-US" dirty="0">
                <a:solidFill>
                  <a:schemeClr val="bg2"/>
                </a:solidFill>
              </a:rPr>
              <a:t> </a:t>
            </a:r>
            <a:r>
              <a:rPr lang="en-US" dirty="0" err="1">
                <a:solidFill>
                  <a:schemeClr val="bg2"/>
                </a:solidFill>
              </a:rPr>
              <a:t>mogelijk</a:t>
            </a:r>
            <a:r>
              <a:rPr lang="en-US" dirty="0">
                <a:solidFill>
                  <a:schemeClr val="bg2"/>
                </a:solidFill>
              </a:rPr>
              <a:t> </a:t>
            </a:r>
            <a:endParaRPr lang="en-US" b="0" dirty="0">
              <a:solidFill>
                <a:schemeClr val="bg2"/>
              </a:solidFill>
            </a:endParaRPr>
          </a:p>
        </p:txBody>
      </p:sp>
      <p:sp>
        <p:nvSpPr>
          <p:cNvPr id="4" name="Tijdelijke aanduiding voor dianummer 3">
            <a:extLst>
              <a:ext uri="{FF2B5EF4-FFF2-40B4-BE49-F238E27FC236}">
                <a16:creationId xmlns:a16="http://schemas.microsoft.com/office/drawing/2014/main" id="{46B78C6A-A820-1AD8-C3CC-F6D55BB7305B}"/>
              </a:ext>
            </a:extLst>
          </p:cNvPr>
          <p:cNvSpPr>
            <a:spLocks noGrp="1"/>
          </p:cNvSpPr>
          <p:nvPr>
            <p:ph type="sldNum" sz="quarter" idx="12"/>
          </p:nvPr>
        </p:nvSpPr>
        <p:spPr/>
        <p:txBody>
          <a:bodyPr/>
          <a:lstStyle/>
          <a:p>
            <a:fld id="{5A195573-6125-40C3-AA0C-3AC6CFB9F86B}" type="slidenum">
              <a:rPr lang="en-US" smtClean="0"/>
              <a:pPr/>
              <a:t>20</a:t>
            </a:fld>
            <a:endParaRPr lang="en-US" dirty="0"/>
          </a:p>
        </p:txBody>
      </p:sp>
    </p:spTree>
    <p:extLst>
      <p:ext uri="{BB962C8B-B14F-4D97-AF65-F5344CB8AC3E}">
        <p14:creationId xmlns:p14="http://schemas.microsoft.com/office/powerpoint/2010/main" val="301041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A2224-0F82-5B3D-01E4-00D47281B9F8}"/>
              </a:ext>
            </a:extLst>
          </p:cNvPr>
          <p:cNvSpPr>
            <a:spLocks noGrp="1"/>
          </p:cNvSpPr>
          <p:nvPr>
            <p:ph type="title"/>
          </p:nvPr>
        </p:nvSpPr>
        <p:spPr/>
        <p:txBody>
          <a:bodyPr/>
          <a:lstStyle/>
          <a:p>
            <a:r>
              <a:rPr lang="en-US" dirty="0" err="1"/>
              <a:t>Discussie</a:t>
            </a:r>
            <a:r>
              <a:rPr lang="en-US" dirty="0"/>
              <a:t> – </a:t>
            </a:r>
            <a:r>
              <a:rPr lang="en-US" b="1" dirty="0" err="1"/>
              <a:t>kwaliteit</a:t>
            </a:r>
            <a:r>
              <a:rPr lang="en-US" b="1" dirty="0"/>
              <a:t> </a:t>
            </a:r>
            <a:r>
              <a:rPr lang="en-US" b="1" dirty="0" err="1"/>
              <a:t>studie</a:t>
            </a:r>
            <a:endParaRPr lang="en-US" dirty="0"/>
          </a:p>
        </p:txBody>
      </p:sp>
      <p:sp>
        <p:nvSpPr>
          <p:cNvPr id="3" name="Tijdelijke aanduiding voor tekst 2">
            <a:extLst>
              <a:ext uri="{FF2B5EF4-FFF2-40B4-BE49-F238E27FC236}">
                <a16:creationId xmlns:a16="http://schemas.microsoft.com/office/drawing/2014/main" id="{D946CF93-3780-9A08-8F95-5C7EDDB6AA76}"/>
              </a:ext>
            </a:extLst>
          </p:cNvPr>
          <p:cNvSpPr>
            <a:spLocks noGrp="1"/>
          </p:cNvSpPr>
          <p:nvPr>
            <p:ph type="body" sz="quarter" idx="10"/>
          </p:nvPr>
        </p:nvSpPr>
        <p:spPr/>
        <p:txBody>
          <a:bodyPr/>
          <a:lstStyle/>
          <a:p>
            <a:r>
              <a:rPr lang="en-US" sz="2400" dirty="0"/>
              <a:t>Sterk</a:t>
            </a:r>
          </a:p>
          <a:p>
            <a:pPr marL="285750" indent="-285750">
              <a:buFont typeface="Arial" panose="020B0604020202020204" pitchFamily="34" charset="0"/>
              <a:buChar char="•"/>
            </a:pPr>
            <a:r>
              <a:rPr lang="en-US" sz="2400" b="0" dirty="0"/>
              <a:t>Grote, </a:t>
            </a:r>
            <a:r>
              <a:rPr lang="en-US" sz="2400" b="0" dirty="0" err="1"/>
              <a:t>representatieve</a:t>
            </a:r>
            <a:r>
              <a:rPr lang="en-US" sz="2400" b="0" dirty="0"/>
              <a:t> </a:t>
            </a:r>
            <a:r>
              <a:rPr lang="en-US" sz="2400" b="0" dirty="0" err="1"/>
              <a:t>populatie</a:t>
            </a:r>
            <a:endParaRPr lang="en-US" sz="2400" b="0" dirty="0"/>
          </a:p>
          <a:p>
            <a:pPr marL="285750" indent="-285750">
              <a:buFont typeface="Arial" panose="020B0604020202020204" pitchFamily="34" charset="0"/>
              <a:buChar char="•"/>
            </a:pPr>
            <a:r>
              <a:rPr lang="en-US" sz="2400" b="0" dirty="0" err="1"/>
              <a:t>Pragmatisch</a:t>
            </a:r>
            <a:r>
              <a:rPr lang="en-US" sz="2400" b="0" dirty="0"/>
              <a:t> design -&gt; real-world practice</a:t>
            </a:r>
          </a:p>
          <a:p>
            <a:pPr marL="285750" indent="-285750">
              <a:buFont typeface="Arial" panose="020B0604020202020204" pitchFamily="34" charset="0"/>
              <a:buChar char="•"/>
            </a:pPr>
            <a:r>
              <a:rPr lang="en-US" sz="2400" b="0" dirty="0" err="1"/>
              <a:t>Eindpunt</a:t>
            </a:r>
            <a:r>
              <a:rPr lang="en-US" sz="2400" b="0" dirty="0"/>
              <a:t> </a:t>
            </a:r>
            <a:r>
              <a:rPr lang="en-US" sz="2400" b="0" dirty="0" err="1"/>
              <a:t>gekozen</a:t>
            </a:r>
            <a:r>
              <a:rPr lang="en-US" sz="2400" b="0" dirty="0"/>
              <a:t> </a:t>
            </a:r>
            <a:r>
              <a:rPr lang="en-US" sz="2400" b="0" dirty="0" err="1"/>
              <a:t>samen</a:t>
            </a:r>
            <a:r>
              <a:rPr lang="en-US" sz="2400" b="0" dirty="0"/>
              <a:t> met </a:t>
            </a:r>
            <a:r>
              <a:rPr lang="en-US" sz="2400" b="0" dirty="0" err="1"/>
              <a:t>ouders</a:t>
            </a:r>
            <a:r>
              <a:rPr lang="en-US" sz="2400" b="0" dirty="0"/>
              <a:t> van </a:t>
            </a:r>
            <a:r>
              <a:rPr lang="en-US" sz="2400" b="0" dirty="0" err="1"/>
              <a:t>patienten</a:t>
            </a:r>
            <a:endParaRPr lang="en-US" sz="2400" b="0" dirty="0"/>
          </a:p>
          <a:p>
            <a:pPr marL="285750" indent="-285750">
              <a:buFont typeface="Arial" panose="020B0604020202020204" pitchFamily="34" charset="0"/>
              <a:buChar char="•"/>
            </a:pPr>
            <a:endParaRPr lang="en-US" dirty="0"/>
          </a:p>
        </p:txBody>
      </p:sp>
      <p:sp>
        <p:nvSpPr>
          <p:cNvPr id="4" name="Tijdelijke aanduiding voor tekst 3">
            <a:extLst>
              <a:ext uri="{FF2B5EF4-FFF2-40B4-BE49-F238E27FC236}">
                <a16:creationId xmlns:a16="http://schemas.microsoft.com/office/drawing/2014/main" id="{10044FE7-3156-1BE7-C502-5E58F013EBF7}"/>
              </a:ext>
            </a:extLst>
          </p:cNvPr>
          <p:cNvSpPr>
            <a:spLocks noGrp="1"/>
          </p:cNvSpPr>
          <p:nvPr>
            <p:ph type="body" sz="quarter" idx="12"/>
          </p:nvPr>
        </p:nvSpPr>
        <p:spPr/>
        <p:txBody>
          <a:bodyPr/>
          <a:lstStyle/>
          <a:p>
            <a:r>
              <a:rPr lang="en-US" sz="2400" dirty="0" err="1"/>
              <a:t>Limitaties</a:t>
            </a:r>
            <a:endParaRPr lang="en-US" sz="2400" dirty="0"/>
          </a:p>
          <a:p>
            <a:pPr marL="285750" indent="-285750">
              <a:buFont typeface="Arial" panose="020B0604020202020204" pitchFamily="34" charset="0"/>
              <a:buChar char="•"/>
            </a:pPr>
            <a:r>
              <a:rPr lang="en-US" sz="2400" b="0" dirty="0" err="1"/>
              <a:t>Exclusie</a:t>
            </a:r>
            <a:r>
              <a:rPr lang="en-US" sz="2400" b="0" dirty="0"/>
              <a:t> van </a:t>
            </a:r>
            <a:r>
              <a:rPr lang="en-US" sz="2400" b="0" dirty="0" err="1"/>
              <a:t>belangrijke</a:t>
            </a:r>
            <a:r>
              <a:rPr lang="en-US" sz="2400" b="0" dirty="0"/>
              <a:t> </a:t>
            </a:r>
            <a:r>
              <a:rPr lang="en-US" sz="2400" b="0" dirty="0" err="1"/>
              <a:t>subgroepen</a:t>
            </a:r>
            <a:r>
              <a:rPr lang="en-US" sz="2400" b="0" dirty="0"/>
              <a:t>, </a:t>
            </a:r>
            <a:r>
              <a:rPr lang="en-US" sz="2400" b="0" dirty="0" err="1"/>
              <a:t>oa</a:t>
            </a:r>
            <a:r>
              <a:rPr lang="en-US" sz="2400" b="0" dirty="0"/>
              <a:t> CHD</a:t>
            </a:r>
          </a:p>
          <a:p>
            <a:pPr marL="285750" indent="-285750">
              <a:buFont typeface="Arial" panose="020B0604020202020204" pitchFamily="34" charset="0"/>
              <a:buChar char="•"/>
            </a:pPr>
            <a:r>
              <a:rPr lang="en-US" sz="2400" b="0" dirty="0" err="1"/>
              <a:t>Aanzienlijk</a:t>
            </a:r>
            <a:r>
              <a:rPr lang="en-US" sz="2400" b="0" dirty="0"/>
              <a:t> </a:t>
            </a:r>
            <a:r>
              <a:rPr lang="en-US" sz="2400" b="0" dirty="0" err="1"/>
              <a:t>deel</a:t>
            </a:r>
            <a:r>
              <a:rPr lang="en-US" sz="2400" b="0" dirty="0"/>
              <a:t> </a:t>
            </a:r>
            <a:r>
              <a:rPr lang="en-US" sz="2400" b="0" dirty="0" err="1"/>
              <a:t>tijd</a:t>
            </a:r>
            <a:r>
              <a:rPr lang="en-US" sz="2400" b="0" dirty="0"/>
              <a:t> </a:t>
            </a:r>
            <a:r>
              <a:rPr lang="en-US" sz="2400" b="0" dirty="0" err="1"/>
              <a:t>alsnog</a:t>
            </a:r>
            <a:r>
              <a:rPr lang="en-US" sz="2400" b="0" dirty="0"/>
              <a:t> &gt;92% in </a:t>
            </a:r>
            <a:r>
              <a:rPr lang="en-US" sz="2400" b="0" dirty="0" err="1"/>
              <a:t>conservatieve</a:t>
            </a:r>
            <a:r>
              <a:rPr lang="en-US" sz="2400" b="0" dirty="0"/>
              <a:t> </a:t>
            </a:r>
            <a:r>
              <a:rPr lang="en-US" sz="2400" b="0" dirty="0" err="1"/>
              <a:t>groep</a:t>
            </a:r>
            <a:r>
              <a:rPr lang="en-US" sz="2400" b="0" dirty="0"/>
              <a:t> (want </a:t>
            </a:r>
            <a:r>
              <a:rPr lang="en-US" sz="2400" b="0" dirty="0" err="1"/>
              <a:t>geen</a:t>
            </a:r>
            <a:r>
              <a:rPr lang="en-US" sz="2400" b="0" dirty="0"/>
              <a:t> extra O2 </a:t>
            </a:r>
            <a:r>
              <a:rPr lang="en-US" sz="2400" b="0" dirty="0" err="1"/>
              <a:t>nodig</a:t>
            </a:r>
            <a:r>
              <a:rPr lang="en-US" sz="2400" b="0" dirty="0"/>
              <a:t>) -&gt; </a:t>
            </a:r>
            <a:r>
              <a:rPr lang="en-US" sz="2400" dirty="0" err="1"/>
              <a:t>pragmatisch</a:t>
            </a:r>
            <a:endParaRPr lang="en-US" sz="2400" b="0" dirty="0"/>
          </a:p>
          <a:p>
            <a:pPr marL="285750" indent="-285750">
              <a:buFont typeface="Arial" panose="020B0604020202020204" pitchFamily="34" charset="0"/>
              <a:buChar char="•"/>
            </a:pPr>
            <a:r>
              <a:rPr lang="en-US" sz="2400" b="0" dirty="0"/>
              <a:t>Geen info </a:t>
            </a:r>
            <a:r>
              <a:rPr lang="en-US" sz="2400" b="0" dirty="0" err="1"/>
              <a:t>verandering</a:t>
            </a:r>
            <a:r>
              <a:rPr lang="en-US" sz="2400" b="0" dirty="0"/>
              <a:t> </a:t>
            </a:r>
            <a:r>
              <a:rPr lang="en-US" sz="2400" dirty="0" err="1"/>
              <a:t>functionele</a:t>
            </a:r>
            <a:r>
              <a:rPr lang="en-US" sz="2400" dirty="0"/>
              <a:t> status </a:t>
            </a:r>
          </a:p>
          <a:p>
            <a:pPr marL="285750"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err="1"/>
              <a:t>Niet</a:t>
            </a:r>
            <a:r>
              <a:rPr lang="en-US" sz="2400" dirty="0"/>
              <a:t> </a:t>
            </a:r>
            <a:r>
              <a:rPr lang="en-US" sz="2400" dirty="0" err="1"/>
              <a:t>geblindeerd</a:t>
            </a:r>
            <a:r>
              <a:rPr lang="en-US" sz="2400" dirty="0"/>
              <a:t>: </a:t>
            </a:r>
            <a:r>
              <a:rPr lang="en-US" sz="2400" b="0" dirty="0"/>
              <a:t>timing </a:t>
            </a:r>
            <a:r>
              <a:rPr lang="en-US" sz="2400" b="0" dirty="0" err="1"/>
              <a:t>extubatie</a:t>
            </a:r>
            <a:endParaRPr lang="en-US" sz="2400" b="0" dirty="0"/>
          </a:p>
          <a:p>
            <a:pPr marL="285750" indent="-285750">
              <a:buFont typeface="Arial" panose="020B0604020202020204" pitchFamily="34" charset="0"/>
              <a:buChar char="•"/>
            </a:pPr>
            <a:r>
              <a:rPr lang="en-US" sz="2400" dirty="0" err="1"/>
              <a:t>Keuze</a:t>
            </a:r>
            <a:r>
              <a:rPr lang="en-US" sz="2400" dirty="0"/>
              <a:t> </a:t>
            </a:r>
            <a:r>
              <a:rPr lang="en-US" sz="2400" dirty="0" err="1"/>
              <a:t>primaire</a:t>
            </a:r>
            <a:r>
              <a:rPr lang="en-US" sz="2400" dirty="0"/>
              <a:t> </a:t>
            </a:r>
            <a:r>
              <a:rPr lang="en-US" sz="2400" dirty="0" err="1"/>
              <a:t>eindpunt</a:t>
            </a:r>
            <a:r>
              <a:rPr lang="en-US" sz="2400" dirty="0"/>
              <a:t>: </a:t>
            </a:r>
            <a:r>
              <a:rPr lang="en-US" sz="2400" b="0" dirty="0"/>
              <a:t>co</a:t>
            </a:r>
            <a:endParaRPr lang="en-US" sz="240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a:p>
            <a:endParaRPr lang="en-US" b="0" dirty="0"/>
          </a:p>
        </p:txBody>
      </p:sp>
      <p:sp>
        <p:nvSpPr>
          <p:cNvPr id="5" name="Tijdelijke aanduiding voor dianummer 4">
            <a:extLst>
              <a:ext uri="{FF2B5EF4-FFF2-40B4-BE49-F238E27FC236}">
                <a16:creationId xmlns:a16="http://schemas.microsoft.com/office/drawing/2014/main" id="{EEDA80EF-55A4-1A1A-CAEA-5A7C16E3AD59}"/>
              </a:ext>
            </a:extLst>
          </p:cNvPr>
          <p:cNvSpPr>
            <a:spLocks noGrp="1"/>
          </p:cNvSpPr>
          <p:nvPr>
            <p:ph type="sldNum" sz="quarter" idx="13"/>
          </p:nvPr>
        </p:nvSpPr>
        <p:spPr/>
        <p:txBody>
          <a:bodyPr/>
          <a:lstStyle/>
          <a:p>
            <a:fld id="{5A195573-6125-40C3-AA0C-3AC6CFB9F86B}" type="slidenum">
              <a:rPr lang="en-US" smtClean="0"/>
              <a:pPr/>
              <a:t>21</a:t>
            </a:fld>
            <a:endParaRPr lang="en-US" dirty="0"/>
          </a:p>
        </p:txBody>
      </p:sp>
    </p:spTree>
    <p:extLst>
      <p:ext uri="{BB962C8B-B14F-4D97-AF65-F5344CB8AC3E}">
        <p14:creationId xmlns:p14="http://schemas.microsoft.com/office/powerpoint/2010/main" val="78094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057FF-D6D2-7F8B-0C73-00D38EA0BF29}"/>
              </a:ext>
            </a:extLst>
          </p:cNvPr>
          <p:cNvSpPr>
            <a:spLocks noGrp="1"/>
          </p:cNvSpPr>
          <p:nvPr>
            <p:ph type="title"/>
          </p:nvPr>
        </p:nvSpPr>
        <p:spPr>
          <a:xfrm>
            <a:off x="608012" y="417287"/>
            <a:ext cx="10975975" cy="659242"/>
          </a:xfrm>
        </p:spPr>
        <p:txBody>
          <a:bodyPr/>
          <a:lstStyle/>
          <a:p>
            <a:r>
              <a:rPr lang="en-US" dirty="0" err="1"/>
              <a:t>Discussie</a:t>
            </a:r>
            <a:r>
              <a:rPr lang="en-US" dirty="0"/>
              <a:t> - </a:t>
            </a:r>
            <a:r>
              <a:rPr lang="en-US" b="1" dirty="0"/>
              <a:t>correspondence</a:t>
            </a:r>
            <a:r>
              <a:rPr lang="en-US" dirty="0"/>
              <a:t> </a:t>
            </a:r>
          </a:p>
        </p:txBody>
      </p:sp>
      <p:sp>
        <p:nvSpPr>
          <p:cNvPr id="3" name="Tijdelijke aanduiding voor tekst 2">
            <a:extLst>
              <a:ext uri="{FF2B5EF4-FFF2-40B4-BE49-F238E27FC236}">
                <a16:creationId xmlns:a16="http://schemas.microsoft.com/office/drawing/2014/main" id="{AD38BECF-E8C3-19CE-DA25-D75020197B7C}"/>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err="1"/>
              <a:t>Niet</a:t>
            </a:r>
            <a:r>
              <a:rPr lang="en-US" dirty="0"/>
              <a:t> </a:t>
            </a:r>
            <a:r>
              <a:rPr lang="en-US" dirty="0" err="1"/>
              <a:t>geblindeerd</a:t>
            </a:r>
            <a:r>
              <a:rPr lang="en-US" dirty="0"/>
              <a:t>: </a:t>
            </a:r>
            <a:r>
              <a:rPr lang="en-US" b="0" dirty="0"/>
              <a:t>timing </a:t>
            </a:r>
            <a:r>
              <a:rPr lang="en-US" b="0" dirty="0" err="1"/>
              <a:t>extubatie</a:t>
            </a:r>
            <a:endParaRPr lang="en-US" b="0" dirty="0"/>
          </a:p>
          <a:p>
            <a:pPr marL="285750" indent="-285750">
              <a:buFont typeface="Arial" panose="020B0604020202020204" pitchFamily="34" charset="0"/>
              <a:buChar char="•"/>
            </a:pPr>
            <a:r>
              <a:rPr lang="en-US" dirty="0" err="1"/>
              <a:t>Keuze</a:t>
            </a:r>
            <a:r>
              <a:rPr lang="en-US" dirty="0"/>
              <a:t> </a:t>
            </a:r>
            <a:r>
              <a:rPr lang="en-US" dirty="0" err="1"/>
              <a:t>primaire</a:t>
            </a:r>
            <a:r>
              <a:rPr lang="en-US" dirty="0"/>
              <a:t> </a:t>
            </a:r>
            <a:r>
              <a:rPr lang="en-US" dirty="0" err="1"/>
              <a:t>eindpunt</a:t>
            </a:r>
            <a:r>
              <a:rPr lang="en-US" dirty="0"/>
              <a:t>: </a:t>
            </a:r>
            <a:r>
              <a:rPr lang="en-US" b="0" dirty="0" err="1"/>
              <a:t>combinatie</a:t>
            </a:r>
            <a:r>
              <a:rPr lang="en-US" b="0" dirty="0"/>
              <a:t> </a:t>
            </a:r>
            <a:r>
              <a:rPr lang="en-US" b="0" dirty="0" err="1"/>
              <a:t>duur</a:t>
            </a:r>
            <a:r>
              <a:rPr lang="en-US" b="0" dirty="0"/>
              <a:t> </a:t>
            </a:r>
            <a:r>
              <a:rPr lang="en-US" b="0" dirty="0" err="1"/>
              <a:t>orgaanondersteuning</a:t>
            </a:r>
            <a:r>
              <a:rPr lang="en-US" b="0" dirty="0"/>
              <a:t> + </a:t>
            </a:r>
            <a:r>
              <a:rPr lang="en-US" b="0" dirty="0" err="1"/>
              <a:t>mortaliteit</a:t>
            </a:r>
            <a:endParaRPr lang="en-US" b="0" dirty="0"/>
          </a:p>
          <a:p>
            <a:pPr marL="285750" indent="-285750">
              <a:buFont typeface="Arial" panose="020B0604020202020204" pitchFamily="34" charset="0"/>
              <a:buChar char="•"/>
            </a:pPr>
            <a:r>
              <a:rPr lang="en-US" dirty="0" err="1"/>
              <a:t>Heterogene</a:t>
            </a:r>
            <a:r>
              <a:rPr lang="en-US" dirty="0"/>
              <a:t> </a:t>
            </a:r>
            <a:r>
              <a:rPr lang="en-US" dirty="0" err="1"/>
              <a:t>groep</a:t>
            </a:r>
            <a:r>
              <a:rPr lang="en-US" dirty="0"/>
              <a:t>: </a:t>
            </a:r>
            <a:r>
              <a:rPr lang="en-US" b="0" dirty="0" err="1"/>
              <a:t>niet</a:t>
            </a:r>
            <a:r>
              <a:rPr lang="en-US" b="0" dirty="0"/>
              <a:t> ‘one size fits all’ </a:t>
            </a:r>
          </a:p>
          <a:p>
            <a:pPr marL="285750" indent="-285750">
              <a:buFont typeface="Arial" panose="020B0604020202020204" pitchFamily="34" charset="0"/>
              <a:buChar char="•"/>
            </a:pPr>
            <a:r>
              <a:rPr lang="en-US" dirty="0" err="1"/>
              <a:t>Huidpigmentatie</a:t>
            </a:r>
            <a:r>
              <a:rPr lang="en-US" dirty="0"/>
              <a:t> en performance </a:t>
            </a:r>
            <a:r>
              <a:rPr lang="en-US" dirty="0" err="1"/>
              <a:t>saturatiemeter</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0" dirty="0" err="1">
                <a:solidFill>
                  <a:schemeClr val="bg2"/>
                </a:solidFill>
              </a:rPr>
              <a:t>Klinisch</a:t>
            </a:r>
            <a:r>
              <a:rPr lang="en-US" b="0" dirty="0">
                <a:solidFill>
                  <a:schemeClr val="bg2"/>
                </a:solidFill>
              </a:rPr>
              <a:t> relevant </a:t>
            </a:r>
            <a:r>
              <a:rPr lang="en-US" b="0" dirty="0" err="1">
                <a:solidFill>
                  <a:schemeClr val="bg2"/>
                </a:solidFill>
              </a:rPr>
              <a:t>ondanks</a:t>
            </a:r>
            <a:r>
              <a:rPr lang="en-US" b="0" dirty="0">
                <a:solidFill>
                  <a:schemeClr val="bg2"/>
                </a:solidFill>
              </a:rPr>
              <a:t> </a:t>
            </a:r>
            <a:r>
              <a:rPr lang="en-US" b="0" dirty="0" err="1">
                <a:solidFill>
                  <a:schemeClr val="bg2"/>
                </a:solidFill>
              </a:rPr>
              <a:t>effectgrootte</a:t>
            </a:r>
            <a:r>
              <a:rPr lang="en-US" b="0" dirty="0">
                <a:solidFill>
                  <a:schemeClr val="bg2"/>
                </a:solidFill>
              </a:rPr>
              <a:t>?</a:t>
            </a:r>
          </a:p>
        </p:txBody>
      </p:sp>
      <p:sp>
        <p:nvSpPr>
          <p:cNvPr id="4" name="Tijdelijke aanduiding voor dianummer 3">
            <a:extLst>
              <a:ext uri="{FF2B5EF4-FFF2-40B4-BE49-F238E27FC236}">
                <a16:creationId xmlns:a16="http://schemas.microsoft.com/office/drawing/2014/main" id="{EB2F0ECC-80E3-0D71-9017-BCEFDD78FCB0}"/>
              </a:ext>
            </a:extLst>
          </p:cNvPr>
          <p:cNvSpPr>
            <a:spLocks noGrp="1"/>
          </p:cNvSpPr>
          <p:nvPr>
            <p:ph type="sldNum" sz="quarter" idx="11"/>
          </p:nvPr>
        </p:nvSpPr>
        <p:spPr/>
        <p:txBody>
          <a:bodyPr/>
          <a:lstStyle/>
          <a:p>
            <a:fld id="{5A195573-6125-40C3-AA0C-3AC6CFB9F86B}" type="slidenum">
              <a:rPr lang="en-US" smtClean="0"/>
              <a:pPr/>
              <a:t>22</a:t>
            </a:fld>
            <a:endParaRPr lang="en-US" dirty="0"/>
          </a:p>
        </p:txBody>
      </p:sp>
    </p:spTree>
    <p:extLst>
      <p:ext uri="{BB962C8B-B14F-4D97-AF65-F5344CB8AC3E}">
        <p14:creationId xmlns:p14="http://schemas.microsoft.com/office/powerpoint/2010/main" val="131696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dirty="0"/>
              <a:t>Ja</a:t>
            </a:r>
            <a:endParaRPr lang="en-US"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r>
              <a:rPr lang="en-US" b="1" dirty="0">
                <a:solidFill>
                  <a:schemeClr val="tx2"/>
                </a:solidFill>
              </a:rPr>
              <a:t>	</a:t>
            </a:r>
            <a:r>
              <a:rPr lang="en-US" dirty="0"/>
              <a:t>In </a:t>
            </a:r>
            <a:r>
              <a:rPr lang="en-US" dirty="0" err="1"/>
              <a:t>hoeverre</a:t>
            </a:r>
            <a:r>
              <a:rPr lang="en-US" dirty="0"/>
              <a:t> </a:t>
            </a:r>
            <a:r>
              <a:rPr lang="en-US" dirty="0" err="1"/>
              <a:t>wordt</a:t>
            </a:r>
            <a:r>
              <a:rPr lang="en-US" dirty="0"/>
              <a:t> </a:t>
            </a:r>
            <a:r>
              <a:rPr lang="en-US" dirty="0" err="1"/>
              <a:t>dit</a:t>
            </a:r>
            <a:r>
              <a:rPr lang="en-US" dirty="0"/>
              <a:t> nu </a:t>
            </a:r>
            <a:r>
              <a:rPr lang="en-US" dirty="0" err="1"/>
              <a:t>nagestreefd</a:t>
            </a:r>
            <a:r>
              <a:rPr lang="en-US" dirty="0"/>
              <a:t>?</a:t>
            </a:r>
          </a:p>
          <a:p>
            <a:pPr lvl="1"/>
            <a:r>
              <a:rPr lang="en-US" dirty="0"/>
              <a:t>	PICU </a:t>
            </a:r>
            <a:r>
              <a:rPr lang="en-US" dirty="0" err="1"/>
              <a:t>beademing</a:t>
            </a:r>
            <a:r>
              <a:rPr lang="en-US" dirty="0"/>
              <a:t> </a:t>
            </a:r>
            <a:r>
              <a:rPr lang="en-US" dirty="0" err="1"/>
              <a:t>werkdocument</a:t>
            </a:r>
            <a:endParaRPr lang="en-US" dirty="0"/>
          </a:p>
          <a:p>
            <a:pPr lvl="1"/>
            <a:r>
              <a:rPr lang="en-US" b="1" dirty="0">
                <a:solidFill>
                  <a:schemeClr val="tx2"/>
                </a:solidFill>
              </a:rPr>
              <a:t>	b. 	Is het </a:t>
            </a:r>
            <a:r>
              <a:rPr lang="en-US" b="1" dirty="0" err="1">
                <a:solidFill>
                  <a:schemeClr val="tx2"/>
                </a:solidFill>
              </a:rPr>
              <a:t>nodig</a:t>
            </a:r>
            <a:r>
              <a:rPr lang="en-US" b="1" dirty="0">
                <a:solidFill>
                  <a:schemeClr val="tx2"/>
                </a:solidFill>
              </a:rPr>
              <a:t> om </a:t>
            </a:r>
            <a:r>
              <a:rPr lang="en-US" b="1" dirty="0" err="1">
                <a:solidFill>
                  <a:schemeClr val="tx2"/>
                </a:solidFill>
              </a:rPr>
              <a:t>een</a:t>
            </a:r>
            <a:r>
              <a:rPr lang="en-US" b="1" dirty="0">
                <a:solidFill>
                  <a:schemeClr val="tx2"/>
                </a:solidFill>
              </a:rPr>
              <a:t> colloquium in te </a:t>
            </a:r>
            <a:r>
              <a:rPr lang="en-US" b="1" dirty="0" err="1">
                <a:solidFill>
                  <a:schemeClr val="tx2"/>
                </a:solidFill>
              </a:rPr>
              <a:t>plannen</a:t>
            </a:r>
            <a:r>
              <a:rPr lang="en-US" b="1" dirty="0">
                <a:solidFill>
                  <a:schemeClr val="tx2"/>
                </a:solidFill>
              </a:rPr>
              <a:t> met 		experts om </a:t>
            </a:r>
            <a:r>
              <a:rPr lang="en-US" b="1" dirty="0" err="1">
                <a:solidFill>
                  <a:schemeClr val="tx2"/>
                </a:solidFill>
              </a:rPr>
              <a:t>dit</a:t>
            </a:r>
            <a:r>
              <a:rPr lang="en-US" b="1" dirty="0">
                <a:solidFill>
                  <a:schemeClr val="tx2"/>
                </a:solidFill>
              </a:rPr>
              <a:t> </a:t>
            </a:r>
            <a:r>
              <a:rPr lang="en-US" b="1" dirty="0" err="1">
                <a:solidFill>
                  <a:schemeClr val="tx2"/>
                </a:solidFill>
              </a:rPr>
              <a:t>vorm</a:t>
            </a:r>
            <a:r>
              <a:rPr lang="en-US" b="1" dirty="0">
                <a:solidFill>
                  <a:schemeClr val="tx2"/>
                </a:solidFill>
              </a:rPr>
              <a:t> te </a:t>
            </a:r>
            <a:r>
              <a:rPr lang="en-US" b="1" dirty="0" err="1">
                <a:solidFill>
                  <a:schemeClr val="tx2"/>
                </a:solidFill>
              </a:rPr>
              <a:t>geven</a:t>
            </a:r>
            <a:r>
              <a:rPr lang="en-US" b="1" dirty="0">
                <a:solidFill>
                  <a:schemeClr val="tx2"/>
                </a:solidFill>
              </a:rPr>
              <a:t>? </a:t>
            </a: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23</a:t>
            </a:fld>
            <a:endParaRPr lang="en-US" dirty="0"/>
          </a:p>
        </p:txBody>
      </p:sp>
    </p:spTree>
    <p:extLst>
      <p:ext uri="{BB962C8B-B14F-4D97-AF65-F5344CB8AC3E}">
        <p14:creationId xmlns:p14="http://schemas.microsoft.com/office/powerpoint/2010/main" val="237159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AA5A8-6374-BB39-8A53-C74E32141529}"/>
              </a:ext>
            </a:extLst>
          </p:cNvPr>
          <p:cNvSpPr>
            <a:spLocks noGrp="1"/>
          </p:cNvSpPr>
          <p:nvPr>
            <p:ph type="title"/>
          </p:nvPr>
        </p:nvSpPr>
        <p:spPr/>
        <p:txBody>
          <a:bodyPr/>
          <a:lstStyle/>
          <a:p>
            <a:r>
              <a:rPr lang="nl-NL" dirty="0"/>
              <a:t>Is hoger altijd beter? Nee! </a:t>
            </a:r>
            <a:r>
              <a:rPr lang="nl-NL"/>
              <a:t>-&gt; </a:t>
            </a:r>
            <a:r>
              <a:rPr lang="nl-NL" b="1"/>
              <a:t>Hyperoxie</a:t>
            </a:r>
            <a:r>
              <a:rPr lang="nl-NL" dirty="0"/>
              <a:t> </a:t>
            </a:r>
          </a:p>
        </p:txBody>
      </p:sp>
      <p:sp>
        <p:nvSpPr>
          <p:cNvPr id="3" name="Tijdelijke aanduiding voor tekst 2">
            <a:extLst>
              <a:ext uri="{FF2B5EF4-FFF2-40B4-BE49-F238E27FC236}">
                <a16:creationId xmlns:a16="http://schemas.microsoft.com/office/drawing/2014/main" id="{3ED99599-A5A3-D741-C23C-30250B11A5F8}"/>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F6B6BD32-0295-C6A8-6EFD-7C662B173717}"/>
              </a:ext>
            </a:extLst>
          </p:cNvPr>
          <p:cNvSpPr>
            <a:spLocks noGrp="1"/>
          </p:cNvSpPr>
          <p:nvPr>
            <p:ph type="sldNum" sz="quarter" idx="12"/>
          </p:nvPr>
        </p:nvSpPr>
        <p:spPr/>
        <p:txBody>
          <a:bodyPr/>
          <a:lstStyle/>
          <a:p>
            <a:fld id="{5A195573-6125-40C3-AA0C-3AC6CFB9F86B}" type="slidenum">
              <a:rPr lang="en-US" smtClean="0"/>
              <a:pPr/>
              <a:t>3</a:t>
            </a:fld>
            <a:endParaRPr lang="en-US" dirty="0"/>
          </a:p>
        </p:txBody>
      </p:sp>
      <p:pic>
        <p:nvPicPr>
          <p:cNvPr id="1026" name="Picture 2" descr="Indicatie zuurstoftoediening - Richtlijn - Richtlijnendatabase">
            <a:extLst>
              <a:ext uri="{FF2B5EF4-FFF2-40B4-BE49-F238E27FC236}">
                <a16:creationId xmlns:a16="http://schemas.microsoft.com/office/drawing/2014/main" id="{779B130B-7F0A-2E33-5397-CBA119F93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530000"/>
            <a:ext cx="5116737" cy="45679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4A1402E4-84C3-F66E-F7F1-A2F10EE57748}"/>
              </a:ext>
            </a:extLst>
          </p:cNvPr>
          <p:cNvPicPr>
            <a:picLocks noChangeAspect="1"/>
          </p:cNvPicPr>
          <p:nvPr/>
        </p:nvPicPr>
        <p:blipFill>
          <a:blip r:embed="rId4"/>
          <a:stretch>
            <a:fillRect/>
          </a:stretch>
        </p:blipFill>
        <p:spPr>
          <a:xfrm>
            <a:off x="5817506" y="1530000"/>
            <a:ext cx="5686425" cy="4229100"/>
          </a:xfrm>
          <a:prstGeom prst="rect">
            <a:avLst/>
          </a:prstGeom>
          <a:ln>
            <a:solidFill>
              <a:schemeClr val="tx1"/>
            </a:solidFill>
          </a:ln>
        </p:spPr>
      </p:pic>
      <p:sp>
        <p:nvSpPr>
          <p:cNvPr id="7" name="Tekstvak 6">
            <a:extLst>
              <a:ext uri="{FF2B5EF4-FFF2-40B4-BE49-F238E27FC236}">
                <a16:creationId xmlns:a16="http://schemas.microsoft.com/office/drawing/2014/main" id="{001E86DB-0FB3-F2C7-04B8-BB05FFD8F303}"/>
              </a:ext>
            </a:extLst>
          </p:cNvPr>
          <p:cNvSpPr txBox="1"/>
          <p:nvPr/>
        </p:nvSpPr>
        <p:spPr>
          <a:xfrm>
            <a:off x="8660718" y="6429807"/>
            <a:ext cx="3442447" cy="369332"/>
          </a:xfrm>
          <a:prstGeom prst="rect">
            <a:avLst/>
          </a:prstGeom>
          <a:noFill/>
        </p:spPr>
        <p:txBody>
          <a:bodyPr wrap="square" rtlCol="0">
            <a:spAutoFit/>
          </a:bodyPr>
          <a:lstStyle/>
          <a:p>
            <a:r>
              <a:rPr lang="nl-NL" dirty="0" err="1"/>
              <a:t>Haffner</a:t>
            </a:r>
            <a:r>
              <a:rPr lang="nl-NL" dirty="0"/>
              <a:t>. Ann Intensive Care 2015</a:t>
            </a:r>
          </a:p>
        </p:txBody>
      </p:sp>
    </p:spTree>
    <p:extLst>
      <p:ext uri="{BB962C8B-B14F-4D97-AF65-F5344CB8AC3E}">
        <p14:creationId xmlns:p14="http://schemas.microsoft.com/office/powerpoint/2010/main" val="102648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69194-1E8B-773A-8B3F-9F014A57B034}"/>
              </a:ext>
            </a:extLst>
          </p:cNvPr>
          <p:cNvSpPr>
            <a:spLocks noGrp="1"/>
          </p:cNvSpPr>
          <p:nvPr>
            <p:ph type="title"/>
          </p:nvPr>
        </p:nvSpPr>
        <p:spPr/>
        <p:txBody>
          <a:bodyPr/>
          <a:lstStyle/>
          <a:p>
            <a:r>
              <a:rPr lang="en-US" dirty="0"/>
              <a:t>“</a:t>
            </a:r>
            <a:r>
              <a:rPr lang="en-US" dirty="0" err="1"/>
              <a:t>Bewijs</a:t>
            </a:r>
            <a:r>
              <a:rPr lang="en-US" dirty="0"/>
              <a:t>” achter </a:t>
            </a:r>
            <a:r>
              <a:rPr lang="en-US" dirty="0" err="1"/>
              <a:t>zuurstoftargets</a:t>
            </a:r>
            <a:endParaRPr lang="en-US" dirty="0"/>
          </a:p>
        </p:txBody>
      </p:sp>
      <p:sp>
        <p:nvSpPr>
          <p:cNvPr id="3" name="Tijdelijke aanduiding voor tekst 2">
            <a:extLst>
              <a:ext uri="{FF2B5EF4-FFF2-40B4-BE49-F238E27FC236}">
                <a16:creationId xmlns:a16="http://schemas.microsoft.com/office/drawing/2014/main" id="{36FAF0B7-C2A7-A919-63BC-EF25B251FA4C}"/>
              </a:ext>
            </a:extLst>
          </p:cNvPr>
          <p:cNvSpPr>
            <a:spLocks noGrp="1"/>
          </p:cNvSpPr>
          <p:nvPr>
            <p:ph type="body" sz="quarter" idx="10"/>
          </p:nvPr>
        </p:nvSpPr>
        <p:spPr>
          <a:xfrm>
            <a:off x="4925085" y="1529540"/>
            <a:ext cx="7016436" cy="4320000"/>
          </a:xfrm>
        </p:spPr>
        <p:txBody>
          <a:bodyPr/>
          <a:lstStyle/>
          <a:p>
            <a:pPr marL="457200" indent="-457200">
              <a:buFont typeface="Arial" panose="020B0604020202020204" pitchFamily="34" charset="0"/>
              <a:buChar char="•"/>
            </a:pPr>
            <a:r>
              <a:rPr lang="en-US" dirty="0" err="1"/>
              <a:t>Volwassenen</a:t>
            </a:r>
            <a:r>
              <a:rPr lang="en-US" dirty="0"/>
              <a:t>: </a:t>
            </a:r>
          </a:p>
          <a:p>
            <a:pPr marL="817200" lvl="2" indent="-457200">
              <a:buFont typeface="Arial" panose="020B0604020202020204" pitchFamily="34" charset="0"/>
              <a:buChar char="•"/>
            </a:pPr>
            <a:r>
              <a:rPr lang="en-US" dirty="0"/>
              <a:t>RCTs met FiO2 &gt;94%:</a:t>
            </a:r>
          </a:p>
          <a:p>
            <a:pPr lvl="2" indent="0">
              <a:buNone/>
            </a:pPr>
            <a:r>
              <a:rPr lang="en-US" dirty="0" err="1"/>
              <a:t>significante</a:t>
            </a:r>
            <a:r>
              <a:rPr lang="en-US" dirty="0"/>
              <a:t> </a:t>
            </a:r>
            <a:r>
              <a:rPr lang="en-US" dirty="0" err="1"/>
              <a:t>toename</a:t>
            </a:r>
            <a:r>
              <a:rPr lang="en-US" dirty="0"/>
              <a:t> </a:t>
            </a:r>
            <a:r>
              <a:rPr lang="en-US" dirty="0" err="1"/>
              <a:t>mortaliteit</a:t>
            </a:r>
            <a:r>
              <a:rPr lang="en-US" dirty="0"/>
              <a:t> (RR: 1.21)</a:t>
            </a:r>
            <a:r>
              <a:rPr lang="en-US" baseline="30000" dirty="0"/>
              <a:t>1</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err="1"/>
              <a:t>Kinderen</a:t>
            </a:r>
            <a:r>
              <a:rPr lang="en-US" dirty="0"/>
              <a:t>:</a:t>
            </a:r>
          </a:p>
          <a:p>
            <a:pPr marL="817200" lvl="2" indent="-457200">
              <a:buFont typeface="Arial" panose="020B0604020202020204" pitchFamily="34" charset="0"/>
              <a:buChar char="•"/>
            </a:pPr>
            <a:r>
              <a:rPr lang="en-US" dirty="0" err="1"/>
              <a:t>Observationeel</a:t>
            </a:r>
            <a:r>
              <a:rPr lang="en-US" dirty="0"/>
              <a:t> </a:t>
            </a:r>
            <a:r>
              <a:rPr lang="en-US" dirty="0" err="1"/>
              <a:t>onderzoek</a:t>
            </a:r>
            <a:r>
              <a:rPr lang="en-US" dirty="0"/>
              <a:t>: </a:t>
            </a:r>
          </a:p>
          <a:p>
            <a:pPr lvl="2" indent="0">
              <a:buNone/>
            </a:pPr>
            <a:r>
              <a:rPr lang="en-US" dirty="0" err="1"/>
              <a:t>associatie</a:t>
            </a:r>
            <a:r>
              <a:rPr lang="en-US" dirty="0"/>
              <a:t> </a:t>
            </a:r>
            <a:r>
              <a:rPr lang="en-US" dirty="0" err="1"/>
              <a:t>negatieve</a:t>
            </a:r>
            <a:r>
              <a:rPr lang="en-US" dirty="0"/>
              <a:t> </a:t>
            </a:r>
            <a:r>
              <a:rPr lang="en-US" dirty="0" err="1"/>
              <a:t>uitkomsten</a:t>
            </a:r>
            <a:r>
              <a:rPr lang="en-US" dirty="0"/>
              <a:t> in </a:t>
            </a:r>
            <a:r>
              <a:rPr lang="en-US" dirty="0" err="1"/>
              <a:t>kritisch-zieke</a:t>
            </a:r>
            <a:r>
              <a:rPr lang="en-US" dirty="0"/>
              <a:t> kinderen</a:t>
            </a:r>
            <a:r>
              <a:rPr lang="en-US" baseline="30000" dirty="0"/>
              <a:t>2</a:t>
            </a:r>
          </a:p>
          <a:p>
            <a:pPr lvl="2" indent="0">
              <a:buNone/>
            </a:pPr>
            <a:endParaRPr lang="en-US" baseline="30000" dirty="0"/>
          </a:p>
          <a:p>
            <a:pPr lvl="2" indent="0">
              <a:buNone/>
            </a:pPr>
            <a:r>
              <a:rPr lang="en-US" dirty="0">
                <a:solidFill>
                  <a:schemeClr val="bg2"/>
                </a:solidFill>
              </a:rPr>
              <a:t>Maar:</a:t>
            </a:r>
          </a:p>
          <a:p>
            <a:pPr marL="817200" lvl="2" indent="-457200">
              <a:buFont typeface="Arial" panose="020B0604020202020204" pitchFamily="34" charset="0"/>
              <a:buChar char="•"/>
            </a:pPr>
            <a:r>
              <a:rPr lang="en-US" dirty="0">
                <a:solidFill>
                  <a:schemeClr val="bg2"/>
                </a:solidFill>
              </a:rPr>
              <a:t>Geen </a:t>
            </a:r>
            <a:r>
              <a:rPr lang="en-US" b="1" dirty="0">
                <a:solidFill>
                  <a:schemeClr val="bg2"/>
                </a:solidFill>
              </a:rPr>
              <a:t>high-quality evidence</a:t>
            </a:r>
          </a:p>
          <a:p>
            <a:pPr marL="457200" indent="-457200">
              <a:buFont typeface="Arial" panose="020B0604020202020204" pitchFamily="34" charset="0"/>
              <a:buChar char="•"/>
            </a:pPr>
            <a:endParaRPr lang="en-US" dirty="0"/>
          </a:p>
        </p:txBody>
      </p:sp>
      <p:sp>
        <p:nvSpPr>
          <p:cNvPr id="4" name="Tijdelijke aanduiding voor dianummer 3">
            <a:extLst>
              <a:ext uri="{FF2B5EF4-FFF2-40B4-BE49-F238E27FC236}">
                <a16:creationId xmlns:a16="http://schemas.microsoft.com/office/drawing/2014/main" id="{AF2FADEC-72ED-99AD-19DE-5A4A0BEB3A46}"/>
              </a:ext>
            </a:extLst>
          </p:cNvPr>
          <p:cNvSpPr>
            <a:spLocks noGrp="1"/>
          </p:cNvSpPr>
          <p:nvPr>
            <p:ph type="sldNum" sz="quarter" idx="11"/>
          </p:nvPr>
        </p:nvSpPr>
        <p:spPr/>
        <p:txBody>
          <a:bodyPr/>
          <a:lstStyle/>
          <a:p>
            <a:fld id="{5A195573-6125-40C3-AA0C-3AC6CFB9F86B}" type="slidenum">
              <a:rPr lang="en-US" smtClean="0"/>
              <a:pPr/>
              <a:t>4</a:t>
            </a:fld>
            <a:endParaRPr lang="en-US" dirty="0"/>
          </a:p>
        </p:txBody>
      </p:sp>
      <p:pic>
        <p:nvPicPr>
          <p:cNvPr id="2050" name="Picture 2" descr="Fototapeta Oxygen molecule model O2 illustration na wymiar • powietrze,  atom, atomowy • REDRO.pl">
            <a:extLst>
              <a:ext uri="{FF2B5EF4-FFF2-40B4-BE49-F238E27FC236}">
                <a16:creationId xmlns:a16="http://schemas.microsoft.com/office/drawing/2014/main" id="{7629C464-258C-2B03-383F-C8A97E3C17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38"/>
          <a:stretch>
            <a:fillRect/>
          </a:stretch>
        </p:blipFill>
        <p:spPr bwMode="auto">
          <a:xfrm>
            <a:off x="788595" y="1832993"/>
            <a:ext cx="3434872" cy="2711848"/>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11C22CA-2CB8-EF03-2DA1-09E275F85E52}"/>
              </a:ext>
            </a:extLst>
          </p:cNvPr>
          <p:cNvSpPr txBox="1"/>
          <p:nvPr/>
        </p:nvSpPr>
        <p:spPr>
          <a:xfrm>
            <a:off x="8130012" y="5946688"/>
            <a:ext cx="4409038" cy="923330"/>
          </a:xfrm>
          <a:prstGeom prst="rect">
            <a:avLst/>
          </a:prstGeom>
          <a:noFill/>
        </p:spPr>
        <p:txBody>
          <a:bodyPr wrap="square" rtlCol="0">
            <a:spAutoFit/>
          </a:bodyPr>
          <a:lstStyle/>
          <a:p>
            <a:pPr marL="342900" indent="-342900">
              <a:buAutoNum type="arabicPeriod"/>
            </a:pPr>
            <a:r>
              <a:rPr lang="en-US" dirty="0"/>
              <a:t>Chu et al. Lancet 2018</a:t>
            </a:r>
          </a:p>
          <a:p>
            <a:pPr marL="342900" indent="-342900">
              <a:buAutoNum type="arabicPeriod"/>
            </a:pPr>
            <a:r>
              <a:rPr lang="en-US" dirty="0"/>
              <a:t>Lilien et al. Jama Pediatrics 2022</a:t>
            </a:r>
          </a:p>
          <a:p>
            <a:pPr marL="342900" indent="-342900">
              <a:buAutoNum type="arabicPeriod"/>
            </a:pPr>
            <a:endParaRPr lang="en-US" dirty="0"/>
          </a:p>
        </p:txBody>
      </p:sp>
    </p:spTree>
    <p:extLst>
      <p:ext uri="{BB962C8B-B14F-4D97-AF65-F5344CB8AC3E}">
        <p14:creationId xmlns:p14="http://schemas.microsoft.com/office/powerpoint/2010/main" val="104314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F9C2B-C100-F186-A40B-153435B567BD}"/>
              </a:ext>
            </a:extLst>
          </p:cNvPr>
          <p:cNvSpPr>
            <a:spLocks noGrp="1"/>
          </p:cNvSpPr>
          <p:nvPr>
            <p:ph type="title"/>
          </p:nvPr>
        </p:nvSpPr>
        <p:spPr/>
        <p:txBody>
          <a:bodyPr/>
          <a:lstStyle/>
          <a:p>
            <a:r>
              <a:rPr lang="en-US" dirty="0" err="1"/>
              <a:t>Onderzoeksvraag</a:t>
            </a:r>
            <a:endParaRPr lang="en-US" dirty="0"/>
          </a:p>
        </p:txBody>
      </p:sp>
      <p:sp>
        <p:nvSpPr>
          <p:cNvPr id="3" name="Tijdelijke aanduiding voor tekst 2">
            <a:extLst>
              <a:ext uri="{FF2B5EF4-FFF2-40B4-BE49-F238E27FC236}">
                <a16:creationId xmlns:a16="http://schemas.microsoft.com/office/drawing/2014/main" id="{8640FA15-9568-1171-6A9C-17C6C2510A20}"/>
              </a:ext>
            </a:extLst>
          </p:cNvPr>
          <p:cNvSpPr>
            <a:spLocks noGrp="1"/>
          </p:cNvSpPr>
          <p:nvPr>
            <p:ph type="body" sz="quarter" idx="11"/>
          </p:nvPr>
        </p:nvSpPr>
        <p:spPr/>
        <p:txBody>
          <a:bodyPr/>
          <a:lstStyle/>
          <a:p>
            <a:r>
              <a:rPr lang="nl-NL" b="0" dirty="0"/>
              <a:t>Leidt een </a:t>
            </a:r>
            <a:r>
              <a:rPr lang="nl-NL" dirty="0"/>
              <a:t>conservatieve zuurstofstrategie </a:t>
            </a:r>
            <a:r>
              <a:rPr lang="nl-NL" b="0" dirty="0"/>
              <a:t>(88-92%) tot betere klinische uitkomsten dan liberale grenzen (</a:t>
            </a:r>
            <a:r>
              <a:rPr lang="nl-NL" b="0" dirty="0">
                <a:latin typeface="Calibri" panose="020F0502020204030204" pitchFamily="34" charset="0"/>
                <a:ea typeface="Calibri" panose="020F0502020204030204" pitchFamily="34" charset="0"/>
                <a:cs typeface="Calibri" panose="020F0502020204030204" pitchFamily="34" charset="0"/>
              </a:rPr>
              <a:t>≥</a:t>
            </a:r>
            <a:r>
              <a:rPr lang="nl-NL" b="0" dirty="0"/>
              <a:t>94%)?</a:t>
            </a:r>
            <a:endParaRPr lang="en-US" b="0" dirty="0"/>
          </a:p>
        </p:txBody>
      </p:sp>
      <p:sp>
        <p:nvSpPr>
          <p:cNvPr id="4" name="Tijdelijke aanduiding voor dianummer 3">
            <a:extLst>
              <a:ext uri="{FF2B5EF4-FFF2-40B4-BE49-F238E27FC236}">
                <a16:creationId xmlns:a16="http://schemas.microsoft.com/office/drawing/2014/main" id="{61510FD0-65FC-7A42-C096-EE0F2C94C2E3}"/>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240515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385A9-E41A-B90C-6492-00BF04F6D809}"/>
              </a:ext>
            </a:extLst>
          </p:cNvPr>
          <p:cNvSpPr>
            <a:spLocks noGrp="1"/>
          </p:cNvSpPr>
          <p:nvPr>
            <p:ph type="title"/>
          </p:nvPr>
        </p:nvSpPr>
        <p:spPr/>
        <p:txBody>
          <a:bodyPr/>
          <a:lstStyle/>
          <a:p>
            <a:r>
              <a:rPr lang="en-US" dirty="0"/>
              <a:t>Methode – </a:t>
            </a:r>
            <a:r>
              <a:rPr lang="en-US" b="1" dirty="0" err="1"/>
              <a:t>opzet</a:t>
            </a:r>
            <a:r>
              <a:rPr lang="en-US" b="1" dirty="0"/>
              <a:t> en </a:t>
            </a:r>
            <a:r>
              <a:rPr lang="en-US" b="1" dirty="0" err="1"/>
              <a:t>populatie</a:t>
            </a:r>
            <a:r>
              <a:rPr lang="en-US" b="1" dirty="0"/>
              <a:t> </a:t>
            </a:r>
            <a:endParaRPr lang="en-US" dirty="0"/>
          </a:p>
        </p:txBody>
      </p:sp>
      <p:sp>
        <p:nvSpPr>
          <p:cNvPr id="3" name="Tijdelijke aanduiding voor tekst 2">
            <a:extLst>
              <a:ext uri="{FF2B5EF4-FFF2-40B4-BE49-F238E27FC236}">
                <a16:creationId xmlns:a16="http://schemas.microsoft.com/office/drawing/2014/main" id="{EE8187AB-4785-5413-F42E-D95CA452EC5E}"/>
              </a:ext>
            </a:extLst>
          </p:cNvPr>
          <p:cNvSpPr>
            <a:spLocks noGrp="1"/>
          </p:cNvSpPr>
          <p:nvPr>
            <p:ph type="body" sz="quarter" idx="11"/>
          </p:nvPr>
        </p:nvSpPr>
        <p:spPr>
          <a:xfrm>
            <a:off x="4173358" y="3706235"/>
            <a:ext cx="2895803" cy="2104851"/>
          </a:xfrm>
        </p:spPr>
        <p:txBody>
          <a:bodyPr/>
          <a:lstStyle/>
          <a:p>
            <a:pPr marL="457200" indent="-457200">
              <a:buFont typeface="Arial" panose="020B0604020202020204" pitchFamily="34" charset="0"/>
              <a:buChar char="•"/>
            </a:pPr>
            <a:r>
              <a:rPr lang="en-US" b="0" dirty="0"/>
              <a:t>15 PICU’s in UK</a:t>
            </a:r>
          </a:p>
          <a:p>
            <a:pPr marL="457200" indent="-457200">
              <a:buFont typeface="Arial" panose="020B0604020202020204" pitchFamily="34" charset="0"/>
              <a:buChar char="•"/>
            </a:pPr>
            <a:r>
              <a:rPr lang="en-US" b="0" dirty="0"/>
              <a:t>2020-2022</a:t>
            </a:r>
          </a:p>
          <a:p>
            <a:endParaRPr lang="en-US" dirty="0"/>
          </a:p>
          <a:p>
            <a:endParaRPr lang="en-US" dirty="0"/>
          </a:p>
        </p:txBody>
      </p:sp>
      <p:sp>
        <p:nvSpPr>
          <p:cNvPr id="4" name="Tijdelijke aanduiding voor dianummer 3">
            <a:extLst>
              <a:ext uri="{FF2B5EF4-FFF2-40B4-BE49-F238E27FC236}">
                <a16:creationId xmlns:a16="http://schemas.microsoft.com/office/drawing/2014/main" id="{A3F663F2-5DEF-9903-F273-348A51F840AF}"/>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
        <p:nvSpPr>
          <p:cNvPr id="5" name="Tijdelijke aanduiding voor tekst 2">
            <a:extLst>
              <a:ext uri="{FF2B5EF4-FFF2-40B4-BE49-F238E27FC236}">
                <a16:creationId xmlns:a16="http://schemas.microsoft.com/office/drawing/2014/main" id="{14E9E8A3-0BC1-23DD-356E-75073E39BC1B}"/>
              </a:ext>
            </a:extLst>
          </p:cNvPr>
          <p:cNvSpPr txBox="1">
            <a:spLocks/>
          </p:cNvSpPr>
          <p:nvPr/>
        </p:nvSpPr>
        <p:spPr>
          <a:xfrm>
            <a:off x="752069" y="3706237"/>
            <a:ext cx="2895803" cy="2104851"/>
          </a:xfrm>
          <a:prstGeom prst="rect">
            <a:avLst/>
          </a:prstGeom>
        </p:spPr>
        <p:txBody>
          <a:bodyPr vert="horz" lIns="0" tIns="0" rIns="0" bIns="0" rtlCol="0" anchor="t" anchorCtr="0">
            <a:noAutofit/>
          </a:bodyPr>
          <a:lstStyle>
            <a:lvl1pPr marL="0" indent="0" algn="l" defTabSz="914400" rtl="0" eaLnBrk="1" latinLnBrk="0" hangingPunct="1">
              <a:lnSpc>
                <a:spcPct val="80000"/>
              </a:lnSpc>
              <a:spcBef>
                <a:spcPts val="0"/>
              </a:spcBef>
              <a:spcAft>
                <a:spcPts val="0"/>
              </a:spcAft>
              <a:buClr>
                <a:schemeClr val="tx2"/>
              </a:buClr>
              <a:buSzPct val="90000"/>
              <a:buFont typeface="+mj-lt"/>
              <a:buNone/>
              <a:defRPr lang="en-US" sz="2800" b="1" kern="1200">
                <a:solidFill>
                  <a:schemeClr val="tx2"/>
                </a:solidFill>
                <a:latin typeface="+mn-lt"/>
                <a:ea typeface="+mn-ea"/>
                <a:cs typeface="+mn-cs"/>
              </a:defRPr>
            </a:lvl1pPr>
            <a:lvl2pPr marL="0" indent="0" algn="l" defTabSz="914400" rtl="0" eaLnBrk="1" latinLnBrk="0" hangingPunct="1">
              <a:lnSpc>
                <a:spcPct val="80000"/>
              </a:lnSpc>
              <a:spcBef>
                <a:spcPts val="0"/>
              </a:spcBef>
              <a:spcAft>
                <a:spcPts val="0"/>
              </a:spcAft>
              <a:buClr>
                <a:schemeClr val="tx1"/>
              </a:buClr>
              <a:buSzPct val="90000"/>
              <a:buFont typeface="Arial" panose="020B0604020202020204" pitchFamily="34" charset="0"/>
              <a:buNone/>
              <a:defRPr sz="2800" kern="1200">
                <a:solidFill>
                  <a:schemeClr val="bg2"/>
                </a:solidFill>
                <a:latin typeface="+mn-lt"/>
                <a:ea typeface="+mn-ea"/>
                <a:cs typeface="+mn-cs"/>
              </a:defRPr>
            </a:lvl2pPr>
            <a:lvl3pPr marL="0" indent="0" algn="l" defTabSz="914400" rtl="0" eaLnBrk="1" latinLnBrk="0" hangingPunct="1">
              <a:lnSpc>
                <a:spcPct val="80000"/>
              </a:lnSpc>
              <a:spcBef>
                <a:spcPts val="0"/>
              </a:spcBef>
              <a:spcAft>
                <a:spcPts val="0"/>
              </a:spcAft>
              <a:buClr>
                <a:schemeClr val="tx1"/>
              </a:buClr>
              <a:buSzPct val="90000"/>
              <a:buFont typeface="+mj-lt"/>
              <a:buNone/>
              <a:defRPr sz="2800" kern="1200">
                <a:solidFill>
                  <a:schemeClr val="tx1"/>
                </a:solidFill>
                <a:latin typeface="+mn-lt"/>
                <a:ea typeface="+mn-ea"/>
                <a:cs typeface="+mn-cs"/>
              </a:defRPr>
            </a:lvl3pPr>
            <a:lvl4pPr marL="2700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5400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81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08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b="0" dirty="0"/>
              <a:t>Pragmatic</a:t>
            </a:r>
          </a:p>
          <a:p>
            <a:pPr marL="457200" indent="-457200">
              <a:buFont typeface="Arial" panose="020B0604020202020204" pitchFamily="34" charset="0"/>
              <a:buChar char="•"/>
            </a:pPr>
            <a:r>
              <a:rPr lang="en-US" b="0" dirty="0" err="1"/>
              <a:t>multicentre</a:t>
            </a:r>
            <a:r>
              <a:rPr lang="en-US" b="0" dirty="0"/>
              <a:t>,</a:t>
            </a:r>
          </a:p>
          <a:p>
            <a:pPr marL="457200" indent="-457200">
              <a:buFont typeface="Arial" panose="020B0604020202020204" pitchFamily="34" charset="0"/>
              <a:buChar char="•"/>
            </a:pPr>
            <a:r>
              <a:rPr lang="en-US" b="0" dirty="0"/>
              <a:t>open-label,</a:t>
            </a:r>
          </a:p>
          <a:p>
            <a:pPr marL="457200" indent="-457200">
              <a:buFont typeface="Arial" panose="020B0604020202020204" pitchFamily="34" charset="0"/>
              <a:buChar char="•"/>
            </a:pPr>
            <a:r>
              <a:rPr lang="en-US" b="0" dirty="0"/>
              <a:t>randomized</a:t>
            </a:r>
          </a:p>
          <a:p>
            <a:pPr marL="457200" indent="-457200">
              <a:buFont typeface="Arial" panose="020B0604020202020204" pitchFamily="34" charset="0"/>
              <a:buChar char="•"/>
            </a:pPr>
            <a:r>
              <a:rPr lang="en-US" b="0" dirty="0"/>
              <a:t>controlled trial</a:t>
            </a:r>
          </a:p>
          <a:p>
            <a:endParaRPr lang="en-US" dirty="0"/>
          </a:p>
          <a:p>
            <a:endParaRPr lang="en-US" dirty="0"/>
          </a:p>
        </p:txBody>
      </p:sp>
      <p:sp>
        <p:nvSpPr>
          <p:cNvPr id="6" name="Tijdelijke aanduiding voor tekst 2">
            <a:extLst>
              <a:ext uri="{FF2B5EF4-FFF2-40B4-BE49-F238E27FC236}">
                <a16:creationId xmlns:a16="http://schemas.microsoft.com/office/drawing/2014/main" id="{7621F212-CEBA-EA48-76B5-D7D277E0BC80}"/>
              </a:ext>
            </a:extLst>
          </p:cNvPr>
          <p:cNvSpPr txBox="1">
            <a:spLocks/>
          </p:cNvSpPr>
          <p:nvPr/>
        </p:nvSpPr>
        <p:spPr>
          <a:xfrm>
            <a:off x="7794896" y="3706236"/>
            <a:ext cx="3645035" cy="2104851"/>
          </a:xfrm>
          <a:prstGeom prst="rect">
            <a:avLst/>
          </a:prstGeom>
        </p:spPr>
        <p:txBody>
          <a:bodyPr vert="horz" lIns="0" tIns="0" rIns="0" bIns="0" rtlCol="0" anchor="t" anchorCtr="0">
            <a:noAutofit/>
          </a:bodyPr>
          <a:lstStyle>
            <a:lvl1pPr marL="0" indent="0" algn="l" defTabSz="914400" rtl="0" eaLnBrk="1" latinLnBrk="0" hangingPunct="1">
              <a:lnSpc>
                <a:spcPct val="80000"/>
              </a:lnSpc>
              <a:spcBef>
                <a:spcPts val="0"/>
              </a:spcBef>
              <a:spcAft>
                <a:spcPts val="0"/>
              </a:spcAft>
              <a:buClr>
                <a:schemeClr val="tx2"/>
              </a:buClr>
              <a:buSzPct val="90000"/>
              <a:buFont typeface="+mj-lt"/>
              <a:buNone/>
              <a:defRPr lang="en-US" sz="2800" b="1" kern="1200">
                <a:solidFill>
                  <a:schemeClr val="tx2"/>
                </a:solidFill>
                <a:latin typeface="+mn-lt"/>
                <a:ea typeface="+mn-ea"/>
                <a:cs typeface="+mn-cs"/>
              </a:defRPr>
            </a:lvl1pPr>
            <a:lvl2pPr marL="0" indent="0" algn="l" defTabSz="914400" rtl="0" eaLnBrk="1" latinLnBrk="0" hangingPunct="1">
              <a:lnSpc>
                <a:spcPct val="80000"/>
              </a:lnSpc>
              <a:spcBef>
                <a:spcPts val="0"/>
              </a:spcBef>
              <a:spcAft>
                <a:spcPts val="0"/>
              </a:spcAft>
              <a:buClr>
                <a:schemeClr val="tx1"/>
              </a:buClr>
              <a:buSzPct val="90000"/>
              <a:buFont typeface="Arial" panose="020B0604020202020204" pitchFamily="34" charset="0"/>
              <a:buNone/>
              <a:defRPr sz="2800" kern="1200">
                <a:solidFill>
                  <a:schemeClr val="bg2"/>
                </a:solidFill>
                <a:latin typeface="+mn-lt"/>
                <a:ea typeface="+mn-ea"/>
                <a:cs typeface="+mn-cs"/>
              </a:defRPr>
            </a:lvl2pPr>
            <a:lvl3pPr marL="0" indent="0" algn="l" defTabSz="914400" rtl="0" eaLnBrk="1" latinLnBrk="0" hangingPunct="1">
              <a:lnSpc>
                <a:spcPct val="80000"/>
              </a:lnSpc>
              <a:spcBef>
                <a:spcPts val="0"/>
              </a:spcBef>
              <a:spcAft>
                <a:spcPts val="0"/>
              </a:spcAft>
              <a:buClr>
                <a:schemeClr val="tx1"/>
              </a:buClr>
              <a:buSzPct val="90000"/>
              <a:buFont typeface="+mj-lt"/>
              <a:buNone/>
              <a:defRPr sz="2800" kern="1200">
                <a:solidFill>
                  <a:schemeClr val="tx1"/>
                </a:solidFill>
                <a:latin typeface="+mn-lt"/>
                <a:ea typeface="+mn-ea"/>
                <a:cs typeface="+mn-cs"/>
              </a:defRPr>
            </a:lvl3pPr>
            <a:lvl4pPr marL="2700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5400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81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08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nl-NL" b="0" dirty="0"/>
              <a:t>Kinderen 0 – 16 jaar</a:t>
            </a:r>
          </a:p>
          <a:p>
            <a:pPr marL="457200" indent="-457200">
              <a:buFont typeface="Arial" panose="020B0604020202020204" pitchFamily="34" charset="0"/>
              <a:buChar char="•"/>
            </a:pPr>
            <a:r>
              <a:rPr lang="nl-NL" b="0" dirty="0"/>
              <a:t>Spoedopname</a:t>
            </a:r>
          </a:p>
          <a:p>
            <a:pPr marL="457200" indent="-457200">
              <a:buFont typeface="Arial" panose="020B0604020202020204" pitchFamily="34" charset="0"/>
              <a:buChar char="•"/>
            </a:pPr>
            <a:r>
              <a:rPr lang="nl-NL" b="0" dirty="0"/>
              <a:t>Invasieve beademing</a:t>
            </a:r>
          </a:p>
          <a:p>
            <a:pPr marL="457200" indent="-457200">
              <a:buFont typeface="Arial" panose="020B0604020202020204" pitchFamily="34" charset="0"/>
              <a:buChar char="•"/>
            </a:pPr>
            <a:endParaRPr lang="nl-NL" b="0" dirty="0"/>
          </a:p>
          <a:p>
            <a:pPr marL="457200" indent="-457200">
              <a:buFont typeface="Arial" panose="020B0604020202020204" pitchFamily="34" charset="0"/>
              <a:buChar char="•"/>
            </a:pPr>
            <a:r>
              <a:rPr lang="nl-NL" sz="2000" b="0" dirty="0"/>
              <a:t>Exclusie: (verdenking op) ongecorrigeerde hartafwijking, pulmonale hypertensie, cerebrale pathologie als opname reden</a:t>
            </a:r>
            <a:endParaRPr lang="nl-NL" sz="2000" dirty="0"/>
          </a:p>
          <a:p>
            <a:endParaRPr lang="nl-NL" dirty="0"/>
          </a:p>
          <a:p>
            <a:endParaRPr lang="nl-NL" dirty="0"/>
          </a:p>
        </p:txBody>
      </p:sp>
      <p:grpSp>
        <p:nvGrpSpPr>
          <p:cNvPr id="7" name="Groep 6">
            <a:extLst>
              <a:ext uri="{FF2B5EF4-FFF2-40B4-BE49-F238E27FC236}">
                <a16:creationId xmlns:a16="http://schemas.microsoft.com/office/drawing/2014/main" id="{5ED22F9D-B926-4701-2399-A68E1C204702}"/>
              </a:ext>
            </a:extLst>
          </p:cNvPr>
          <p:cNvGrpSpPr/>
          <p:nvPr/>
        </p:nvGrpSpPr>
        <p:grpSpPr>
          <a:xfrm>
            <a:off x="8541049" y="1502328"/>
            <a:ext cx="1914188" cy="1926672"/>
            <a:chOff x="4844110" y="1347388"/>
            <a:chExt cx="2213640" cy="2166778"/>
          </a:xfrm>
        </p:grpSpPr>
        <p:sp>
          <p:nvSpPr>
            <p:cNvPr id="8" name="Ovaal 7">
              <a:extLst>
                <a:ext uri="{FF2B5EF4-FFF2-40B4-BE49-F238E27FC236}">
                  <a16:creationId xmlns:a16="http://schemas.microsoft.com/office/drawing/2014/main" id="{C08C5774-E21D-CB93-DE39-A55E3091FE9E}"/>
                </a:ext>
              </a:extLst>
            </p:cNvPr>
            <p:cNvSpPr/>
            <p:nvPr/>
          </p:nvSpPr>
          <p:spPr>
            <a:xfrm>
              <a:off x="4844110" y="1347388"/>
              <a:ext cx="2213640" cy="2166778"/>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Ongeduldig met effen opvulling">
              <a:extLst>
                <a:ext uri="{FF2B5EF4-FFF2-40B4-BE49-F238E27FC236}">
                  <a16:creationId xmlns:a16="http://schemas.microsoft.com/office/drawing/2014/main" id="{858E0DBB-C4EE-3E45-BAF7-929CFDD378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3763" y="1814861"/>
              <a:ext cx="1231832" cy="1231832"/>
            </a:xfrm>
            <a:prstGeom prst="rect">
              <a:avLst/>
            </a:prstGeom>
          </p:spPr>
        </p:pic>
      </p:grpSp>
      <p:sp>
        <p:nvSpPr>
          <p:cNvPr id="13" name="Ovaal 12">
            <a:extLst>
              <a:ext uri="{FF2B5EF4-FFF2-40B4-BE49-F238E27FC236}">
                <a16:creationId xmlns:a16="http://schemas.microsoft.com/office/drawing/2014/main" id="{CF00F2FA-D986-7EBD-CF93-50EF9CE74535}"/>
              </a:ext>
            </a:extLst>
          </p:cNvPr>
          <p:cNvSpPr/>
          <p:nvPr/>
        </p:nvSpPr>
        <p:spPr>
          <a:xfrm>
            <a:off x="4786676" y="1605332"/>
            <a:ext cx="1823668" cy="1823668"/>
          </a:xfrm>
          <a:prstGeom prst="ellipse">
            <a:avLst/>
          </a:prstGeom>
          <a:solidFill>
            <a:schemeClr val="accent6">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al 13">
            <a:extLst>
              <a:ext uri="{FF2B5EF4-FFF2-40B4-BE49-F238E27FC236}">
                <a16:creationId xmlns:a16="http://schemas.microsoft.com/office/drawing/2014/main" id="{1AF8B304-5D37-661C-E312-DD8F2A90B9B9}"/>
              </a:ext>
            </a:extLst>
          </p:cNvPr>
          <p:cNvSpPr/>
          <p:nvPr/>
        </p:nvSpPr>
        <p:spPr>
          <a:xfrm>
            <a:off x="1032303" y="1605332"/>
            <a:ext cx="1823668" cy="1823668"/>
          </a:xfrm>
          <a:prstGeom prst="ellipse">
            <a:avLst/>
          </a:prstGeom>
          <a:solidFill>
            <a:srgbClr val="F1D9D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Onderzoek met effen opvulling">
            <a:extLst>
              <a:ext uri="{FF2B5EF4-FFF2-40B4-BE49-F238E27FC236}">
                <a16:creationId xmlns:a16="http://schemas.microsoft.com/office/drawing/2014/main" id="{55B323A4-D36A-1514-A5C1-64E6D39016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7897" y="2059966"/>
            <a:ext cx="914400" cy="914400"/>
          </a:xfrm>
          <a:prstGeom prst="rect">
            <a:avLst/>
          </a:prstGeom>
        </p:spPr>
      </p:pic>
      <p:pic>
        <p:nvPicPr>
          <p:cNvPr id="18" name="Graphic 17" descr="Ziekenhuis met effen opvulling">
            <a:extLst>
              <a:ext uri="{FF2B5EF4-FFF2-40B4-BE49-F238E27FC236}">
                <a16:creationId xmlns:a16="http://schemas.microsoft.com/office/drawing/2014/main" id="{FB86A8A8-923C-CAA3-C701-2316363A4A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62308" y="1917999"/>
            <a:ext cx="1079466" cy="1079466"/>
          </a:xfrm>
          <a:prstGeom prst="rect">
            <a:avLst/>
          </a:prstGeom>
        </p:spPr>
      </p:pic>
    </p:spTree>
    <p:extLst>
      <p:ext uri="{BB962C8B-B14F-4D97-AF65-F5344CB8AC3E}">
        <p14:creationId xmlns:p14="http://schemas.microsoft.com/office/powerpoint/2010/main" val="295380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984CE-99E3-B89D-C2F8-0E374E92363E}"/>
              </a:ext>
            </a:extLst>
          </p:cNvPr>
          <p:cNvSpPr>
            <a:spLocks noGrp="1"/>
          </p:cNvSpPr>
          <p:nvPr>
            <p:ph type="title"/>
          </p:nvPr>
        </p:nvSpPr>
        <p:spPr/>
        <p:txBody>
          <a:bodyPr/>
          <a:lstStyle/>
          <a:p>
            <a:r>
              <a:rPr lang="en-US" dirty="0"/>
              <a:t>Methode – </a:t>
            </a:r>
            <a:r>
              <a:rPr lang="en-US" b="1" dirty="0"/>
              <a:t>informed consent</a:t>
            </a:r>
            <a:endParaRPr lang="en-US" dirty="0"/>
          </a:p>
        </p:txBody>
      </p:sp>
      <p:sp>
        <p:nvSpPr>
          <p:cNvPr id="3" name="Tijdelijke aanduiding voor tekst 2">
            <a:extLst>
              <a:ext uri="{FF2B5EF4-FFF2-40B4-BE49-F238E27FC236}">
                <a16:creationId xmlns:a16="http://schemas.microsoft.com/office/drawing/2014/main" id="{C0F78AE6-EF4E-18CD-B048-7302500D9FB8}"/>
              </a:ext>
            </a:extLst>
          </p:cNvPr>
          <p:cNvSpPr>
            <a:spLocks noGrp="1"/>
          </p:cNvSpPr>
          <p:nvPr>
            <p:ph type="body" sz="quarter" idx="11"/>
          </p:nvPr>
        </p:nvSpPr>
        <p:spPr/>
        <p:txBody>
          <a:bodyPr/>
          <a:lstStyle/>
          <a:p>
            <a:pPr marL="457200" indent="-457200">
              <a:buFont typeface="Arial" panose="020B0604020202020204" pitchFamily="34" charset="0"/>
              <a:buChar char="•"/>
            </a:pPr>
            <a:r>
              <a:rPr lang="en-US" b="0" dirty="0"/>
              <a:t>Research without prior </a:t>
            </a:r>
            <a:r>
              <a:rPr lang="en-US" b="0" dirty="0" err="1"/>
              <a:t>concsent</a:t>
            </a:r>
            <a:endParaRPr lang="en-US" b="0" dirty="0"/>
          </a:p>
          <a:p>
            <a:pPr marL="457200" indent="-457200">
              <a:buFont typeface="Arial" panose="020B0604020202020204" pitchFamily="34" charset="0"/>
              <a:buChar char="•"/>
            </a:pPr>
            <a:r>
              <a:rPr lang="en-US" b="0" dirty="0"/>
              <a:t>Consent van </a:t>
            </a:r>
            <a:r>
              <a:rPr lang="en-US" b="0" dirty="0" err="1"/>
              <a:t>ouders</a:t>
            </a:r>
            <a:r>
              <a:rPr lang="en-US" b="0" dirty="0"/>
              <a:t>/</a:t>
            </a:r>
            <a:r>
              <a:rPr lang="en-US" b="0" dirty="0" err="1"/>
              <a:t>voogd</a:t>
            </a:r>
            <a:r>
              <a:rPr lang="en-US" b="0" dirty="0"/>
              <a:t> </a:t>
            </a:r>
            <a:r>
              <a:rPr lang="en-US" b="0" dirty="0" err="1"/>
              <a:t>binnen</a:t>
            </a:r>
            <a:r>
              <a:rPr lang="en-US" b="0" dirty="0"/>
              <a:t> 24-48u</a:t>
            </a:r>
          </a:p>
          <a:p>
            <a:pPr marL="457200" indent="-457200">
              <a:buFont typeface="Arial" panose="020B0604020202020204" pitchFamily="34" charset="0"/>
              <a:buChar char="•"/>
            </a:pPr>
            <a:r>
              <a:rPr lang="en-US" b="0" dirty="0"/>
              <a:t>Bij </a:t>
            </a:r>
            <a:r>
              <a:rPr lang="en-US" b="0" dirty="0" err="1"/>
              <a:t>weigering</a:t>
            </a:r>
            <a:r>
              <a:rPr lang="en-US" b="0" dirty="0"/>
              <a:t>, data </a:t>
            </a:r>
            <a:r>
              <a:rPr lang="en-US" b="0" dirty="0" err="1"/>
              <a:t>verzameling</a:t>
            </a:r>
            <a:r>
              <a:rPr lang="en-US" b="0" dirty="0"/>
              <a:t> stop, </a:t>
            </a:r>
            <a:r>
              <a:rPr lang="en-US" b="0" dirty="0" err="1"/>
              <a:t>verzamelde</a:t>
            </a:r>
            <a:r>
              <a:rPr lang="en-US" b="0" dirty="0"/>
              <a:t> data </a:t>
            </a:r>
            <a:r>
              <a:rPr lang="en-US" b="0" dirty="0" err="1"/>
              <a:t>werd</a:t>
            </a:r>
            <a:r>
              <a:rPr lang="en-US" b="0" dirty="0"/>
              <a:t> </a:t>
            </a:r>
            <a:r>
              <a:rPr lang="en-US" b="0" dirty="0" err="1"/>
              <a:t>gebruikt</a:t>
            </a:r>
            <a:endParaRPr lang="en-US" b="0" dirty="0"/>
          </a:p>
        </p:txBody>
      </p:sp>
      <p:sp>
        <p:nvSpPr>
          <p:cNvPr id="4" name="Tijdelijke aanduiding voor dianummer 3">
            <a:extLst>
              <a:ext uri="{FF2B5EF4-FFF2-40B4-BE49-F238E27FC236}">
                <a16:creationId xmlns:a16="http://schemas.microsoft.com/office/drawing/2014/main" id="{E80BFFF7-116B-180E-4F9D-95AE22AC2706}"/>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Tree>
    <p:extLst>
      <p:ext uri="{BB962C8B-B14F-4D97-AF65-F5344CB8AC3E}">
        <p14:creationId xmlns:p14="http://schemas.microsoft.com/office/powerpoint/2010/main" val="390695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5F9D9-7A92-070A-7DCC-63CB9BFB6790}"/>
              </a:ext>
            </a:extLst>
          </p:cNvPr>
          <p:cNvSpPr>
            <a:spLocks noGrp="1"/>
          </p:cNvSpPr>
          <p:nvPr>
            <p:ph type="title"/>
          </p:nvPr>
        </p:nvSpPr>
        <p:spPr/>
        <p:txBody>
          <a:bodyPr/>
          <a:lstStyle/>
          <a:p>
            <a:r>
              <a:rPr lang="en-US" dirty="0"/>
              <a:t>Methode - </a:t>
            </a:r>
            <a:r>
              <a:rPr lang="en-US" b="1" dirty="0" err="1"/>
              <a:t>interventie</a:t>
            </a:r>
            <a:endParaRPr lang="en-US" dirty="0"/>
          </a:p>
        </p:txBody>
      </p:sp>
      <p:sp>
        <p:nvSpPr>
          <p:cNvPr id="4" name="Tijdelijke aanduiding voor dianummer 3">
            <a:extLst>
              <a:ext uri="{FF2B5EF4-FFF2-40B4-BE49-F238E27FC236}">
                <a16:creationId xmlns:a16="http://schemas.microsoft.com/office/drawing/2014/main" id="{0A747CD5-4BBC-233E-0CC7-DD403E1A5E2A}"/>
              </a:ext>
            </a:extLst>
          </p:cNvPr>
          <p:cNvSpPr>
            <a:spLocks noGrp="1"/>
          </p:cNvSpPr>
          <p:nvPr>
            <p:ph type="sldNum" sz="quarter" idx="12"/>
          </p:nvPr>
        </p:nvSpPr>
        <p:spPr/>
        <p:txBody>
          <a:bodyPr/>
          <a:lstStyle/>
          <a:p>
            <a:fld id="{5A195573-6125-40C3-AA0C-3AC6CFB9F86B}" type="slidenum">
              <a:rPr lang="en-US" smtClean="0"/>
              <a:pPr/>
              <a:t>8</a:t>
            </a:fld>
            <a:endParaRPr lang="en-US" dirty="0"/>
          </a:p>
        </p:txBody>
      </p:sp>
      <p:grpSp>
        <p:nvGrpSpPr>
          <p:cNvPr id="10" name="Groep 9">
            <a:extLst>
              <a:ext uri="{FF2B5EF4-FFF2-40B4-BE49-F238E27FC236}">
                <a16:creationId xmlns:a16="http://schemas.microsoft.com/office/drawing/2014/main" id="{F54932FD-328F-7AA4-CE50-CE29FEFCF7A5}"/>
              </a:ext>
            </a:extLst>
          </p:cNvPr>
          <p:cNvGrpSpPr/>
          <p:nvPr/>
        </p:nvGrpSpPr>
        <p:grpSpPr>
          <a:xfrm>
            <a:off x="674756" y="2797069"/>
            <a:ext cx="1750995" cy="1713927"/>
            <a:chOff x="4844110" y="1347388"/>
            <a:chExt cx="2213640" cy="2166778"/>
          </a:xfrm>
        </p:grpSpPr>
        <p:sp>
          <p:nvSpPr>
            <p:cNvPr id="5" name="Ovaal 4">
              <a:extLst>
                <a:ext uri="{FF2B5EF4-FFF2-40B4-BE49-F238E27FC236}">
                  <a16:creationId xmlns:a16="http://schemas.microsoft.com/office/drawing/2014/main" id="{341BAE6A-DF74-0E06-B2EC-9073FF3BF853}"/>
                </a:ext>
              </a:extLst>
            </p:cNvPr>
            <p:cNvSpPr/>
            <p:nvPr/>
          </p:nvSpPr>
          <p:spPr>
            <a:xfrm>
              <a:off x="4844110" y="1347388"/>
              <a:ext cx="2213640" cy="2166778"/>
            </a:xfrm>
            <a:prstGeom prst="ellipse">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Graphic 8" descr="Ongeduldig met effen opvulling">
              <a:extLst>
                <a:ext uri="{FF2B5EF4-FFF2-40B4-BE49-F238E27FC236}">
                  <a16:creationId xmlns:a16="http://schemas.microsoft.com/office/drawing/2014/main" id="{8B78C166-5379-1798-CC79-5A5CF94371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3763" y="1814861"/>
              <a:ext cx="1231832" cy="1231832"/>
            </a:xfrm>
            <a:prstGeom prst="rect">
              <a:avLst/>
            </a:prstGeom>
          </p:spPr>
        </p:pic>
      </p:grpSp>
      <p:sp>
        <p:nvSpPr>
          <p:cNvPr id="11" name="Rechthoek: afgeronde hoeken 10">
            <a:extLst>
              <a:ext uri="{FF2B5EF4-FFF2-40B4-BE49-F238E27FC236}">
                <a16:creationId xmlns:a16="http://schemas.microsoft.com/office/drawing/2014/main" id="{7A99E5B9-449D-F95B-CBD6-CB0B2A4E50A1}"/>
              </a:ext>
            </a:extLst>
          </p:cNvPr>
          <p:cNvSpPr/>
          <p:nvPr/>
        </p:nvSpPr>
        <p:spPr>
          <a:xfrm>
            <a:off x="6289353" y="1392255"/>
            <a:ext cx="2764114" cy="12458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hthoek: afgeronde hoeken 11">
            <a:extLst>
              <a:ext uri="{FF2B5EF4-FFF2-40B4-BE49-F238E27FC236}">
                <a16:creationId xmlns:a16="http://schemas.microsoft.com/office/drawing/2014/main" id="{C711AC7B-24C2-6C70-C9C8-EDBCF7DB0A63}"/>
              </a:ext>
            </a:extLst>
          </p:cNvPr>
          <p:cNvSpPr/>
          <p:nvPr/>
        </p:nvSpPr>
        <p:spPr>
          <a:xfrm>
            <a:off x="6397550" y="4184594"/>
            <a:ext cx="2690967" cy="130615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4" name="Rechte verbindingslijn met pijl 13">
            <a:extLst>
              <a:ext uri="{FF2B5EF4-FFF2-40B4-BE49-F238E27FC236}">
                <a16:creationId xmlns:a16="http://schemas.microsoft.com/office/drawing/2014/main" id="{39E2BDDD-89BA-D5D5-02C4-0511BFC157A8}"/>
              </a:ext>
            </a:extLst>
          </p:cNvPr>
          <p:cNvCxnSpPr>
            <a:cxnSpLocks/>
            <a:stCxn id="5" idx="6"/>
            <a:endCxn id="11" idx="1"/>
          </p:cNvCxnSpPr>
          <p:nvPr/>
        </p:nvCxnSpPr>
        <p:spPr>
          <a:xfrm flipV="1">
            <a:off x="2425751" y="2015158"/>
            <a:ext cx="3863602" cy="1638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C354A2AF-F524-289B-CAFC-D31CB091BAE8}"/>
              </a:ext>
            </a:extLst>
          </p:cNvPr>
          <p:cNvCxnSpPr>
            <a:cxnSpLocks/>
            <a:stCxn id="5" idx="6"/>
            <a:endCxn id="12" idx="1"/>
          </p:cNvCxnSpPr>
          <p:nvPr/>
        </p:nvCxnSpPr>
        <p:spPr>
          <a:xfrm>
            <a:off x="2425751" y="3654033"/>
            <a:ext cx="3971799" cy="1183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AA2E1F5B-6BD9-B976-DE56-6A6EE06EF2E5}"/>
              </a:ext>
            </a:extLst>
          </p:cNvPr>
          <p:cNvSpPr txBox="1"/>
          <p:nvPr/>
        </p:nvSpPr>
        <p:spPr>
          <a:xfrm>
            <a:off x="3122902" y="3415636"/>
            <a:ext cx="1041621" cy="369332"/>
          </a:xfrm>
          <a:prstGeom prst="rect">
            <a:avLst/>
          </a:prstGeom>
          <a:noFill/>
        </p:spPr>
        <p:txBody>
          <a:bodyPr wrap="square" rtlCol="0">
            <a:spAutoFit/>
          </a:bodyPr>
          <a:lstStyle/>
          <a:p>
            <a:r>
              <a:rPr lang="en-US" dirty="0"/>
              <a:t>1:1</a:t>
            </a:r>
          </a:p>
        </p:txBody>
      </p:sp>
      <p:sp>
        <p:nvSpPr>
          <p:cNvPr id="23" name="Tekstvak 22">
            <a:extLst>
              <a:ext uri="{FF2B5EF4-FFF2-40B4-BE49-F238E27FC236}">
                <a16:creationId xmlns:a16="http://schemas.microsoft.com/office/drawing/2014/main" id="{7358E7A8-3323-5235-B917-446C7C70A89F}"/>
              </a:ext>
            </a:extLst>
          </p:cNvPr>
          <p:cNvSpPr txBox="1"/>
          <p:nvPr/>
        </p:nvSpPr>
        <p:spPr>
          <a:xfrm>
            <a:off x="3732080" y="3138637"/>
            <a:ext cx="5590822" cy="923330"/>
          </a:xfrm>
          <a:prstGeom prst="rect">
            <a:avLst/>
          </a:prstGeom>
          <a:noFill/>
        </p:spPr>
        <p:txBody>
          <a:bodyPr wrap="square" rtlCol="0">
            <a:spAutoFit/>
          </a:bodyPr>
          <a:lstStyle/>
          <a:p>
            <a:r>
              <a:rPr lang="en-US" dirty="0"/>
              <a:t>web-based </a:t>
            </a:r>
            <a:r>
              <a:rPr lang="en-US" dirty="0" err="1"/>
              <a:t>randomisatie</a:t>
            </a:r>
            <a:r>
              <a:rPr lang="en-US" dirty="0"/>
              <a:t> met </a:t>
            </a:r>
            <a:r>
              <a:rPr lang="en-US" b="1" dirty="0" err="1"/>
              <a:t>minimisatie</a:t>
            </a:r>
            <a:r>
              <a:rPr lang="en-US" b="1" dirty="0"/>
              <a:t>:</a:t>
            </a:r>
            <a:r>
              <a:rPr lang="en-US" dirty="0"/>
              <a:t> </a:t>
            </a:r>
          </a:p>
          <a:p>
            <a:r>
              <a:rPr lang="en-US" dirty="0"/>
              <a:t>(</a:t>
            </a:r>
            <a:r>
              <a:rPr lang="en-US" dirty="0" err="1"/>
              <a:t>leeftijd</a:t>
            </a:r>
            <a:r>
              <a:rPr lang="en-US" dirty="0"/>
              <a:t>, centrum, </a:t>
            </a:r>
            <a:r>
              <a:rPr lang="en-US" dirty="0" err="1"/>
              <a:t>opname</a:t>
            </a:r>
            <a:r>
              <a:rPr lang="en-US" dirty="0"/>
              <a:t> </a:t>
            </a:r>
            <a:r>
              <a:rPr lang="en-US" dirty="0" err="1"/>
              <a:t>reden</a:t>
            </a:r>
            <a:r>
              <a:rPr lang="en-US" dirty="0"/>
              <a:t> (LWI), </a:t>
            </a:r>
            <a:r>
              <a:rPr lang="en-US" dirty="0" err="1"/>
              <a:t>ernstige</a:t>
            </a:r>
            <a:r>
              <a:rPr lang="en-US" dirty="0"/>
              <a:t> </a:t>
            </a:r>
            <a:r>
              <a:rPr lang="en-US" dirty="0" err="1"/>
              <a:t>gaswisselingstoornis</a:t>
            </a:r>
            <a:endParaRPr lang="en-US" dirty="0"/>
          </a:p>
        </p:txBody>
      </p:sp>
      <p:sp>
        <p:nvSpPr>
          <p:cNvPr id="24" name="Tekstvak 23">
            <a:extLst>
              <a:ext uri="{FF2B5EF4-FFF2-40B4-BE49-F238E27FC236}">
                <a16:creationId xmlns:a16="http://schemas.microsoft.com/office/drawing/2014/main" id="{72FF133B-0DF2-AF16-AD11-A1B189920428}"/>
              </a:ext>
            </a:extLst>
          </p:cNvPr>
          <p:cNvSpPr txBox="1"/>
          <p:nvPr/>
        </p:nvSpPr>
        <p:spPr>
          <a:xfrm>
            <a:off x="6523737" y="1650535"/>
            <a:ext cx="2564780" cy="646331"/>
          </a:xfrm>
          <a:prstGeom prst="rect">
            <a:avLst/>
          </a:prstGeom>
          <a:noFill/>
        </p:spPr>
        <p:txBody>
          <a:bodyPr wrap="square" rtlCol="0">
            <a:spAutoFit/>
          </a:bodyPr>
          <a:lstStyle/>
          <a:p>
            <a:r>
              <a:rPr lang="en-US" b="1" dirty="0" err="1"/>
              <a:t>Conservatief</a:t>
            </a:r>
            <a:r>
              <a:rPr lang="en-US" dirty="0"/>
              <a:t>:</a:t>
            </a:r>
          </a:p>
          <a:p>
            <a:r>
              <a:rPr lang="en-US" dirty="0"/>
              <a:t>Target SpO</a:t>
            </a:r>
            <a:r>
              <a:rPr lang="en-US" baseline="-25000" dirty="0"/>
              <a:t>2</a:t>
            </a:r>
            <a:r>
              <a:rPr lang="en-US" dirty="0"/>
              <a:t>: </a:t>
            </a:r>
            <a:r>
              <a:rPr lang="en-US" b="1" dirty="0"/>
              <a:t>88-92%</a:t>
            </a:r>
          </a:p>
        </p:txBody>
      </p:sp>
      <p:sp>
        <p:nvSpPr>
          <p:cNvPr id="30" name="Tekstvak 29">
            <a:extLst>
              <a:ext uri="{FF2B5EF4-FFF2-40B4-BE49-F238E27FC236}">
                <a16:creationId xmlns:a16="http://schemas.microsoft.com/office/drawing/2014/main" id="{DA9CB095-0FF8-914D-8629-748003D7C36B}"/>
              </a:ext>
            </a:extLst>
          </p:cNvPr>
          <p:cNvSpPr txBox="1"/>
          <p:nvPr/>
        </p:nvSpPr>
        <p:spPr>
          <a:xfrm>
            <a:off x="6577836" y="4514507"/>
            <a:ext cx="2564780" cy="646331"/>
          </a:xfrm>
          <a:prstGeom prst="rect">
            <a:avLst/>
          </a:prstGeom>
          <a:noFill/>
        </p:spPr>
        <p:txBody>
          <a:bodyPr wrap="square" rtlCol="0">
            <a:spAutoFit/>
          </a:bodyPr>
          <a:lstStyle/>
          <a:p>
            <a:r>
              <a:rPr lang="en-US" b="1" dirty="0" err="1"/>
              <a:t>Liberaal</a:t>
            </a:r>
            <a:r>
              <a:rPr lang="en-US" dirty="0"/>
              <a:t>:</a:t>
            </a:r>
          </a:p>
          <a:p>
            <a:r>
              <a:rPr lang="en-US" dirty="0"/>
              <a:t>Target SpO</a:t>
            </a:r>
            <a:r>
              <a:rPr lang="en-US" baseline="-25000" dirty="0"/>
              <a:t>2</a:t>
            </a:r>
            <a:r>
              <a:rPr lang="en-US" dirty="0"/>
              <a:t>:</a:t>
            </a:r>
            <a:r>
              <a:rPr lang="en-US" b="1" dirty="0"/>
              <a:t> </a:t>
            </a:r>
            <a:r>
              <a:rPr lang="en-US" b="1" dirty="0">
                <a:latin typeface="Calibri" panose="020F0502020204030204" pitchFamily="34" charset="0"/>
                <a:ea typeface="Calibri" panose="020F0502020204030204" pitchFamily="34" charset="0"/>
                <a:cs typeface="Calibri" panose="020F0502020204030204" pitchFamily="34" charset="0"/>
              </a:rPr>
              <a:t>≥</a:t>
            </a:r>
            <a:r>
              <a:rPr lang="en-US" b="1" dirty="0"/>
              <a:t>94%</a:t>
            </a:r>
          </a:p>
        </p:txBody>
      </p:sp>
      <p:sp>
        <p:nvSpPr>
          <p:cNvPr id="38" name="Rechthoek: afgeronde hoeken 37">
            <a:extLst>
              <a:ext uri="{FF2B5EF4-FFF2-40B4-BE49-F238E27FC236}">
                <a16:creationId xmlns:a16="http://schemas.microsoft.com/office/drawing/2014/main" id="{C9244A0E-D5E6-76E5-5B60-4B9D2DA8D955}"/>
              </a:ext>
            </a:extLst>
          </p:cNvPr>
          <p:cNvSpPr/>
          <p:nvPr/>
        </p:nvSpPr>
        <p:spPr>
          <a:xfrm>
            <a:off x="9557286" y="2296866"/>
            <a:ext cx="2356341" cy="261916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b="1" dirty="0" err="1">
                <a:solidFill>
                  <a:schemeClr val="tx1"/>
                </a:solidFill>
              </a:rPr>
              <a:t>Meteen</a:t>
            </a:r>
            <a:r>
              <a:rPr lang="en-US" sz="1600" b="1" dirty="0">
                <a:solidFill>
                  <a:schemeClr val="tx1"/>
                </a:solidFill>
              </a:rPr>
              <a:t> </a:t>
            </a:r>
            <a:r>
              <a:rPr lang="en-US" sz="1600" dirty="0">
                <a:solidFill>
                  <a:schemeClr val="tx1"/>
                </a:solidFill>
              </a:rPr>
              <a:t>en </a:t>
            </a:r>
            <a:r>
              <a:rPr lang="en-US" sz="1600" b="1" dirty="0" err="1">
                <a:solidFill>
                  <a:schemeClr val="tx1"/>
                </a:solidFill>
              </a:rPr>
              <a:t>gehele</a:t>
            </a:r>
            <a:r>
              <a:rPr lang="en-US" sz="1600" b="1" dirty="0">
                <a:solidFill>
                  <a:schemeClr val="tx1"/>
                </a:solidFill>
              </a:rPr>
              <a:t> </a:t>
            </a:r>
            <a:r>
              <a:rPr lang="en-US" sz="1600" b="1" dirty="0" err="1">
                <a:solidFill>
                  <a:schemeClr val="tx1"/>
                </a:solidFill>
              </a:rPr>
              <a:t>duur</a:t>
            </a:r>
            <a:r>
              <a:rPr lang="en-US" sz="1600" b="1" dirty="0">
                <a:solidFill>
                  <a:schemeClr val="tx1"/>
                </a:solidFill>
              </a:rPr>
              <a:t> </a:t>
            </a:r>
            <a:r>
              <a:rPr lang="en-US" sz="1600" dirty="0" err="1">
                <a:solidFill>
                  <a:schemeClr val="tx1"/>
                </a:solidFill>
              </a:rPr>
              <a:t>beademing</a:t>
            </a:r>
            <a:r>
              <a:rPr lang="en-US" sz="1600" dirty="0">
                <a:solidFill>
                  <a:schemeClr val="tx1"/>
                </a:solidFill>
              </a:rPr>
              <a:t>  (</a:t>
            </a:r>
            <a:r>
              <a:rPr lang="en-US" sz="1600" dirty="0" err="1">
                <a:solidFill>
                  <a:schemeClr val="tx1"/>
                </a:solidFill>
              </a:rPr>
              <a:t>ook</a:t>
            </a:r>
            <a:r>
              <a:rPr lang="en-US" sz="1600" dirty="0">
                <a:solidFill>
                  <a:schemeClr val="tx1"/>
                </a:solidFill>
              </a:rPr>
              <a:t> </a:t>
            </a:r>
            <a:r>
              <a:rPr lang="en-US" sz="1600" dirty="0" err="1">
                <a:solidFill>
                  <a:schemeClr val="tx1"/>
                </a:solidFill>
              </a:rPr>
              <a:t>bij</a:t>
            </a:r>
            <a:r>
              <a:rPr lang="en-US" sz="1600" dirty="0">
                <a:solidFill>
                  <a:schemeClr val="tx1"/>
                </a:solidFill>
              </a:rPr>
              <a:t> re-</a:t>
            </a:r>
            <a:r>
              <a:rPr lang="en-US" sz="1600" dirty="0" err="1">
                <a:solidFill>
                  <a:schemeClr val="tx1"/>
                </a:solidFill>
              </a:rPr>
              <a:t>intubatie</a:t>
            </a:r>
            <a:r>
              <a:rPr lang="en-US" sz="1600" dirty="0">
                <a:solidFill>
                  <a:schemeClr val="tx1"/>
                </a:solidFill>
              </a:rPr>
              <a:t>)</a:t>
            </a:r>
          </a:p>
          <a:p>
            <a:pPr marL="285750" indent="-285750">
              <a:buFont typeface="Arial" panose="020B0604020202020204" pitchFamily="34" charset="0"/>
              <a:buChar char="•"/>
            </a:pPr>
            <a:r>
              <a:rPr lang="en-US" sz="1600" dirty="0">
                <a:solidFill>
                  <a:schemeClr val="tx1"/>
                </a:solidFill>
              </a:rPr>
              <a:t>Wel </a:t>
            </a:r>
            <a:r>
              <a:rPr lang="en-US" sz="1600" b="1" dirty="0" err="1">
                <a:solidFill>
                  <a:schemeClr val="tx1"/>
                </a:solidFill>
              </a:rPr>
              <a:t>zelf</a:t>
            </a:r>
            <a:r>
              <a:rPr lang="en-US" sz="1600" b="1" dirty="0">
                <a:solidFill>
                  <a:schemeClr val="tx1"/>
                </a:solidFill>
              </a:rPr>
              <a:t> </a:t>
            </a:r>
            <a:r>
              <a:rPr lang="en-US" sz="1600" b="1" dirty="0" err="1">
                <a:solidFill>
                  <a:schemeClr val="tx1"/>
                </a:solidFill>
              </a:rPr>
              <a:t>beslissen</a:t>
            </a:r>
            <a:r>
              <a:rPr lang="en-US" sz="1600" b="1" dirty="0">
                <a:solidFill>
                  <a:schemeClr val="tx1"/>
                </a:solidFill>
              </a:rPr>
              <a:t> </a:t>
            </a:r>
            <a:r>
              <a:rPr lang="en-US" sz="1600" dirty="0">
                <a:solidFill>
                  <a:schemeClr val="tx1"/>
                </a:solidFill>
              </a:rPr>
              <a:t>over: PEEP, </a:t>
            </a:r>
            <a:r>
              <a:rPr lang="en-US" sz="1600" dirty="0" err="1">
                <a:solidFill>
                  <a:schemeClr val="tx1"/>
                </a:solidFill>
              </a:rPr>
              <a:t>drukinstellingen</a:t>
            </a:r>
            <a:r>
              <a:rPr lang="en-US" sz="1600" dirty="0">
                <a:solidFill>
                  <a:schemeClr val="tx1"/>
                </a:solidFill>
              </a:rPr>
              <a:t>, </a:t>
            </a:r>
            <a:r>
              <a:rPr lang="en-US" sz="1600" dirty="0" err="1">
                <a:solidFill>
                  <a:schemeClr val="tx1"/>
                </a:solidFill>
              </a:rPr>
              <a:t>sedatie</a:t>
            </a:r>
            <a:r>
              <a:rPr lang="en-US" sz="1600" dirty="0">
                <a:solidFill>
                  <a:schemeClr val="tx1"/>
                </a:solidFill>
              </a:rPr>
              <a:t>, weaning, </a:t>
            </a:r>
            <a:r>
              <a:rPr lang="en-US" sz="1600" dirty="0" err="1">
                <a:solidFill>
                  <a:schemeClr val="tx1"/>
                </a:solidFill>
              </a:rPr>
              <a:t>overige</a:t>
            </a:r>
            <a:r>
              <a:rPr lang="en-US" sz="1600" dirty="0">
                <a:solidFill>
                  <a:schemeClr val="tx1"/>
                </a:solidFill>
              </a:rPr>
              <a:t> </a:t>
            </a:r>
            <a:r>
              <a:rPr lang="en-US" sz="1600" dirty="0" err="1">
                <a:solidFill>
                  <a:schemeClr val="tx1"/>
                </a:solidFill>
              </a:rPr>
              <a:t>zorg</a:t>
            </a:r>
            <a:endParaRPr lang="en-US" sz="1600" dirty="0">
              <a:solidFill>
                <a:schemeClr val="tx1"/>
              </a:solidFill>
            </a:endParaRPr>
          </a:p>
        </p:txBody>
      </p:sp>
    </p:spTree>
    <p:extLst>
      <p:ext uri="{BB962C8B-B14F-4D97-AF65-F5344CB8AC3E}">
        <p14:creationId xmlns:p14="http://schemas.microsoft.com/office/powerpoint/2010/main" val="87963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90811-C5F6-D279-DF82-B358AA00E49E}"/>
              </a:ext>
            </a:extLst>
          </p:cNvPr>
          <p:cNvSpPr>
            <a:spLocks noGrp="1"/>
          </p:cNvSpPr>
          <p:nvPr>
            <p:ph type="title"/>
          </p:nvPr>
        </p:nvSpPr>
        <p:spPr/>
        <p:txBody>
          <a:bodyPr/>
          <a:lstStyle/>
          <a:p>
            <a:r>
              <a:rPr lang="en-US" dirty="0"/>
              <a:t>Methode – </a:t>
            </a:r>
            <a:r>
              <a:rPr lang="en-US" b="1" dirty="0" err="1"/>
              <a:t>uitkomstmaat</a:t>
            </a:r>
            <a:endParaRPr lang="en-US" dirty="0"/>
          </a:p>
        </p:txBody>
      </p:sp>
      <p:sp>
        <p:nvSpPr>
          <p:cNvPr id="3" name="Tijdelijke aanduiding voor tekst 2">
            <a:extLst>
              <a:ext uri="{FF2B5EF4-FFF2-40B4-BE49-F238E27FC236}">
                <a16:creationId xmlns:a16="http://schemas.microsoft.com/office/drawing/2014/main" id="{5F693E1E-7532-0287-69E8-B4255289CC1C}"/>
              </a:ext>
            </a:extLst>
          </p:cNvPr>
          <p:cNvSpPr>
            <a:spLocks noGrp="1"/>
          </p:cNvSpPr>
          <p:nvPr>
            <p:ph type="body" sz="quarter" idx="11"/>
          </p:nvPr>
        </p:nvSpPr>
        <p:spPr/>
        <p:txBody>
          <a:bodyPr/>
          <a:lstStyle/>
          <a:p>
            <a:r>
              <a:rPr lang="en-US" sz="2400" dirty="0" err="1"/>
              <a:t>Primaire</a:t>
            </a:r>
            <a:r>
              <a:rPr lang="en-US" sz="2400" dirty="0"/>
              <a:t> </a:t>
            </a:r>
            <a:r>
              <a:rPr lang="en-US" sz="2400" dirty="0" err="1"/>
              <a:t>uitkomstmaat</a:t>
            </a:r>
            <a:r>
              <a:rPr lang="en-US" sz="2400" dirty="0"/>
              <a:t> </a:t>
            </a:r>
          </a:p>
          <a:p>
            <a:r>
              <a:rPr lang="en-US" sz="2400" b="0" dirty="0"/>
              <a:t>Duur van </a:t>
            </a:r>
            <a:r>
              <a:rPr lang="en-US" sz="2400" b="0" dirty="0" err="1"/>
              <a:t>orgaanondersteuning</a:t>
            </a:r>
            <a:r>
              <a:rPr lang="en-US" sz="2400" b="0" dirty="0"/>
              <a:t> (score: 1-30 </a:t>
            </a:r>
            <a:r>
              <a:rPr lang="en-US" sz="2400" b="0" dirty="0" err="1"/>
              <a:t>dagen</a:t>
            </a:r>
            <a:r>
              <a:rPr lang="en-US" sz="2400" b="0" dirty="0"/>
              <a:t>), met </a:t>
            </a:r>
            <a:r>
              <a:rPr lang="en-US" sz="2400" b="0" dirty="0" err="1"/>
              <a:t>dood</a:t>
            </a:r>
            <a:r>
              <a:rPr lang="en-US" sz="2400" b="0" dirty="0"/>
              <a:t> </a:t>
            </a:r>
            <a:r>
              <a:rPr lang="en-US" sz="2400" b="0" dirty="0" err="1"/>
              <a:t>als</a:t>
            </a:r>
            <a:r>
              <a:rPr lang="en-US" sz="2400" b="0" dirty="0"/>
              <a:t> </a:t>
            </a:r>
            <a:r>
              <a:rPr lang="en-US" sz="2400" b="0" dirty="0" err="1"/>
              <a:t>meest</a:t>
            </a:r>
            <a:r>
              <a:rPr lang="en-US" sz="2400" b="0" dirty="0"/>
              <a:t> </a:t>
            </a:r>
            <a:r>
              <a:rPr lang="en-US" sz="2400" b="0" dirty="0" err="1"/>
              <a:t>ernstige</a:t>
            </a:r>
            <a:r>
              <a:rPr lang="en-US" sz="2400" b="0" dirty="0"/>
              <a:t> </a:t>
            </a:r>
            <a:r>
              <a:rPr lang="en-US" sz="2400" b="0" dirty="0" err="1"/>
              <a:t>uitkomst</a:t>
            </a:r>
            <a:r>
              <a:rPr lang="en-US" sz="2400" b="0" dirty="0"/>
              <a:t> (score: 31)</a:t>
            </a:r>
          </a:p>
          <a:p>
            <a:endParaRPr lang="en-US" sz="2400" b="0" dirty="0"/>
          </a:p>
          <a:p>
            <a:r>
              <a:rPr lang="en-US" sz="2400" b="0" dirty="0"/>
              <a:t>“</a:t>
            </a:r>
            <a:r>
              <a:rPr lang="en-US" sz="2400" b="0" dirty="0" err="1"/>
              <a:t>orgaanondersteuning</a:t>
            </a:r>
            <a:r>
              <a:rPr lang="en-US" sz="2400" b="0" dirty="0"/>
              <a:t>”, </a:t>
            </a:r>
            <a:r>
              <a:rPr lang="en-US" sz="2400" b="0" dirty="0" err="1"/>
              <a:t>o.a.</a:t>
            </a:r>
            <a:r>
              <a:rPr lang="en-US" sz="2400" b="0" dirty="0"/>
              <a:t> </a:t>
            </a:r>
            <a:r>
              <a:rPr lang="en-US" sz="2400" b="0" dirty="0" err="1"/>
              <a:t>respiratoire</a:t>
            </a:r>
            <a:r>
              <a:rPr lang="en-US" sz="2400" b="0" dirty="0"/>
              <a:t>, </a:t>
            </a:r>
            <a:r>
              <a:rPr lang="en-US" sz="2400" b="0" dirty="0" err="1"/>
              <a:t>circulatoire</a:t>
            </a:r>
            <a:r>
              <a:rPr lang="en-US" sz="2400" b="0" dirty="0"/>
              <a:t> </a:t>
            </a:r>
            <a:r>
              <a:rPr lang="en-US" sz="2400" b="0" dirty="0" err="1"/>
              <a:t>ondersteuning</a:t>
            </a:r>
            <a:r>
              <a:rPr lang="en-US" sz="2400" b="0" dirty="0"/>
              <a:t>, </a:t>
            </a:r>
            <a:r>
              <a:rPr lang="en-US" sz="2400" b="0" dirty="0" err="1"/>
              <a:t>dialyse</a:t>
            </a:r>
            <a:endParaRPr lang="en-US" sz="2400" b="0" dirty="0"/>
          </a:p>
          <a:p>
            <a:endParaRPr lang="en-US" sz="2400" b="0" dirty="0"/>
          </a:p>
          <a:p>
            <a:r>
              <a:rPr lang="en-US" sz="2400" dirty="0" err="1"/>
              <a:t>Secundaire</a:t>
            </a:r>
            <a:r>
              <a:rPr lang="en-US" sz="2400" dirty="0"/>
              <a:t> </a:t>
            </a:r>
            <a:r>
              <a:rPr lang="en-US" sz="2400" dirty="0" err="1"/>
              <a:t>uitkomsten</a:t>
            </a:r>
            <a:r>
              <a:rPr lang="en-US" sz="2400" dirty="0"/>
              <a:t>: </a:t>
            </a:r>
          </a:p>
          <a:p>
            <a:pPr marL="457200" indent="-457200">
              <a:buFontTx/>
              <a:buChar char="-"/>
            </a:pPr>
            <a:r>
              <a:rPr lang="en-US" sz="2400" b="0" dirty="0" err="1"/>
              <a:t>Beademingsduur</a:t>
            </a:r>
            <a:endParaRPr lang="en-US" sz="2400" b="0" dirty="0"/>
          </a:p>
          <a:p>
            <a:pPr marL="457200" indent="-457200">
              <a:buFontTx/>
              <a:buChar char="-"/>
            </a:pPr>
            <a:r>
              <a:rPr lang="en-US" sz="2400" b="0" dirty="0" err="1"/>
              <a:t>Mortaliteit</a:t>
            </a:r>
            <a:r>
              <a:rPr lang="en-US" sz="2400" b="0" dirty="0"/>
              <a:t> </a:t>
            </a:r>
          </a:p>
          <a:p>
            <a:pPr marL="457200" indent="-457200">
              <a:buFontTx/>
              <a:buChar char="-"/>
            </a:pPr>
            <a:r>
              <a:rPr lang="en-US" sz="2400" b="0" dirty="0" err="1"/>
              <a:t>Functioneren</a:t>
            </a:r>
            <a:r>
              <a:rPr lang="en-US" sz="2400" b="0" dirty="0"/>
              <a:t> (POPC en PCPC scales)</a:t>
            </a:r>
          </a:p>
          <a:p>
            <a:pPr marL="457200" indent="-457200">
              <a:buFontTx/>
              <a:buChar char="-"/>
            </a:pPr>
            <a:r>
              <a:rPr lang="en-US" sz="2400" b="0" dirty="0" err="1"/>
              <a:t>Opnameduur</a:t>
            </a:r>
            <a:r>
              <a:rPr lang="en-US" sz="2400" b="0" dirty="0"/>
              <a:t> </a:t>
            </a:r>
          </a:p>
          <a:p>
            <a:pPr marL="457200" indent="-457200">
              <a:buFontTx/>
              <a:buChar char="-"/>
            </a:pPr>
            <a:r>
              <a:rPr lang="en-US" sz="2400" b="0" dirty="0"/>
              <a:t>Kosten </a:t>
            </a:r>
          </a:p>
          <a:p>
            <a:pPr marL="457200" indent="-457200">
              <a:buFontTx/>
              <a:buChar char="-"/>
            </a:pPr>
            <a:r>
              <a:rPr lang="en-US" sz="2400" b="0" dirty="0"/>
              <a:t>Serious adverse  events (</a:t>
            </a:r>
            <a:r>
              <a:rPr lang="en-US" sz="2400" b="0" dirty="0" err="1"/>
              <a:t>oa</a:t>
            </a:r>
            <a:r>
              <a:rPr lang="en-US" sz="2400" b="0" dirty="0"/>
              <a:t> </a:t>
            </a:r>
            <a:r>
              <a:rPr lang="en-US" sz="2400" b="0" dirty="0" err="1"/>
              <a:t>lactaat</a:t>
            </a:r>
            <a:r>
              <a:rPr lang="en-US" sz="2400" b="0" dirty="0"/>
              <a:t> </a:t>
            </a:r>
            <a:r>
              <a:rPr lang="en-US" sz="2400" b="0" dirty="0" err="1"/>
              <a:t>acidose</a:t>
            </a:r>
            <a:r>
              <a:rPr lang="en-US" sz="2400" b="0" dirty="0"/>
              <a:t>, </a:t>
            </a:r>
            <a:r>
              <a:rPr lang="en-US" sz="2400" b="0" dirty="0" err="1"/>
              <a:t>ischemie</a:t>
            </a:r>
            <a:r>
              <a:rPr lang="en-US" sz="2400" b="0" dirty="0"/>
              <a:t>, AKI, </a:t>
            </a:r>
            <a:r>
              <a:rPr lang="en-US" sz="2400" b="0" dirty="0" err="1"/>
              <a:t>convulsies</a:t>
            </a:r>
            <a:r>
              <a:rPr lang="en-US" sz="2400" b="0" dirty="0"/>
              <a:t>)</a:t>
            </a:r>
            <a:endParaRPr lang="en-US" dirty="0"/>
          </a:p>
          <a:p>
            <a:endParaRPr lang="en-US" dirty="0"/>
          </a:p>
          <a:p>
            <a:endParaRPr lang="en-US" dirty="0"/>
          </a:p>
          <a:p>
            <a:endParaRPr lang="en-US" dirty="0"/>
          </a:p>
        </p:txBody>
      </p:sp>
      <p:sp>
        <p:nvSpPr>
          <p:cNvPr id="4" name="Tijdelijke aanduiding voor dianummer 3">
            <a:extLst>
              <a:ext uri="{FF2B5EF4-FFF2-40B4-BE49-F238E27FC236}">
                <a16:creationId xmlns:a16="http://schemas.microsoft.com/office/drawing/2014/main" id="{7B0BD3F4-5572-14E6-247E-AA1904D0549C}"/>
              </a:ext>
            </a:extLst>
          </p:cNvPr>
          <p:cNvSpPr>
            <a:spLocks noGrp="1"/>
          </p:cNvSpPr>
          <p:nvPr>
            <p:ph type="sldNum" sz="quarter" idx="12"/>
          </p:nvPr>
        </p:nvSpPr>
        <p:spPr/>
        <p:txBody>
          <a:bodyPr/>
          <a:lstStyle/>
          <a:p>
            <a:fld id="{5A195573-6125-40C3-AA0C-3AC6CFB9F86B}" type="slidenum">
              <a:rPr lang="en-US" smtClean="0"/>
              <a:pPr/>
              <a:t>9</a:t>
            </a:fld>
            <a:endParaRPr lang="en-US" dirty="0"/>
          </a:p>
        </p:txBody>
      </p:sp>
    </p:spTree>
    <p:extLst>
      <p:ext uri="{BB962C8B-B14F-4D97-AF65-F5344CB8AC3E}">
        <p14:creationId xmlns:p14="http://schemas.microsoft.com/office/powerpoint/2010/main" val="5468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UMC 2025">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NL_Sjabloon.potx" id="{14E9416B-C8FE-415B-BCEC-CB2B924B7EC1}" vid="{2AA83582-A8E7-4699-A1DD-89FE23330DF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6" ma:contentTypeDescription="Een nieuw document maken." ma:contentTypeScope="" ma:versionID="fa13cb8f213016d9c4e8c0dd6252fc59">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ef8095185c7c4bc09bf0973aa836d04c"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18C655D-830E-4573-86E3-FFF897BEA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0F507A-E2BB-4A47-9539-F86002AA4BB8}">
  <ds:schemaRefs>
    <ds:schemaRef ds:uri="http://schemas.microsoft.com/office/2006/metadata/properties"/>
    <ds:schemaRef ds:uri="http://schemas.microsoft.com/office/infopath/2007/PartnerControls"/>
    <ds:schemaRef ds:uri="f74d2d8a-6185-4c45-bf89-6548405645ca"/>
  </ds:schemaRefs>
</ds:datastoreItem>
</file>

<file path=customXml/itemProps3.xml><?xml version="1.0" encoding="utf-8"?>
<ds:datastoreItem xmlns:ds="http://schemas.openxmlformats.org/officeDocument/2006/customXml" ds:itemID="{AC522284-D17D-45A5-8EC1-1A4D014CC78C}">
  <ds:schemaRefs>
    <ds:schemaRef ds:uri="http://schemas.microsoft.com/sharepoint/v3/contenttype/forms"/>
  </ds:schemaRefs>
</ds:datastoreItem>
</file>

<file path=customXml/itemProps4.xml><?xml version="1.0" encoding="utf-8"?>
<ds:datastoreItem xmlns:ds="http://schemas.openxmlformats.org/officeDocument/2006/customXml" ds:itemID="{46831140-A7BE-4D33-9366-8833F512F81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274</TotalTime>
  <Words>830</Words>
  <Application>Microsoft Office PowerPoint</Application>
  <PresentationFormat>Breedbeeld</PresentationFormat>
  <Paragraphs>200</Paragraphs>
  <Slides>23</Slides>
  <Notes>14</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Aptos</vt:lpstr>
      <vt:lpstr>Arial</vt:lpstr>
      <vt:lpstr>Calibri</vt:lpstr>
      <vt:lpstr>Open Sans</vt:lpstr>
      <vt:lpstr>WKZ PowerPoint NL</vt:lpstr>
      <vt:lpstr>PowerPoint-presentatie</vt:lpstr>
      <vt:lpstr>Werkdocument  PICU beademing 2018</vt:lpstr>
      <vt:lpstr>Is hoger altijd beter? Nee! -&gt; Hyperoxie </vt:lpstr>
      <vt:lpstr>“Bewijs” achter zuurstoftargets</vt:lpstr>
      <vt:lpstr>Onderzoeksvraag</vt:lpstr>
      <vt:lpstr>Methode – opzet en populatie </vt:lpstr>
      <vt:lpstr>Methode – informed consent</vt:lpstr>
      <vt:lpstr>Methode - interventie</vt:lpstr>
      <vt:lpstr>Methode – uitkomstmaat</vt:lpstr>
      <vt:lpstr>Analyse</vt:lpstr>
      <vt:lpstr>Resultaten - populatie</vt:lpstr>
      <vt:lpstr>Resultaten - karakteristieken</vt:lpstr>
      <vt:lpstr>Resultaten – SpO2 en FiO2  - adherence</vt:lpstr>
      <vt:lpstr>Resultaten - adherence </vt:lpstr>
      <vt:lpstr>Resultaten – primaire uitkomstmaat</vt:lpstr>
      <vt:lpstr>Resultaten – primaire uitkomstmaat</vt:lpstr>
      <vt:lpstr>Resultaten – secundaire uitkomstmaten</vt:lpstr>
      <vt:lpstr>Resultaten – serious adverse events</vt:lpstr>
      <vt:lpstr>Discussie – conclusie auteurs</vt:lpstr>
      <vt:lpstr>Discussie - interpretatie</vt:lpstr>
      <vt:lpstr>Discussie – kwaliteit studie</vt:lpstr>
      <vt:lpstr>Discussie - correspondence </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Hak, S.F. (Sarah)</dc:creator>
  <cp:lastModifiedBy>Wilde, J. de (Joke)</cp:lastModifiedBy>
  <cp:revision>14</cp:revision>
  <dcterms:created xsi:type="dcterms:W3CDTF">2026-01-14T16:52:21Z</dcterms:created>
  <dcterms:modified xsi:type="dcterms:W3CDTF">2026-02-17T13:31:12Z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