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8" r:id="rId2"/>
    <p:sldId id="285" r:id="rId3"/>
    <p:sldId id="311" r:id="rId4"/>
    <p:sldId id="287" r:id="rId5"/>
    <p:sldId id="308" r:id="rId6"/>
    <p:sldId id="312" r:id="rId7"/>
    <p:sldId id="288" r:id="rId8"/>
    <p:sldId id="289" r:id="rId9"/>
    <p:sldId id="301" r:id="rId10"/>
    <p:sldId id="302" r:id="rId11"/>
    <p:sldId id="303" r:id="rId12"/>
    <p:sldId id="313" r:id="rId13"/>
    <p:sldId id="291" r:id="rId14"/>
    <p:sldId id="315" r:id="rId15"/>
    <p:sldId id="293" r:id="rId16"/>
    <p:sldId id="294" r:id="rId17"/>
    <p:sldId id="304" r:id="rId18"/>
    <p:sldId id="296" r:id="rId19"/>
    <p:sldId id="298" r:id="rId20"/>
    <p:sldId id="283" r:id="rId21"/>
    <p:sldId id="314"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91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0526"/>
  </p:normalViewPr>
  <p:slideViewPr>
    <p:cSldViewPr snapToGrid="0">
      <p:cViewPr varScale="1">
        <p:scale>
          <a:sx n="50" d="100"/>
          <a:sy n="50" d="100"/>
        </p:scale>
        <p:origin x="1906"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716043-1D3E-4A89-92B1-4B23AB117649}"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7AEB7EA0-194B-4079-B408-87009C261716}">
      <dgm:prSet/>
      <dgm:spPr>
        <a:gradFill rotWithShape="0">
          <a:gsLst>
            <a:gs pos="0">
              <a:schemeClr val="accent2">
                <a:hueOff val="0"/>
                <a:satOff val="0"/>
                <a:lumOff val="0"/>
                <a:alphaOff val="0"/>
                <a:satMod val="103000"/>
                <a:lumMod val="102000"/>
                <a:tint val="94000"/>
              </a:schemeClr>
            </a:gs>
            <a:gs pos="10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r>
            <a:rPr lang="nl-NL" b="0" dirty="0"/>
            <a:t>RCT opzet</a:t>
          </a:r>
        </a:p>
        <a:p>
          <a:r>
            <a:rPr lang="nl-NL" b="0" dirty="0"/>
            <a:t>Gebruik van gevalideerde meetinstrumenten</a:t>
          </a:r>
        </a:p>
        <a:p>
          <a:r>
            <a:rPr lang="nl-NL" b="0" dirty="0" err="1"/>
            <a:t>Intention</a:t>
          </a:r>
          <a:r>
            <a:rPr lang="nl-NL" b="0" dirty="0"/>
            <a:t> </a:t>
          </a:r>
          <a:r>
            <a:rPr lang="nl-NL" b="0" dirty="0" err="1"/>
            <a:t>to</a:t>
          </a:r>
          <a:r>
            <a:rPr lang="nl-NL" b="0" dirty="0"/>
            <a:t> </a:t>
          </a:r>
          <a:r>
            <a:rPr lang="nl-NL" b="0" dirty="0" err="1"/>
            <a:t>treat</a:t>
          </a:r>
          <a:r>
            <a:rPr lang="nl-NL" b="0" dirty="0"/>
            <a:t> analyse &gt; vermindering selectiebias </a:t>
          </a:r>
          <a:endParaRPr lang="en-US" b="1" dirty="0"/>
        </a:p>
      </dgm:t>
    </dgm:pt>
    <dgm:pt modelId="{B9646DAB-A8CB-46C4-A90A-4558CFD2FC15}" type="parTrans" cxnId="{B98ACC87-CFC3-4CAA-ADC4-E13BF222507B}">
      <dgm:prSet/>
      <dgm:spPr/>
      <dgm:t>
        <a:bodyPr/>
        <a:lstStyle/>
        <a:p>
          <a:endParaRPr lang="en-US"/>
        </a:p>
      </dgm:t>
    </dgm:pt>
    <dgm:pt modelId="{AFDBD941-6699-41D7-A8A2-2DA857479553}" type="sibTrans" cxnId="{B98ACC87-CFC3-4CAA-ADC4-E13BF222507B}">
      <dgm:prSet/>
      <dgm:spPr/>
      <dgm:t>
        <a:bodyPr/>
        <a:lstStyle/>
        <a:p>
          <a:endParaRPr lang="en-US"/>
        </a:p>
      </dgm:t>
    </dgm:pt>
    <dgm:pt modelId="{67FE0F11-F9EB-438E-8817-16E09815FF4D}">
      <dgm:prSet/>
      <dgm:spPr>
        <a:gradFill rotWithShape="0">
          <a:gsLst>
            <a:gs pos="0">
              <a:schemeClr val="accent2">
                <a:hueOff val="0"/>
                <a:satOff val="0"/>
                <a:lumOff val="0"/>
                <a:alphaOff val="0"/>
                <a:satMod val="103000"/>
                <a:lumMod val="102000"/>
                <a:tint val="94000"/>
              </a:schemeClr>
            </a:gs>
            <a:gs pos="10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r>
            <a:rPr lang="nl-NL" b="0" dirty="0"/>
            <a:t>Single-center studie</a:t>
          </a:r>
        </a:p>
        <a:p>
          <a:r>
            <a:rPr lang="nl-NL" b="0" dirty="0"/>
            <a:t>Kleine steekproef </a:t>
          </a:r>
        </a:p>
        <a:p>
          <a:r>
            <a:rPr lang="nl-NL" b="0" dirty="0"/>
            <a:t>Geen lange-termijn follow-up </a:t>
          </a:r>
        </a:p>
        <a:p>
          <a:r>
            <a:rPr lang="nl-NL" b="0" dirty="0"/>
            <a:t>Open label &gt; risico op performance/detectie bias </a:t>
          </a:r>
        </a:p>
        <a:p>
          <a:r>
            <a:rPr lang="nl-NL" b="0" dirty="0"/>
            <a:t>Duur medicatie totaal onbekend</a:t>
          </a:r>
        </a:p>
        <a:p>
          <a:r>
            <a:rPr lang="en-US" b="0" dirty="0" err="1"/>
            <a:t>Oorzaak</a:t>
          </a:r>
          <a:r>
            <a:rPr lang="en-US" b="0" dirty="0"/>
            <a:t> </a:t>
          </a:r>
          <a:r>
            <a:rPr lang="en-US" b="0" dirty="0" err="1"/>
            <a:t>inotropie</a:t>
          </a:r>
          <a:r>
            <a:rPr lang="en-US" b="0" dirty="0"/>
            <a:t> </a:t>
          </a:r>
          <a:r>
            <a:rPr lang="en-US" b="0" dirty="0" err="1"/>
            <a:t>behoefte</a:t>
          </a:r>
          <a:r>
            <a:rPr lang="en-US" b="0" dirty="0"/>
            <a:t> </a:t>
          </a:r>
          <a:r>
            <a:rPr lang="en-US" b="0" dirty="0" err="1"/>
            <a:t>niet</a:t>
          </a:r>
          <a:r>
            <a:rPr lang="en-US" b="0" dirty="0"/>
            <a:t> </a:t>
          </a:r>
          <a:r>
            <a:rPr lang="en-US" b="0" dirty="0" err="1"/>
            <a:t>gespecifieerd</a:t>
          </a:r>
          <a:endParaRPr lang="en-US" b="0" dirty="0"/>
        </a:p>
      </dgm:t>
    </dgm:pt>
    <dgm:pt modelId="{EAEE217C-8C68-4D04-B447-5681326958D6}" type="parTrans" cxnId="{72C48D70-4703-4211-8B26-9CE8E54F2DDF}">
      <dgm:prSet/>
      <dgm:spPr/>
      <dgm:t>
        <a:bodyPr/>
        <a:lstStyle/>
        <a:p>
          <a:endParaRPr lang="en-US"/>
        </a:p>
      </dgm:t>
    </dgm:pt>
    <dgm:pt modelId="{BD55CC84-2D29-4C60-9ECE-44DA6FE3FE1F}" type="sibTrans" cxnId="{72C48D70-4703-4211-8B26-9CE8E54F2DDF}">
      <dgm:prSet/>
      <dgm:spPr/>
      <dgm:t>
        <a:bodyPr/>
        <a:lstStyle/>
        <a:p>
          <a:endParaRPr lang="en-US"/>
        </a:p>
      </dgm:t>
    </dgm:pt>
    <dgm:pt modelId="{DB4E8B83-0697-124B-9A44-C8AEF72CAE82}" type="pres">
      <dgm:prSet presAssocID="{8A716043-1D3E-4A89-92B1-4B23AB117649}" presName="diagram" presStyleCnt="0">
        <dgm:presLayoutVars>
          <dgm:dir/>
          <dgm:resizeHandles val="exact"/>
        </dgm:presLayoutVars>
      </dgm:prSet>
      <dgm:spPr/>
    </dgm:pt>
    <dgm:pt modelId="{85D11FF5-CBA6-8342-BBE3-CB5B679B8FAD}" type="pres">
      <dgm:prSet presAssocID="{7AEB7EA0-194B-4079-B408-87009C261716}" presName="node" presStyleLbl="node1" presStyleIdx="0" presStyleCnt="2">
        <dgm:presLayoutVars>
          <dgm:bulletEnabled val="1"/>
        </dgm:presLayoutVars>
      </dgm:prSet>
      <dgm:spPr/>
    </dgm:pt>
    <dgm:pt modelId="{55D3EDC4-99F8-4E40-85FA-1415D49999BA}" type="pres">
      <dgm:prSet presAssocID="{AFDBD941-6699-41D7-A8A2-2DA857479553}" presName="sibTrans" presStyleCnt="0"/>
      <dgm:spPr/>
    </dgm:pt>
    <dgm:pt modelId="{2A811ABD-3471-4C4F-841B-EA52D9C22F40}" type="pres">
      <dgm:prSet presAssocID="{67FE0F11-F9EB-438E-8817-16E09815FF4D}" presName="node" presStyleLbl="node1" presStyleIdx="1" presStyleCnt="2">
        <dgm:presLayoutVars>
          <dgm:bulletEnabled val="1"/>
        </dgm:presLayoutVars>
      </dgm:prSet>
      <dgm:spPr/>
    </dgm:pt>
  </dgm:ptLst>
  <dgm:cxnLst>
    <dgm:cxn modelId="{9F99406C-5170-BF45-B390-8CA4B2785597}" type="presOf" srcId="{67FE0F11-F9EB-438E-8817-16E09815FF4D}" destId="{2A811ABD-3471-4C4F-841B-EA52D9C22F40}" srcOrd="0" destOrd="0" presId="urn:microsoft.com/office/officeart/2005/8/layout/default"/>
    <dgm:cxn modelId="{72C48D70-4703-4211-8B26-9CE8E54F2DDF}" srcId="{8A716043-1D3E-4A89-92B1-4B23AB117649}" destId="{67FE0F11-F9EB-438E-8817-16E09815FF4D}" srcOrd="1" destOrd="0" parTransId="{EAEE217C-8C68-4D04-B447-5681326958D6}" sibTransId="{BD55CC84-2D29-4C60-9ECE-44DA6FE3FE1F}"/>
    <dgm:cxn modelId="{1BCE7653-CE1F-C345-B883-777742120072}" type="presOf" srcId="{8A716043-1D3E-4A89-92B1-4B23AB117649}" destId="{DB4E8B83-0697-124B-9A44-C8AEF72CAE82}" srcOrd="0" destOrd="0" presId="urn:microsoft.com/office/officeart/2005/8/layout/default"/>
    <dgm:cxn modelId="{B98ACC87-CFC3-4CAA-ADC4-E13BF222507B}" srcId="{8A716043-1D3E-4A89-92B1-4B23AB117649}" destId="{7AEB7EA0-194B-4079-B408-87009C261716}" srcOrd="0" destOrd="0" parTransId="{B9646DAB-A8CB-46C4-A90A-4558CFD2FC15}" sibTransId="{AFDBD941-6699-41D7-A8A2-2DA857479553}"/>
    <dgm:cxn modelId="{3313D590-D4CA-E048-BC8B-CDDABE9A7CEA}" type="presOf" srcId="{7AEB7EA0-194B-4079-B408-87009C261716}" destId="{85D11FF5-CBA6-8342-BBE3-CB5B679B8FAD}" srcOrd="0" destOrd="0" presId="urn:microsoft.com/office/officeart/2005/8/layout/default"/>
    <dgm:cxn modelId="{A049DFDA-68C4-1F44-92A4-BB26875C1C19}" type="presParOf" srcId="{DB4E8B83-0697-124B-9A44-C8AEF72CAE82}" destId="{85D11FF5-CBA6-8342-BBE3-CB5B679B8FAD}" srcOrd="0" destOrd="0" presId="urn:microsoft.com/office/officeart/2005/8/layout/default"/>
    <dgm:cxn modelId="{F31FE0C8-E3CA-2943-898D-369FBE808C3F}" type="presParOf" srcId="{DB4E8B83-0697-124B-9A44-C8AEF72CAE82}" destId="{55D3EDC4-99F8-4E40-85FA-1415D49999BA}" srcOrd="1" destOrd="0" presId="urn:microsoft.com/office/officeart/2005/8/layout/default"/>
    <dgm:cxn modelId="{2E642451-9754-0345-AE51-33A23C725673}" type="presParOf" srcId="{DB4E8B83-0697-124B-9A44-C8AEF72CAE82}" destId="{2A811ABD-3471-4C4F-841B-EA52D9C22F4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11FF5-CBA6-8342-BBE3-CB5B679B8FAD}">
      <dsp:nvSpPr>
        <dsp:cNvPr id="0" name=""/>
        <dsp:cNvSpPr/>
      </dsp:nvSpPr>
      <dsp:spPr>
        <a:xfrm>
          <a:off x="1283" y="673807"/>
          <a:ext cx="5006206" cy="3003723"/>
        </a:xfrm>
        <a:prstGeom prst="rect">
          <a:avLst/>
        </a:prstGeom>
        <a:gradFill rotWithShape="0">
          <a:gsLst>
            <a:gs pos="0">
              <a:schemeClr val="accent2">
                <a:hueOff val="0"/>
                <a:satOff val="0"/>
                <a:lumOff val="0"/>
                <a:alphaOff val="0"/>
                <a:satMod val="103000"/>
                <a:lumMod val="102000"/>
                <a:tint val="94000"/>
              </a:schemeClr>
            </a:gs>
            <a:gs pos="10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0" kern="1200" dirty="0"/>
            <a:t>RCT opzet</a:t>
          </a:r>
        </a:p>
        <a:p>
          <a:pPr marL="0" lvl="0" indent="0" algn="ctr" defTabSz="889000">
            <a:lnSpc>
              <a:spcPct val="90000"/>
            </a:lnSpc>
            <a:spcBef>
              <a:spcPct val="0"/>
            </a:spcBef>
            <a:spcAft>
              <a:spcPct val="35000"/>
            </a:spcAft>
            <a:buNone/>
          </a:pPr>
          <a:r>
            <a:rPr lang="nl-NL" sz="2000" b="0" kern="1200" dirty="0"/>
            <a:t>Gebruik van gevalideerde meetinstrumenten</a:t>
          </a:r>
        </a:p>
        <a:p>
          <a:pPr marL="0" lvl="0" indent="0" algn="ctr" defTabSz="889000">
            <a:lnSpc>
              <a:spcPct val="90000"/>
            </a:lnSpc>
            <a:spcBef>
              <a:spcPct val="0"/>
            </a:spcBef>
            <a:spcAft>
              <a:spcPct val="35000"/>
            </a:spcAft>
            <a:buNone/>
          </a:pPr>
          <a:r>
            <a:rPr lang="nl-NL" sz="2000" b="0" kern="1200" dirty="0" err="1"/>
            <a:t>Intention</a:t>
          </a:r>
          <a:r>
            <a:rPr lang="nl-NL" sz="2000" b="0" kern="1200" dirty="0"/>
            <a:t> </a:t>
          </a:r>
          <a:r>
            <a:rPr lang="nl-NL" sz="2000" b="0" kern="1200" dirty="0" err="1"/>
            <a:t>to</a:t>
          </a:r>
          <a:r>
            <a:rPr lang="nl-NL" sz="2000" b="0" kern="1200" dirty="0"/>
            <a:t> </a:t>
          </a:r>
          <a:r>
            <a:rPr lang="nl-NL" sz="2000" b="0" kern="1200" dirty="0" err="1"/>
            <a:t>treat</a:t>
          </a:r>
          <a:r>
            <a:rPr lang="nl-NL" sz="2000" b="0" kern="1200" dirty="0"/>
            <a:t> analyse &gt; vermindering selectiebias </a:t>
          </a:r>
          <a:endParaRPr lang="en-US" sz="2000" b="1" kern="1200" dirty="0"/>
        </a:p>
      </dsp:txBody>
      <dsp:txXfrm>
        <a:off x="1283" y="673807"/>
        <a:ext cx="5006206" cy="3003723"/>
      </dsp:txXfrm>
    </dsp:sp>
    <dsp:sp modelId="{2A811ABD-3471-4C4F-841B-EA52D9C22F40}">
      <dsp:nvSpPr>
        <dsp:cNvPr id="0" name=""/>
        <dsp:cNvSpPr/>
      </dsp:nvSpPr>
      <dsp:spPr>
        <a:xfrm>
          <a:off x="5508110" y="673807"/>
          <a:ext cx="5006206" cy="3003723"/>
        </a:xfrm>
        <a:prstGeom prst="rect">
          <a:avLst/>
        </a:prstGeom>
        <a:gradFill rotWithShape="0">
          <a:gsLst>
            <a:gs pos="0">
              <a:schemeClr val="accent2">
                <a:hueOff val="0"/>
                <a:satOff val="0"/>
                <a:lumOff val="0"/>
                <a:alphaOff val="0"/>
                <a:satMod val="103000"/>
                <a:lumMod val="102000"/>
                <a:tint val="94000"/>
              </a:schemeClr>
            </a:gs>
            <a:gs pos="10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0" kern="1200" dirty="0"/>
            <a:t>Single-center studie</a:t>
          </a:r>
        </a:p>
        <a:p>
          <a:pPr marL="0" lvl="0" indent="0" algn="ctr" defTabSz="889000">
            <a:lnSpc>
              <a:spcPct val="90000"/>
            </a:lnSpc>
            <a:spcBef>
              <a:spcPct val="0"/>
            </a:spcBef>
            <a:spcAft>
              <a:spcPct val="35000"/>
            </a:spcAft>
            <a:buNone/>
          </a:pPr>
          <a:r>
            <a:rPr lang="nl-NL" sz="2000" b="0" kern="1200" dirty="0"/>
            <a:t>Kleine steekproef </a:t>
          </a:r>
        </a:p>
        <a:p>
          <a:pPr marL="0" lvl="0" indent="0" algn="ctr" defTabSz="889000">
            <a:lnSpc>
              <a:spcPct val="90000"/>
            </a:lnSpc>
            <a:spcBef>
              <a:spcPct val="0"/>
            </a:spcBef>
            <a:spcAft>
              <a:spcPct val="35000"/>
            </a:spcAft>
            <a:buNone/>
          </a:pPr>
          <a:r>
            <a:rPr lang="nl-NL" sz="2000" b="0" kern="1200" dirty="0"/>
            <a:t>Geen lange-termijn follow-up </a:t>
          </a:r>
        </a:p>
        <a:p>
          <a:pPr marL="0" lvl="0" indent="0" algn="ctr" defTabSz="889000">
            <a:lnSpc>
              <a:spcPct val="90000"/>
            </a:lnSpc>
            <a:spcBef>
              <a:spcPct val="0"/>
            </a:spcBef>
            <a:spcAft>
              <a:spcPct val="35000"/>
            </a:spcAft>
            <a:buNone/>
          </a:pPr>
          <a:r>
            <a:rPr lang="nl-NL" sz="2000" b="0" kern="1200" dirty="0"/>
            <a:t>Open label &gt; risico op performance/detectie bias </a:t>
          </a:r>
        </a:p>
        <a:p>
          <a:pPr marL="0" lvl="0" indent="0" algn="ctr" defTabSz="889000">
            <a:lnSpc>
              <a:spcPct val="90000"/>
            </a:lnSpc>
            <a:spcBef>
              <a:spcPct val="0"/>
            </a:spcBef>
            <a:spcAft>
              <a:spcPct val="35000"/>
            </a:spcAft>
            <a:buNone/>
          </a:pPr>
          <a:r>
            <a:rPr lang="nl-NL" sz="2000" b="0" kern="1200" dirty="0"/>
            <a:t>Duur medicatie totaal onbekend</a:t>
          </a:r>
        </a:p>
        <a:p>
          <a:pPr marL="0" lvl="0" indent="0" algn="ctr" defTabSz="889000">
            <a:lnSpc>
              <a:spcPct val="90000"/>
            </a:lnSpc>
            <a:spcBef>
              <a:spcPct val="0"/>
            </a:spcBef>
            <a:spcAft>
              <a:spcPct val="35000"/>
            </a:spcAft>
            <a:buNone/>
          </a:pPr>
          <a:r>
            <a:rPr lang="en-US" sz="2000" b="0" kern="1200" dirty="0" err="1"/>
            <a:t>Oorzaak</a:t>
          </a:r>
          <a:r>
            <a:rPr lang="en-US" sz="2000" b="0" kern="1200" dirty="0"/>
            <a:t> </a:t>
          </a:r>
          <a:r>
            <a:rPr lang="en-US" sz="2000" b="0" kern="1200" dirty="0" err="1"/>
            <a:t>inotropie</a:t>
          </a:r>
          <a:r>
            <a:rPr lang="en-US" sz="2000" b="0" kern="1200" dirty="0"/>
            <a:t> </a:t>
          </a:r>
          <a:r>
            <a:rPr lang="en-US" sz="2000" b="0" kern="1200" dirty="0" err="1"/>
            <a:t>behoefte</a:t>
          </a:r>
          <a:r>
            <a:rPr lang="en-US" sz="2000" b="0" kern="1200" dirty="0"/>
            <a:t> </a:t>
          </a:r>
          <a:r>
            <a:rPr lang="en-US" sz="2000" b="0" kern="1200" dirty="0" err="1"/>
            <a:t>niet</a:t>
          </a:r>
          <a:r>
            <a:rPr lang="en-US" sz="2000" b="0" kern="1200" dirty="0"/>
            <a:t> </a:t>
          </a:r>
          <a:r>
            <a:rPr lang="en-US" sz="2000" b="0" kern="1200" dirty="0" err="1"/>
            <a:t>gespecifieerd</a:t>
          </a:r>
          <a:endParaRPr lang="en-US" sz="2000" b="0" kern="1200" dirty="0"/>
        </a:p>
      </dsp:txBody>
      <dsp:txXfrm>
        <a:off x="5508110" y="673807"/>
        <a:ext cx="5006206" cy="30037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47CEA-DFE7-154A-887E-38874E4DD246}" type="datetimeFigureOut">
              <a:rPr lang="nl-NL" smtClean="0"/>
              <a:t>5-3-2026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D53B7-8B5B-3D41-80FE-086D9EA83090}" type="slidenum">
              <a:rPr lang="nl-NL" smtClean="0"/>
              <a:t>‹nr.›</a:t>
            </a:fld>
            <a:endParaRPr lang="nl-NL"/>
          </a:p>
        </p:txBody>
      </p:sp>
    </p:spTree>
    <p:extLst>
      <p:ext uri="{BB962C8B-B14F-4D97-AF65-F5344CB8AC3E}">
        <p14:creationId xmlns:p14="http://schemas.microsoft.com/office/powerpoint/2010/main" val="31853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a:t>
            </a:fld>
            <a:endParaRPr lang="nl-NL"/>
          </a:p>
        </p:txBody>
      </p:sp>
    </p:spTree>
    <p:extLst>
      <p:ext uri="{BB962C8B-B14F-4D97-AF65-F5344CB8AC3E}">
        <p14:creationId xmlns:p14="http://schemas.microsoft.com/office/powerpoint/2010/main" val="560156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err="1">
                <a:effectLst/>
                <a:latin typeface="TimesNewRomanPSMT"/>
              </a:rPr>
              <a:t>One</a:t>
            </a:r>
            <a:r>
              <a:rPr lang="nl-NL" sz="1800" dirty="0">
                <a:effectLst/>
                <a:latin typeface="TimesNewRomanPSMT"/>
              </a:rPr>
              <a:t> </a:t>
            </a:r>
            <a:r>
              <a:rPr lang="nl-NL" sz="1800" dirty="0" err="1">
                <a:effectLst/>
                <a:latin typeface="TimesNewRomanPSMT"/>
              </a:rPr>
              <a:t>hundred</a:t>
            </a:r>
            <a:r>
              <a:rPr lang="nl-NL" sz="1800" dirty="0">
                <a:effectLst/>
                <a:latin typeface="TimesNewRomanPSMT"/>
              </a:rPr>
              <a:t> </a:t>
            </a:r>
            <a:r>
              <a:rPr lang="nl-NL" sz="1800" dirty="0" err="1">
                <a:effectLst/>
                <a:latin typeface="TimesNewRomanPSMT"/>
              </a:rPr>
              <a:t>forty</a:t>
            </a:r>
            <a:r>
              <a:rPr lang="nl-NL" sz="1800" dirty="0">
                <a:effectLst/>
                <a:latin typeface="TimesNewRomanPSMT"/>
              </a:rPr>
              <a:t> </a:t>
            </a:r>
            <a:r>
              <a:rPr lang="nl-NL" sz="1800" dirty="0" err="1">
                <a:effectLst/>
                <a:latin typeface="TimesNewRomanPSMT"/>
              </a:rPr>
              <a:t>were</a:t>
            </a:r>
            <a:r>
              <a:rPr lang="nl-NL" sz="1800" dirty="0">
                <a:effectLst/>
                <a:latin typeface="TimesNewRomanPSMT"/>
              </a:rPr>
              <a:t> </a:t>
            </a:r>
            <a:r>
              <a:rPr lang="nl-NL" sz="1800" dirty="0" err="1">
                <a:effectLst/>
                <a:latin typeface="TimesNewRomanPSMT"/>
              </a:rPr>
              <a:t>excluded</a:t>
            </a:r>
            <a:r>
              <a:rPr lang="nl-NL" sz="1800" dirty="0">
                <a:effectLst/>
                <a:latin typeface="TimesNewRomanPSMT"/>
              </a:rPr>
              <a:t>, of </a:t>
            </a:r>
            <a:r>
              <a:rPr lang="nl-NL" sz="1800" dirty="0" err="1">
                <a:effectLst/>
                <a:latin typeface="TimesNewRomanPSMT"/>
              </a:rPr>
              <a:t>which</a:t>
            </a:r>
            <a:r>
              <a:rPr lang="nl-NL" sz="1800" dirty="0">
                <a:effectLst/>
                <a:latin typeface="TimesNewRomanPSMT"/>
              </a:rPr>
              <a:t> 112 had </a:t>
            </a:r>
            <a:r>
              <a:rPr lang="nl-NL" sz="1800" dirty="0" err="1">
                <a:effectLst/>
                <a:latin typeface="TimesNewRomanPSMT"/>
              </a:rPr>
              <a:t>neuromuscular</a:t>
            </a:r>
            <a:r>
              <a:rPr lang="nl-NL" sz="1800" dirty="0">
                <a:effectLst/>
                <a:latin typeface="TimesNewRomanPSMT"/>
              </a:rPr>
              <a:t> </a:t>
            </a:r>
            <a:r>
              <a:rPr lang="nl-NL" sz="1800" dirty="0" err="1">
                <a:effectLst/>
                <a:latin typeface="TimesNewRomanPSMT"/>
              </a:rPr>
              <a:t>diseases</a:t>
            </a:r>
            <a:r>
              <a:rPr lang="nl-NL" sz="1800" dirty="0">
                <a:effectLst/>
                <a:latin typeface="TimesNewRomanPSMT"/>
              </a:rPr>
              <a:t>, 24 </a:t>
            </a:r>
            <a:r>
              <a:rPr lang="nl-NL" sz="1800" dirty="0" err="1">
                <a:effectLst/>
                <a:latin typeface="TimesNewRomanPSMT"/>
              </a:rPr>
              <a:t>were</a:t>
            </a:r>
            <a:r>
              <a:rPr lang="nl-NL" sz="1800" dirty="0">
                <a:effectLst/>
                <a:latin typeface="TimesNewRomanPSMT"/>
              </a:rPr>
              <a:t> </a:t>
            </a:r>
            <a:r>
              <a:rPr lang="nl-NL" sz="1800" dirty="0" err="1">
                <a:effectLst/>
                <a:latin typeface="TimesNewRomanPSMT"/>
              </a:rPr>
              <a:t>extubated</a:t>
            </a:r>
            <a:r>
              <a:rPr lang="nl-NL" sz="1800" dirty="0">
                <a:effectLst/>
                <a:latin typeface="TimesNewRomanPSMT"/>
              </a:rPr>
              <a:t> </a:t>
            </a:r>
            <a:r>
              <a:rPr lang="nl-NL" sz="1800" dirty="0" err="1">
                <a:effectLst/>
                <a:latin typeface="TimesNewRomanPSMT"/>
              </a:rPr>
              <a:t>within</a:t>
            </a:r>
            <a:r>
              <a:rPr lang="nl-NL" sz="1800" dirty="0">
                <a:effectLst/>
                <a:latin typeface="TimesNewRomanPSMT"/>
              </a:rPr>
              <a:t> 48 h, </a:t>
            </a:r>
            <a:r>
              <a:rPr lang="nl-NL" sz="1800" dirty="0" err="1">
                <a:effectLst/>
                <a:latin typeface="TimesNewRomanPSMT"/>
              </a:rPr>
              <a:t>and</a:t>
            </a:r>
            <a:r>
              <a:rPr lang="nl-NL" sz="1800" dirty="0">
                <a:effectLst/>
                <a:latin typeface="TimesNewRomanPSMT"/>
              </a:rPr>
              <a:t> </a:t>
            </a:r>
            <a:r>
              <a:rPr lang="nl-NL" sz="1800" dirty="0" err="1">
                <a:effectLst/>
                <a:latin typeface="TimesNewRomanPSMT"/>
              </a:rPr>
              <a:t>four</a:t>
            </a:r>
            <a:r>
              <a:rPr lang="nl-NL" sz="1800" dirty="0">
                <a:effectLst/>
                <a:latin typeface="TimesNewRomanPSMT"/>
              </a:rPr>
              <a:t> </a:t>
            </a:r>
            <a:r>
              <a:rPr lang="nl-NL" sz="1800" dirty="0" err="1">
                <a:effectLst/>
                <a:latin typeface="TimesNewRomanPSMT"/>
              </a:rPr>
              <a:t>did</a:t>
            </a:r>
            <a:r>
              <a:rPr lang="nl-NL" sz="1800" dirty="0">
                <a:effectLst/>
                <a:latin typeface="TimesNewRomanPSMT"/>
              </a:rPr>
              <a:t> </a:t>
            </a:r>
            <a:r>
              <a:rPr lang="nl-NL" sz="1800" dirty="0" err="1">
                <a:effectLst/>
                <a:latin typeface="TimesNewRomanPSMT"/>
              </a:rPr>
              <a:t>not</a:t>
            </a:r>
            <a:r>
              <a:rPr lang="nl-NL" sz="1800" dirty="0">
                <a:effectLst/>
                <a:latin typeface="TimesNewRomanPSMT"/>
              </a:rPr>
              <a:t> </a:t>
            </a:r>
            <a:r>
              <a:rPr lang="nl-NL" sz="1800" dirty="0" err="1">
                <a:effectLst/>
                <a:latin typeface="TimesNewRomanPSMT"/>
              </a:rPr>
              <a:t>give</a:t>
            </a:r>
            <a:r>
              <a:rPr lang="nl-NL" sz="1800" dirty="0">
                <a:effectLst/>
                <a:latin typeface="TimesNewRomanPSMT"/>
              </a:rPr>
              <a:t> consent. </a:t>
            </a:r>
            <a:endParaRPr lang="nl-NL" dirty="0"/>
          </a:p>
          <a:p>
            <a:endParaRPr lang="nl-NL" dirty="0"/>
          </a:p>
        </p:txBody>
      </p:sp>
      <p:sp>
        <p:nvSpPr>
          <p:cNvPr id="4" name="Tijdelijke aanduiding voor dianummer 3"/>
          <p:cNvSpPr>
            <a:spLocks noGrp="1"/>
          </p:cNvSpPr>
          <p:nvPr>
            <p:ph type="sldNum" sz="quarter" idx="5"/>
          </p:nvPr>
        </p:nvSpPr>
        <p:spPr/>
        <p:txBody>
          <a:bodyPr/>
          <a:lstStyle/>
          <a:p>
            <a:fld id="{A14D53B7-8B5B-3D41-80FE-086D9EA83090}" type="slidenum">
              <a:rPr lang="nl-NL" smtClean="0"/>
              <a:t>15</a:t>
            </a:fld>
            <a:endParaRPr lang="nl-NL"/>
          </a:p>
        </p:txBody>
      </p:sp>
    </p:spTree>
    <p:extLst>
      <p:ext uri="{BB962C8B-B14F-4D97-AF65-F5344CB8AC3E}">
        <p14:creationId xmlns:p14="http://schemas.microsoft.com/office/powerpoint/2010/main" val="45339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IQR = </a:t>
            </a:r>
            <a:r>
              <a:rPr lang="nl-NL" dirty="0" err="1"/>
              <a:t>interquartil</a:t>
            </a:r>
            <a:r>
              <a:rPr lang="nl-NL" dirty="0"/>
              <a:t> range</a:t>
            </a:r>
          </a:p>
        </p:txBody>
      </p:sp>
      <p:sp>
        <p:nvSpPr>
          <p:cNvPr id="4" name="Tijdelijke aanduiding voor dianummer 3"/>
          <p:cNvSpPr>
            <a:spLocks noGrp="1"/>
          </p:cNvSpPr>
          <p:nvPr>
            <p:ph type="sldNum" sz="quarter" idx="5"/>
          </p:nvPr>
        </p:nvSpPr>
        <p:spPr/>
        <p:txBody>
          <a:bodyPr/>
          <a:lstStyle/>
          <a:p>
            <a:fld id="{A14D53B7-8B5B-3D41-80FE-086D9EA83090}" type="slidenum">
              <a:rPr lang="nl-NL" smtClean="0"/>
              <a:t>16</a:t>
            </a:fld>
            <a:endParaRPr lang="nl-NL"/>
          </a:p>
        </p:txBody>
      </p:sp>
    </p:spTree>
    <p:extLst>
      <p:ext uri="{BB962C8B-B14F-4D97-AF65-F5344CB8AC3E}">
        <p14:creationId xmlns:p14="http://schemas.microsoft.com/office/powerpoint/2010/main" val="2925780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TimesNewRomanPSMT"/>
              </a:rPr>
              <a:t>The </a:t>
            </a:r>
            <a:r>
              <a:rPr lang="nl-NL" sz="1800" dirty="0" err="1">
                <a:effectLst/>
                <a:latin typeface="TimesNewRomanPSMT"/>
              </a:rPr>
              <a:t>incidence</a:t>
            </a:r>
            <a:r>
              <a:rPr lang="nl-NL" sz="1800" dirty="0">
                <a:effectLst/>
                <a:latin typeface="TimesNewRomanPSMT"/>
              </a:rPr>
              <a:t> of withdrawal </a:t>
            </a:r>
            <a:r>
              <a:rPr lang="nl-NL" sz="1800" dirty="0" err="1">
                <a:effectLst/>
                <a:latin typeface="TimesNewRomanPSMT"/>
              </a:rPr>
              <a:t>syndrome</a:t>
            </a:r>
            <a:r>
              <a:rPr lang="nl-NL" sz="1800" dirty="0">
                <a:effectLst/>
                <a:latin typeface="TimesNewRomanPSMT"/>
              </a:rPr>
              <a:t> (WAT-1 score </a:t>
            </a:r>
            <a:r>
              <a:rPr lang="nl-NL" sz="1800" i="1" dirty="0">
                <a:effectLst/>
                <a:latin typeface="TimesNewRomanPS"/>
              </a:rPr>
              <a:t>≥ </a:t>
            </a:r>
            <a:r>
              <a:rPr lang="nl-NL" sz="1800" dirty="0">
                <a:effectLst/>
                <a:latin typeface="TimesNewRomanPSMT"/>
              </a:rPr>
              <a:t>3) in </a:t>
            </a:r>
            <a:r>
              <a:rPr lang="nl-NL" sz="1800" dirty="0" err="1">
                <a:effectLst/>
                <a:latin typeface="TimesNewRomanPSMT"/>
              </a:rPr>
              <a:t>the</a:t>
            </a:r>
            <a:r>
              <a:rPr lang="nl-NL" sz="1800" dirty="0">
                <a:effectLst/>
                <a:latin typeface="TimesNewRomanPSMT"/>
              </a:rPr>
              <a:t> </a:t>
            </a:r>
            <a:r>
              <a:rPr lang="nl-NL" sz="1800" dirty="0" err="1">
                <a:effectLst/>
                <a:latin typeface="TimesNewRomanPSMT"/>
              </a:rPr>
              <a:t>intervention</a:t>
            </a:r>
            <a:r>
              <a:rPr lang="nl-NL" sz="1800" dirty="0">
                <a:effectLst/>
                <a:latin typeface="TimesNewRomanPSMT"/>
              </a:rPr>
              <a:t> </a:t>
            </a:r>
            <a:r>
              <a:rPr lang="nl-NL" sz="1800" dirty="0" err="1">
                <a:effectLst/>
                <a:latin typeface="TimesNewRomanPSMT"/>
              </a:rPr>
              <a:t>group</a:t>
            </a:r>
            <a:r>
              <a:rPr lang="nl-NL" sz="1800" dirty="0">
                <a:effectLst/>
                <a:latin typeface="TimesNewRomanPSMT"/>
              </a:rPr>
              <a:t> was </a:t>
            </a:r>
            <a:r>
              <a:rPr lang="nl-NL" sz="1800" dirty="0" err="1">
                <a:effectLst/>
                <a:latin typeface="TimesNewRomanPSMT"/>
              </a:rPr>
              <a:t>significantly</a:t>
            </a:r>
            <a:r>
              <a:rPr lang="nl-NL" sz="1800" dirty="0">
                <a:effectLst/>
                <a:latin typeface="TimesNewRomanPSMT"/>
              </a:rPr>
              <a:t> </a:t>
            </a:r>
            <a:r>
              <a:rPr lang="nl-NL" sz="1800" dirty="0" err="1">
                <a:effectLst/>
                <a:latin typeface="TimesNewRomanPSMT"/>
              </a:rPr>
              <a:t>lower</a:t>
            </a:r>
            <a:r>
              <a:rPr lang="nl-NL" sz="1800" dirty="0">
                <a:effectLst/>
                <a:latin typeface="TimesNewRomanPSMT"/>
              </a:rPr>
              <a:t> </a:t>
            </a:r>
            <a:r>
              <a:rPr lang="nl-NL" sz="1800" dirty="0" err="1">
                <a:effectLst/>
                <a:latin typeface="TimesNewRomanPSMT"/>
              </a:rPr>
              <a:t>than</a:t>
            </a:r>
            <a:r>
              <a:rPr lang="nl-NL" sz="1800" dirty="0">
                <a:effectLst/>
                <a:latin typeface="TimesNewRomanPSMT"/>
              </a:rPr>
              <a:t> in </a:t>
            </a:r>
            <a:r>
              <a:rPr lang="nl-NL" sz="1800" dirty="0" err="1">
                <a:effectLst/>
                <a:latin typeface="TimesNewRomanPSMT"/>
              </a:rPr>
              <a:t>the</a:t>
            </a:r>
            <a:r>
              <a:rPr lang="nl-NL" sz="1800" dirty="0">
                <a:effectLst/>
                <a:latin typeface="TimesNewRomanPSMT"/>
              </a:rPr>
              <a:t> control </a:t>
            </a:r>
            <a:r>
              <a:rPr lang="nl-NL" sz="1800" dirty="0" err="1">
                <a:effectLst/>
                <a:latin typeface="TimesNewRomanPSMT"/>
              </a:rPr>
              <a:t>group</a:t>
            </a:r>
            <a:r>
              <a:rPr lang="nl-NL" sz="1800" dirty="0">
                <a:effectLst/>
                <a:latin typeface="TimesNewRomanPSMT"/>
              </a:rPr>
              <a:t> [6 (20%) vs. 16 (53.3%); </a:t>
            </a:r>
            <a:r>
              <a:rPr lang="nl-NL" sz="1800" i="1" dirty="0">
                <a:effectLst/>
                <a:latin typeface="TimesNewRomanPS"/>
              </a:rPr>
              <a:t>P </a:t>
            </a:r>
            <a:r>
              <a:rPr lang="nl-NL" sz="1800" dirty="0">
                <a:effectLst/>
                <a:latin typeface="TimesNewRomanPSMT"/>
              </a:rPr>
              <a:t>= 0.004]. </a:t>
            </a:r>
          </a:p>
          <a:p>
            <a:endParaRPr lang="nl-NL" sz="1800" dirty="0">
              <a:latin typeface="TimesNewRomanPSMT"/>
            </a:endParaRPr>
          </a:p>
          <a:p>
            <a:r>
              <a:rPr lang="nl-NL" sz="1800" dirty="0">
                <a:effectLst/>
                <a:latin typeface="TimesNewRomanPSMT"/>
              </a:rPr>
              <a:t>The </a:t>
            </a:r>
            <a:r>
              <a:rPr lang="nl-NL" sz="1800" dirty="0" err="1">
                <a:effectLst/>
                <a:latin typeface="TimesNewRomanPSMT"/>
              </a:rPr>
              <a:t>median</a:t>
            </a:r>
            <a:r>
              <a:rPr lang="nl-NL" sz="1800" dirty="0">
                <a:effectLst/>
                <a:latin typeface="TimesNewRomanPSMT"/>
              </a:rPr>
              <a:t> </a:t>
            </a:r>
            <a:r>
              <a:rPr lang="nl-NL" sz="1800" dirty="0" err="1">
                <a:effectLst/>
                <a:latin typeface="TimesNewRomanPSMT"/>
              </a:rPr>
              <a:t>duration</a:t>
            </a:r>
            <a:r>
              <a:rPr lang="nl-NL" sz="1800" dirty="0">
                <a:effectLst/>
                <a:latin typeface="TimesNewRomanPSMT"/>
              </a:rPr>
              <a:t> (</a:t>
            </a:r>
            <a:r>
              <a:rPr lang="nl-NL" sz="1800" dirty="0" err="1">
                <a:effectLst/>
                <a:latin typeface="TimesNewRomanPSMT"/>
              </a:rPr>
              <a:t>days</a:t>
            </a:r>
            <a:r>
              <a:rPr lang="nl-NL" sz="1800" dirty="0">
                <a:effectLst/>
                <a:latin typeface="TimesNewRomanPSMT"/>
              </a:rPr>
              <a:t>) </a:t>
            </a:r>
            <a:r>
              <a:rPr lang="nl-NL" sz="1800" dirty="0" err="1">
                <a:effectLst/>
                <a:latin typeface="TimesNewRomanPSMT"/>
              </a:rPr>
              <a:t>with</a:t>
            </a:r>
            <a:r>
              <a:rPr lang="nl-NL" sz="1800" dirty="0">
                <a:effectLst/>
                <a:latin typeface="TimesNewRomanPSMT"/>
              </a:rPr>
              <a:t> a WAT-1 score</a:t>
            </a:r>
            <a:r>
              <a:rPr lang="nl-NL" sz="1800" i="1" dirty="0">
                <a:effectLst/>
                <a:latin typeface="TimesNewRomanPS"/>
              </a:rPr>
              <a:t>≥</a:t>
            </a:r>
            <a:r>
              <a:rPr lang="nl-NL" sz="1800" dirty="0">
                <a:effectLst/>
                <a:latin typeface="TimesNewRomanPSMT"/>
              </a:rPr>
              <a:t>3 was </a:t>
            </a:r>
            <a:r>
              <a:rPr lang="nl-NL" sz="1800" dirty="0" err="1">
                <a:effectLst/>
                <a:latin typeface="TimesNewRomanPSMT"/>
              </a:rPr>
              <a:t>higher</a:t>
            </a:r>
            <a:r>
              <a:rPr lang="nl-NL" sz="1800" dirty="0">
                <a:effectLst/>
                <a:latin typeface="TimesNewRomanPSMT"/>
              </a:rPr>
              <a:t> in </a:t>
            </a:r>
            <a:r>
              <a:rPr lang="nl-NL" sz="1800" dirty="0" err="1">
                <a:effectLst/>
                <a:latin typeface="TimesNewRomanPSMT"/>
              </a:rPr>
              <a:t>the</a:t>
            </a:r>
            <a:r>
              <a:rPr lang="nl-NL" sz="1800" dirty="0">
                <a:effectLst/>
                <a:latin typeface="TimesNewRomanPSMT"/>
              </a:rPr>
              <a:t> control </a:t>
            </a:r>
            <a:r>
              <a:rPr lang="nl-NL" sz="1800" dirty="0" err="1">
                <a:effectLst/>
                <a:latin typeface="TimesNewRomanPSMT"/>
              </a:rPr>
              <a:t>group</a:t>
            </a:r>
            <a:r>
              <a:rPr lang="nl-NL" sz="1800" dirty="0">
                <a:effectLst/>
                <a:latin typeface="TimesNewRomanPSMT"/>
              </a:rPr>
              <a:t> </a:t>
            </a:r>
            <a:r>
              <a:rPr lang="nl-NL" sz="1800" dirty="0" err="1">
                <a:effectLst/>
                <a:latin typeface="TimesNewRomanPSMT"/>
              </a:rPr>
              <a:t>compared</a:t>
            </a:r>
            <a:r>
              <a:rPr lang="nl-NL" sz="1800" dirty="0">
                <a:effectLst/>
                <a:latin typeface="TimesNewRomanPSMT"/>
              </a:rPr>
              <a:t> </a:t>
            </a:r>
            <a:r>
              <a:rPr lang="nl-NL" sz="1800" dirty="0" err="1">
                <a:effectLst/>
                <a:latin typeface="TimesNewRomanPSMT"/>
              </a:rPr>
              <a:t>to</a:t>
            </a:r>
            <a:r>
              <a:rPr lang="nl-NL" sz="1800" dirty="0">
                <a:effectLst/>
                <a:latin typeface="TimesNewRomanPSMT"/>
              </a:rPr>
              <a:t> </a:t>
            </a:r>
            <a:r>
              <a:rPr lang="nl-NL" sz="1800" dirty="0" err="1">
                <a:effectLst/>
                <a:latin typeface="TimesNewRomanPSMT"/>
              </a:rPr>
              <a:t>the</a:t>
            </a:r>
            <a:r>
              <a:rPr lang="nl-NL" sz="1800" dirty="0">
                <a:effectLst/>
                <a:latin typeface="TimesNewRomanPSMT"/>
              </a:rPr>
              <a:t> </a:t>
            </a:r>
            <a:r>
              <a:rPr lang="nl-NL" sz="1800" dirty="0" err="1">
                <a:effectLst/>
                <a:latin typeface="TimesNewRomanPSMT"/>
              </a:rPr>
              <a:t>intervention</a:t>
            </a:r>
            <a:r>
              <a:rPr lang="nl-NL" sz="1800" dirty="0">
                <a:effectLst/>
                <a:latin typeface="TimesNewRomanPSMT"/>
              </a:rPr>
              <a:t> </a:t>
            </a:r>
            <a:r>
              <a:rPr lang="nl-NL" sz="1800" dirty="0" err="1">
                <a:effectLst/>
                <a:latin typeface="TimesNewRomanPSMT"/>
              </a:rPr>
              <a:t>group</a:t>
            </a:r>
            <a:r>
              <a:rPr lang="nl-NL" sz="1800" dirty="0">
                <a:effectLst/>
                <a:latin typeface="TimesNewRomanPSMT"/>
              </a:rPr>
              <a:t> [1 (IQR 0, 2) vs. 0 (IQR 0, 0); </a:t>
            </a:r>
            <a:r>
              <a:rPr lang="nl-NL" sz="1800" i="1" dirty="0">
                <a:effectLst/>
                <a:latin typeface="TimesNewRomanPS"/>
              </a:rPr>
              <a:t>P</a:t>
            </a:r>
            <a:r>
              <a:rPr lang="nl-NL" sz="1800" dirty="0">
                <a:effectLst/>
                <a:latin typeface="TimesNewRomanPSMT"/>
              </a:rPr>
              <a:t>=0.012]. </a:t>
            </a:r>
            <a:endParaRPr lang="nl-NL" sz="4000" dirty="0"/>
          </a:p>
          <a:p>
            <a:r>
              <a:rPr lang="nl-NL" sz="1800" dirty="0">
                <a:effectLst/>
                <a:latin typeface="TimesNewRomanPSMT"/>
              </a:rPr>
              <a:t>Adverse </a:t>
            </a:r>
            <a:r>
              <a:rPr lang="nl-NL" sz="1800" dirty="0" err="1">
                <a:effectLst/>
                <a:latin typeface="TimesNewRomanPSMT"/>
              </a:rPr>
              <a:t>effects</a:t>
            </a:r>
            <a:r>
              <a:rPr lang="nl-NL" sz="1800" dirty="0">
                <a:effectLst/>
                <a:latin typeface="TimesNewRomanPSMT"/>
              </a:rPr>
              <a:t> of </a:t>
            </a:r>
            <a:r>
              <a:rPr lang="nl-NL" sz="1800" dirty="0" err="1">
                <a:effectLst/>
                <a:latin typeface="TimesNewRomanPSMT"/>
              </a:rPr>
              <a:t>sedation</a:t>
            </a:r>
            <a:r>
              <a:rPr lang="nl-NL" sz="1800" dirty="0">
                <a:effectLst/>
                <a:latin typeface="TimesNewRomanPSMT"/>
              </a:rPr>
              <a:t>, </a:t>
            </a:r>
            <a:r>
              <a:rPr lang="nl-NL" sz="1800" dirty="0" err="1">
                <a:effectLst/>
                <a:latin typeface="TimesNewRomanPSMT"/>
              </a:rPr>
              <a:t>including</a:t>
            </a:r>
            <a:r>
              <a:rPr lang="nl-NL" sz="1800" dirty="0">
                <a:effectLst/>
                <a:latin typeface="TimesNewRomanPSMT"/>
              </a:rPr>
              <a:t> VAP </a:t>
            </a:r>
            <a:r>
              <a:rPr lang="nl-NL" sz="1800" dirty="0" err="1">
                <a:effectLst/>
                <a:latin typeface="TimesNewRomanPSMT"/>
              </a:rPr>
              <a:t>incidence</a:t>
            </a:r>
            <a:r>
              <a:rPr lang="nl-NL" sz="1800" dirty="0">
                <a:effectLst/>
                <a:latin typeface="TimesNewRomanPSMT"/>
              </a:rPr>
              <a:t>, </a:t>
            </a:r>
            <a:r>
              <a:rPr lang="nl-NL" sz="1800" dirty="0" err="1">
                <a:effectLst/>
                <a:latin typeface="TimesNewRomanPSMT"/>
              </a:rPr>
              <a:t>reintubations</a:t>
            </a:r>
            <a:r>
              <a:rPr lang="nl-NL" sz="1800" dirty="0">
                <a:effectLst/>
                <a:latin typeface="TimesNewRomanPSMT"/>
              </a:rPr>
              <a:t>, </a:t>
            </a:r>
            <a:r>
              <a:rPr lang="nl-NL" sz="1800" dirty="0" err="1">
                <a:effectLst/>
                <a:latin typeface="TimesNewRomanPSMT"/>
              </a:rPr>
              <a:t>and</a:t>
            </a:r>
            <a:r>
              <a:rPr lang="nl-NL" sz="1800" dirty="0">
                <a:effectLst/>
                <a:latin typeface="TimesNewRomanPSMT"/>
              </a:rPr>
              <a:t> </a:t>
            </a:r>
            <a:r>
              <a:rPr lang="nl-NL" sz="1800" dirty="0" err="1">
                <a:effectLst/>
                <a:latin typeface="TimesNewRomanPSMT"/>
              </a:rPr>
              <a:t>accidental</a:t>
            </a:r>
            <a:r>
              <a:rPr lang="nl-NL" sz="1800" dirty="0">
                <a:effectLst/>
                <a:latin typeface="TimesNewRomanPSMT"/>
              </a:rPr>
              <a:t> </a:t>
            </a:r>
            <a:r>
              <a:rPr lang="nl-NL" sz="1800" dirty="0" err="1">
                <a:effectLst/>
                <a:latin typeface="TimesNewRomanPSMT"/>
              </a:rPr>
              <a:t>loss</a:t>
            </a:r>
            <a:r>
              <a:rPr lang="nl-NL" sz="1800" dirty="0">
                <a:effectLst/>
                <a:latin typeface="TimesNewRomanPSMT"/>
              </a:rPr>
              <a:t> of </a:t>
            </a:r>
            <a:r>
              <a:rPr lang="nl-NL" sz="1800" dirty="0" err="1">
                <a:effectLst/>
                <a:latin typeface="TimesNewRomanPSMT"/>
              </a:rPr>
              <a:t>vascular</a:t>
            </a:r>
            <a:r>
              <a:rPr lang="nl-NL" sz="1800" dirty="0">
                <a:effectLst/>
                <a:latin typeface="TimesNewRomanPSMT"/>
              </a:rPr>
              <a:t> access, </a:t>
            </a:r>
            <a:r>
              <a:rPr lang="nl-NL" sz="1800" dirty="0" err="1">
                <a:effectLst/>
                <a:latin typeface="TimesNewRomanPSMT"/>
              </a:rPr>
              <a:t>were</a:t>
            </a:r>
            <a:r>
              <a:rPr lang="nl-NL" sz="1800" dirty="0">
                <a:effectLst/>
                <a:latin typeface="TimesNewRomanPSMT"/>
              </a:rPr>
              <a:t> </a:t>
            </a:r>
            <a:r>
              <a:rPr lang="nl-NL" sz="1800" dirty="0" err="1">
                <a:effectLst/>
                <a:latin typeface="TimesNewRomanPSMT"/>
              </a:rPr>
              <a:t>similar</a:t>
            </a:r>
            <a:r>
              <a:rPr lang="nl-NL" sz="1800" dirty="0">
                <a:effectLst/>
                <a:latin typeface="TimesNewRomanPSMT"/>
              </a:rPr>
              <a:t> </a:t>
            </a:r>
            <a:r>
              <a:rPr lang="nl-NL" sz="1800" dirty="0" err="1">
                <a:effectLst/>
                <a:latin typeface="TimesNewRomanPSMT"/>
              </a:rPr>
              <a:t>across</a:t>
            </a:r>
            <a:r>
              <a:rPr lang="nl-NL" sz="1800" dirty="0">
                <a:effectLst/>
                <a:latin typeface="TimesNewRomanPSMT"/>
              </a:rPr>
              <a:t> </a:t>
            </a:r>
            <a:r>
              <a:rPr lang="nl-NL" sz="1800" dirty="0" err="1">
                <a:effectLst/>
                <a:latin typeface="TimesNewRomanPSMT"/>
              </a:rPr>
              <a:t>the</a:t>
            </a:r>
            <a:r>
              <a:rPr lang="nl-NL" sz="1800" dirty="0">
                <a:effectLst/>
                <a:latin typeface="TimesNewRomanPSMT"/>
              </a:rPr>
              <a:t> </a:t>
            </a:r>
            <a:r>
              <a:rPr lang="nl-NL" sz="1800" dirty="0" err="1">
                <a:effectLst/>
                <a:latin typeface="TimesNewRomanPSMT"/>
              </a:rPr>
              <a:t>two</a:t>
            </a:r>
            <a:r>
              <a:rPr lang="nl-NL" sz="1800" dirty="0">
                <a:effectLst/>
                <a:latin typeface="TimesNewRomanPSMT"/>
              </a:rPr>
              <a:t> </a:t>
            </a:r>
            <a:r>
              <a:rPr lang="nl-NL" sz="1800" dirty="0" err="1">
                <a:effectLst/>
                <a:latin typeface="TimesNewRomanPSMT"/>
              </a:rPr>
              <a:t>groups</a:t>
            </a:r>
            <a:r>
              <a:rPr lang="nl-NL" sz="1800" dirty="0">
                <a:effectLst/>
                <a:latin typeface="TimesNewRomanPSMT"/>
              </a:rPr>
              <a:t> (</a:t>
            </a:r>
            <a:r>
              <a:rPr lang="nl-NL" sz="1800" dirty="0" err="1">
                <a:effectLst/>
                <a:latin typeface="TimesNewRomanPSMT"/>
              </a:rPr>
              <a:t>Table</a:t>
            </a:r>
            <a:r>
              <a:rPr lang="nl-NL" sz="1800" dirty="0">
                <a:effectLst/>
                <a:latin typeface="TimesNewRomanPSMT"/>
              </a:rPr>
              <a:t> </a:t>
            </a:r>
            <a:r>
              <a:rPr lang="nl-NL" sz="1800" dirty="0">
                <a:solidFill>
                  <a:srgbClr val="0000FF"/>
                </a:solidFill>
                <a:effectLst/>
                <a:latin typeface="TimesNewRomanPSMT"/>
              </a:rPr>
              <a:t>2</a:t>
            </a:r>
            <a:r>
              <a:rPr lang="nl-NL" sz="1800" dirty="0">
                <a:effectLst/>
                <a:latin typeface="TimesNewRomanPSMT"/>
              </a:rPr>
              <a:t>). </a:t>
            </a:r>
            <a:r>
              <a:rPr lang="nl-NL" sz="1800" dirty="0" err="1">
                <a:effectLst/>
                <a:latin typeface="TimesNewRomanPSMT"/>
              </a:rPr>
              <a:t>Similarly</a:t>
            </a:r>
            <a:r>
              <a:rPr lang="nl-NL" sz="1800" dirty="0">
                <a:effectLst/>
                <a:latin typeface="TimesNewRomanPSMT"/>
              </a:rPr>
              <a:t>, </a:t>
            </a:r>
            <a:r>
              <a:rPr lang="nl-NL" sz="1800" dirty="0" err="1">
                <a:effectLst/>
                <a:latin typeface="TimesNewRomanPSMT"/>
              </a:rPr>
              <a:t>the</a:t>
            </a:r>
            <a:r>
              <a:rPr lang="nl-NL" sz="1800" dirty="0">
                <a:effectLst/>
                <a:latin typeface="TimesNewRomanPSMT"/>
              </a:rPr>
              <a:t> </a:t>
            </a:r>
            <a:r>
              <a:rPr lang="nl-NL" sz="1800" dirty="0" err="1">
                <a:effectLst/>
                <a:latin typeface="TimesNewRomanPSMT"/>
              </a:rPr>
              <a:t>inci</a:t>
            </a:r>
            <a:r>
              <a:rPr lang="nl-NL" sz="1800" dirty="0">
                <a:effectLst/>
                <a:latin typeface="TimesNewRomanPSMT"/>
              </a:rPr>
              <a:t>- </a:t>
            </a:r>
            <a:r>
              <a:rPr lang="nl-NL" sz="1800" dirty="0" err="1">
                <a:effectLst/>
                <a:latin typeface="TimesNewRomanPSMT"/>
              </a:rPr>
              <a:t>dence</a:t>
            </a:r>
            <a:r>
              <a:rPr lang="nl-NL" sz="1800" dirty="0">
                <a:effectLst/>
                <a:latin typeface="TimesNewRomanPSMT"/>
              </a:rPr>
              <a:t> of </a:t>
            </a:r>
            <a:r>
              <a:rPr lang="nl-NL" sz="1800" i="1" dirty="0">
                <a:effectLst/>
                <a:latin typeface="TimesNewRomanPS"/>
              </a:rPr>
              <a:t>≥</a:t>
            </a:r>
            <a:r>
              <a:rPr lang="nl-NL" sz="1800" dirty="0">
                <a:effectLst/>
                <a:latin typeface="TimesNewRomanPSMT"/>
              </a:rPr>
              <a:t>stage 2 </a:t>
            </a:r>
            <a:r>
              <a:rPr lang="nl-NL" sz="1800" dirty="0" err="1">
                <a:effectLst/>
                <a:latin typeface="TimesNewRomanPSMT"/>
              </a:rPr>
              <a:t>pressure</a:t>
            </a:r>
            <a:r>
              <a:rPr lang="nl-NL" sz="1800" dirty="0">
                <a:effectLst/>
                <a:latin typeface="TimesNewRomanPSMT"/>
              </a:rPr>
              <a:t> </a:t>
            </a:r>
            <a:r>
              <a:rPr lang="nl-NL" sz="1800" dirty="0" err="1">
                <a:effectLst/>
                <a:latin typeface="TimesNewRomanPSMT"/>
              </a:rPr>
              <a:t>ulcers</a:t>
            </a:r>
            <a:r>
              <a:rPr lang="nl-NL" sz="1800" dirty="0">
                <a:effectLst/>
                <a:latin typeface="TimesNewRomanPSMT"/>
              </a:rPr>
              <a:t> was 10.3% in </a:t>
            </a:r>
            <a:r>
              <a:rPr lang="nl-NL" sz="1800" dirty="0" err="1">
                <a:effectLst/>
                <a:latin typeface="TimesNewRomanPSMT"/>
              </a:rPr>
              <a:t>the</a:t>
            </a:r>
            <a:r>
              <a:rPr lang="nl-NL" sz="1800" dirty="0">
                <a:effectLst/>
                <a:latin typeface="TimesNewRomanPSMT"/>
              </a:rPr>
              <a:t> </a:t>
            </a:r>
            <a:r>
              <a:rPr lang="nl-NL" sz="1800" dirty="0" err="1">
                <a:effectLst/>
                <a:latin typeface="TimesNewRomanPSMT"/>
              </a:rPr>
              <a:t>inter</a:t>
            </a:r>
            <a:r>
              <a:rPr lang="nl-NL" sz="1800" dirty="0">
                <a:effectLst/>
                <a:latin typeface="TimesNewRomanPSMT"/>
              </a:rPr>
              <a:t>- </a:t>
            </a:r>
            <a:r>
              <a:rPr lang="nl-NL" sz="1800" dirty="0" err="1">
                <a:effectLst/>
                <a:latin typeface="TimesNewRomanPSMT"/>
              </a:rPr>
              <a:t>vention</a:t>
            </a:r>
            <a:r>
              <a:rPr lang="nl-NL" sz="1800" dirty="0">
                <a:effectLst/>
                <a:latin typeface="TimesNewRomanPSMT"/>
              </a:rPr>
              <a:t> </a:t>
            </a:r>
            <a:r>
              <a:rPr lang="nl-NL" sz="1800" dirty="0" err="1">
                <a:effectLst/>
                <a:latin typeface="TimesNewRomanPSMT"/>
              </a:rPr>
              <a:t>group</a:t>
            </a:r>
            <a:r>
              <a:rPr lang="nl-NL" sz="1800" dirty="0">
                <a:effectLst/>
                <a:latin typeface="TimesNewRomanPSMT"/>
              </a:rPr>
              <a:t> </a:t>
            </a:r>
            <a:r>
              <a:rPr lang="nl-NL" sz="1800" dirty="0" err="1">
                <a:effectLst/>
                <a:latin typeface="TimesNewRomanPSMT"/>
              </a:rPr>
              <a:t>and</a:t>
            </a:r>
            <a:r>
              <a:rPr lang="nl-NL" sz="1800" dirty="0">
                <a:effectLst/>
                <a:latin typeface="TimesNewRomanPSMT"/>
              </a:rPr>
              <a:t> 16.3% in </a:t>
            </a:r>
            <a:r>
              <a:rPr lang="nl-NL" sz="1800" dirty="0" err="1">
                <a:effectLst/>
                <a:latin typeface="TimesNewRomanPSMT"/>
              </a:rPr>
              <a:t>the</a:t>
            </a:r>
            <a:r>
              <a:rPr lang="nl-NL" sz="1800" dirty="0">
                <a:effectLst/>
                <a:latin typeface="TimesNewRomanPSMT"/>
              </a:rPr>
              <a:t> control </a:t>
            </a:r>
            <a:r>
              <a:rPr lang="nl-NL" sz="1800" dirty="0" err="1">
                <a:effectLst/>
                <a:latin typeface="TimesNewRomanPSMT"/>
              </a:rPr>
              <a:t>group</a:t>
            </a:r>
            <a:r>
              <a:rPr lang="nl-NL" sz="1800" dirty="0">
                <a:effectLst/>
                <a:latin typeface="TimesNewRomanPSMT"/>
              </a:rPr>
              <a:t> (</a:t>
            </a:r>
            <a:r>
              <a:rPr lang="nl-NL" sz="1800" i="1" dirty="0">
                <a:effectLst/>
                <a:latin typeface="TimesNewRomanPS"/>
              </a:rPr>
              <a:t>P </a:t>
            </a:r>
            <a:r>
              <a:rPr lang="nl-NL" sz="1800" dirty="0">
                <a:effectLst/>
                <a:latin typeface="TimesNewRomanPSMT"/>
              </a:rPr>
              <a:t>= 0.118). </a:t>
            </a:r>
            <a:endParaRPr lang="nl-NL" dirty="0"/>
          </a:p>
          <a:p>
            <a:r>
              <a:rPr lang="nl-NL" sz="1800" dirty="0" err="1">
                <a:effectLst/>
                <a:latin typeface="TimesNewRomanPSMT"/>
              </a:rPr>
              <a:t>There</a:t>
            </a:r>
            <a:r>
              <a:rPr lang="nl-NL" sz="1800" dirty="0">
                <a:effectLst/>
                <a:latin typeface="TimesNewRomanPSMT"/>
              </a:rPr>
              <a:t> was no significant </a:t>
            </a:r>
            <a:r>
              <a:rPr lang="nl-NL" sz="1800" dirty="0" err="1">
                <a:effectLst/>
                <a:latin typeface="TimesNewRomanPSMT"/>
              </a:rPr>
              <a:t>difference</a:t>
            </a:r>
            <a:r>
              <a:rPr lang="nl-NL" sz="1800" dirty="0">
                <a:effectLst/>
                <a:latin typeface="TimesNewRomanPSMT"/>
              </a:rPr>
              <a:t> </a:t>
            </a:r>
            <a:r>
              <a:rPr lang="nl-NL" sz="1800" dirty="0" err="1">
                <a:effectLst/>
                <a:latin typeface="TimesNewRomanPSMT"/>
              </a:rPr>
              <a:t>across</a:t>
            </a:r>
            <a:r>
              <a:rPr lang="nl-NL" sz="1800" dirty="0">
                <a:effectLst/>
                <a:latin typeface="TimesNewRomanPSMT"/>
              </a:rPr>
              <a:t> </a:t>
            </a:r>
            <a:r>
              <a:rPr lang="nl-NL" sz="1800" dirty="0" err="1">
                <a:effectLst/>
                <a:latin typeface="TimesNewRomanPSMT"/>
              </a:rPr>
              <a:t>the</a:t>
            </a:r>
            <a:r>
              <a:rPr lang="nl-NL" sz="1800" dirty="0">
                <a:effectLst/>
                <a:latin typeface="TimesNewRomanPSMT"/>
              </a:rPr>
              <a:t> </a:t>
            </a:r>
            <a:r>
              <a:rPr lang="nl-NL" sz="1800" dirty="0" err="1">
                <a:effectLst/>
                <a:latin typeface="TimesNewRomanPSMT"/>
              </a:rPr>
              <a:t>two</a:t>
            </a:r>
            <a:r>
              <a:rPr lang="nl-NL" sz="1800" dirty="0">
                <a:effectLst/>
                <a:latin typeface="TimesNewRomanPSMT"/>
              </a:rPr>
              <a:t> </a:t>
            </a:r>
            <a:r>
              <a:rPr lang="nl-NL" sz="1800" dirty="0" err="1">
                <a:effectLst/>
                <a:latin typeface="TimesNewRomanPSMT"/>
              </a:rPr>
              <a:t>groups</a:t>
            </a:r>
            <a:r>
              <a:rPr lang="nl-NL" sz="1800" dirty="0">
                <a:effectLst/>
                <a:latin typeface="TimesNewRomanPSMT"/>
              </a:rPr>
              <a:t> in </a:t>
            </a:r>
            <a:r>
              <a:rPr lang="nl-NL" sz="1800" dirty="0" err="1">
                <a:effectLst/>
                <a:latin typeface="TimesNewRomanPSMT"/>
              </a:rPr>
              <a:t>the</a:t>
            </a:r>
            <a:r>
              <a:rPr lang="nl-NL" sz="1800" dirty="0">
                <a:effectLst/>
                <a:latin typeface="TimesNewRomanPSMT"/>
              </a:rPr>
              <a:t> </a:t>
            </a:r>
            <a:r>
              <a:rPr lang="nl-NL" sz="1800" dirty="0" err="1">
                <a:effectLst/>
                <a:latin typeface="TimesNewRomanPSMT"/>
              </a:rPr>
              <a:t>duration</a:t>
            </a:r>
            <a:r>
              <a:rPr lang="nl-NL" sz="1800" dirty="0">
                <a:effectLst/>
                <a:latin typeface="TimesNewRomanPSMT"/>
              </a:rPr>
              <a:t> of MV, PICU LOS, </a:t>
            </a:r>
            <a:r>
              <a:rPr lang="nl-NL" sz="1800" dirty="0" err="1">
                <a:effectLst/>
                <a:latin typeface="TimesNewRomanPSMT"/>
              </a:rPr>
              <a:t>tracheostomy</a:t>
            </a:r>
            <a:r>
              <a:rPr lang="nl-NL" sz="1800" dirty="0">
                <a:effectLst/>
                <a:latin typeface="TimesNewRomanPSMT"/>
              </a:rPr>
              <a:t> </a:t>
            </a:r>
            <a:r>
              <a:rPr lang="nl-NL" sz="1800" dirty="0" err="1">
                <a:effectLst/>
                <a:latin typeface="TimesNewRomanPSMT"/>
              </a:rPr>
              <a:t>rates</a:t>
            </a:r>
            <a:r>
              <a:rPr lang="nl-NL" sz="1800" dirty="0">
                <a:effectLst/>
                <a:latin typeface="TimesNewRomanPSMT"/>
              </a:rPr>
              <a:t>, </a:t>
            </a:r>
            <a:r>
              <a:rPr lang="nl-NL" sz="1800" dirty="0" err="1">
                <a:effectLst/>
                <a:latin typeface="TimesNewRomanPSMT"/>
              </a:rPr>
              <a:t>and</a:t>
            </a:r>
            <a:r>
              <a:rPr lang="nl-NL" sz="1800" dirty="0">
                <a:effectLst/>
                <a:latin typeface="TimesNewRomanPSMT"/>
              </a:rPr>
              <a:t> </a:t>
            </a:r>
            <a:r>
              <a:rPr lang="nl-NL" sz="1800" dirty="0" err="1">
                <a:effectLst/>
                <a:latin typeface="TimesNewRomanPSMT"/>
              </a:rPr>
              <a:t>requirement</a:t>
            </a:r>
            <a:r>
              <a:rPr lang="nl-NL" sz="1800" dirty="0">
                <a:effectLst/>
                <a:latin typeface="TimesNewRomanPSMT"/>
              </a:rPr>
              <a:t> of </a:t>
            </a:r>
            <a:r>
              <a:rPr lang="nl-NL" sz="1800" dirty="0" err="1">
                <a:effectLst/>
                <a:latin typeface="TimesNewRomanPSMT"/>
              </a:rPr>
              <a:t>neuromuscular</a:t>
            </a:r>
            <a:r>
              <a:rPr lang="nl-NL" sz="1800" dirty="0">
                <a:effectLst/>
                <a:latin typeface="TimesNewRomanPSMT"/>
              </a:rPr>
              <a:t> </a:t>
            </a:r>
            <a:r>
              <a:rPr lang="nl-NL" sz="1800" dirty="0" err="1">
                <a:effectLst/>
                <a:latin typeface="TimesNewRomanPSMT"/>
              </a:rPr>
              <a:t>blockade</a:t>
            </a:r>
            <a:r>
              <a:rPr lang="nl-NL" sz="1800" dirty="0">
                <a:effectLst/>
                <a:latin typeface="TimesNewRomanPSMT"/>
              </a:rPr>
              <a:t>. </a:t>
            </a:r>
            <a:r>
              <a:rPr lang="nl-NL" sz="1800" dirty="0" err="1">
                <a:effectLst/>
                <a:latin typeface="TimesNewRomanPSMT"/>
              </a:rPr>
              <a:t>However</a:t>
            </a:r>
            <a:r>
              <a:rPr lang="nl-NL" sz="1800" dirty="0">
                <a:effectLst/>
                <a:latin typeface="TimesNewRomanPSMT"/>
              </a:rPr>
              <a:t>, </a:t>
            </a:r>
            <a:r>
              <a:rPr lang="nl-NL" sz="1800" dirty="0" err="1">
                <a:effectLst/>
                <a:latin typeface="TimesNewRomanPSMT"/>
              </a:rPr>
              <a:t>there</a:t>
            </a:r>
            <a:r>
              <a:rPr lang="nl-NL" sz="1800" dirty="0">
                <a:effectLst/>
                <a:latin typeface="TimesNewRomanPSMT"/>
              </a:rPr>
              <a:t> was a </a:t>
            </a:r>
            <a:r>
              <a:rPr lang="nl-NL" sz="1800" dirty="0" err="1">
                <a:effectLst/>
                <a:latin typeface="TimesNewRomanPSMT"/>
              </a:rPr>
              <a:t>statistically</a:t>
            </a:r>
            <a:r>
              <a:rPr lang="nl-NL" sz="1800" dirty="0">
                <a:effectLst/>
                <a:latin typeface="TimesNewRomanPSMT"/>
              </a:rPr>
              <a:t> significant </a:t>
            </a:r>
            <a:r>
              <a:rPr lang="nl-NL" sz="1800" dirty="0" err="1">
                <a:effectLst/>
                <a:latin typeface="TimesNewRomanPSMT"/>
              </a:rPr>
              <a:t>difference</a:t>
            </a:r>
            <a:r>
              <a:rPr lang="nl-NL" sz="1800" dirty="0">
                <a:effectLst/>
                <a:latin typeface="TimesNewRomanPSMT"/>
              </a:rPr>
              <a:t> in </a:t>
            </a:r>
            <a:r>
              <a:rPr lang="nl-NL" sz="1800" dirty="0" err="1">
                <a:effectLst/>
                <a:latin typeface="TimesNewRomanPSMT"/>
              </a:rPr>
              <a:t>the</a:t>
            </a:r>
            <a:r>
              <a:rPr lang="nl-NL" sz="1800" dirty="0">
                <a:effectLst/>
                <a:latin typeface="TimesNewRomanPSMT"/>
              </a:rPr>
              <a:t> </a:t>
            </a:r>
            <a:r>
              <a:rPr lang="nl-NL" sz="1800" dirty="0" err="1">
                <a:effectLst/>
                <a:latin typeface="TimesNewRomanPSMT"/>
              </a:rPr>
              <a:t>inotropic</a:t>
            </a:r>
            <a:r>
              <a:rPr lang="nl-NL" sz="1800" dirty="0">
                <a:effectLst/>
                <a:latin typeface="TimesNewRomanPSMT"/>
              </a:rPr>
              <a:t> </a:t>
            </a:r>
            <a:r>
              <a:rPr lang="nl-NL" sz="1800" dirty="0" err="1">
                <a:effectLst/>
                <a:latin typeface="TimesNewRomanPSMT"/>
              </a:rPr>
              <a:t>requirement</a:t>
            </a:r>
            <a:r>
              <a:rPr lang="nl-NL" sz="1800" dirty="0">
                <a:effectLst/>
                <a:latin typeface="TimesNewRomanPSMT"/>
              </a:rPr>
              <a:t> in </a:t>
            </a:r>
            <a:r>
              <a:rPr lang="nl-NL" sz="1800" dirty="0" err="1">
                <a:effectLst/>
                <a:latin typeface="TimesNewRomanPSMT"/>
              </a:rPr>
              <a:t>the</a:t>
            </a:r>
            <a:r>
              <a:rPr lang="nl-NL" sz="1800" dirty="0">
                <a:effectLst/>
                <a:latin typeface="TimesNewRomanPSMT"/>
              </a:rPr>
              <a:t> </a:t>
            </a:r>
            <a:r>
              <a:rPr lang="nl-NL" sz="1800" dirty="0" err="1">
                <a:effectLst/>
                <a:latin typeface="TimesNewRomanPSMT"/>
              </a:rPr>
              <a:t>intervention</a:t>
            </a:r>
            <a:r>
              <a:rPr lang="nl-NL" sz="1800" dirty="0">
                <a:effectLst/>
                <a:latin typeface="TimesNewRomanPSMT"/>
              </a:rPr>
              <a:t> </a:t>
            </a:r>
            <a:r>
              <a:rPr lang="nl-NL" sz="1800" dirty="0" err="1">
                <a:effectLst/>
                <a:latin typeface="TimesNewRomanPSMT"/>
              </a:rPr>
              <a:t>group</a:t>
            </a:r>
            <a:r>
              <a:rPr lang="nl-NL" sz="1800" dirty="0">
                <a:effectLst/>
                <a:latin typeface="TimesNewRomanPSMT"/>
              </a:rPr>
              <a:t> </a:t>
            </a:r>
            <a:r>
              <a:rPr lang="nl-NL" sz="1800" dirty="0" err="1">
                <a:effectLst/>
                <a:latin typeface="TimesNewRomanPSMT"/>
              </a:rPr>
              <a:t>compared</a:t>
            </a:r>
            <a:r>
              <a:rPr lang="nl-NL" sz="1800" dirty="0">
                <a:effectLst/>
                <a:latin typeface="TimesNewRomanPSMT"/>
              </a:rPr>
              <a:t> </a:t>
            </a:r>
            <a:r>
              <a:rPr lang="nl-NL" sz="1800" dirty="0" err="1">
                <a:effectLst/>
                <a:latin typeface="TimesNewRomanPSMT"/>
              </a:rPr>
              <a:t>to</a:t>
            </a:r>
            <a:r>
              <a:rPr lang="nl-NL" sz="1800" dirty="0">
                <a:effectLst/>
                <a:latin typeface="TimesNewRomanPSMT"/>
              </a:rPr>
              <a:t> </a:t>
            </a:r>
            <a:r>
              <a:rPr lang="nl-NL" sz="1800" dirty="0" err="1">
                <a:effectLst/>
                <a:latin typeface="TimesNewRomanPSMT"/>
              </a:rPr>
              <a:t>the</a:t>
            </a:r>
            <a:r>
              <a:rPr lang="nl-NL" sz="1800" dirty="0">
                <a:effectLst/>
                <a:latin typeface="TimesNewRomanPSMT"/>
              </a:rPr>
              <a:t> con- trol </a:t>
            </a:r>
            <a:r>
              <a:rPr lang="nl-NL" sz="1800" dirty="0" err="1">
                <a:effectLst/>
                <a:latin typeface="TimesNewRomanPSMT"/>
              </a:rPr>
              <a:t>group</a:t>
            </a:r>
            <a:r>
              <a:rPr lang="nl-NL" sz="1800" dirty="0">
                <a:effectLst/>
                <a:latin typeface="TimesNewRomanPSMT"/>
              </a:rPr>
              <a:t> [20 (62.5%) vs.12 (37.5%); </a:t>
            </a:r>
            <a:r>
              <a:rPr lang="nl-NL" sz="1800" i="1" dirty="0">
                <a:effectLst/>
                <a:latin typeface="TimesNewRomanPS"/>
              </a:rPr>
              <a:t>P</a:t>
            </a:r>
            <a:r>
              <a:rPr lang="nl-NL" sz="1800" dirty="0">
                <a:effectLst/>
                <a:latin typeface="TimesNewRomanPSMT"/>
              </a:rPr>
              <a:t>=0.038]. </a:t>
            </a:r>
            <a:endParaRPr lang="nl-NL" dirty="0"/>
          </a:p>
          <a:p>
            <a:endParaRPr lang="nl-NL" dirty="0"/>
          </a:p>
          <a:p>
            <a:r>
              <a:rPr lang="nl-NL" sz="1200" dirty="0"/>
              <a:t>Geen significante verschillen: </a:t>
            </a:r>
          </a:p>
          <a:p>
            <a:pPr>
              <a:buFont typeface="Arial" panose="020B0604020202020204" pitchFamily="34" charset="0"/>
              <a:buChar char="•"/>
            </a:pPr>
            <a:r>
              <a:rPr lang="nl-NL" sz="1200" dirty="0"/>
              <a:t>Beademingsduur</a:t>
            </a:r>
          </a:p>
          <a:p>
            <a:pPr>
              <a:buFont typeface="Arial" panose="020B0604020202020204" pitchFamily="34" charset="0"/>
              <a:buChar char="•"/>
            </a:pPr>
            <a:r>
              <a:rPr lang="nl-NL" sz="1200" dirty="0"/>
              <a:t>PICU-ligduur</a:t>
            </a:r>
          </a:p>
          <a:p>
            <a:pPr>
              <a:buFont typeface="Arial" panose="020B0604020202020204" pitchFamily="34" charset="0"/>
              <a:buChar char="•"/>
            </a:pPr>
            <a:r>
              <a:rPr lang="nl-NL" sz="1200" dirty="0" err="1"/>
              <a:t>Tracheostomie</a:t>
            </a:r>
            <a:endParaRPr lang="nl-NL" sz="1200" dirty="0"/>
          </a:p>
          <a:p>
            <a:pPr>
              <a:buFont typeface="Arial" panose="020B0604020202020204" pitchFamily="34" charset="0"/>
              <a:buChar char="•"/>
            </a:pPr>
            <a:r>
              <a:rPr lang="nl-NL" sz="1200" dirty="0"/>
              <a:t>Neuromusculaire blokkade</a:t>
            </a:r>
          </a:p>
          <a:p>
            <a:pPr>
              <a:buFont typeface="Arial" panose="020B0604020202020204" pitchFamily="34" charset="0"/>
              <a:buChar char="•"/>
            </a:pPr>
            <a:r>
              <a:rPr lang="nl-NL" sz="1200" dirty="0"/>
              <a:t>VAP</a:t>
            </a:r>
          </a:p>
          <a:p>
            <a:pPr>
              <a:buFont typeface="Arial" panose="020B0604020202020204" pitchFamily="34" charset="0"/>
              <a:buChar char="•"/>
            </a:pPr>
            <a:r>
              <a:rPr lang="nl-NL" sz="1200" dirty="0"/>
              <a:t>Re-intubatie</a:t>
            </a:r>
          </a:p>
          <a:p>
            <a:pPr>
              <a:buFont typeface="Arial" panose="020B0604020202020204" pitchFamily="34" charset="0"/>
              <a:buChar char="•"/>
            </a:pPr>
            <a:r>
              <a:rPr lang="nl-NL" sz="1200" dirty="0"/>
              <a:t>Drukulcera</a:t>
            </a:r>
          </a:p>
          <a:p>
            <a:pPr>
              <a:buFont typeface="Arial" panose="020B0604020202020204" pitchFamily="34" charset="0"/>
              <a:buChar char="•"/>
            </a:pPr>
            <a:endParaRPr lang="nl-NL" sz="1200" dirty="0"/>
          </a:p>
          <a:p>
            <a:r>
              <a:rPr lang="nl-NL" sz="1200" b="1" dirty="0"/>
              <a:t>Wel significant:</a:t>
            </a:r>
          </a:p>
          <a:p>
            <a:r>
              <a:rPr lang="nl-NL" sz="1200" dirty="0"/>
              <a:t>Meer inotrope ondersteuning in rotatiegroep (p = 0,038).</a:t>
            </a:r>
          </a:p>
          <a:p>
            <a:endParaRPr lang="nl-NL" dirty="0"/>
          </a:p>
        </p:txBody>
      </p:sp>
      <p:sp>
        <p:nvSpPr>
          <p:cNvPr id="4" name="Tijdelijke aanduiding voor dianummer 3"/>
          <p:cNvSpPr>
            <a:spLocks noGrp="1"/>
          </p:cNvSpPr>
          <p:nvPr>
            <p:ph type="sldNum" sz="quarter" idx="5"/>
          </p:nvPr>
        </p:nvSpPr>
        <p:spPr/>
        <p:txBody>
          <a:bodyPr/>
          <a:lstStyle/>
          <a:p>
            <a:fld id="{A14D53B7-8B5B-3D41-80FE-086D9EA83090}" type="slidenum">
              <a:rPr lang="nl-NL" smtClean="0"/>
              <a:t>17</a:t>
            </a:fld>
            <a:endParaRPr lang="nl-NL"/>
          </a:p>
        </p:txBody>
      </p:sp>
    </p:spTree>
    <p:extLst>
      <p:ext uri="{BB962C8B-B14F-4D97-AF65-F5344CB8AC3E}">
        <p14:creationId xmlns:p14="http://schemas.microsoft.com/office/powerpoint/2010/main" val="1907973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4D53B7-8B5B-3D41-80FE-086D9EA83090}" type="slidenum">
              <a:rPr lang="nl-NL" smtClean="0"/>
              <a:t>18</a:t>
            </a:fld>
            <a:endParaRPr lang="nl-NL"/>
          </a:p>
        </p:txBody>
      </p:sp>
    </p:spTree>
    <p:extLst>
      <p:ext uri="{BB962C8B-B14F-4D97-AF65-F5344CB8AC3E}">
        <p14:creationId xmlns:p14="http://schemas.microsoft.com/office/powerpoint/2010/main" val="4119074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4D53B7-8B5B-3D41-80FE-086D9EA83090}" type="slidenum">
              <a:rPr lang="nl-NL" smtClean="0"/>
              <a:t>19</a:t>
            </a:fld>
            <a:endParaRPr lang="nl-NL"/>
          </a:p>
        </p:txBody>
      </p:sp>
    </p:spTree>
    <p:extLst>
      <p:ext uri="{BB962C8B-B14F-4D97-AF65-F5344CB8AC3E}">
        <p14:creationId xmlns:p14="http://schemas.microsoft.com/office/powerpoint/2010/main" val="59605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4D53B7-8B5B-3D41-80FE-086D9EA83090}" type="slidenum">
              <a:rPr lang="nl-NL" smtClean="0"/>
              <a:t>20</a:t>
            </a:fld>
            <a:endParaRPr lang="nl-NL"/>
          </a:p>
        </p:txBody>
      </p:sp>
    </p:spTree>
    <p:extLst>
      <p:ext uri="{BB962C8B-B14F-4D97-AF65-F5344CB8AC3E}">
        <p14:creationId xmlns:p14="http://schemas.microsoft.com/office/powerpoint/2010/main" val="29248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a:t>
            </a:fld>
            <a:endParaRPr lang="nl-NL"/>
          </a:p>
        </p:txBody>
      </p:sp>
    </p:spTree>
    <p:extLst>
      <p:ext uri="{BB962C8B-B14F-4D97-AF65-F5344CB8AC3E}">
        <p14:creationId xmlns:p14="http://schemas.microsoft.com/office/powerpoint/2010/main" val="322116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7509B-FAD4-90D4-1EA9-A04F8BB4A5C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2E1ED3D-634E-2D73-ABE5-891CE29F6B6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F99BE65-D9D8-65F6-F919-75E21F8F0DF2}"/>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AFFE24AD-CC8E-67F6-A908-E1557A217967}"/>
              </a:ext>
            </a:extLst>
          </p:cNvPr>
          <p:cNvSpPr>
            <a:spLocks noGrp="1"/>
          </p:cNvSpPr>
          <p:nvPr>
            <p:ph type="sldNum" sz="quarter" idx="5"/>
          </p:nvPr>
        </p:nvSpPr>
        <p:spPr/>
        <p:txBody>
          <a:bodyPr/>
          <a:lstStyle/>
          <a:p>
            <a:fld id="{7664705B-BA61-44C3-B827-071B55B257D1}" type="slidenum">
              <a:rPr lang="nl-NL" smtClean="0"/>
              <a:t>3</a:t>
            </a:fld>
            <a:endParaRPr lang="nl-NL"/>
          </a:p>
        </p:txBody>
      </p:sp>
    </p:spTree>
    <p:extLst>
      <p:ext uri="{BB962C8B-B14F-4D97-AF65-F5344CB8AC3E}">
        <p14:creationId xmlns:p14="http://schemas.microsoft.com/office/powerpoint/2010/main" val="3269212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4D53B7-8B5B-3D41-80FE-086D9EA83090}" type="slidenum">
              <a:rPr lang="nl-NL" smtClean="0"/>
              <a:t>4</a:t>
            </a:fld>
            <a:endParaRPr lang="nl-NL"/>
          </a:p>
        </p:txBody>
      </p:sp>
    </p:spTree>
    <p:extLst>
      <p:ext uri="{BB962C8B-B14F-4D97-AF65-F5344CB8AC3E}">
        <p14:creationId xmlns:p14="http://schemas.microsoft.com/office/powerpoint/2010/main" val="351176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4D53B7-8B5B-3D41-80FE-086D9EA83090}" type="slidenum">
              <a:rPr lang="nl-NL" smtClean="0"/>
              <a:t>5</a:t>
            </a:fld>
            <a:endParaRPr lang="nl-NL"/>
          </a:p>
        </p:txBody>
      </p:sp>
    </p:spTree>
    <p:extLst>
      <p:ext uri="{BB962C8B-B14F-4D97-AF65-F5344CB8AC3E}">
        <p14:creationId xmlns:p14="http://schemas.microsoft.com/office/powerpoint/2010/main" val="158730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3B667-558E-CC31-CDDE-65A79121856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4EE530F-0F38-2855-E0AA-4E5DEDE25C3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CDC9ACA-BB6A-DAC3-7380-E945CA66AEF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332F3C9-5CF6-884A-82CF-3A99ED28E00B}"/>
              </a:ext>
            </a:extLst>
          </p:cNvPr>
          <p:cNvSpPr>
            <a:spLocks noGrp="1"/>
          </p:cNvSpPr>
          <p:nvPr>
            <p:ph type="sldNum" sz="quarter" idx="5"/>
          </p:nvPr>
        </p:nvSpPr>
        <p:spPr/>
        <p:txBody>
          <a:bodyPr/>
          <a:lstStyle/>
          <a:p>
            <a:fld id="{A14D53B7-8B5B-3D41-80FE-086D9EA83090}" type="slidenum">
              <a:rPr lang="nl-NL" smtClean="0"/>
              <a:t>6</a:t>
            </a:fld>
            <a:endParaRPr lang="nl-NL"/>
          </a:p>
        </p:txBody>
      </p:sp>
    </p:spTree>
    <p:extLst>
      <p:ext uri="{BB962C8B-B14F-4D97-AF65-F5344CB8AC3E}">
        <p14:creationId xmlns:p14="http://schemas.microsoft.com/office/powerpoint/2010/main" val="48905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4D53B7-8B5B-3D41-80FE-086D9EA83090}" type="slidenum">
              <a:rPr lang="nl-NL" smtClean="0"/>
              <a:t>8</a:t>
            </a:fld>
            <a:endParaRPr lang="nl-NL"/>
          </a:p>
        </p:txBody>
      </p:sp>
    </p:spTree>
    <p:extLst>
      <p:ext uri="{BB962C8B-B14F-4D97-AF65-F5344CB8AC3E}">
        <p14:creationId xmlns:p14="http://schemas.microsoft.com/office/powerpoint/2010/main" val="3918718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4D53B7-8B5B-3D41-80FE-086D9EA83090}" type="slidenum">
              <a:rPr lang="nl-NL" smtClean="0"/>
              <a:t>9</a:t>
            </a:fld>
            <a:endParaRPr lang="nl-NL"/>
          </a:p>
        </p:txBody>
      </p:sp>
    </p:spTree>
    <p:extLst>
      <p:ext uri="{BB962C8B-B14F-4D97-AF65-F5344CB8AC3E}">
        <p14:creationId xmlns:p14="http://schemas.microsoft.com/office/powerpoint/2010/main" val="3300462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COMFORT B schaal: </a:t>
            </a:r>
          </a:p>
          <a:p>
            <a:r>
              <a:rPr lang="nl-NL" dirty="0"/>
              <a:t>Alertheid, kalmte/agitaties, respiratoire respons, lichamelijke beweging, spierspanning en gelaatsspanning. Elke factor kan worden gescoord met waarden variërend van 1 tot 5, wat resulteert in totaalscores tussen 6 en 30 punten </a:t>
            </a:r>
          </a:p>
          <a:p>
            <a:endParaRPr lang="nl-NL" dirty="0"/>
          </a:p>
          <a:p>
            <a:r>
              <a:rPr lang="nl-NL" dirty="0"/>
              <a:t>COMFORT-B-scoring voor alle leeftijdsgroepen en de FLACC-schaal (Face, </a:t>
            </a:r>
            <a:r>
              <a:rPr lang="nl-NL" dirty="0" err="1"/>
              <a:t>Legs</a:t>
            </a:r>
            <a:r>
              <a:rPr lang="nl-NL" dirty="0"/>
              <a:t>, Activity, </a:t>
            </a:r>
            <a:r>
              <a:rPr lang="nl-NL" dirty="0" err="1"/>
              <a:t>Cry</a:t>
            </a:r>
            <a:r>
              <a:rPr lang="nl-NL" dirty="0"/>
              <a:t>, </a:t>
            </a:r>
            <a:r>
              <a:rPr lang="nl-NL" dirty="0" err="1"/>
              <a:t>Consolability</a:t>
            </a:r>
            <a:r>
              <a:rPr lang="nl-NL" dirty="0"/>
              <a:t>) voor kinderen jonger dan 7 jaar werd elke vierde uur gebruikt om de sedatie te titreren en een adequate diepte te bereiken in beide groepen, zoals weergegeven in Figuur 1.</a:t>
            </a:r>
          </a:p>
          <a:p>
            <a:r>
              <a:rPr lang="nl-NL" dirty="0"/>
              <a:t>Een score tussen 11–22 werd beschouwd als optimale sedatie, 6–10 betekende </a:t>
            </a:r>
            <a:r>
              <a:rPr lang="nl-NL" dirty="0" err="1"/>
              <a:t>oversedatie</a:t>
            </a:r>
            <a:r>
              <a:rPr lang="nl-NL" dirty="0"/>
              <a:t> en 23–30 </a:t>
            </a:r>
            <a:r>
              <a:rPr lang="nl-NL" dirty="0" err="1"/>
              <a:t>ondersedatie</a:t>
            </a:r>
            <a:r>
              <a:rPr lang="nl-NL" dirty="0"/>
              <a:t> [9].</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A14D53B7-8B5B-3D41-80FE-086D9EA83090}" type="slidenum">
              <a:rPr lang="nl-NL" smtClean="0"/>
              <a:t>11</a:t>
            </a:fld>
            <a:endParaRPr lang="nl-NL"/>
          </a:p>
        </p:txBody>
      </p:sp>
    </p:spTree>
    <p:extLst>
      <p:ext uri="{BB962C8B-B14F-4D97-AF65-F5344CB8AC3E}">
        <p14:creationId xmlns:p14="http://schemas.microsoft.com/office/powerpoint/2010/main" val="2919470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D9443-9891-D6AA-18D8-F097291218A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3DDC570-5E84-55F2-4955-3EEC2A1920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7EF4D2F-D397-DF9D-E76A-E27FB68B3905}"/>
              </a:ext>
            </a:extLst>
          </p:cNvPr>
          <p:cNvSpPr>
            <a:spLocks noGrp="1"/>
          </p:cNvSpPr>
          <p:nvPr>
            <p:ph type="dt" sz="half" idx="10"/>
          </p:nvPr>
        </p:nvSpPr>
        <p:spPr/>
        <p:txBody>
          <a:bodyPr/>
          <a:lstStyle/>
          <a:p>
            <a:fld id="{58108489-BA57-4946-9C0A-A1950599D638}" type="datetimeFigureOut">
              <a:rPr lang="nl-NL" smtClean="0"/>
              <a:t>5-3-2026</a:t>
            </a:fld>
            <a:endParaRPr lang="nl-NL"/>
          </a:p>
        </p:txBody>
      </p:sp>
      <p:sp>
        <p:nvSpPr>
          <p:cNvPr id="5" name="Tijdelijke aanduiding voor voettekst 4">
            <a:extLst>
              <a:ext uri="{FF2B5EF4-FFF2-40B4-BE49-F238E27FC236}">
                <a16:creationId xmlns:a16="http://schemas.microsoft.com/office/drawing/2014/main" id="{218FE6EA-993D-5109-F772-9956AC88485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A15165-6918-36C9-72D0-FB133EEADDFA}"/>
              </a:ext>
            </a:extLst>
          </p:cNvPr>
          <p:cNvSpPr>
            <a:spLocks noGrp="1"/>
          </p:cNvSpPr>
          <p:nvPr>
            <p:ph type="sldNum" sz="quarter" idx="12"/>
          </p:nvPr>
        </p:nvSpPr>
        <p:spPr/>
        <p:txBody>
          <a:bodyPr/>
          <a:lstStyle/>
          <a:p>
            <a:fld id="{E393B47C-7F3A-DE4D-8D9B-0390160487FC}" type="slidenum">
              <a:rPr lang="nl-NL" smtClean="0"/>
              <a:t>‹nr.›</a:t>
            </a:fld>
            <a:endParaRPr lang="nl-NL"/>
          </a:p>
        </p:txBody>
      </p:sp>
    </p:spTree>
    <p:extLst>
      <p:ext uri="{BB962C8B-B14F-4D97-AF65-F5344CB8AC3E}">
        <p14:creationId xmlns:p14="http://schemas.microsoft.com/office/powerpoint/2010/main" val="89689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6B1C7-DD1B-0A65-98AA-9A461A028E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B4F9BE8-40E9-AB9F-8B8B-731961AF9E2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B19882F-078A-B2E5-7670-C898E04293DF}"/>
              </a:ext>
            </a:extLst>
          </p:cNvPr>
          <p:cNvSpPr>
            <a:spLocks noGrp="1"/>
          </p:cNvSpPr>
          <p:nvPr>
            <p:ph type="dt" sz="half" idx="10"/>
          </p:nvPr>
        </p:nvSpPr>
        <p:spPr/>
        <p:txBody>
          <a:bodyPr/>
          <a:lstStyle/>
          <a:p>
            <a:fld id="{58108489-BA57-4946-9C0A-A1950599D638}" type="datetimeFigureOut">
              <a:rPr lang="nl-NL" smtClean="0"/>
              <a:t>5-3-2026</a:t>
            </a:fld>
            <a:endParaRPr lang="nl-NL"/>
          </a:p>
        </p:txBody>
      </p:sp>
      <p:sp>
        <p:nvSpPr>
          <p:cNvPr id="5" name="Tijdelijke aanduiding voor voettekst 4">
            <a:extLst>
              <a:ext uri="{FF2B5EF4-FFF2-40B4-BE49-F238E27FC236}">
                <a16:creationId xmlns:a16="http://schemas.microsoft.com/office/drawing/2014/main" id="{B8A70ACC-1BEB-7A10-CD98-01445F03FC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987917-5E34-10C5-A552-86993C2C618A}"/>
              </a:ext>
            </a:extLst>
          </p:cNvPr>
          <p:cNvSpPr>
            <a:spLocks noGrp="1"/>
          </p:cNvSpPr>
          <p:nvPr>
            <p:ph type="sldNum" sz="quarter" idx="12"/>
          </p:nvPr>
        </p:nvSpPr>
        <p:spPr/>
        <p:txBody>
          <a:bodyPr/>
          <a:lstStyle/>
          <a:p>
            <a:fld id="{E393B47C-7F3A-DE4D-8D9B-0390160487FC}" type="slidenum">
              <a:rPr lang="nl-NL" smtClean="0"/>
              <a:t>‹nr.›</a:t>
            </a:fld>
            <a:endParaRPr lang="nl-NL"/>
          </a:p>
        </p:txBody>
      </p:sp>
    </p:spTree>
    <p:extLst>
      <p:ext uri="{BB962C8B-B14F-4D97-AF65-F5344CB8AC3E}">
        <p14:creationId xmlns:p14="http://schemas.microsoft.com/office/powerpoint/2010/main" val="176781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DE81099-89D6-BACB-3D49-CC2DCC64AC6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1F737A0-AD03-31E8-4D72-79F22E7CAEF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1A063DE-38A9-F0E6-3437-A4F2CC974D2D}"/>
              </a:ext>
            </a:extLst>
          </p:cNvPr>
          <p:cNvSpPr>
            <a:spLocks noGrp="1"/>
          </p:cNvSpPr>
          <p:nvPr>
            <p:ph type="dt" sz="half" idx="10"/>
          </p:nvPr>
        </p:nvSpPr>
        <p:spPr/>
        <p:txBody>
          <a:bodyPr/>
          <a:lstStyle/>
          <a:p>
            <a:fld id="{58108489-BA57-4946-9C0A-A1950599D638}" type="datetimeFigureOut">
              <a:rPr lang="nl-NL" smtClean="0"/>
              <a:t>5-3-2026</a:t>
            </a:fld>
            <a:endParaRPr lang="nl-NL"/>
          </a:p>
        </p:txBody>
      </p:sp>
      <p:sp>
        <p:nvSpPr>
          <p:cNvPr id="5" name="Tijdelijke aanduiding voor voettekst 4">
            <a:extLst>
              <a:ext uri="{FF2B5EF4-FFF2-40B4-BE49-F238E27FC236}">
                <a16:creationId xmlns:a16="http://schemas.microsoft.com/office/drawing/2014/main" id="{BC24A39A-66CF-0C10-0873-69CDBAB0BD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1AD1B8-7F40-E7A5-6F07-C78554D629B6}"/>
              </a:ext>
            </a:extLst>
          </p:cNvPr>
          <p:cNvSpPr>
            <a:spLocks noGrp="1"/>
          </p:cNvSpPr>
          <p:nvPr>
            <p:ph type="sldNum" sz="quarter" idx="12"/>
          </p:nvPr>
        </p:nvSpPr>
        <p:spPr/>
        <p:txBody>
          <a:bodyPr/>
          <a:lstStyle/>
          <a:p>
            <a:fld id="{E393B47C-7F3A-DE4D-8D9B-0390160487FC}" type="slidenum">
              <a:rPr lang="nl-NL" smtClean="0"/>
              <a:t>‹nr.›</a:t>
            </a:fld>
            <a:endParaRPr lang="nl-NL"/>
          </a:p>
        </p:txBody>
      </p:sp>
    </p:spTree>
    <p:extLst>
      <p:ext uri="{BB962C8B-B14F-4D97-AF65-F5344CB8AC3E}">
        <p14:creationId xmlns:p14="http://schemas.microsoft.com/office/powerpoint/2010/main" val="201276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dia met subtitel zonder beeld 1">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0B8FC82-B2D7-4277-A3F9-11F9C6775F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2" cy="685800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F40FA24-7A5D-49CB-834F-4190E2A4EB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265690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210475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100859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D861E-3B95-93CB-24F4-4BC0DD50948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60F037F-BAD0-996C-CBB7-3EA6258BBEF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F874B20-6170-541A-D62B-8A40EEC09D4D}"/>
              </a:ext>
            </a:extLst>
          </p:cNvPr>
          <p:cNvSpPr>
            <a:spLocks noGrp="1"/>
          </p:cNvSpPr>
          <p:nvPr>
            <p:ph type="dt" sz="half" idx="10"/>
          </p:nvPr>
        </p:nvSpPr>
        <p:spPr/>
        <p:txBody>
          <a:bodyPr/>
          <a:lstStyle/>
          <a:p>
            <a:fld id="{58108489-BA57-4946-9C0A-A1950599D638}" type="datetimeFigureOut">
              <a:rPr lang="nl-NL" smtClean="0"/>
              <a:t>5-3-2026</a:t>
            </a:fld>
            <a:endParaRPr lang="nl-NL"/>
          </a:p>
        </p:txBody>
      </p:sp>
      <p:sp>
        <p:nvSpPr>
          <p:cNvPr id="5" name="Tijdelijke aanduiding voor voettekst 4">
            <a:extLst>
              <a:ext uri="{FF2B5EF4-FFF2-40B4-BE49-F238E27FC236}">
                <a16:creationId xmlns:a16="http://schemas.microsoft.com/office/drawing/2014/main" id="{A9961600-2126-4053-1A01-375583896A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A4930CF-1E5B-3A48-58A8-6176C94E584A}"/>
              </a:ext>
            </a:extLst>
          </p:cNvPr>
          <p:cNvSpPr>
            <a:spLocks noGrp="1"/>
          </p:cNvSpPr>
          <p:nvPr>
            <p:ph type="sldNum" sz="quarter" idx="12"/>
          </p:nvPr>
        </p:nvSpPr>
        <p:spPr/>
        <p:txBody>
          <a:bodyPr/>
          <a:lstStyle/>
          <a:p>
            <a:fld id="{E393B47C-7F3A-DE4D-8D9B-0390160487FC}" type="slidenum">
              <a:rPr lang="nl-NL" smtClean="0"/>
              <a:t>‹nr.›</a:t>
            </a:fld>
            <a:endParaRPr lang="nl-NL"/>
          </a:p>
        </p:txBody>
      </p:sp>
    </p:spTree>
    <p:extLst>
      <p:ext uri="{BB962C8B-B14F-4D97-AF65-F5344CB8AC3E}">
        <p14:creationId xmlns:p14="http://schemas.microsoft.com/office/powerpoint/2010/main" val="290507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6FB5F6-BECE-36C3-0A31-8985D947E58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757D602-D310-22A1-603B-CC9B35C71E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CD9E7E2-FFF7-BFBA-99B1-703709FDBCE0}"/>
              </a:ext>
            </a:extLst>
          </p:cNvPr>
          <p:cNvSpPr>
            <a:spLocks noGrp="1"/>
          </p:cNvSpPr>
          <p:nvPr>
            <p:ph type="dt" sz="half" idx="10"/>
          </p:nvPr>
        </p:nvSpPr>
        <p:spPr/>
        <p:txBody>
          <a:bodyPr/>
          <a:lstStyle/>
          <a:p>
            <a:fld id="{58108489-BA57-4946-9C0A-A1950599D638}" type="datetimeFigureOut">
              <a:rPr lang="nl-NL" smtClean="0"/>
              <a:t>5-3-2026</a:t>
            </a:fld>
            <a:endParaRPr lang="nl-NL"/>
          </a:p>
        </p:txBody>
      </p:sp>
      <p:sp>
        <p:nvSpPr>
          <p:cNvPr id="5" name="Tijdelijke aanduiding voor voettekst 4">
            <a:extLst>
              <a:ext uri="{FF2B5EF4-FFF2-40B4-BE49-F238E27FC236}">
                <a16:creationId xmlns:a16="http://schemas.microsoft.com/office/drawing/2014/main" id="{611A6FA1-15F1-F61E-93D4-C4696109148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1A5275-177E-BEBE-75E3-90D93216D15C}"/>
              </a:ext>
            </a:extLst>
          </p:cNvPr>
          <p:cNvSpPr>
            <a:spLocks noGrp="1"/>
          </p:cNvSpPr>
          <p:nvPr>
            <p:ph type="sldNum" sz="quarter" idx="12"/>
          </p:nvPr>
        </p:nvSpPr>
        <p:spPr/>
        <p:txBody>
          <a:bodyPr/>
          <a:lstStyle/>
          <a:p>
            <a:fld id="{E393B47C-7F3A-DE4D-8D9B-0390160487FC}" type="slidenum">
              <a:rPr lang="nl-NL" smtClean="0"/>
              <a:t>‹nr.›</a:t>
            </a:fld>
            <a:endParaRPr lang="nl-NL"/>
          </a:p>
        </p:txBody>
      </p:sp>
    </p:spTree>
    <p:extLst>
      <p:ext uri="{BB962C8B-B14F-4D97-AF65-F5344CB8AC3E}">
        <p14:creationId xmlns:p14="http://schemas.microsoft.com/office/powerpoint/2010/main" val="181022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1A5243-C5F5-41F0-188B-97657F8EFC3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AAF00C5-EE95-EED0-4353-6A5E65B6DD7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CF3BAA1-465B-25D9-3E30-B41D9969511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3DC19DF-EE84-14D6-61C0-D15FA4F0AC3E}"/>
              </a:ext>
            </a:extLst>
          </p:cNvPr>
          <p:cNvSpPr>
            <a:spLocks noGrp="1"/>
          </p:cNvSpPr>
          <p:nvPr>
            <p:ph type="dt" sz="half" idx="10"/>
          </p:nvPr>
        </p:nvSpPr>
        <p:spPr/>
        <p:txBody>
          <a:bodyPr/>
          <a:lstStyle/>
          <a:p>
            <a:fld id="{58108489-BA57-4946-9C0A-A1950599D638}" type="datetimeFigureOut">
              <a:rPr lang="nl-NL" smtClean="0"/>
              <a:t>5-3-2026</a:t>
            </a:fld>
            <a:endParaRPr lang="nl-NL"/>
          </a:p>
        </p:txBody>
      </p:sp>
      <p:sp>
        <p:nvSpPr>
          <p:cNvPr id="6" name="Tijdelijke aanduiding voor voettekst 5">
            <a:extLst>
              <a:ext uri="{FF2B5EF4-FFF2-40B4-BE49-F238E27FC236}">
                <a16:creationId xmlns:a16="http://schemas.microsoft.com/office/drawing/2014/main" id="{AD903BB4-8E08-24A9-80C7-08C7520700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BF1B794-7AA5-DD44-E74A-43B478B8E9C4}"/>
              </a:ext>
            </a:extLst>
          </p:cNvPr>
          <p:cNvSpPr>
            <a:spLocks noGrp="1"/>
          </p:cNvSpPr>
          <p:nvPr>
            <p:ph type="sldNum" sz="quarter" idx="12"/>
          </p:nvPr>
        </p:nvSpPr>
        <p:spPr/>
        <p:txBody>
          <a:bodyPr/>
          <a:lstStyle/>
          <a:p>
            <a:fld id="{E393B47C-7F3A-DE4D-8D9B-0390160487FC}" type="slidenum">
              <a:rPr lang="nl-NL" smtClean="0"/>
              <a:t>‹nr.›</a:t>
            </a:fld>
            <a:endParaRPr lang="nl-NL"/>
          </a:p>
        </p:txBody>
      </p:sp>
    </p:spTree>
    <p:extLst>
      <p:ext uri="{BB962C8B-B14F-4D97-AF65-F5344CB8AC3E}">
        <p14:creationId xmlns:p14="http://schemas.microsoft.com/office/powerpoint/2010/main" val="18598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49809-AED6-57EB-4C3C-134DE3AB29E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BC154ED-0631-4027-5311-91C2D8BE4E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DE5CF5A-3418-410C-38BC-A253420A0C0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39680CE-89B0-7AB8-98F5-B5E175935D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94EB404-6747-19D9-8BB9-F1F12E2A841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BE3C901-8609-BBD0-06D7-0B8D73E68131}"/>
              </a:ext>
            </a:extLst>
          </p:cNvPr>
          <p:cNvSpPr>
            <a:spLocks noGrp="1"/>
          </p:cNvSpPr>
          <p:nvPr>
            <p:ph type="dt" sz="half" idx="10"/>
          </p:nvPr>
        </p:nvSpPr>
        <p:spPr/>
        <p:txBody>
          <a:bodyPr/>
          <a:lstStyle/>
          <a:p>
            <a:fld id="{58108489-BA57-4946-9C0A-A1950599D638}" type="datetimeFigureOut">
              <a:rPr lang="nl-NL" smtClean="0"/>
              <a:t>5-3-2026</a:t>
            </a:fld>
            <a:endParaRPr lang="nl-NL"/>
          </a:p>
        </p:txBody>
      </p:sp>
      <p:sp>
        <p:nvSpPr>
          <p:cNvPr id="8" name="Tijdelijke aanduiding voor voettekst 7">
            <a:extLst>
              <a:ext uri="{FF2B5EF4-FFF2-40B4-BE49-F238E27FC236}">
                <a16:creationId xmlns:a16="http://schemas.microsoft.com/office/drawing/2014/main" id="{90D3A721-69A1-68EC-7D88-6E1B8075A4E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1B0D990-C433-3D7A-964B-30A6C3B7F807}"/>
              </a:ext>
            </a:extLst>
          </p:cNvPr>
          <p:cNvSpPr>
            <a:spLocks noGrp="1"/>
          </p:cNvSpPr>
          <p:nvPr>
            <p:ph type="sldNum" sz="quarter" idx="12"/>
          </p:nvPr>
        </p:nvSpPr>
        <p:spPr/>
        <p:txBody>
          <a:bodyPr/>
          <a:lstStyle/>
          <a:p>
            <a:fld id="{E393B47C-7F3A-DE4D-8D9B-0390160487FC}" type="slidenum">
              <a:rPr lang="nl-NL" smtClean="0"/>
              <a:t>‹nr.›</a:t>
            </a:fld>
            <a:endParaRPr lang="nl-NL"/>
          </a:p>
        </p:txBody>
      </p:sp>
    </p:spTree>
    <p:extLst>
      <p:ext uri="{BB962C8B-B14F-4D97-AF65-F5344CB8AC3E}">
        <p14:creationId xmlns:p14="http://schemas.microsoft.com/office/powerpoint/2010/main" val="1737440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C0057-E11E-A7BF-8303-9EE4E3CFCA5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FA364A4-4AF3-CE83-EEB4-DF31B586BCFD}"/>
              </a:ext>
            </a:extLst>
          </p:cNvPr>
          <p:cNvSpPr>
            <a:spLocks noGrp="1"/>
          </p:cNvSpPr>
          <p:nvPr>
            <p:ph type="dt" sz="half" idx="10"/>
          </p:nvPr>
        </p:nvSpPr>
        <p:spPr/>
        <p:txBody>
          <a:bodyPr/>
          <a:lstStyle/>
          <a:p>
            <a:fld id="{58108489-BA57-4946-9C0A-A1950599D638}" type="datetimeFigureOut">
              <a:rPr lang="nl-NL" smtClean="0"/>
              <a:t>5-3-2026</a:t>
            </a:fld>
            <a:endParaRPr lang="nl-NL"/>
          </a:p>
        </p:txBody>
      </p:sp>
      <p:sp>
        <p:nvSpPr>
          <p:cNvPr id="4" name="Tijdelijke aanduiding voor voettekst 3">
            <a:extLst>
              <a:ext uri="{FF2B5EF4-FFF2-40B4-BE49-F238E27FC236}">
                <a16:creationId xmlns:a16="http://schemas.microsoft.com/office/drawing/2014/main" id="{450798C7-ABB5-25C1-6E58-ECCC6772CED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F0C0AC9-86E9-E810-4233-CC61930F535E}"/>
              </a:ext>
            </a:extLst>
          </p:cNvPr>
          <p:cNvSpPr>
            <a:spLocks noGrp="1"/>
          </p:cNvSpPr>
          <p:nvPr>
            <p:ph type="sldNum" sz="quarter" idx="12"/>
          </p:nvPr>
        </p:nvSpPr>
        <p:spPr/>
        <p:txBody>
          <a:bodyPr/>
          <a:lstStyle/>
          <a:p>
            <a:fld id="{E393B47C-7F3A-DE4D-8D9B-0390160487FC}" type="slidenum">
              <a:rPr lang="nl-NL" smtClean="0"/>
              <a:t>‹nr.›</a:t>
            </a:fld>
            <a:endParaRPr lang="nl-NL"/>
          </a:p>
        </p:txBody>
      </p:sp>
    </p:spTree>
    <p:extLst>
      <p:ext uri="{BB962C8B-B14F-4D97-AF65-F5344CB8AC3E}">
        <p14:creationId xmlns:p14="http://schemas.microsoft.com/office/powerpoint/2010/main" val="3515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B56A3FA-7676-A35A-7D45-680A455C52AC}"/>
              </a:ext>
            </a:extLst>
          </p:cNvPr>
          <p:cNvSpPr>
            <a:spLocks noGrp="1"/>
          </p:cNvSpPr>
          <p:nvPr>
            <p:ph type="dt" sz="half" idx="10"/>
          </p:nvPr>
        </p:nvSpPr>
        <p:spPr/>
        <p:txBody>
          <a:bodyPr/>
          <a:lstStyle/>
          <a:p>
            <a:fld id="{58108489-BA57-4946-9C0A-A1950599D638}" type="datetimeFigureOut">
              <a:rPr lang="nl-NL" smtClean="0"/>
              <a:t>5-3-2026</a:t>
            </a:fld>
            <a:endParaRPr lang="nl-NL"/>
          </a:p>
        </p:txBody>
      </p:sp>
      <p:sp>
        <p:nvSpPr>
          <p:cNvPr id="3" name="Tijdelijke aanduiding voor voettekst 2">
            <a:extLst>
              <a:ext uri="{FF2B5EF4-FFF2-40B4-BE49-F238E27FC236}">
                <a16:creationId xmlns:a16="http://schemas.microsoft.com/office/drawing/2014/main" id="{0343F38B-E0F8-BA62-2C63-1B0008E2F4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58AE213-23A0-DDE9-8E29-14A76D5500E3}"/>
              </a:ext>
            </a:extLst>
          </p:cNvPr>
          <p:cNvSpPr>
            <a:spLocks noGrp="1"/>
          </p:cNvSpPr>
          <p:nvPr>
            <p:ph type="sldNum" sz="quarter" idx="12"/>
          </p:nvPr>
        </p:nvSpPr>
        <p:spPr/>
        <p:txBody>
          <a:bodyPr/>
          <a:lstStyle/>
          <a:p>
            <a:fld id="{E393B47C-7F3A-DE4D-8D9B-0390160487FC}" type="slidenum">
              <a:rPr lang="nl-NL" smtClean="0"/>
              <a:t>‹nr.›</a:t>
            </a:fld>
            <a:endParaRPr lang="nl-NL"/>
          </a:p>
        </p:txBody>
      </p:sp>
    </p:spTree>
    <p:extLst>
      <p:ext uri="{BB962C8B-B14F-4D97-AF65-F5344CB8AC3E}">
        <p14:creationId xmlns:p14="http://schemas.microsoft.com/office/powerpoint/2010/main" val="403578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9E554-071F-B6DA-7A09-BB53D9B5515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A04E56F-B5A2-4FBB-08FE-0AFD33C311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606D026-25DE-A15E-822D-3A9EFA31F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975236-302D-4B7E-423D-B1EB8AD72C2D}"/>
              </a:ext>
            </a:extLst>
          </p:cNvPr>
          <p:cNvSpPr>
            <a:spLocks noGrp="1"/>
          </p:cNvSpPr>
          <p:nvPr>
            <p:ph type="dt" sz="half" idx="10"/>
          </p:nvPr>
        </p:nvSpPr>
        <p:spPr/>
        <p:txBody>
          <a:bodyPr/>
          <a:lstStyle/>
          <a:p>
            <a:fld id="{58108489-BA57-4946-9C0A-A1950599D638}" type="datetimeFigureOut">
              <a:rPr lang="nl-NL" smtClean="0"/>
              <a:t>5-3-2026</a:t>
            </a:fld>
            <a:endParaRPr lang="nl-NL"/>
          </a:p>
        </p:txBody>
      </p:sp>
      <p:sp>
        <p:nvSpPr>
          <p:cNvPr id="6" name="Tijdelijke aanduiding voor voettekst 5">
            <a:extLst>
              <a:ext uri="{FF2B5EF4-FFF2-40B4-BE49-F238E27FC236}">
                <a16:creationId xmlns:a16="http://schemas.microsoft.com/office/drawing/2014/main" id="{B9458395-15D1-43B8-171B-AE288BB0AA8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72101AF-872C-8ED7-D506-1719F45FE700}"/>
              </a:ext>
            </a:extLst>
          </p:cNvPr>
          <p:cNvSpPr>
            <a:spLocks noGrp="1"/>
          </p:cNvSpPr>
          <p:nvPr>
            <p:ph type="sldNum" sz="quarter" idx="12"/>
          </p:nvPr>
        </p:nvSpPr>
        <p:spPr/>
        <p:txBody>
          <a:bodyPr/>
          <a:lstStyle/>
          <a:p>
            <a:fld id="{E393B47C-7F3A-DE4D-8D9B-0390160487FC}" type="slidenum">
              <a:rPr lang="nl-NL" smtClean="0"/>
              <a:t>‹nr.›</a:t>
            </a:fld>
            <a:endParaRPr lang="nl-NL"/>
          </a:p>
        </p:txBody>
      </p:sp>
    </p:spTree>
    <p:extLst>
      <p:ext uri="{BB962C8B-B14F-4D97-AF65-F5344CB8AC3E}">
        <p14:creationId xmlns:p14="http://schemas.microsoft.com/office/powerpoint/2010/main" val="154093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BF231-04FE-07F4-9F51-9B7C08EB3DB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7E8A358-D63A-44EC-B082-41932CD655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DCD41AA-5574-7868-6CE9-76CFAD92E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98B63D5-60DD-6A60-84B5-1418B649DD54}"/>
              </a:ext>
            </a:extLst>
          </p:cNvPr>
          <p:cNvSpPr>
            <a:spLocks noGrp="1"/>
          </p:cNvSpPr>
          <p:nvPr>
            <p:ph type="dt" sz="half" idx="10"/>
          </p:nvPr>
        </p:nvSpPr>
        <p:spPr/>
        <p:txBody>
          <a:bodyPr/>
          <a:lstStyle/>
          <a:p>
            <a:fld id="{58108489-BA57-4946-9C0A-A1950599D638}" type="datetimeFigureOut">
              <a:rPr lang="nl-NL" smtClean="0"/>
              <a:t>5-3-2026</a:t>
            </a:fld>
            <a:endParaRPr lang="nl-NL"/>
          </a:p>
        </p:txBody>
      </p:sp>
      <p:sp>
        <p:nvSpPr>
          <p:cNvPr id="6" name="Tijdelijke aanduiding voor voettekst 5">
            <a:extLst>
              <a:ext uri="{FF2B5EF4-FFF2-40B4-BE49-F238E27FC236}">
                <a16:creationId xmlns:a16="http://schemas.microsoft.com/office/drawing/2014/main" id="{7A0DC5CC-3FF1-E139-D9F3-8865F12F61F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81FEBDB-C3BB-7630-F50F-D8118BC00028}"/>
              </a:ext>
            </a:extLst>
          </p:cNvPr>
          <p:cNvSpPr>
            <a:spLocks noGrp="1"/>
          </p:cNvSpPr>
          <p:nvPr>
            <p:ph type="sldNum" sz="quarter" idx="12"/>
          </p:nvPr>
        </p:nvSpPr>
        <p:spPr/>
        <p:txBody>
          <a:bodyPr/>
          <a:lstStyle/>
          <a:p>
            <a:fld id="{E393B47C-7F3A-DE4D-8D9B-0390160487FC}" type="slidenum">
              <a:rPr lang="nl-NL" smtClean="0"/>
              <a:t>‹nr.›</a:t>
            </a:fld>
            <a:endParaRPr lang="nl-NL"/>
          </a:p>
        </p:txBody>
      </p:sp>
    </p:spTree>
    <p:extLst>
      <p:ext uri="{BB962C8B-B14F-4D97-AF65-F5344CB8AC3E}">
        <p14:creationId xmlns:p14="http://schemas.microsoft.com/office/powerpoint/2010/main" val="332733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78C72F4-45C3-1E0D-E66D-3F0374322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BA1AD6-A76F-A019-367F-560988F59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CC762D-AE2D-5C13-BF0D-C7A49BD7ED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108489-BA57-4946-9C0A-A1950599D638}" type="datetimeFigureOut">
              <a:rPr lang="nl-NL" smtClean="0"/>
              <a:t>5-3-2026</a:t>
            </a:fld>
            <a:endParaRPr lang="nl-NL"/>
          </a:p>
        </p:txBody>
      </p:sp>
      <p:sp>
        <p:nvSpPr>
          <p:cNvPr id="5" name="Tijdelijke aanduiding voor voettekst 4">
            <a:extLst>
              <a:ext uri="{FF2B5EF4-FFF2-40B4-BE49-F238E27FC236}">
                <a16:creationId xmlns:a16="http://schemas.microsoft.com/office/drawing/2014/main" id="{B1EAADF4-BD9D-7A8B-50FC-01AF458258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523F6262-38CB-38DD-6738-E82A29111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93B47C-7F3A-DE4D-8D9B-0390160487FC}" type="slidenum">
              <a:rPr lang="nl-NL" smtClean="0"/>
              <a:t>‹nr.›</a:t>
            </a:fld>
            <a:endParaRPr lang="nl-NL"/>
          </a:p>
        </p:txBody>
      </p:sp>
    </p:spTree>
    <p:extLst>
      <p:ext uri="{BB962C8B-B14F-4D97-AF65-F5344CB8AC3E}">
        <p14:creationId xmlns:p14="http://schemas.microsoft.com/office/powerpoint/2010/main" val="2278484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18D817EA-8EA8-F18C-ED6E-203AA80D4A80}"/>
              </a:ext>
            </a:extLst>
          </p:cNvPr>
          <p:cNvSpPr>
            <a:spLocks noGrp="1"/>
          </p:cNvSpPr>
          <p:nvPr>
            <p:ph type="body" sz="quarter" idx="12"/>
          </p:nvPr>
        </p:nvSpPr>
        <p:spPr>
          <a:xfrm>
            <a:off x="4644429" y="4608181"/>
            <a:ext cx="7382620" cy="590400"/>
          </a:xfrm>
        </p:spPr>
        <p:txBody>
          <a:bodyPr>
            <a:noAutofit/>
          </a:bodyPr>
          <a:lstStyle/>
          <a:p>
            <a:pPr marL="0" indent="0">
              <a:buNone/>
            </a:pPr>
            <a:r>
              <a:rPr lang="en-US" sz="2800" dirty="0">
                <a:solidFill>
                  <a:srgbClr val="1091FB"/>
                </a:solidFill>
              </a:rPr>
              <a:t>PICU Journal Club - 02 </a:t>
            </a:r>
            <a:r>
              <a:rPr lang="en-US" sz="2800" dirty="0" err="1">
                <a:solidFill>
                  <a:srgbClr val="1091FB"/>
                </a:solidFill>
              </a:rPr>
              <a:t>maart</a:t>
            </a:r>
            <a:r>
              <a:rPr lang="en-US" sz="2800" dirty="0">
                <a:solidFill>
                  <a:srgbClr val="1091FB"/>
                </a:solidFill>
              </a:rPr>
              <a:t> 2026</a:t>
            </a:r>
          </a:p>
          <a:p>
            <a:pPr marL="0" indent="0">
              <a:buNone/>
            </a:pPr>
            <a:r>
              <a:rPr lang="en-US" sz="2400" dirty="0" err="1">
                <a:solidFill>
                  <a:schemeClr val="accent2"/>
                </a:solidFill>
              </a:rPr>
              <a:t>Jojo</a:t>
            </a:r>
            <a:r>
              <a:rPr lang="en-US" sz="2400" dirty="0">
                <a:solidFill>
                  <a:schemeClr val="accent2"/>
                </a:solidFill>
              </a:rPr>
              <a:t> van der </a:t>
            </a:r>
            <a:r>
              <a:rPr lang="en-US" sz="2400" dirty="0" err="1">
                <a:solidFill>
                  <a:schemeClr val="accent2"/>
                </a:solidFill>
              </a:rPr>
              <a:t>Plaats</a:t>
            </a:r>
            <a:r>
              <a:rPr lang="en-US" sz="2400" dirty="0">
                <a:solidFill>
                  <a:schemeClr val="accent2"/>
                </a:solidFill>
              </a:rPr>
              <a:t>, AIOS </a:t>
            </a:r>
            <a:r>
              <a:rPr lang="en-US" sz="2400" dirty="0" err="1">
                <a:solidFill>
                  <a:schemeClr val="accent2"/>
                </a:solidFill>
              </a:rPr>
              <a:t>Kindergeneeskunde</a:t>
            </a:r>
            <a:endParaRPr lang="en-US" sz="2400" dirty="0">
              <a:solidFill>
                <a:schemeClr val="accent2"/>
              </a:solidFill>
            </a:endParaRPr>
          </a:p>
        </p:txBody>
      </p:sp>
      <p:pic>
        <p:nvPicPr>
          <p:cNvPr id="7" name="Afbeelding 6">
            <a:extLst>
              <a:ext uri="{FF2B5EF4-FFF2-40B4-BE49-F238E27FC236}">
                <a16:creationId xmlns:a16="http://schemas.microsoft.com/office/drawing/2014/main" id="{2D9C6FE0-53D0-A15C-C76B-FE3620930157}"/>
              </a:ext>
            </a:extLst>
          </p:cNvPr>
          <p:cNvPicPr>
            <a:picLocks noChangeAspect="1"/>
          </p:cNvPicPr>
          <p:nvPr/>
        </p:nvPicPr>
        <p:blipFill>
          <a:blip r:embed="rId3"/>
          <a:stretch>
            <a:fillRect/>
          </a:stretch>
        </p:blipFill>
        <p:spPr>
          <a:xfrm>
            <a:off x="758229" y="181893"/>
            <a:ext cx="11307402" cy="3890045"/>
          </a:xfrm>
          <a:prstGeom prst="rect">
            <a:avLst/>
          </a:prstGeom>
        </p:spPr>
      </p:pic>
    </p:spTree>
    <p:extLst>
      <p:ext uri="{BB962C8B-B14F-4D97-AF65-F5344CB8AC3E}">
        <p14:creationId xmlns:p14="http://schemas.microsoft.com/office/powerpoint/2010/main" val="278126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FDA78-AD94-E0CD-373E-D22A641D4B18}"/>
              </a:ext>
            </a:extLst>
          </p:cNvPr>
          <p:cNvSpPr>
            <a:spLocks noGrp="1"/>
          </p:cNvSpPr>
          <p:nvPr>
            <p:ph type="title"/>
          </p:nvPr>
        </p:nvSpPr>
        <p:spPr/>
        <p:txBody>
          <a:bodyPr>
            <a:normAutofit fontScale="90000"/>
          </a:bodyPr>
          <a:lstStyle/>
          <a:p>
            <a:endParaRPr lang="nl-NL"/>
          </a:p>
        </p:txBody>
      </p:sp>
      <p:sp>
        <p:nvSpPr>
          <p:cNvPr id="3" name="Tijdelijke aanduiding voor tekst 2">
            <a:extLst>
              <a:ext uri="{FF2B5EF4-FFF2-40B4-BE49-F238E27FC236}">
                <a16:creationId xmlns:a16="http://schemas.microsoft.com/office/drawing/2014/main" id="{FF5ABC3C-CAA6-E501-63E9-ACB6B14CAC1D}"/>
              </a:ext>
            </a:extLst>
          </p:cNvPr>
          <p:cNvSpPr>
            <a:spLocks noGrp="1"/>
          </p:cNvSpPr>
          <p:nvPr>
            <p:ph type="body" sz="quarter" idx="10"/>
          </p:nvPr>
        </p:nvSpPr>
        <p:spPr/>
        <p:txBody>
          <a:bodyPr/>
          <a:lstStyle/>
          <a:p>
            <a:endParaRPr lang="nl-NL"/>
          </a:p>
        </p:txBody>
      </p:sp>
      <p:pic>
        <p:nvPicPr>
          <p:cNvPr id="4" name="Afbeelding 3">
            <a:extLst>
              <a:ext uri="{FF2B5EF4-FFF2-40B4-BE49-F238E27FC236}">
                <a16:creationId xmlns:a16="http://schemas.microsoft.com/office/drawing/2014/main" id="{7CF8A69A-6460-3DBE-5060-6CA4F2073D26}"/>
              </a:ext>
            </a:extLst>
          </p:cNvPr>
          <p:cNvPicPr>
            <a:picLocks noChangeAspect="1"/>
          </p:cNvPicPr>
          <p:nvPr/>
        </p:nvPicPr>
        <p:blipFill>
          <a:blip r:embed="rId2"/>
          <a:stretch>
            <a:fillRect/>
          </a:stretch>
        </p:blipFill>
        <p:spPr>
          <a:xfrm>
            <a:off x="220145" y="457495"/>
            <a:ext cx="11374955" cy="5649391"/>
          </a:xfrm>
          <a:prstGeom prst="rect">
            <a:avLst/>
          </a:prstGeom>
        </p:spPr>
      </p:pic>
      <p:sp>
        <p:nvSpPr>
          <p:cNvPr id="5" name="Rechthoek 4">
            <a:extLst>
              <a:ext uri="{FF2B5EF4-FFF2-40B4-BE49-F238E27FC236}">
                <a16:creationId xmlns:a16="http://schemas.microsoft.com/office/drawing/2014/main" id="{0541FDC6-852E-9131-E2CE-9A22DADB912F}"/>
              </a:ext>
            </a:extLst>
          </p:cNvPr>
          <p:cNvSpPr/>
          <p:nvPr/>
        </p:nvSpPr>
        <p:spPr>
          <a:xfrm>
            <a:off x="104031" y="1529540"/>
            <a:ext cx="5077569" cy="281023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C72D2F8-55C1-E02D-ABC5-6ECCEC66A120}"/>
              </a:ext>
            </a:extLst>
          </p:cNvPr>
          <p:cNvSpPr/>
          <p:nvPr/>
        </p:nvSpPr>
        <p:spPr>
          <a:xfrm>
            <a:off x="7750629" y="1529540"/>
            <a:ext cx="2075542" cy="18994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5753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512D3-D96A-C288-F120-3D9157B95FE3}"/>
              </a:ext>
            </a:extLst>
          </p:cNvPr>
          <p:cNvSpPr>
            <a:spLocks noGrp="1"/>
          </p:cNvSpPr>
          <p:nvPr>
            <p:ph type="title"/>
          </p:nvPr>
        </p:nvSpPr>
        <p:spPr/>
        <p:txBody>
          <a:bodyPr>
            <a:normAutofit fontScale="90000"/>
          </a:bodyPr>
          <a:lstStyle/>
          <a:p>
            <a:r>
              <a:rPr lang="nl-NL" dirty="0">
                <a:solidFill>
                  <a:srgbClr val="1091FB"/>
                </a:solidFill>
              </a:rPr>
              <a:t>Methode – Interventie </a:t>
            </a:r>
            <a:endParaRPr lang="nl-NL" dirty="0"/>
          </a:p>
        </p:txBody>
      </p:sp>
      <p:sp>
        <p:nvSpPr>
          <p:cNvPr id="3" name="Tijdelijke aanduiding voor tekst 2">
            <a:extLst>
              <a:ext uri="{FF2B5EF4-FFF2-40B4-BE49-F238E27FC236}">
                <a16:creationId xmlns:a16="http://schemas.microsoft.com/office/drawing/2014/main" id="{A0D632E8-2B46-94C9-69FC-B22FD3E16655}"/>
              </a:ext>
            </a:extLst>
          </p:cNvPr>
          <p:cNvSpPr>
            <a:spLocks noGrp="1"/>
          </p:cNvSpPr>
          <p:nvPr>
            <p:ph type="body" sz="quarter" idx="10"/>
          </p:nvPr>
        </p:nvSpPr>
        <p:spPr/>
        <p:txBody>
          <a:bodyPr/>
          <a:lstStyle/>
          <a:p>
            <a:pPr marL="457200" indent="-457200">
              <a:buFont typeface="Arial" panose="020B0604020202020204" pitchFamily="34" charset="0"/>
              <a:buChar char="•"/>
            </a:pPr>
            <a:r>
              <a:rPr lang="nl-NL" b="0" dirty="0">
                <a:solidFill>
                  <a:schemeClr val="tx2">
                    <a:lumMod val="90000"/>
                    <a:lumOff val="10000"/>
                  </a:schemeClr>
                </a:solidFill>
              </a:rPr>
              <a:t>COMFORT-B score elke 4 uur</a:t>
            </a:r>
          </a:p>
          <a:p>
            <a:pPr marL="742950" lvl="1" indent="-285750">
              <a:buFont typeface="Arial" panose="020B0604020202020204" pitchFamily="34" charset="0"/>
              <a:buChar char="•"/>
            </a:pPr>
            <a:r>
              <a:rPr lang="nl-NL" dirty="0">
                <a:solidFill>
                  <a:schemeClr val="tx2">
                    <a:lumMod val="90000"/>
                    <a:lumOff val="10000"/>
                  </a:schemeClr>
                </a:solidFill>
              </a:rPr>
              <a:t>11–22 = optimale sedatie</a:t>
            </a:r>
          </a:p>
          <a:p>
            <a:pPr marL="742950" lvl="1" indent="-285750">
              <a:buFont typeface="Arial" panose="020B0604020202020204" pitchFamily="34" charset="0"/>
              <a:buChar char="•"/>
            </a:pPr>
            <a:r>
              <a:rPr lang="nl-NL" dirty="0">
                <a:solidFill>
                  <a:schemeClr val="tx2">
                    <a:lumMod val="90000"/>
                    <a:lumOff val="10000"/>
                  </a:schemeClr>
                </a:solidFill>
              </a:rPr>
              <a:t>6–10 = </a:t>
            </a:r>
            <a:r>
              <a:rPr lang="nl-NL" dirty="0" err="1">
                <a:solidFill>
                  <a:schemeClr val="tx2">
                    <a:lumMod val="90000"/>
                    <a:lumOff val="10000"/>
                  </a:schemeClr>
                </a:solidFill>
              </a:rPr>
              <a:t>oversedatie</a:t>
            </a:r>
            <a:endParaRPr lang="nl-NL" dirty="0">
              <a:solidFill>
                <a:schemeClr val="tx2">
                  <a:lumMod val="90000"/>
                  <a:lumOff val="10000"/>
                </a:schemeClr>
              </a:solidFill>
            </a:endParaRPr>
          </a:p>
          <a:p>
            <a:pPr marL="742950" lvl="1" indent="-285750">
              <a:buFont typeface="Arial" panose="020B0604020202020204" pitchFamily="34" charset="0"/>
              <a:buChar char="•"/>
            </a:pPr>
            <a:r>
              <a:rPr lang="nl-NL" dirty="0">
                <a:solidFill>
                  <a:schemeClr val="tx2">
                    <a:lumMod val="90000"/>
                    <a:lumOff val="10000"/>
                  </a:schemeClr>
                </a:solidFill>
              </a:rPr>
              <a:t>23–30 = </a:t>
            </a:r>
            <a:r>
              <a:rPr lang="nl-NL" dirty="0" err="1">
                <a:solidFill>
                  <a:schemeClr val="tx2">
                    <a:lumMod val="90000"/>
                    <a:lumOff val="10000"/>
                  </a:schemeClr>
                </a:solidFill>
              </a:rPr>
              <a:t>ondersedatie</a:t>
            </a:r>
            <a:endParaRPr lang="nl-NL" dirty="0">
              <a:solidFill>
                <a:schemeClr val="tx2">
                  <a:lumMod val="90000"/>
                  <a:lumOff val="10000"/>
                </a:schemeClr>
              </a:solidFill>
            </a:endParaRPr>
          </a:p>
          <a:p>
            <a:pPr marL="457200" indent="-457200">
              <a:buFont typeface="Arial" panose="020B0604020202020204" pitchFamily="34" charset="0"/>
              <a:buChar char="•"/>
            </a:pPr>
            <a:r>
              <a:rPr lang="nl-NL" b="0" dirty="0">
                <a:solidFill>
                  <a:schemeClr val="tx2">
                    <a:lumMod val="90000"/>
                    <a:lumOff val="10000"/>
                  </a:schemeClr>
                </a:solidFill>
              </a:rPr>
              <a:t>FLACC-score (&lt;7 jaar)</a:t>
            </a:r>
          </a:p>
          <a:p>
            <a:pPr marL="457200" indent="-457200">
              <a:buFont typeface="Arial" panose="020B0604020202020204" pitchFamily="34" charset="0"/>
              <a:buChar char="•"/>
            </a:pPr>
            <a:r>
              <a:rPr lang="nl-NL" b="0" dirty="0" err="1">
                <a:solidFill>
                  <a:schemeClr val="tx2">
                    <a:lumMod val="90000"/>
                    <a:lumOff val="10000"/>
                  </a:schemeClr>
                </a:solidFill>
              </a:rPr>
              <a:t>Midazolam</a:t>
            </a:r>
            <a:r>
              <a:rPr lang="nl-NL" b="0" dirty="0">
                <a:solidFill>
                  <a:schemeClr val="tx2">
                    <a:lumMod val="90000"/>
                    <a:lumOff val="10000"/>
                  </a:schemeClr>
                </a:solidFill>
              </a:rPr>
              <a:t> bolus bij agitatie / problemen met beademing</a:t>
            </a:r>
          </a:p>
          <a:p>
            <a:pPr marL="457200" indent="-457200">
              <a:buFont typeface="Arial" panose="020B0604020202020204" pitchFamily="34" charset="0"/>
              <a:buChar char="•"/>
            </a:pPr>
            <a:r>
              <a:rPr lang="nl-NL" b="0" dirty="0">
                <a:solidFill>
                  <a:schemeClr val="tx2">
                    <a:lumMod val="90000"/>
                    <a:lumOff val="10000"/>
                  </a:schemeClr>
                </a:solidFill>
              </a:rPr>
              <a:t>Titratie o.b.v. onder- of </a:t>
            </a:r>
            <a:r>
              <a:rPr lang="nl-NL" b="0" dirty="0" err="1">
                <a:solidFill>
                  <a:schemeClr val="tx2">
                    <a:lumMod val="90000"/>
                    <a:lumOff val="10000"/>
                  </a:schemeClr>
                </a:solidFill>
              </a:rPr>
              <a:t>oversedatie</a:t>
            </a:r>
            <a:r>
              <a:rPr lang="nl-NL" b="0" dirty="0">
                <a:solidFill>
                  <a:schemeClr val="tx2">
                    <a:lumMod val="90000"/>
                    <a:lumOff val="10000"/>
                  </a:schemeClr>
                </a:solidFill>
              </a:rPr>
              <a:t> </a:t>
            </a:r>
          </a:p>
          <a:p>
            <a:endParaRPr lang="nl-NL" b="0" dirty="0">
              <a:solidFill>
                <a:schemeClr val="tx2">
                  <a:lumMod val="90000"/>
                  <a:lumOff val="10000"/>
                </a:schemeClr>
              </a:solidFill>
            </a:endParaRPr>
          </a:p>
          <a:p>
            <a:endParaRPr lang="nl-NL" dirty="0"/>
          </a:p>
        </p:txBody>
      </p:sp>
      <p:pic>
        <p:nvPicPr>
          <p:cNvPr id="4" name="Afbeelding 3">
            <a:extLst>
              <a:ext uri="{FF2B5EF4-FFF2-40B4-BE49-F238E27FC236}">
                <a16:creationId xmlns:a16="http://schemas.microsoft.com/office/drawing/2014/main" id="{BE170E97-1B75-F802-BE42-35A9FE59732E}"/>
              </a:ext>
            </a:extLst>
          </p:cNvPr>
          <p:cNvPicPr>
            <a:picLocks noChangeAspect="1"/>
          </p:cNvPicPr>
          <p:nvPr/>
        </p:nvPicPr>
        <p:blipFill>
          <a:blip r:embed="rId3"/>
          <a:stretch>
            <a:fillRect/>
          </a:stretch>
        </p:blipFill>
        <p:spPr>
          <a:xfrm>
            <a:off x="3314700" y="571690"/>
            <a:ext cx="5562600" cy="6235700"/>
          </a:xfrm>
          <a:prstGeom prst="rect">
            <a:avLst/>
          </a:prstGeom>
        </p:spPr>
      </p:pic>
    </p:spTree>
    <p:extLst>
      <p:ext uri="{BB962C8B-B14F-4D97-AF65-F5344CB8AC3E}">
        <p14:creationId xmlns:p14="http://schemas.microsoft.com/office/powerpoint/2010/main" val="276476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DC1ED-44F1-46AF-7C71-C84A4C7505DC}"/>
              </a:ext>
            </a:extLst>
          </p:cNvPr>
          <p:cNvSpPr>
            <a:spLocks noGrp="1"/>
          </p:cNvSpPr>
          <p:nvPr>
            <p:ph type="title"/>
          </p:nvPr>
        </p:nvSpPr>
        <p:spPr/>
        <p:txBody>
          <a:bodyPr>
            <a:normAutofit fontScale="90000"/>
          </a:bodyPr>
          <a:lstStyle/>
          <a:p>
            <a:r>
              <a:rPr lang="nl-NL" dirty="0">
                <a:solidFill>
                  <a:srgbClr val="1091FB"/>
                </a:solidFill>
              </a:rPr>
              <a:t>Comfort-B-score</a:t>
            </a:r>
            <a:endParaRPr lang="nl-NL" dirty="0"/>
          </a:p>
        </p:txBody>
      </p:sp>
      <p:sp>
        <p:nvSpPr>
          <p:cNvPr id="3" name="Tijdelijke aanduiding voor tekst 2">
            <a:extLst>
              <a:ext uri="{FF2B5EF4-FFF2-40B4-BE49-F238E27FC236}">
                <a16:creationId xmlns:a16="http://schemas.microsoft.com/office/drawing/2014/main" id="{7CCF143B-FC3F-5BC8-CD6E-70C7CC285DDE}"/>
              </a:ext>
            </a:extLst>
          </p:cNvPr>
          <p:cNvSpPr>
            <a:spLocks noGrp="1"/>
          </p:cNvSpPr>
          <p:nvPr>
            <p:ph type="body" sz="quarter" idx="10"/>
          </p:nvPr>
        </p:nvSpPr>
        <p:spPr/>
        <p:txBody>
          <a:bodyPr/>
          <a:lstStyle/>
          <a:p>
            <a:endParaRPr lang="nl-NL"/>
          </a:p>
        </p:txBody>
      </p:sp>
      <p:pic>
        <p:nvPicPr>
          <p:cNvPr id="4" name="Afbeelding 3">
            <a:extLst>
              <a:ext uri="{FF2B5EF4-FFF2-40B4-BE49-F238E27FC236}">
                <a16:creationId xmlns:a16="http://schemas.microsoft.com/office/drawing/2014/main" id="{E8399CDC-B4A5-173D-631F-E995C9694058}"/>
              </a:ext>
            </a:extLst>
          </p:cNvPr>
          <p:cNvPicPr>
            <a:picLocks noChangeAspect="1"/>
          </p:cNvPicPr>
          <p:nvPr/>
        </p:nvPicPr>
        <p:blipFill>
          <a:blip r:embed="rId2"/>
          <a:stretch>
            <a:fillRect/>
          </a:stretch>
        </p:blipFill>
        <p:spPr>
          <a:xfrm>
            <a:off x="1275226" y="1621354"/>
            <a:ext cx="9654247" cy="3615292"/>
          </a:xfrm>
          <a:prstGeom prst="rect">
            <a:avLst/>
          </a:prstGeom>
        </p:spPr>
      </p:pic>
    </p:spTree>
    <p:extLst>
      <p:ext uri="{BB962C8B-B14F-4D97-AF65-F5344CB8AC3E}">
        <p14:creationId xmlns:p14="http://schemas.microsoft.com/office/powerpoint/2010/main" val="70295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E35D8-0931-272F-99F5-864231EABF66}"/>
              </a:ext>
            </a:extLst>
          </p:cNvPr>
          <p:cNvSpPr>
            <a:spLocks noGrp="1"/>
          </p:cNvSpPr>
          <p:nvPr>
            <p:ph type="title"/>
          </p:nvPr>
        </p:nvSpPr>
        <p:spPr/>
        <p:txBody>
          <a:bodyPr>
            <a:normAutofit fontScale="90000"/>
          </a:bodyPr>
          <a:lstStyle/>
          <a:p>
            <a:r>
              <a:rPr lang="nl-NL" dirty="0">
                <a:solidFill>
                  <a:srgbClr val="1091FB"/>
                </a:solidFill>
              </a:rPr>
              <a:t>Methode – Uitkomstmaat</a:t>
            </a:r>
            <a:endParaRPr lang="nl-NL" dirty="0"/>
          </a:p>
        </p:txBody>
      </p:sp>
      <p:sp>
        <p:nvSpPr>
          <p:cNvPr id="3" name="Tijdelijke aanduiding voor tekst 2">
            <a:extLst>
              <a:ext uri="{FF2B5EF4-FFF2-40B4-BE49-F238E27FC236}">
                <a16:creationId xmlns:a16="http://schemas.microsoft.com/office/drawing/2014/main" id="{62038FB8-1E1A-A5BB-A01C-CBF05C04846E}"/>
              </a:ext>
            </a:extLst>
          </p:cNvPr>
          <p:cNvSpPr>
            <a:spLocks noGrp="1"/>
          </p:cNvSpPr>
          <p:nvPr>
            <p:ph type="body" sz="quarter" idx="10"/>
          </p:nvPr>
        </p:nvSpPr>
        <p:spPr/>
        <p:txBody>
          <a:bodyPr>
            <a:normAutofit fontScale="92500" lnSpcReduction="10000"/>
          </a:bodyPr>
          <a:lstStyle/>
          <a:p>
            <a:r>
              <a:rPr lang="nl-NL" sz="3200" dirty="0">
                <a:solidFill>
                  <a:schemeClr val="tx2">
                    <a:lumMod val="90000"/>
                    <a:lumOff val="10000"/>
                  </a:schemeClr>
                </a:solidFill>
                <a:effectLst/>
              </a:rPr>
              <a:t>Primaire uitkomstmaat</a:t>
            </a:r>
          </a:p>
          <a:p>
            <a:r>
              <a:rPr lang="nl-NL" sz="3200" b="0" dirty="0">
                <a:solidFill>
                  <a:schemeClr val="tx2">
                    <a:lumMod val="90000"/>
                    <a:lumOff val="10000"/>
                  </a:schemeClr>
                </a:solidFill>
              </a:rPr>
              <a:t>Percentage kinderen met iatrogeen ‘ontwenningssyndroom’ </a:t>
            </a:r>
            <a:r>
              <a:rPr lang="nl-NL" sz="3200" dirty="0">
                <a:solidFill>
                  <a:schemeClr val="tx2">
                    <a:lumMod val="90000"/>
                    <a:lumOff val="10000"/>
                  </a:schemeClr>
                </a:solidFill>
              </a:rPr>
              <a:t>(</a:t>
            </a:r>
            <a:r>
              <a:rPr lang="nl-NL" sz="3200" dirty="0">
                <a:solidFill>
                  <a:schemeClr val="tx2">
                    <a:lumMod val="90000"/>
                    <a:lumOff val="10000"/>
                  </a:schemeClr>
                </a:solidFill>
                <a:effectLst/>
              </a:rPr>
              <a:t>score </a:t>
            </a:r>
            <a:r>
              <a:rPr lang="nl-NL" sz="3200" i="1" dirty="0">
                <a:solidFill>
                  <a:schemeClr val="tx2">
                    <a:lumMod val="90000"/>
                    <a:lumOff val="10000"/>
                  </a:schemeClr>
                </a:solidFill>
                <a:effectLst/>
              </a:rPr>
              <a:t>≥ </a:t>
            </a:r>
            <a:r>
              <a:rPr lang="nl-NL" sz="3200" dirty="0">
                <a:solidFill>
                  <a:schemeClr val="tx2">
                    <a:lumMod val="90000"/>
                    <a:lumOff val="10000"/>
                  </a:schemeClr>
                </a:solidFill>
                <a:effectLst/>
              </a:rPr>
              <a:t>3 in WAT-1) </a:t>
            </a:r>
          </a:p>
          <a:p>
            <a:endParaRPr lang="nl-NL" sz="3200" dirty="0">
              <a:solidFill>
                <a:schemeClr val="tx2">
                  <a:lumMod val="90000"/>
                  <a:lumOff val="10000"/>
                </a:schemeClr>
              </a:solidFill>
            </a:endParaRPr>
          </a:p>
          <a:p>
            <a:r>
              <a:rPr lang="nl-NL" sz="3200" b="0" dirty="0">
                <a:solidFill>
                  <a:schemeClr val="tx2">
                    <a:lumMod val="90000"/>
                    <a:lumOff val="10000"/>
                  </a:schemeClr>
                </a:solidFill>
              </a:rPr>
              <a:t>Ontwenningsmeting startte 4 uur na eerste afbouw en liep tot 72 uur na stoppen laatste middel.</a:t>
            </a:r>
            <a:endParaRPr lang="nl-NL" sz="3200" dirty="0">
              <a:solidFill>
                <a:schemeClr val="tx2">
                  <a:lumMod val="90000"/>
                  <a:lumOff val="10000"/>
                </a:schemeClr>
              </a:solidFill>
              <a:effectLst/>
            </a:endParaRPr>
          </a:p>
          <a:p>
            <a:endParaRPr lang="nl-NL" sz="3200" b="0" dirty="0">
              <a:solidFill>
                <a:schemeClr val="tx2">
                  <a:lumMod val="90000"/>
                  <a:lumOff val="10000"/>
                </a:schemeClr>
              </a:solidFill>
            </a:endParaRPr>
          </a:p>
          <a:p>
            <a:r>
              <a:rPr lang="nl-NL" sz="3200" dirty="0">
                <a:solidFill>
                  <a:schemeClr val="tx2">
                    <a:lumMod val="90000"/>
                    <a:lumOff val="10000"/>
                  </a:schemeClr>
                </a:solidFill>
                <a:effectLst/>
              </a:rPr>
              <a:t>Secundaire uitkomstmaten</a:t>
            </a:r>
          </a:p>
          <a:p>
            <a:pPr marL="285750" indent="-285750">
              <a:buFont typeface="Arial" panose="020B0604020202020204" pitchFamily="34" charset="0"/>
              <a:buChar char="•"/>
            </a:pPr>
            <a:r>
              <a:rPr lang="nl-NL" sz="3200" b="0" dirty="0">
                <a:solidFill>
                  <a:schemeClr val="tx2">
                    <a:lumMod val="90000"/>
                    <a:lumOff val="10000"/>
                  </a:schemeClr>
                </a:solidFill>
              </a:rPr>
              <a:t>C</a:t>
            </a:r>
            <a:r>
              <a:rPr lang="nl-NL" sz="3200" b="0" dirty="0">
                <a:solidFill>
                  <a:schemeClr val="tx2">
                    <a:lumMod val="90000"/>
                    <a:lumOff val="10000"/>
                  </a:schemeClr>
                </a:solidFill>
                <a:effectLst/>
              </a:rPr>
              <a:t>umulatieve dosis </a:t>
            </a:r>
            <a:r>
              <a:rPr lang="nl-NL" sz="3200" b="0" dirty="0" err="1">
                <a:solidFill>
                  <a:schemeClr val="tx2">
                    <a:lumMod val="90000"/>
                    <a:lumOff val="10000"/>
                  </a:schemeClr>
                </a:solidFill>
                <a:effectLst/>
              </a:rPr>
              <a:t>midazolam</a:t>
            </a:r>
            <a:r>
              <a:rPr lang="nl-NL" sz="3200" b="0" dirty="0">
                <a:solidFill>
                  <a:schemeClr val="tx2">
                    <a:lumMod val="90000"/>
                    <a:lumOff val="10000"/>
                  </a:schemeClr>
                </a:solidFill>
                <a:effectLst/>
              </a:rPr>
              <a:t> nodig als extra therapie</a:t>
            </a:r>
          </a:p>
          <a:p>
            <a:pPr marL="285750" indent="-285750">
              <a:buFont typeface="Arial" panose="020B0604020202020204" pitchFamily="34" charset="0"/>
              <a:buChar char="•"/>
            </a:pPr>
            <a:r>
              <a:rPr lang="nl-NL" sz="3200" b="0" dirty="0">
                <a:solidFill>
                  <a:schemeClr val="tx2">
                    <a:lumMod val="90000"/>
                    <a:lumOff val="10000"/>
                  </a:schemeClr>
                </a:solidFill>
              </a:rPr>
              <a:t>Beademingsduur</a:t>
            </a:r>
          </a:p>
          <a:p>
            <a:pPr marL="285750" indent="-285750">
              <a:buFont typeface="Arial" panose="020B0604020202020204" pitchFamily="34" charset="0"/>
              <a:buChar char="•"/>
            </a:pPr>
            <a:r>
              <a:rPr lang="nl-NL" sz="3200" b="0" dirty="0">
                <a:solidFill>
                  <a:schemeClr val="tx2">
                    <a:lumMod val="90000"/>
                    <a:lumOff val="10000"/>
                  </a:schemeClr>
                </a:solidFill>
              </a:rPr>
              <a:t>Inotropie behoefte</a:t>
            </a:r>
          </a:p>
          <a:p>
            <a:pPr marL="285750" indent="-285750">
              <a:buFont typeface="Arial" panose="020B0604020202020204" pitchFamily="34" charset="0"/>
              <a:buChar char="•"/>
            </a:pPr>
            <a:r>
              <a:rPr lang="nl-NL" sz="3200" b="0" dirty="0">
                <a:solidFill>
                  <a:schemeClr val="tx2">
                    <a:lumMod val="90000"/>
                    <a:lumOff val="10000"/>
                  </a:schemeClr>
                </a:solidFill>
              </a:rPr>
              <a:t>Opnameduur PICU</a:t>
            </a:r>
            <a:endParaRPr lang="nl-NL" sz="3200" b="0" dirty="0">
              <a:solidFill>
                <a:schemeClr val="tx2">
                  <a:lumMod val="90000"/>
                  <a:lumOff val="10000"/>
                </a:schemeClr>
              </a:solidFill>
              <a:effectLst/>
            </a:endParaRPr>
          </a:p>
        </p:txBody>
      </p:sp>
    </p:spTree>
    <p:extLst>
      <p:ext uri="{BB962C8B-B14F-4D97-AF65-F5344CB8AC3E}">
        <p14:creationId xmlns:p14="http://schemas.microsoft.com/office/powerpoint/2010/main" val="39263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5F660-F0BB-0CA0-0F3E-9CBD529D71E8}"/>
              </a:ext>
            </a:extLst>
          </p:cNvPr>
          <p:cNvSpPr>
            <a:spLocks noGrp="1"/>
          </p:cNvSpPr>
          <p:nvPr>
            <p:ph type="title"/>
          </p:nvPr>
        </p:nvSpPr>
        <p:spPr/>
        <p:txBody>
          <a:bodyPr>
            <a:normAutofit fontScale="90000"/>
          </a:bodyPr>
          <a:lstStyle/>
          <a:p>
            <a:r>
              <a:rPr lang="nl-NL" dirty="0">
                <a:solidFill>
                  <a:srgbClr val="1091FB"/>
                </a:solidFill>
              </a:rPr>
              <a:t>WAT-1 score</a:t>
            </a:r>
            <a:endParaRPr lang="nl-NL" dirty="0"/>
          </a:p>
        </p:txBody>
      </p:sp>
      <p:sp>
        <p:nvSpPr>
          <p:cNvPr id="3" name="Tijdelijke aanduiding voor tekst 2">
            <a:extLst>
              <a:ext uri="{FF2B5EF4-FFF2-40B4-BE49-F238E27FC236}">
                <a16:creationId xmlns:a16="http://schemas.microsoft.com/office/drawing/2014/main" id="{B13D270B-2805-F5A0-27B2-8AD52009E76D}"/>
              </a:ext>
            </a:extLst>
          </p:cNvPr>
          <p:cNvSpPr>
            <a:spLocks noGrp="1"/>
          </p:cNvSpPr>
          <p:nvPr>
            <p:ph type="body" sz="quarter" idx="10"/>
          </p:nvPr>
        </p:nvSpPr>
        <p:spPr/>
        <p:txBody>
          <a:bodyPr/>
          <a:lstStyle/>
          <a:p>
            <a:endParaRPr lang="nl-NL" dirty="0"/>
          </a:p>
        </p:txBody>
      </p:sp>
      <p:pic>
        <p:nvPicPr>
          <p:cNvPr id="4" name="Afbeelding 3">
            <a:extLst>
              <a:ext uri="{FF2B5EF4-FFF2-40B4-BE49-F238E27FC236}">
                <a16:creationId xmlns:a16="http://schemas.microsoft.com/office/drawing/2014/main" id="{B95E9FC1-F25E-1735-E726-47AA959E19E3}"/>
              </a:ext>
            </a:extLst>
          </p:cNvPr>
          <p:cNvPicPr>
            <a:picLocks noChangeAspect="1"/>
          </p:cNvPicPr>
          <p:nvPr/>
        </p:nvPicPr>
        <p:blipFill>
          <a:blip r:embed="rId2"/>
          <a:stretch>
            <a:fillRect/>
          </a:stretch>
        </p:blipFill>
        <p:spPr>
          <a:xfrm>
            <a:off x="2406650" y="1008460"/>
            <a:ext cx="7391400" cy="5143500"/>
          </a:xfrm>
          <a:prstGeom prst="rect">
            <a:avLst/>
          </a:prstGeom>
        </p:spPr>
      </p:pic>
    </p:spTree>
    <p:extLst>
      <p:ext uri="{BB962C8B-B14F-4D97-AF65-F5344CB8AC3E}">
        <p14:creationId xmlns:p14="http://schemas.microsoft.com/office/powerpoint/2010/main" val="2636585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4254D-4697-D441-EEBF-F0965B070007}"/>
              </a:ext>
            </a:extLst>
          </p:cNvPr>
          <p:cNvSpPr>
            <a:spLocks noGrp="1"/>
          </p:cNvSpPr>
          <p:nvPr>
            <p:ph type="title"/>
          </p:nvPr>
        </p:nvSpPr>
        <p:spPr/>
        <p:txBody>
          <a:bodyPr>
            <a:normAutofit fontScale="90000"/>
          </a:bodyPr>
          <a:lstStyle/>
          <a:p>
            <a:r>
              <a:rPr lang="nl-NL" dirty="0">
                <a:solidFill>
                  <a:srgbClr val="1091FB"/>
                </a:solidFill>
              </a:rPr>
              <a:t>Resultaten – Populatie </a:t>
            </a:r>
          </a:p>
        </p:txBody>
      </p:sp>
      <p:sp>
        <p:nvSpPr>
          <p:cNvPr id="3" name="Tijdelijke aanduiding voor tekst 2">
            <a:extLst>
              <a:ext uri="{FF2B5EF4-FFF2-40B4-BE49-F238E27FC236}">
                <a16:creationId xmlns:a16="http://schemas.microsoft.com/office/drawing/2014/main" id="{D2BD1740-00D6-ADEE-5C59-024CE0091F7E}"/>
              </a:ext>
            </a:extLst>
          </p:cNvPr>
          <p:cNvSpPr>
            <a:spLocks noGrp="1"/>
          </p:cNvSpPr>
          <p:nvPr>
            <p:ph type="body" sz="quarter" idx="10"/>
          </p:nvPr>
        </p:nvSpPr>
        <p:spPr/>
        <p:txBody>
          <a:bodyPr>
            <a:normAutofit/>
          </a:bodyPr>
          <a:lstStyle/>
          <a:p>
            <a:pPr marL="457200" indent="-457200">
              <a:lnSpc>
                <a:spcPct val="100000"/>
              </a:lnSpc>
              <a:buFont typeface="Arial" panose="020B0604020202020204" pitchFamily="34" charset="0"/>
              <a:buChar char="•"/>
            </a:pPr>
            <a:r>
              <a:rPr lang="nl-NL" b="0" dirty="0">
                <a:solidFill>
                  <a:schemeClr val="tx2">
                    <a:lumMod val="90000"/>
                    <a:lumOff val="10000"/>
                  </a:schemeClr>
                </a:solidFill>
              </a:rPr>
              <a:t>Heterogene ziektegroepen (grootste groep respiratoir) </a:t>
            </a:r>
          </a:p>
          <a:p>
            <a:pPr marL="457200" indent="-457200">
              <a:lnSpc>
                <a:spcPct val="100000"/>
              </a:lnSpc>
              <a:buFont typeface="Arial" panose="020B0604020202020204" pitchFamily="34" charset="0"/>
              <a:buChar char="•"/>
            </a:pPr>
            <a:r>
              <a:rPr lang="nl-NL" b="0" dirty="0">
                <a:solidFill>
                  <a:schemeClr val="tx2">
                    <a:lumMod val="90000"/>
                    <a:lumOff val="10000"/>
                  </a:schemeClr>
                </a:solidFill>
              </a:rPr>
              <a:t>Mediane leeftijd: 24 maanden</a:t>
            </a:r>
          </a:p>
          <a:p>
            <a:pPr marL="457200" indent="-457200">
              <a:lnSpc>
                <a:spcPct val="100000"/>
              </a:lnSpc>
              <a:buFont typeface="Arial" panose="020B0604020202020204" pitchFamily="34" charset="0"/>
              <a:buChar char="•"/>
            </a:pPr>
            <a:r>
              <a:rPr lang="nl-NL" b="0" dirty="0">
                <a:solidFill>
                  <a:schemeClr val="tx2">
                    <a:lumMod val="90000"/>
                    <a:lumOff val="10000"/>
                  </a:schemeClr>
                </a:solidFill>
              </a:rPr>
              <a:t>65% jongens</a:t>
            </a:r>
          </a:p>
          <a:p>
            <a:pPr>
              <a:lnSpc>
                <a:spcPct val="100000"/>
              </a:lnSpc>
            </a:pPr>
            <a:endParaRPr lang="nl-NL" dirty="0">
              <a:solidFill>
                <a:schemeClr val="tx2">
                  <a:lumMod val="90000"/>
                  <a:lumOff val="10000"/>
                </a:schemeClr>
              </a:solidFill>
            </a:endParaRPr>
          </a:p>
          <a:p>
            <a:endParaRPr lang="nl-NL" dirty="0"/>
          </a:p>
        </p:txBody>
      </p:sp>
      <p:pic>
        <p:nvPicPr>
          <p:cNvPr id="5" name="Afbeelding 4">
            <a:extLst>
              <a:ext uri="{FF2B5EF4-FFF2-40B4-BE49-F238E27FC236}">
                <a16:creationId xmlns:a16="http://schemas.microsoft.com/office/drawing/2014/main" id="{86C50B91-A136-F3E4-72DC-D2EC620ABBA1}"/>
              </a:ext>
            </a:extLst>
          </p:cNvPr>
          <p:cNvPicPr>
            <a:picLocks noChangeAspect="1"/>
          </p:cNvPicPr>
          <p:nvPr/>
        </p:nvPicPr>
        <p:blipFill>
          <a:blip r:embed="rId3"/>
          <a:stretch>
            <a:fillRect/>
          </a:stretch>
        </p:blipFill>
        <p:spPr>
          <a:xfrm>
            <a:off x="4419437" y="2586842"/>
            <a:ext cx="6525536" cy="3962953"/>
          </a:xfrm>
          <a:prstGeom prst="rect">
            <a:avLst/>
          </a:prstGeom>
        </p:spPr>
      </p:pic>
    </p:spTree>
    <p:extLst>
      <p:ext uri="{BB962C8B-B14F-4D97-AF65-F5344CB8AC3E}">
        <p14:creationId xmlns:p14="http://schemas.microsoft.com/office/powerpoint/2010/main" val="399224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6AD7C-2A92-5863-C663-399F4EE46480}"/>
              </a:ext>
            </a:extLst>
          </p:cNvPr>
          <p:cNvSpPr>
            <a:spLocks noGrp="1"/>
          </p:cNvSpPr>
          <p:nvPr>
            <p:ph type="title"/>
          </p:nvPr>
        </p:nvSpPr>
        <p:spPr/>
        <p:txBody>
          <a:bodyPr>
            <a:normAutofit fontScale="90000"/>
          </a:bodyPr>
          <a:lstStyle/>
          <a:p>
            <a:r>
              <a:rPr lang="nl-NL" dirty="0">
                <a:solidFill>
                  <a:srgbClr val="1091FB"/>
                </a:solidFill>
              </a:rPr>
              <a:t>Resultaten </a:t>
            </a:r>
            <a:endParaRPr lang="nl-NL" dirty="0"/>
          </a:p>
        </p:txBody>
      </p:sp>
      <mc:AlternateContent xmlns:mc="http://schemas.openxmlformats.org/markup-compatibility/2006" xmlns:a14="http://schemas.microsoft.com/office/drawing/2010/main">
        <mc:Choice Requires="a14">
          <p:sp>
            <p:nvSpPr>
              <p:cNvPr id="3" name="Tijdelijke aanduiding voor tekst 2">
                <a:extLst>
                  <a:ext uri="{FF2B5EF4-FFF2-40B4-BE49-F238E27FC236}">
                    <a16:creationId xmlns:a16="http://schemas.microsoft.com/office/drawing/2014/main" id="{2A527AB8-5FAF-AF5C-4EFF-A754110D0B74}"/>
                  </a:ext>
                </a:extLst>
              </p:cNvPr>
              <p:cNvSpPr>
                <a:spLocks noGrp="1"/>
              </p:cNvSpPr>
              <p:nvPr>
                <p:ph type="body" sz="quarter" idx="10"/>
              </p:nvPr>
            </p:nvSpPr>
            <p:spPr/>
            <p:txBody>
              <a:bodyPr>
                <a:normAutofit fontScale="62500" lnSpcReduction="20000"/>
              </a:bodyPr>
              <a:lstStyle/>
              <a:p>
                <a:pPr>
                  <a:lnSpc>
                    <a:spcPct val="120000"/>
                  </a:lnSpc>
                </a:pPr>
                <a:r>
                  <a:rPr lang="nl-NL" sz="4200" dirty="0">
                    <a:solidFill>
                      <a:schemeClr val="accent2"/>
                    </a:solidFill>
                  </a:rPr>
                  <a:t>Primaire uitkomstmaat</a:t>
                </a:r>
              </a:p>
              <a:p>
                <a:pPr>
                  <a:lnSpc>
                    <a:spcPct val="120000"/>
                  </a:lnSpc>
                </a:pPr>
                <a:r>
                  <a:rPr lang="nl-NL" sz="3400" b="0" dirty="0">
                    <a:solidFill>
                      <a:schemeClr val="tx2">
                        <a:lumMod val="90000"/>
                        <a:lumOff val="10000"/>
                      </a:schemeClr>
                    </a:solidFill>
                  </a:rPr>
                  <a:t>Incidentie ontwenningssyndroom: </a:t>
                </a:r>
              </a:p>
              <a:p>
                <a:pPr marL="457200" indent="-457200">
                  <a:lnSpc>
                    <a:spcPct val="120000"/>
                  </a:lnSpc>
                  <a:buFont typeface="Arial" panose="020B0604020202020204" pitchFamily="34" charset="0"/>
                  <a:buChar char="•"/>
                </a:pPr>
                <a:r>
                  <a:rPr lang="nl-NL" sz="3400" b="0" dirty="0">
                    <a:solidFill>
                      <a:schemeClr val="tx2">
                        <a:lumMod val="90000"/>
                        <a:lumOff val="10000"/>
                      </a:schemeClr>
                    </a:solidFill>
                  </a:rPr>
                  <a:t>Interventiegroep (rotatie) 6/30 (20%)</a:t>
                </a:r>
              </a:p>
              <a:p>
                <a:pPr marL="457200" indent="-457200">
                  <a:lnSpc>
                    <a:spcPct val="120000"/>
                  </a:lnSpc>
                  <a:buFont typeface="Arial" panose="020B0604020202020204" pitchFamily="34" charset="0"/>
                  <a:buChar char="•"/>
                </a:pPr>
                <a:r>
                  <a:rPr lang="nl-NL" sz="3400" b="0" dirty="0">
                    <a:solidFill>
                      <a:schemeClr val="tx2">
                        <a:lumMod val="90000"/>
                        <a:lumOff val="10000"/>
                      </a:schemeClr>
                    </a:solidFill>
                  </a:rPr>
                  <a:t>Controlegroep 16/30 (53,3%) </a:t>
                </a:r>
              </a:p>
              <a:p>
                <a:pPr>
                  <a:lnSpc>
                    <a:spcPct val="120000"/>
                  </a:lnSpc>
                </a:pPr>
                <a:endParaRPr lang="nl-NL" sz="3400" b="0" dirty="0">
                  <a:solidFill>
                    <a:schemeClr val="tx2">
                      <a:lumMod val="90000"/>
                      <a:lumOff val="10000"/>
                    </a:schemeClr>
                  </a:solidFill>
                </a:endParaRPr>
              </a:p>
              <a:p>
                <a:pPr>
                  <a:lnSpc>
                    <a:spcPct val="120000"/>
                  </a:lnSpc>
                </a:pPr>
                <a:r>
                  <a:rPr lang="nl-NL" sz="3400" dirty="0">
                    <a:solidFill>
                      <a:schemeClr val="tx2">
                        <a:lumMod val="90000"/>
                        <a:lumOff val="10000"/>
                      </a:schemeClr>
                    </a:solidFill>
                  </a:rPr>
                  <a:t>Significant lager (p = 0.004)</a:t>
                </a:r>
              </a:p>
              <a:p>
                <a:pPr>
                  <a:lnSpc>
                    <a:spcPct val="120000"/>
                  </a:lnSpc>
                </a:pPr>
                <a:endParaRPr lang="nl-NL" sz="3400" dirty="0">
                  <a:solidFill>
                    <a:schemeClr val="tx2">
                      <a:lumMod val="90000"/>
                      <a:lumOff val="10000"/>
                    </a:schemeClr>
                  </a:solidFill>
                </a:endParaRPr>
              </a:p>
              <a:p>
                <a:pPr>
                  <a:lnSpc>
                    <a:spcPct val="120000"/>
                  </a:lnSpc>
                </a:pPr>
                <a:r>
                  <a:rPr lang="nl-NL" sz="3400" b="0" dirty="0">
                    <a:solidFill>
                      <a:schemeClr val="tx2">
                        <a:lumMod val="90000"/>
                        <a:lumOff val="10000"/>
                      </a:schemeClr>
                    </a:solidFill>
                  </a:rPr>
                  <a:t>Duur van de ontwenningssymptomen:</a:t>
                </a:r>
              </a:p>
              <a:p>
                <a:pPr marL="457200" indent="-457200">
                  <a:lnSpc>
                    <a:spcPct val="120000"/>
                  </a:lnSpc>
                  <a:buFont typeface="Arial" panose="020B0604020202020204" pitchFamily="34" charset="0"/>
                  <a:buChar char="•"/>
                </a:pPr>
                <a:r>
                  <a:rPr lang="nl-NL" sz="3400" b="0" dirty="0">
                    <a:solidFill>
                      <a:schemeClr val="tx2">
                        <a:lumMod val="90000"/>
                        <a:lumOff val="10000"/>
                      </a:schemeClr>
                    </a:solidFill>
                  </a:rPr>
                  <a:t>Interventiegroep 0 (IQR 0-0) = meer dan de helft had 0 dagen </a:t>
                </a:r>
              </a:p>
              <a:p>
                <a:pPr marL="457200" indent="-457200">
                  <a:lnSpc>
                    <a:spcPct val="120000"/>
                  </a:lnSpc>
                  <a:buFont typeface="Arial" panose="020B0604020202020204" pitchFamily="34" charset="0"/>
                  <a:buChar char="•"/>
                </a:pPr>
                <a:r>
                  <a:rPr lang="nl-NL" sz="3400" b="0" dirty="0">
                    <a:solidFill>
                      <a:schemeClr val="tx2">
                        <a:lumMod val="90000"/>
                        <a:lumOff val="10000"/>
                      </a:schemeClr>
                    </a:solidFill>
                  </a:rPr>
                  <a:t>Controlegroep 1 (IQR 0-2) = de helft van de </a:t>
                </a:r>
                <a:r>
                  <a:rPr lang="nl-NL" sz="3400" b="0" dirty="0" err="1">
                    <a:solidFill>
                      <a:schemeClr val="tx2">
                        <a:lumMod val="90000"/>
                        <a:lumOff val="10000"/>
                      </a:schemeClr>
                    </a:solidFill>
                  </a:rPr>
                  <a:t>patienten</a:t>
                </a:r>
                <a:r>
                  <a:rPr lang="nl-NL" sz="3400" b="0" dirty="0">
                    <a:solidFill>
                      <a:schemeClr val="tx2">
                        <a:lumMod val="90000"/>
                        <a:lumOff val="10000"/>
                      </a:schemeClr>
                    </a:solidFill>
                  </a:rPr>
                  <a:t> had </a:t>
                </a:r>
                <a14:m>
                  <m:oMath xmlns:m="http://schemas.openxmlformats.org/officeDocument/2006/math">
                    <m:r>
                      <a:rPr lang="nl-NL" sz="3400" b="0" i="1" smtClean="0">
                        <a:solidFill>
                          <a:schemeClr val="tx2">
                            <a:lumMod val="90000"/>
                            <a:lumOff val="10000"/>
                          </a:schemeClr>
                        </a:solidFill>
                        <a:latin typeface="Cambria Math" panose="02040503050406030204" pitchFamily="18" charset="0"/>
                        <a:ea typeface="Cambria Math" panose="02040503050406030204" pitchFamily="18" charset="0"/>
                      </a:rPr>
                      <m:t>≥1 </m:t>
                    </m:r>
                    <m:r>
                      <a:rPr lang="nl-NL" sz="3400" b="0" i="1" smtClean="0">
                        <a:solidFill>
                          <a:schemeClr val="tx2">
                            <a:lumMod val="90000"/>
                            <a:lumOff val="10000"/>
                          </a:schemeClr>
                        </a:solidFill>
                        <a:latin typeface="Cambria Math" panose="02040503050406030204" pitchFamily="18" charset="0"/>
                        <a:ea typeface="Cambria Math" panose="02040503050406030204" pitchFamily="18" charset="0"/>
                      </a:rPr>
                      <m:t>𝑑𝑎𝑔</m:t>
                    </m:r>
                    <m:r>
                      <a:rPr lang="nl-NL" sz="3400" b="0" i="1" smtClean="0">
                        <a:solidFill>
                          <a:schemeClr val="tx2">
                            <a:lumMod val="90000"/>
                            <a:lumOff val="10000"/>
                          </a:schemeClr>
                        </a:solidFill>
                        <a:latin typeface="Cambria Math" panose="02040503050406030204" pitchFamily="18" charset="0"/>
                        <a:ea typeface="Cambria Math" panose="02040503050406030204" pitchFamily="18" charset="0"/>
                      </a:rPr>
                      <m:t> </m:t>
                    </m:r>
                  </m:oMath>
                </a14:m>
                <a:endParaRPr lang="nl-NL" sz="3400" b="0" dirty="0">
                  <a:solidFill>
                    <a:schemeClr val="tx2">
                      <a:lumMod val="90000"/>
                      <a:lumOff val="10000"/>
                    </a:schemeClr>
                  </a:solidFill>
                </a:endParaRPr>
              </a:p>
              <a:p>
                <a:pPr marL="457200" indent="-457200">
                  <a:lnSpc>
                    <a:spcPct val="120000"/>
                  </a:lnSpc>
                  <a:buFont typeface="Arial" panose="020B0604020202020204" pitchFamily="34" charset="0"/>
                  <a:buChar char="•"/>
                </a:pPr>
                <a:endParaRPr lang="nl-NL" sz="3400" b="0" dirty="0">
                  <a:solidFill>
                    <a:schemeClr val="tx2">
                      <a:lumMod val="90000"/>
                      <a:lumOff val="10000"/>
                    </a:schemeClr>
                  </a:solidFill>
                </a:endParaRPr>
              </a:p>
              <a:p>
                <a:pPr>
                  <a:lnSpc>
                    <a:spcPct val="120000"/>
                  </a:lnSpc>
                </a:pPr>
                <a:r>
                  <a:rPr lang="nl-NL" sz="3400" dirty="0">
                    <a:solidFill>
                      <a:schemeClr val="tx2">
                        <a:lumMod val="90000"/>
                        <a:lumOff val="10000"/>
                      </a:schemeClr>
                    </a:solidFill>
                  </a:rPr>
                  <a:t>Significant lager (p = 0.012)</a:t>
                </a:r>
              </a:p>
              <a:p>
                <a:pPr marL="457200" indent="-457200">
                  <a:lnSpc>
                    <a:spcPct val="120000"/>
                  </a:lnSpc>
                  <a:buFont typeface="Arial" panose="020B0604020202020204" pitchFamily="34" charset="0"/>
                  <a:buChar char="•"/>
                </a:pPr>
                <a:endParaRPr lang="nl-NL" sz="3400" b="0" dirty="0">
                  <a:solidFill>
                    <a:schemeClr val="tx2">
                      <a:lumMod val="90000"/>
                      <a:lumOff val="10000"/>
                    </a:schemeClr>
                  </a:solidFill>
                </a:endParaRPr>
              </a:p>
              <a:p>
                <a:endParaRPr lang="nl-NL" sz="4000" dirty="0">
                  <a:effectLst/>
                  <a:latin typeface="TimesNewRomanPSMT"/>
                </a:endParaRPr>
              </a:p>
              <a:p>
                <a:endParaRPr lang="nl-NL" sz="2800" dirty="0"/>
              </a:p>
              <a:p>
                <a:endParaRPr lang="nl-NL" dirty="0"/>
              </a:p>
            </p:txBody>
          </p:sp>
        </mc:Choice>
        <mc:Fallback xmlns="">
          <p:sp>
            <p:nvSpPr>
              <p:cNvPr id="3" name="Tijdelijke aanduiding voor tekst 2">
                <a:extLst>
                  <a:ext uri="{FF2B5EF4-FFF2-40B4-BE49-F238E27FC236}">
                    <a16:creationId xmlns:a16="http://schemas.microsoft.com/office/drawing/2014/main" id="{2A527AB8-5FAF-AF5C-4EFF-A754110D0B74}"/>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5" t="-1173"/>
                </a:stretch>
              </a:blipFill>
            </p:spPr>
            <p:txBody>
              <a:bodyPr/>
              <a:lstStyle/>
              <a:p>
                <a:r>
                  <a:rPr lang="nl-NL">
                    <a:noFill/>
                  </a:rPr>
                  <a:t> </a:t>
                </a:r>
              </a:p>
            </p:txBody>
          </p:sp>
        </mc:Fallback>
      </mc:AlternateContent>
    </p:spTree>
    <p:extLst>
      <p:ext uri="{BB962C8B-B14F-4D97-AF65-F5344CB8AC3E}">
        <p14:creationId xmlns:p14="http://schemas.microsoft.com/office/powerpoint/2010/main" val="280382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86BE9-1097-5171-E26E-0101EE4F2BEA}"/>
              </a:ext>
            </a:extLst>
          </p:cNvPr>
          <p:cNvSpPr>
            <a:spLocks noGrp="1"/>
          </p:cNvSpPr>
          <p:nvPr>
            <p:ph type="title"/>
          </p:nvPr>
        </p:nvSpPr>
        <p:spPr/>
        <p:txBody>
          <a:bodyPr>
            <a:normAutofit fontScale="90000"/>
          </a:bodyPr>
          <a:lstStyle/>
          <a:p>
            <a:r>
              <a:rPr lang="nl-NL" dirty="0">
                <a:solidFill>
                  <a:srgbClr val="1091FB"/>
                </a:solidFill>
              </a:rPr>
              <a:t>Resultaten</a:t>
            </a:r>
          </a:p>
        </p:txBody>
      </p:sp>
      <p:sp>
        <p:nvSpPr>
          <p:cNvPr id="3" name="Tijdelijke aanduiding voor tekst 2">
            <a:extLst>
              <a:ext uri="{FF2B5EF4-FFF2-40B4-BE49-F238E27FC236}">
                <a16:creationId xmlns:a16="http://schemas.microsoft.com/office/drawing/2014/main" id="{285A3BD0-397B-6EFE-394C-6CA74264F5E8}"/>
              </a:ext>
            </a:extLst>
          </p:cNvPr>
          <p:cNvSpPr>
            <a:spLocks noGrp="1"/>
          </p:cNvSpPr>
          <p:nvPr>
            <p:ph type="body" sz="quarter" idx="10"/>
          </p:nvPr>
        </p:nvSpPr>
        <p:spPr/>
        <p:txBody>
          <a:bodyPr/>
          <a:lstStyle/>
          <a:p>
            <a:endParaRPr lang="nl-NL" sz="1800" dirty="0">
              <a:latin typeface="TimesNewRomanPSMT"/>
            </a:endParaRPr>
          </a:p>
          <a:p>
            <a:endParaRPr lang="nl-NL" dirty="0"/>
          </a:p>
        </p:txBody>
      </p:sp>
      <p:pic>
        <p:nvPicPr>
          <p:cNvPr id="4" name="Afbeelding 3">
            <a:extLst>
              <a:ext uri="{FF2B5EF4-FFF2-40B4-BE49-F238E27FC236}">
                <a16:creationId xmlns:a16="http://schemas.microsoft.com/office/drawing/2014/main" id="{4912631B-2A5B-E94F-05A8-362ADF637FE4}"/>
              </a:ext>
            </a:extLst>
          </p:cNvPr>
          <p:cNvPicPr>
            <a:picLocks noChangeAspect="1"/>
          </p:cNvPicPr>
          <p:nvPr/>
        </p:nvPicPr>
        <p:blipFill>
          <a:blip r:embed="rId3"/>
          <a:stretch>
            <a:fillRect/>
          </a:stretch>
        </p:blipFill>
        <p:spPr>
          <a:xfrm>
            <a:off x="2702375" y="55020"/>
            <a:ext cx="6787250" cy="6747960"/>
          </a:xfrm>
          <a:prstGeom prst="rect">
            <a:avLst/>
          </a:prstGeom>
        </p:spPr>
      </p:pic>
      <p:sp>
        <p:nvSpPr>
          <p:cNvPr id="5" name="Tekstvak 4">
            <a:extLst>
              <a:ext uri="{FF2B5EF4-FFF2-40B4-BE49-F238E27FC236}">
                <a16:creationId xmlns:a16="http://schemas.microsoft.com/office/drawing/2014/main" id="{61EB034C-0374-EFBC-82E4-FEAE6BC39331}"/>
              </a:ext>
            </a:extLst>
          </p:cNvPr>
          <p:cNvSpPr txBox="1"/>
          <p:nvPr/>
        </p:nvSpPr>
        <p:spPr>
          <a:xfrm>
            <a:off x="2702375" y="2423886"/>
            <a:ext cx="6398082" cy="391885"/>
          </a:xfrm>
          <a:prstGeom prst="rect">
            <a:avLst/>
          </a:prstGeom>
          <a:noFill/>
          <a:ln w="12700">
            <a:solidFill>
              <a:srgbClr val="FF0000"/>
            </a:solidFill>
          </a:ln>
        </p:spPr>
        <p:txBody>
          <a:bodyPr wrap="square" rtlCol="0">
            <a:spAutoFit/>
          </a:bodyPr>
          <a:lstStyle/>
          <a:p>
            <a:endParaRPr lang="nl-NL" dirty="0"/>
          </a:p>
        </p:txBody>
      </p:sp>
      <p:sp>
        <p:nvSpPr>
          <p:cNvPr id="6" name="Tekstvak 5">
            <a:extLst>
              <a:ext uri="{FF2B5EF4-FFF2-40B4-BE49-F238E27FC236}">
                <a16:creationId xmlns:a16="http://schemas.microsoft.com/office/drawing/2014/main" id="{64B60845-4B7B-6464-E38E-1166EE5C4485}"/>
              </a:ext>
            </a:extLst>
          </p:cNvPr>
          <p:cNvSpPr txBox="1"/>
          <p:nvPr/>
        </p:nvSpPr>
        <p:spPr>
          <a:xfrm>
            <a:off x="2702375" y="3650345"/>
            <a:ext cx="6398082" cy="391885"/>
          </a:xfrm>
          <a:prstGeom prst="rect">
            <a:avLst/>
          </a:prstGeom>
          <a:noFill/>
          <a:ln w="12700">
            <a:solidFill>
              <a:srgbClr val="FF0000"/>
            </a:solidFill>
          </a:ln>
        </p:spPr>
        <p:txBody>
          <a:bodyPr wrap="square" rtlCol="0">
            <a:spAutoFit/>
          </a:bodyPr>
          <a:lstStyle/>
          <a:p>
            <a:endParaRPr lang="nl-NL" dirty="0"/>
          </a:p>
        </p:txBody>
      </p:sp>
      <p:sp>
        <p:nvSpPr>
          <p:cNvPr id="7" name="Tekstvak 6">
            <a:extLst>
              <a:ext uri="{FF2B5EF4-FFF2-40B4-BE49-F238E27FC236}">
                <a16:creationId xmlns:a16="http://schemas.microsoft.com/office/drawing/2014/main" id="{1FED4209-A92D-E120-ED02-F38925A51917}"/>
              </a:ext>
            </a:extLst>
          </p:cNvPr>
          <p:cNvSpPr txBox="1"/>
          <p:nvPr/>
        </p:nvSpPr>
        <p:spPr>
          <a:xfrm>
            <a:off x="2702375" y="4323007"/>
            <a:ext cx="6398082" cy="391885"/>
          </a:xfrm>
          <a:prstGeom prst="rect">
            <a:avLst/>
          </a:prstGeom>
          <a:noFill/>
          <a:ln w="12700">
            <a:solidFill>
              <a:srgbClr val="FF0000"/>
            </a:solidFill>
          </a:ln>
        </p:spPr>
        <p:txBody>
          <a:bodyPr wrap="square" rtlCol="0">
            <a:spAutoFit/>
          </a:bodyPr>
          <a:lstStyle/>
          <a:p>
            <a:endParaRPr lang="nl-NL" dirty="0"/>
          </a:p>
        </p:txBody>
      </p:sp>
      <p:sp>
        <p:nvSpPr>
          <p:cNvPr id="9" name="Tekstvak 8">
            <a:extLst>
              <a:ext uri="{FF2B5EF4-FFF2-40B4-BE49-F238E27FC236}">
                <a16:creationId xmlns:a16="http://schemas.microsoft.com/office/drawing/2014/main" id="{001302F3-13DC-3F5A-538B-B4A1415405EB}"/>
              </a:ext>
            </a:extLst>
          </p:cNvPr>
          <p:cNvSpPr txBox="1"/>
          <p:nvPr/>
        </p:nvSpPr>
        <p:spPr>
          <a:xfrm>
            <a:off x="2702375" y="4799726"/>
            <a:ext cx="6398082" cy="391885"/>
          </a:xfrm>
          <a:prstGeom prst="rect">
            <a:avLst/>
          </a:prstGeom>
          <a:noFill/>
          <a:ln w="12700">
            <a:solidFill>
              <a:srgbClr val="FF0000"/>
            </a:solidFill>
          </a:ln>
        </p:spPr>
        <p:txBody>
          <a:bodyPr wrap="square" rtlCol="0">
            <a:spAutoFit/>
          </a:bodyPr>
          <a:lstStyle/>
          <a:p>
            <a:endParaRPr lang="nl-NL" dirty="0"/>
          </a:p>
        </p:txBody>
      </p:sp>
    </p:spTree>
    <p:extLst>
      <p:ext uri="{BB962C8B-B14F-4D97-AF65-F5344CB8AC3E}">
        <p14:creationId xmlns:p14="http://schemas.microsoft.com/office/powerpoint/2010/main" val="396244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2F300-402E-1A9C-7363-A9B8F08BDC83}"/>
              </a:ext>
            </a:extLst>
          </p:cNvPr>
          <p:cNvSpPr>
            <a:spLocks noGrp="1"/>
          </p:cNvSpPr>
          <p:nvPr>
            <p:ph type="title"/>
          </p:nvPr>
        </p:nvSpPr>
        <p:spPr/>
        <p:txBody>
          <a:bodyPr>
            <a:normAutofit fontScale="90000"/>
          </a:bodyPr>
          <a:lstStyle/>
          <a:p>
            <a:r>
              <a:rPr lang="nl-NL" dirty="0">
                <a:solidFill>
                  <a:srgbClr val="1091FB"/>
                </a:solidFill>
              </a:rPr>
              <a:t>Discussie – Conclusie auteurs</a:t>
            </a:r>
          </a:p>
        </p:txBody>
      </p:sp>
      <p:sp>
        <p:nvSpPr>
          <p:cNvPr id="3" name="Tijdelijke aanduiding voor tekst 2">
            <a:extLst>
              <a:ext uri="{FF2B5EF4-FFF2-40B4-BE49-F238E27FC236}">
                <a16:creationId xmlns:a16="http://schemas.microsoft.com/office/drawing/2014/main" id="{9CECDBCD-2932-3457-AE30-74307545C5CC}"/>
              </a:ext>
            </a:extLst>
          </p:cNvPr>
          <p:cNvSpPr>
            <a:spLocks noGrp="1"/>
          </p:cNvSpPr>
          <p:nvPr>
            <p:ph type="body" sz="quarter" idx="10"/>
          </p:nvPr>
        </p:nvSpPr>
        <p:spPr/>
        <p:txBody>
          <a:bodyPr/>
          <a:lstStyle/>
          <a:p>
            <a:r>
              <a:rPr lang="nl-NL" sz="4000" dirty="0">
                <a:solidFill>
                  <a:schemeClr val="accent2"/>
                </a:solidFill>
              </a:rPr>
              <a:t>Rotatie verlaagt zowel incidentie als duur van ontwenningsverschijnselen</a:t>
            </a:r>
          </a:p>
          <a:p>
            <a:endParaRPr lang="nl-NL" dirty="0"/>
          </a:p>
          <a:p>
            <a:r>
              <a:rPr lang="nl-NL" dirty="0"/>
              <a:t>Mogelijke verklaring:</a:t>
            </a:r>
          </a:p>
          <a:p>
            <a:pPr>
              <a:buFont typeface="Arial" panose="020B0604020202020204" pitchFamily="34" charset="0"/>
              <a:buChar char="•"/>
            </a:pPr>
            <a:r>
              <a:rPr lang="nl-NL" b="0" dirty="0"/>
              <a:t>Lagere cumulatieve dosering van en duur blootstelling aan opioïden</a:t>
            </a:r>
          </a:p>
          <a:p>
            <a:endParaRPr lang="nl-NL" dirty="0"/>
          </a:p>
          <a:p>
            <a:endParaRPr lang="nl-NL" b="0" dirty="0"/>
          </a:p>
          <a:p>
            <a:r>
              <a:rPr lang="nl-NL" b="0" dirty="0"/>
              <a:t>Meer inotropiebehoefte interventiegroep mogelijk door gebonden </a:t>
            </a:r>
            <a:r>
              <a:rPr lang="nl-NL" b="0" dirty="0" err="1"/>
              <a:t>midazolam</a:t>
            </a:r>
            <a:r>
              <a:rPr lang="nl-NL" b="0" dirty="0"/>
              <a:t> gebruik volgens protocol (alleen hier geen significant verschil tussen? &gt; logischer door gebruik van de combi met ook </a:t>
            </a:r>
            <a:r>
              <a:rPr lang="nl-NL" b="0" dirty="0" err="1"/>
              <a:t>propofol</a:t>
            </a:r>
            <a:r>
              <a:rPr lang="nl-NL" b="0" dirty="0"/>
              <a:t> + </a:t>
            </a:r>
            <a:r>
              <a:rPr lang="nl-NL" b="0" dirty="0" err="1"/>
              <a:t>dexmed</a:t>
            </a:r>
            <a:r>
              <a:rPr lang="nl-NL" b="0" dirty="0"/>
              <a:t>) </a:t>
            </a:r>
          </a:p>
          <a:p>
            <a:endParaRPr lang="nl-NL" dirty="0"/>
          </a:p>
        </p:txBody>
      </p:sp>
    </p:spTree>
    <p:extLst>
      <p:ext uri="{BB962C8B-B14F-4D97-AF65-F5344CB8AC3E}">
        <p14:creationId xmlns:p14="http://schemas.microsoft.com/office/powerpoint/2010/main" val="2197676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D6AE6-09B2-8B16-5108-63742D2633A7}"/>
              </a:ext>
            </a:extLst>
          </p:cNvPr>
          <p:cNvSpPr>
            <a:spLocks noGrp="1"/>
          </p:cNvSpPr>
          <p:nvPr>
            <p:ph type="title"/>
          </p:nvPr>
        </p:nvSpPr>
        <p:spPr>
          <a:xfrm>
            <a:off x="838200" y="365125"/>
            <a:ext cx="10515600" cy="1325563"/>
          </a:xfrm>
        </p:spPr>
        <p:txBody>
          <a:bodyPr anchor="ctr">
            <a:normAutofit/>
          </a:bodyPr>
          <a:lstStyle/>
          <a:p>
            <a:r>
              <a:rPr lang="nl-NL" dirty="0">
                <a:solidFill>
                  <a:srgbClr val="1091FB"/>
                </a:solidFill>
              </a:rPr>
              <a:t>Discussie </a:t>
            </a:r>
          </a:p>
        </p:txBody>
      </p:sp>
      <p:graphicFrame>
        <p:nvGraphicFramePr>
          <p:cNvPr id="5" name="Tijdelijke aanduiding voor tekst 2">
            <a:extLst>
              <a:ext uri="{FF2B5EF4-FFF2-40B4-BE49-F238E27FC236}">
                <a16:creationId xmlns:a16="http://schemas.microsoft.com/office/drawing/2014/main" id="{A40F3C1F-01FE-942A-EAC1-64CB3030BA35}"/>
              </a:ext>
            </a:extLst>
          </p:cNvPr>
          <p:cNvGraphicFramePr/>
          <p:nvPr>
            <p:extLst>
              <p:ext uri="{D42A27DB-BD31-4B8C-83A1-F6EECF244321}">
                <p14:modId xmlns:p14="http://schemas.microsoft.com/office/powerpoint/2010/main" val="3678333650"/>
              </p:ext>
            </p:extLst>
          </p:nvPr>
        </p:nvGraphicFramePr>
        <p:xfrm>
          <a:off x="838200" y="233216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Afbeelding 3">
            <a:extLst>
              <a:ext uri="{FF2B5EF4-FFF2-40B4-BE49-F238E27FC236}">
                <a16:creationId xmlns:a16="http://schemas.microsoft.com/office/drawing/2014/main" id="{F3B1C1DC-7622-F0C2-56D3-726CF9EB262E}"/>
              </a:ext>
            </a:extLst>
          </p:cNvPr>
          <p:cNvPicPr>
            <a:picLocks noChangeAspect="1"/>
          </p:cNvPicPr>
          <p:nvPr/>
        </p:nvPicPr>
        <p:blipFill>
          <a:blip r:embed="rId8">
            <a:duotone>
              <a:schemeClr val="accent1">
                <a:shade val="45000"/>
                <a:satMod val="135000"/>
              </a:schemeClr>
              <a:prstClr val="white"/>
            </a:duotone>
          </a:blip>
          <a:srcRect t="-764"/>
          <a:stretch/>
        </p:blipFill>
        <p:spPr>
          <a:xfrm>
            <a:off x="8113973" y="1452895"/>
            <a:ext cx="1411207" cy="1282283"/>
          </a:xfrm>
          <a:prstGeom prst="rect">
            <a:avLst/>
          </a:prstGeom>
          <a:noFill/>
          <a:ln>
            <a:noFill/>
          </a:ln>
        </p:spPr>
      </p:pic>
      <p:pic>
        <p:nvPicPr>
          <p:cNvPr id="6" name="Afbeelding 5">
            <a:extLst>
              <a:ext uri="{FF2B5EF4-FFF2-40B4-BE49-F238E27FC236}">
                <a16:creationId xmlns:a16="http://schemas.microsoft.com/office/drawing/2014/main" id="{BD279D3D-F07D-75DD-2130-9D9CDAE8F4E4}"/>
              </a:ext>
            </a:extLst>
          </p:cNvPr>
          <p:cNvPicPr>
            <a:picLocks noChangeAspect="1"/>
          </p:cNvPicPr>
          <p:nvPr/>
        </p:nvPicPr>
        <p:blipFill>
          <a:blip r:embed="rId9">
            <a:duotone>
              <a:schemeClr val="accent1">
                <a:shade val="45000"/>
                <a:satMod val="135000"/>
              </a:schemeClr>
              <a:prstClr val="white"/>
            </a:duotone>
          </a:blip>
          <a:stretch>
            <a:fillRect/>
          </a:stretch>
        </p:blipFill>
        <p:spPr>
          <a:xfrm>
            <a:off x="2352677" y="1452895"/>
            <a:ext cx="1330546" cy="1425944"/>
          </a:xfrm>
          <a:prstGeom prst="rect">
            <a:avLst/>
          </a:prstGeom>
          <a:ln>
            <a:noFill/>
          </a:ln>
        </p:spPr>
      </p:pic>
    </p:spTree>
    <p:extLst>
      <p:ext uri="{BB962C8B-B14F-4D97-AF65-F5344CB8AC3E}">
        <p14:creationId xmlns:p14="http://schemas.microsoft.com/office/powerpoint/2010/main" val="331948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924CA4-351C-34B7-71DE-2BC82EC2E953}"/>
              </a:ext>
            </a:extLst>
          </p:cNvPr>
          <p:cNvSpPr>
            <a:spLocks noGrp="1"/>
          </p:cNvSpPr>
          <p:nvPr>
            <p:ph type="title"/>
          </p:nvPr>
        </p:nvSpPr>
        <p:spPr/>
        <p:txBody>
          <a:bodyPr>
            <a:noAutofit/>
          </a:bodyPr>
          <a:lstStyle/>
          <a:p>
            <a:r>
              <a:rPr lang="nl-NL" sz="3500" dirty="0">
                <a:solidFill>
                  <a:srgbClr val="1091FB"/>
                </a:solidFill>
              </a:rPr>
              <a:t>Protocol PICU: </a:t>
            </a:r>
            <a:r>
              <a:rPr lang="nl-NL" sz="3500" b="0" i="0" dirty="0">
                <a:solidFill>
                  <a:srgbClr val="1091FB"/>
                </a:solidFill>
                <a:effectLst/>
                <a:latin typeface="Roboto" panose="02000000000000000000" pitchFamily="2" charset="0"/>
              </a:rPr>
              <a:t>Behandeling van pijn, onrust, delier en afbouwen sedativa </a:t>
            </a:r>
            <a:endParaRPr lang="nl-NL" sz="3500" dirty="0">
              <a:solidFill>
                <a:srgbClr val="1091FB"/>
              </a:solidFill>
            </a:endParaRPr>
          </a:p>
        </p:txBody>
      </p:sp>
      <p:sp>
        <p:nvSpPr>
          <p:cNvPr id="3" name="Tijdelijke aanduiding voor tekst 2">
            <a:extLst>
              <a:ext uri="{FF2B5EF4-FFF2-40B4-BE49-F238E27FC236}">
                <a16:creationId xmlns:a16="http://schemas.microsoft.com/office/drawing/2014/main" id="{4C678EAE-8ED1-9499-4494-08B448FDD3B2}"/>
              </a:ext>
            </a:extLst>
          </p:cNvPr>
          <p:cNvSpPr>
            <a:spLocks noGrp="1"/>
          </p:cNvSpPr>
          <p:nvPr>
            <p:ph type="body" sz="quarter" idx="10"/>
          </p:nvPr>
        </p:nvSpPr>
        <p:spPr/>
        <p:txBody>
          <a:bodyPr/>
          <a:lstStyle/>
          <a:p>
            <a:r>
              <a:rPr lang="nl-NL" dirty="0">
                <a:solidFill>
                  <a:schemeClr val="accent2"/>
                </a:solidFill>
              </a:rPr>
              <a:t>Doel</a:t>
            </a:r>
          </a:p>
          <a:p>
            <a:r>
              <a:rPr lang="nl-NL" b="0" dirty="0">
                <a:solidFill>
                  <a:schemeClr val="accent2"/>
                </a:solidFill>
              </a:rPr>
              <a:t>In kaart brengen van pijn, discomfort en delier met behulp van gevalideerde meetinstrumenten. Dit tijdig herkennen en gericht te behandelen ter vermindering van morbiditeit en mortaliteit.</a:t>
            </a:r>
          </a:p>
          <a:p>
            <a:endParaRPr lang="nl-NL" b="0" dirty="0">
              <a:solidFill>
                <a:schemeClr val="tx2">
                  <a:lumMod val="90000"/>
                  <a:lumOff val="10000"/>
                </a:schemeClr>
              </a:solidFill>
            </a:endParaRPr>
          </a:p>
          <a:p>
            <a:r>
              <a:rPr lang="nl-NL" b="0" dirty="0">
                <a:solidFill>
                  <a:schemeClr val="tx2">
                    <a:lumMod val="90000"/>
                    <a:lumOff val="10000"/>
                  </a:schemeClr>
                </a:solidFill>
              </a:rPr>
              <a:t>Op geleide van de comfort-B-score, VAS en VISS score sedativa/pijnstilling intensiveren of afbouwen. </a:t>
            </a:r>
          </a:p>
          <a:p>
            <a:pPr marL="817200" lvl="2" indent="-457200">
              <a:buFont typeface="Arial" panose="020B0604020202020204" pitchFamily="34" charset="0"/>
              <a:buChar char="•"/>
            </a:pPr>
            <a:r>
              <a:rPr lang="nl-NL" b="0" dirty="0">
                <a:solidFill>
                  <a:schemeClr val="tx2">
                    <a:lumMod val="90000"/>
                    <a:lumOff val="10000"/>
                  </a:schemeClr>
                </a:solidFill>
              </a:rPr>
              <a:t>Onderscheid </a:t>
            </a:r>
            <a:r>
              <a:rPr lang="nl-NL" dirty="0">
                <a:solidFill>
                  <a:schemeClr val="tx2">
                    <a:lumMod val="90000"/>
                    <a:lumOff val="10000"/>
                  </a:schemeClr>
                </a:solidFill>
              </a:rPr>
              <a:t>in </a:t>
            </a:r>
            <a:r>
              <a:rPr lang="nl-NL" b="0" dirty="0">
                <a:solidFill>
                  <a:schemeClr val="tx2">
                    <a:lumMod val="90000"/>
                    <a:lumOff val="10000"/>
                  </a:schemeClr>
                </a:solidFill>
              </a:rPr>
              <a:t>pijn en discomfort</a:t>
            </a:r>
          </a:p>
          <a:p>
            <a:pPr marL="817200" lvl="2" indent="-457200">
              <a:buFont typeface="Arial" panose="020B0604020202020204" pitchFamily="34" charset="0"/>
              <a:buChar char="•"/>
            </a:pPr>
            <a:r>
              <a:rPr lang="nl-NL" dirty="0">
                <a:solidFill>
                  <a:schemeClr val="tx2">
                    <a:lumMod val="90000"/>
                    <a:lumOff val="10000"/>
                  </a:schemeClr>
                </a:solidFill>
              </a:rPr>
              <a:t>Onderscheid in niet-beademende patiënten, beademd &lt;24u, beademd &gt;24u </a:t>
            </a:r>
          </a:p>
          <a:p>
            <a:pPr lvl="2" indent="0">
              <a:buNone/>
            </a:pPr>
            <a:endParaRPr lang="nl-NL" b="0" dirty="0">
              <a:solidFill>
                <a:schemeClr val="tx2">
                  <a:lumMod val="90000"/>
                  <a:lumOff val="10000"/>
                </a:schemeClr>
              </a:solidFill>
            </a:endParaRPr>
          </a:p>
          <a:p>
            <a:pPr lvl="2" indent="0">
              <a:buNone/>
            </a:pPr>
            <a:endParaRPr lang="nl-NL" b="0" dirty="0">
              <a:solidFill>
                <a:schemeClr val="tx2">
                  <a:lumMod val="90000"/>
                  <a:lumOff val="10000"/>
                </a:schemeClr>
              </a:solidFill>
            </a:endParaRPr>
          </a:p>
          <a:p>
            <a:pPr marL="817200" lvl="2" indent="-457200">
              <a:buFont typeface="Arial" panose="020B0604020202020204" pitchFamily="34" charset="0"/>
              <a:buChar char="•"/>
            </a:pPr>
            <a:endParaRPr lang="nl-NL" dirty="0">
              <a:solidFill>
                <a:schemeClr val="tx2">
                  <a:lumMod val="90000"/>
                  <a:lumOff val="10000"/>
                </a:schemeClr>
              </a:solidFill>
            </a:endParaRPr>
          </a:p>
          <a:p>
            <a:pPr marL="817200" lvl="2" indent="-457200">
              <a:buFont typeface="Arial" panose="020B0604020202020204" pitchFamily="34" charset="0"/>
              <a:buChar char="•"/>
            </a:pPr>
            <a:endParaRPr lang="nl-NL" b="0" dirty="0">
              <a:solidFill>
                <a:schemeClr val="tx2">
                  <a:lumMod val="90000"/>
                  <a:lumOff val="10000"/>
                </a:schemeClr>
              </a:solidFill>
            </a:endParaRPr>
          </a:p>
          <a:p>
            <a:pPr marL="817200" lvl="2" indent="-457200">
              <a:buFont typeface="Arial" panose="020B0604020202020204" pitchFamily="34" charset="0"/>
              <a:buChar char="•"/>
            </a:pPr>
            <a:endParaRPr lang="nl-NL" b="0" dirty="0">
              <a:solidFill>
                <a:schemeClr val="tx2">
                  <a:lumMod val="90000"/>
                  <a:lumOff val="10000"/>
                </a:schemeClr>
              </a:solidFill>
            </a:endParaRPr>
          </a:p>
        </p:txBody>
      </p:sp>
      <p:sp>
        <p:nvSpPr>
          <p:cNvPr id="4" name="Tijdelijke aanduiding voor dianummer 3">
            <a:extLst>
              <a:ext uri="{FF2B5EF4-FFF2-40B4-BE49-F238E27FC236}">
                <a16:creationId xmlns:a16="http://schemas.microsoft.com/office/drawing/2014/main" id="{4369B891-3A4D-CCE0-3863-6952070E5E5A}"/>
              </a:ext>
            </a:extLst>
          </p:cNvPr>
          <p:cNvSpPr>
            <a:spLocks noGrp="1"/>
          </p:cNvSpPr>
          <p:nvPr>
            <p:ph type="sldNum" sz="quarter" idx="11"/>
          </p:nvPr>
        </p:nvSpPr>
        <p:spPr/>
        <p:txBody>
          <a:bodyPr/>
          <a:lstStyle/>
          <a:p>
            <a:fld id="{5A195573-6125-40C3-AA0C-3AC6CFB9F86B}" type="slidenum">
              <a:rPr lang="en-US" smtClean="0"/>
              <a:pPr/>
              <a:t>2</a:t>
            </a:fld>
            <a:endParaRPr lang="en-US" dirty="0"/>
          </a:p>
        </p:txBody>
      </p:sp>
    </p:spTree>
    <p:extLst>
      <p:ext uri="{BB962C8B-B14F-4D97-AF65-F5344CB8AC3E}">
        <p14:creationId xmlns:p14="http://schemas.microsoft.com/office/powerpoint/2010/main" val="1578390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normAutofit fontScale="90000"/>
          </a:bodyPr>
          <a:lstStyle/>
          <a:p>
            <a:r>
              <a:rPr lang="en-US" dirty="0" err="1">
                <a:solidFill>
                  <a:srgbClr val="1091FB"/>
                </a:solidFill>
              </a:rPr>
              <a:t>Implicaties</a:t>
            </a:r>
            <a:r>
              <a:rPr lang="en-US" dirty="0">
                <a:solidFill>
                  <a:srgbClr val="1091FB"/>
                </a:solidFill>
              </a:rPr>
              <a:t> voor de PICU WKZ</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normAutofit fontScale="92500" lnSpcReduction="10000"/>
          </a:bodyPr>
          <a:lstStyle/>
          <a:p>
            <a:pPr marL="342900" lvl="3" indent="-342900">
              <a:buAutoNum type="arabicPeriod"/>
            </a:pPr>
            <a:r>
              <a:rPr lang="en-US" sz="3200" b="1" dirty="0">
                <a:solidFill>
                  <a:schemeClr val="accent2"/>
                </a:solidFill>
              </a:rPr>
              <a:t>Is het </a:t>
            </a:r>
            <a:r>
              <a:rPr lang="en-US" sz="3200" b="1" dirty="0" err="1">
                <a:solidFill>
                  <a:schemeClr val="accent2"/>
                </a:solidFill>
              </a:rPr>
              <a:t>resultaat</a:t>
            </a:r>
            <a:r>
              <a:rPr lang="en-US" sz="3200" b="1" dirty="0">
                <a:solidFill>
                  <a:schemeClr val="accent2"/>
                </a:solidFill>
              </a:rPr>
              <a:t> van de </a:t>
            </a:r>
            <a:r>
              <a:rPr lang="en-US" sz="3200" b="1" dirty="0" err="1">
                <a:solidFill>
                  <a:schemeClr val="accent2"/>
                </a:solidFill>
              </a:rPr>
              <a:t>studie</a:t>
            </a:r>
            <a:r>
              <a:rPr lang="en-US" sz="3200" b="1" dirty="0">
                <a:solidFill>
                  <a:schemeClr val="accent2"/>
                </a:solidFill>
              </a:rPr>
              <a:t> relevant voor PICU WKZ?</a:t>
            </a:r>
          </a:p>
          <a:p>
            <a:pPr marL="0" lvl="3" indent="0">
              <a:buNone/>
            </a:pPr>
            <a:endParaRPr lang="en-US" sz="3200" i="1" dirty="0">
              <a:solidFill>
                <a:schemeClr val="accent2"/>
              </a:solidFill>
            </a:endParaRPr>
          </a:p>
          <a:p>
            <a:pPr marL="0" lvl="3" indent="0">
              <a:buNone/>
            </a:pPr>
            <a:r>
              <a:rPr lang="en-US" sz="3200" dirty="0" err="1">
                <a:solidFill>
                  <a:schemeClr val="tx2">
                    <a:lumMod val="90000"/>
                    <a:lumOff val="10000"/>
                  </a:schemeClr>
                </a:solidFill>
              </a:rPr>
              <a:t>Vermijd</a:t>
            </a:r>
            <a:r>
              <a:rPr lang="en-US" sz="3200" dirty="0">
                <a:solidFill>
                  <a:schemeClr val="tx2">
                    <a:lumMod val="90000"/>
                    <a:lumOff val="10000"/>
                  </a:schemeClr>
                </a:solidFill>
              </a:rPr>
              <a:t> </a:t>
            </a:r>
            <a:r>
              <a:rPr lang="en-US" sz="3200" dirty="0" err="1">
                <a:solidFill>
                  <a:schemeClr val="tx2">
                    <a:lumMod val="90000"/>
                    <a:lumOff val="10000"/>
                  </a:schemeClr>
                </a:solidFill>
              </a:rPr>
              <a:t>indien</a:t>
            </a:r>
            <a:r>
              <a:rPr lang="en-US" sz="3200" dirty="0">
                <a:solidFill>
                  <a:schemeClr val="tx2">
                    <a:lumMod val="90000"/>
                    <a:lumOff val="10000"/>
                  </a:schemeClr>
                </a:solidFill>
              </a:rPr>
              <a:t> </a:t>
            </a:r>
            <a:r>
              <a:rPr lang="en-US" sz="3200" dirty="0" err="1">
                <a:solidFill>
                  <a:schemeClr val="tx2">
                    <a:lumMod val="90000"/>
                    <a:lumOff val="10000"/>
                  </a:schemeClr>
                </a:solidFill>
              </a:rPr>
              <a:t>mogelijk</a:t>
            </a:r>
            <a:r>
              <a:rPr lang="en-US" sz="3200" dirty="0">
                <a:solidFill>
                  <a:schemeClr val="tx2">
                    <a:lumMod val="90000"/>
                    <a:lumOff val="10000"/>
                  </a:schemeClr>
                </a:solidFill>
              </a:rPr>
              <a:t> </a:t>
            </a:r>
            <a:r>
              <a:rPr lang="en-US" sz="3200" dirty="0" err="1">
                <a:solidFill>
                  <a:schemeClr val="tx2">
                    <a:lumMod val="90000"/>
                    <a:lumOff val="10000"/>
                  </a:schemeClr>
                </a:solidFill>
              </a:rPr>
              <a:t>langdurig</a:t>
            </a:r>
            <a:r>
              <a:rPr lang="en-US" sz="3200" dirty="0">
                <a:solidFill>
                  <a:schemeClr val="tx2">
                    <a:lumMod val="90000"/>
                    <a:lumOff val="10000"/>
                  </a:schemeClr>
                </a:solidFill>
              </a:rPr>
              <a:t> </a:t>
            </a:r>
            <a:r>
              <a:rPr lang="en-US" sz="3200" dirty="0" err="1">
                <a:solidFill>
                  <a:schemeClr val="tx2">
                    <a:lumMod val="90000"/>
                    <a:lumOff val="10000"/>
                  </a:schemeClr>
                </a:solidFill>
              </a:rPr>
              <a:t>opiaten</a:t>
            </a:r>
            <a:r>
              <a:rPr lang="en-US" sz="3200" dirty="0">
                <a:solidFill>
                  <a:schemeClr val="tx2">
                    <a:lumMod val="90000"/>
                    <a:lumOff val="10000"/>
                  </a:schemeClr>
                </a:solidFill>
              </a:rPr>
              <a:t> </a:t>
            </a:r>
            <a:r>
              <a:rPr lang="en-US" sz="3200" dirty="0" err="1">
                <a:solidFill>
                  <a:schemeClr val="tx2">
                    <a:lumMod val="90000"/>
                    <a:lumOff val="10000"/>
                  </a:schemeClr>
                </a:solidFill>
              </a:rPr>
              <a:t>gebruik</a:t>
            </a:r>
            <a:r>
              <a:rPr lang="en-US" sz="3200" dirty="0">
                <a:solidFill>
                  <a:schemeClr val="tx2">
                    <a:lumMod val="90000"/>
                    <a:lumOff val="10000"/>
                  </a:schemeClr>
                </a:solidFill>
              </a:rPr>
              <a:t>, </a:t>
            </a:r>
            <a:r>
              <a:rPr lang="en-US" sz="3200" dirty="0" err="1">
                <a:solidFill>
                  <a:schemeClr val="tx2">
                    <a:lumMod val="90000"/>
                    <a:lumOff val="10000"/>
                  </a:schemeClr>
                </a:solidFill>
              </a:rPr>
              <a:t>overweeg</a:t>
            </a:r>
            <a:r>
              <a:rPr lang="en-US" sz="3200" dirty="0">
                <a:solidFill>
                  <a:schemeClr val="tx2">
                    <a:lumMod val="90000"/>
                    <a:lumOff val="10000"/>
                  </a:schemeClr>
                </a:solidFill>
              </a:rPr>
              <a:t> </a:t>
            </a:r>
            <a:r>
              <a:rPr lang="en-US" sz="3200" dirty="0" err="1">
                <a:solidFill>
                  <a:schemeClr val="tx2">
                    <a:lumMod val="90000"/>
                    <a:lumOff val="10000"/>
                  </a:schemeClr>
                </a:solidFill>
              </a:rPr>
              <a:t>rotatie</a:t>
            </a:r>
            <a:r>
              <a:rPr lang="en-US" sz="3200" dirty="0">
                <a:solidFill>
                  <a:schemeClr val="tx2">
                    <a:lumMod val="90000"/>
                    <a:lumOff val="10000"/>
                  </a:schemeClr>
                </a:solidFill>
              </a:rPr>
              <a:t>, </a:t>
            </a:r>
            <a:r>
              <a:rPr lang="en-US" sz="3200" dirty="0" err="1">
                <a:solidFill>
                  <a:schemeClr val="tx2">
                    <a:lumMod val="90000"/>
                    <a:lumOff val="10000"/>
                  </a:schemeClr>
                </a:solidFill>
              </a:rPr>
              <a:t>echter</a:t>
            </a:r>
            <a:r>
              <a:rPr lang="en-US" sz="3200" dirty="0">
                <a:solidFill>
                  <a:schemeClr val="tx2">
                    <a:lumMod val="90000"/>
                    <a:lumOff val="10000"/>
                  </a:schemeClr>
                </a:solidFill>
              </a:rPr>
              <a:t> </a:t>
            </a:r>
            <a:r>
              <a:rPr lang="en-US" sz="3200" dirty="0" err="1">
                <a:solidFill>
                  <a:schemeClr val="tx2">
                    <a:lumMod val="90000"/>
                    <a:lumOff val="10000"/>
                  </a:schemeClr>
                </a:solidFill>
              </a:rPr>
              <a:t>hierbij</a:t>
            </a:r>
            <a:r>
              <a:rPr lang="en-US" sz="3200" dirty="0">
                <a:solidFill>
                  <a:schemeClr val="tx2">
                    <a:lumMod val="90000"/>
                    <a:lumOff val="10000"/>
                  </a:schemeClr>
                </a:solidFill>
              </a:rPr>
              <a:t> </a:t>
            </a:r>
            <a:r>
              <a:rPr lang="en-US" sz="3200" dirty="0" err="1">
                <a:solidFill>
                  <a:schemeClr val="tx2">
                    <a:lumMod val="90000"/>
                    <a:lumOff val="10000"/>
                  </a:schemeClr>
                </a:solidFill>
              </a:rPr>
              <a:t>afweging</a:t>
            </a:r>
            <a:r>
              <a:rPr lang="en-US" sz="3200" dirty="0">
                <a:solidFill>
                  <a:schemeClr val="tx2">
                    <a:lumMod val="90000"/>
                    <a:lumOff val="10000"/>
                  </a:schemeClr>
                </a:solidFill>
              </a:rPr>
              <a:t> </a:t>
            </a:r>
            <a:r>
              <a:rPr lang="en-US" sz="3200" dirty="0" err="1">
                <a:solidFill>
                  <a:schemeClr val="tx2">
                    <a:lumMod val="90000"/>
                    <a:lumOff val="10000"/>
                  </a:schemeClr>
                </a:solidFill>
              </a:rPr>
              <a:t>maken</a:t>
            </a:r>
            <a:r>
              <a:rPr lang="en-US" sz="3200" dirty="0">
                <a:solidFill>
                  <a:schemeClr val="tx2">
                    <a:lumMod val="90000"/>
                    <a:lumOff val="10000"/>
                  </a:schemeClr>
                </a:solidFill>
              </a:rPr>
              <a:t> in </a:t>
            </a:r>
            <a:r>
              <a:rPr lang="en-US" sz="3200" dirty="0" err="1">
                <a:solidFill>
                  <a:schemeClr val="tx2">
                    <a:lumMod val="90000"/>
                    <a:lumOff val="10000"/>
                  </a:schemeClr>
                </a:solidFill>
              </a:rPr>
              <a:t>nadelige</a:t>
            </a:r>
            <a:r>
              <a:rPr lang="en-US" sz="3200" dirty="0">
                <a:solidFill>
                  <a:schemeClr val="tx2">
                    <a:lumMod val="90000"/>
                    <a:lumOff val="10000"/>
                  </a:schemeClr>
                </a:solidFill>
              </a:rPr>
              <a:t> </a:t>
            </a:r>
            <a:r>
              <a:rPr lang="en-US" sz="3200" dirty="0" err="1">
                <a:solidFill>
                  <a:schemeClr val="tx2">
                    <a:lumMod val="90000"/>
                    <a:lumOff val="10000"/>
                  </a:schemeClr>
                </a:solidFill>
              </a:rPr>
              <a:t>effecten</a:t>
            </a:r>
            <a:r>
              <a:rPr lang="en-US" sz="3200" dirty="0">
                <a:solidFill>
                  <a:schemeClr val="tx2">
                    <a:lumMod val="90000"/>
                    <a:lumOff val="10000"/>
                  </a:schemeClr>
                </a:solidFill>
              </a:rPr>
              <a:t> </a:t>
            </a:r>
            <a:r>
              <a:rPr lang="en-US" sz="3200" dirty="0" err="1">
                <a:solidFill>
                  <a:schemeClr val="tx2">
                    <a:lumMod val="90000"/>
                    <a:lumOff val="10000"/>
                  </a:schemeClr>
                </a:solidFill>
              </a:rPr>
              <a:t>alternatieve</a:t>
            </a:r>
            <a:r>
              <a:rPr lang="en-US" sz="3200" dirty="0">
                <a:solidFill>
                  <a:schemeClr val="tx2">
                    <a:lumMod val="90000"/>
                    <a:lumOff val="10000"/>
                  </a:schemeClr>
                </a:solidFill>
              </a:rPr>
              <a:t> </a:t>
            </a:r>
            <a:r>
              <a:rPr lang="en-US" sz="3200" dirty="0" err="1">
                <a:solidFill>
                  <a:schemeClr val="tx2">
                    <a:lumMod val="90000"/>
                    <a:lumOff val="10000"/>
                  </a:schemeClr>
                </a:solidFill>
              </a:rPr>
              <a:t>sedatie</a:t>
            </a:r>
            <a:endParaRPr lang="en-US" sz="3200" dirty="0">
              <a:solidFill>
                <a:schemeClr val="tx2">
                  <a:lumMod val="90000"/>
                  <a:lumOff val="10000"/>
                </a:schemeClr>
              </a:solidFill>
            </a:endParaRPr>
          </a:p>
          <a:p>
            <a:pPr lvl="1"/>
            <a:r>
              <a:rPr lang="en-US" sz="3200" b="1" dirty="0">
                <a:solidFill>
                  <a:schemeClr val="accent2"/>
                </a:solidFill>
              </a:rPr>
              <a:t>	</a:t>
            </a:r>
          </a:p>
          <a:p>
            <a:pPr lvl="1"/>
            <a:r>
              <a:rPr lang="en-US" sz="3200" b="1" dirty="0">
                <a:solidFill>
                  <a:schemeClr val="accent2"/>
                </a:solidFill>
              </a:rPr>
              <a:t>2. 	</a:t>
            </a:r>
            <a:r>
              <a:rPr lang="en-US" sz="3200" b="1" dirty="0" err="1">
                <a:solidFill>
                  <a:schemeClr val="accent2"/>
                </a:solidFill>
              </a:rPr>
              <a:t>Indien</a:t>
            </a:r>
            <a:r>
              <a:rPr lang="en-US" sz="3200" b="1" dirty="0">
                <a:solidFill>
                  <a:schemeClr val="accent2"/>
                </a:solidFill>
              </a:rPr>
              <a:t> Ja:</a:t>
            </a:r>
          </a:p>
          <a:p>
            <a:pPr lvl="1"/>
            <a:r>
              <a:rPr lang="en-US" sz="3200" b="1" dirty="0">
                <a:solidFill>
                  <a:schemeClr val="accent2"/>
                </a:solidFill>
              </a:rPr>
              <a:t>	a. 	Wat </a:t>
            </a:r>
            <a:r>
              <a:rPr lang="en-US" sz="3200" b="1" dirty="0" err="1">
                <a:solidFill>
                  <a:schemeClr val="accent2"/>
                </a:solidFill>
              </a:rPr>
              <a:t>zou</a:t>
            </a:r>
            <a:r>
              <a:rPr lang="en-US" sz="3200" b="1" dirty="0">
                <a:solidFill>
                  <a:schemeClr val="accent2"/>
                </a:solidFill>
              </a:rPr>
              <a:t> je </a:t>
            </a:r>
            <a:r>
              <a:rPr lang="en-US" sz="3200" b="1" dirty="0" err="1">
                <a:solidFill>
                  <a:schemeClr val="accent2"/>
                </a:solidFill>
              </a:rPr>
              <a:t>willen</a:t>
            </a:r>
            <a:r>
              <a:rPr lang="en-US" sz="3200" b="1" dirty="0">
                <a:solidFill>
                  <a:schemeClr val="accent2"/>
                </a:solidFill>
              </a:rPr>
              <a:t> </a:t>
            </a:r>
            <a:r>
              <a:rPr lang="en-US" sz="3200" b="1" dirty="0" err="1">
                <a:solidFill>
                  <a:schemeClr val="accent2"/>
                </a:solidFill>
              </a:rPr>
              <a:t>implementeren</a:t>
            </a:r>
            <a:r>
              <a:rPr lang="en-US" sz="3200" b="1" dirty="0">
                <a:solidFill>
                  <a:schemeClr val="accent2"/>
                </a:solidFill>
              </a:rPr>
              <a:t> voor de PICU WKZ?</a:t>
            </a:r>
          </a:p>
          <a:p>
            <a:pPr lvl="1"/>
            <a:r>
              <a:rPr lang="en-US" sz="3200" b="1" dirty="0">
                <a:solidFill>
                  <a:schemeClr val="accent2"/>
                </a:solidFill>
              </a:rPr>
              <a:t>	</a:t>
            </a:r>
          </a:p>
          <a:p>
            <a:pPr lvl="1"/>
            <a:r>
              <a:rPr lang="en-US" sz="3200" b="1" dirty="0">
                <a:solidFill>
                  <a:schemeClr val="accent2"/>
                </a:solidFill>
              </a:rPr>
              <a:t>	b. 	Is het </a:t>
            </a:r>
            <a:r>
              <a:rPr lang="en-US" sz="3200" b="1" dirty="0" err="1">
                <a:solidFill>
                  <a:schemeClr val="accent2"/>
                </a:solidFill>
              </a:rPr>
              <a:t>nodig</a:t>
            </a:r>
            <a:r>
              <a:rPr lang="en-US" sz="3200" b="1" dirty="0">
                <a:solidFill>
                  <a:schemeClr val="accent2"/>
                </a:solidFill>
              </a:rPr>
              <a:t> om </a:t>
            </a:r>
            <a:r>
              <a:rPr lang="en-US" sz="3200" b="1" dirty="0" err="1">
                <a:solidFill>
                  <a:schemeClr val="accent2"/>
                </a:solidFill>
              </a:rPr>
              <a:t>een</a:t>
            </a:r>
            <a:r>
              <a:rPr lang="en-US" sz="3200" b="1" dirty="0">
                <a:solidFill>
                  <a:schemeClr val="accent2"/>
                </a:solidFill>
              </a:rPr>
              <a:t> colloquium in te </a:t>
            </a:r>
            <a:r>
              <a:rPr lang="en-US" sz="3200" b="1" dirty="0" err="1">
                <a:solidFill>
                  <a:schemeClr val="accent2"/>
                </a:solidFill>
              </a:rPr>
              <a:t>plannen</a:t>
            </a:r>
            <a:r>
              <a:rPr lang="en-US" sz="3200" b="1" dirty="0">
                <a:solidFill>
                  <a:schemeClr val="accent2"/>
                </a:solidFill>
              </a:rPr>
              <a:t> met 		experts om </a:t>
            </a:r>
            <a:r>
              <a:rPr lang="en-US" sz="3200" b="1" dirty="0" err="1">
                <a:solidFill>
                  <a:schemeClr val="accent2"/>
                </a:solidFill>
              </a:rPr>
              <a:t>dit</a:t>
            </a:r>
            <a:r>
              <a:rPr lang="en-US" sz="3200" b="1" dirty="0">
                <a:solidFill>
                  <a:schemeClr val="accent2"/>
                </a:solidFill>
              </a:rPr>
              <a:t> </a:t>
            </a:r>
            <a:r>
              <a:rPr lang="en-US" sz="3200" b="1" dirty="0" err="1">
                <a:solidFill>
                  <a:schemeClr val="accent2"/>
                </a:solidFill>
              </a:rPr>
              <a:t>vorm</a:t>
            </a:r>
            <a:r>
              <a:rPr lang="en-US" sz="3200" b="1" dirty="0">
                <a:solidFill>
                  <a:schemeClr val="accent2"/>
                </a:solidFill>
              </a:rPr>
              <a:t> te </a:t>
            </a:r>
            <a:r>
              <a:rPr lang="en-US" sz="3200" b="1" dirty="0" err="1">
                <a:solidFill>
                  <a:schemeClr val="accent2"/>
                </a:solidFill>
              </a:rPr>
              <a:t>geven</a:t>
            </a:r>
            <a:r>
              <a:rPr lang="en-US" sz="3200" b="1" dirty="0">
                <a:solidFill>
                  <a:schemeClr val="accent2"/>
                </a:solidFill>
              </a:rPr>
              <a:t>? </a:t>
            </a:r>
          </a:p>
          <a:p>
            <a:pPr lvl="1"/>
            <a:r>
              <a:rPr lang="en-US" sz="3200" b="1" dirty="0">
                <a:solidFill>
                  <a:schemeClr val="accent2"/>
                </a:solidFill>
              </a:rPr>
              <a:t>		</a:t>
            </a:r>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20</a:t>
            </a:fld>
            <a:endParaRPr lang="en-US" dirty="0"/>
          </a:p>
        </p:txBody>
      </p:sp>
    </p:spTree>
    <p:extLst>
      <p:ext uri="{BB962C8B-B14F-4D97-AF65-F5344CB8AC3E}">
        <p14:creationId xmlns:p14="http://schemas.microsoft.com/office/powerpoint/2010/main" val="2371598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DB92EB-E8A4-B6DB-BD17-71AC3620B8F2}"/>
              </a:ext>
            </a:extLst>
          </p:cNvPr>
          <p:cNvSpPr>
            <a:spLocks noGrp="1"/>
          </p:cNvSpPr>
          <p:nvPr>
            <p:ph type="title"/>
          </p:nvPr>
        </p:nvSpPr>
        <p:spPr/>
        <p:txBody>
          <a:bodyPr>
            <a:normAutofit fontScale="90000"/>
          </a:bodyPr>
          <a:lstStyle/>
          <a:p>
            <a:endParaRPr lang="nl-NL"/>
          </a:p>
        </p:txBody>
      </p:sp>
      <p:sp>
        <p:nvSpPr>
          <p:cNvPr id="3" name="Tijdelijke aanduiding voor tekst 2">
            <a:extLst>
              <a:ext uri="{FF2B5EF4-FFF2-40B4-BE49-F238E27FC236}">
                <a16:creationId xmlns:a16="http://schemas.microsoft.com/office/drawing/2014/main" id="{9BE53593-2E9B-E989-4457-11DA328BB60A}"/>
              </a:ext>
            </a:extLst>
          </p:cNvPr>
          <p:cNvSpPr>
            <a:spLocks noGrp="1"/>
          </p:cNvSpPr>
          <p:nvPr>
            <p:ph type="body" sz="quarter" idx="10"/>
          </p:nvPr>
        </p:nvSpPr>
        <p:spPr/>
        <p:txBody>
          <a:bodyPr/>
          <a:lstStyle/>
          <a:p>
            <a:endParaRPr lang="nl-NL"/>
          </a:p>
        </p:txBody>
      </p:sp>
      <p:pic>
        <p:nvPicPr>
          <p:cNvPr id="1026" name="Picture 2" descr="FLACC Pain Scale Infographic - Cerebra">
            <a:extLst>
              <a:ext uri="{FF2B5EF4-FFF2-40B4-BE49-F238E27FC236}">
                <a16:creationId xmlns:a16="http://schemas.microsoft.com/office/drawing/2014/main" id="{2F3F3BAC-33D6-3DD9-8CEA-C3C1D34AC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86" y="0"/>
            <a:ext cx="9745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2848A-4354-352B-7481-6E8C84C301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783577-D8A2-0472-BDDA-BD0A01546964}"/>
              </a:ext>
            </a:extLst>
          </p:cNvPr>
          <p:cNvSpPr>
            <a:spLocks noGrp="1"/>
          </p:cNvSpPr>
          <p:nvPr>
            <p:ph type="title"/>
          </p:nvPr>
        </p:nvSpPr>
        <p:spPr/>
        <p:txBody>
          <a:bodyPr>
            <a:noAutofit/>
          </a:bodyPr>
          <a:lstStyle/>
          <a:p>
            <a:r>
              <a:rPr lang="nl-NL" sz="3500" dirty="0">
                <a:solidFill>
                  <a:srgbClr val="1091FB"/>
                </a:solidFill>
              </a:rPr>
              <a:t>Protocol PICU: </a:t>
            </a:r>
            <a:r>
              <a:rPr lang="nl-NL" sz="3500" b="0" i="0" dirty="0">
                <a:solidFill>
                  <a:srgbClr val="1091FB"/>
                </a:solidFill>
                <a:effectLst/>
                <a:latin typeface="Roboto" panose="02000000000000000000" pitchFamily="2" charset="0"/>
              </a:rPr>
              <a:t>Behandeling van pijn, onrust, delier en afbouwen sedativa </a:t>
            </a:r>
            <a:endParaRPr lang="nl-NL" sz="3500" dirty="0">
              <a:solidFill>
                <a:srgbClr val="1091FB"/>
              </a:solidFill>
            </a:endParaRPr>
          </a:p>
        </p:txBody>
      </p:sp>
      <p:sp>
        <p:nvSpPr>
          <p:cNvPr id="3" name="Tijdelijke aanduiding voor tekst 2">
            <a:extLst>
              <a:ext uri="{FF2B5EF4-FFF2-40B4-BE49-F238E27FC236}">
                <a16:creationId xmlns:a16="http://schemas.microsoft.com/office/drawing/2014/main" id="{8787499C-3693-0EC5-20FF-F6F3D71E0212}"/>
              </a:ext>
            </a:extLst>
          </p:cNvPr>
          <p:cNvSpPr>
            <a:spLocks noGrp="1"/>
          </p:cNvSpPr>
          <p:nvPr>
            <p:ph type="body" sz="quarter" idx="10"/>
          </p:nvPr>
        </p:nvSpPr>
        <p:spPr/>
        <p:txBody>
          <a:bodyPr>
            <a:normAutofit fontScale="47500" lnSpcReduction="20000"/>
          </a:bodyPr>
          <a:lstStyle/>
          <a:p>
            <a:pPr>
              <a:lnSpc>
                <a:spcPct val="120000"/>
              </a:lnSpc>
              <a:spcBef>
                <a:spcPts val="600"/>
              </a:spcBef>
            </a:pPr>
            <a:r>
              <a:rPr lang="nl-NL" sz="4200" dirty="0">
                <a:solidFill>
                  <a:schemeClr val="tx2">
                    <a:lumMod val="90000"/>
                    <a:lumOff val="10000"/>
                  </a:schemeClr>
                </a:solidFill>
              </a:rPr>
              <a:t>Opiaat switch </a:t>
            </a:r>
            <a:endParaRPr lang="nl-NL" sz="4200" b="0" dirty="0">
              <a:solidFill>
                <a:schemeClr val="tx2">
                  <a:lumMod val="90000"/>
                  <a:lumOff val="10000"/>
                </a:schemeClr>
              </a:solidFill>
            </a:endParaRPr>
          </a:p>
          <a:p>
            <a:pPr marL="457200" indent="-457200">
              <a:lnSpc>
                <a:spcPct val="120000"/>
              </a:lnSpc>
              <a:spcBef>
                <a:spcPts val="600"/>
              </a:spcBef>
              <a:buFont typeface="Arial" panose="020B0604020202020204" pitchFamily="34" charset="0"/>
              <a:buChar char="•"/>
            </a:pPr>
            <a:r>
              <a:rPr lang="nl-NL" sz="4200" b="0" dirty="0">
                <a:solidFill>
                  <a:schemeClr val="tx2">
                    <a:lumMod val="90000"/>
                    <a:lumOff val="10000"/>
                  </a:schemeClr>
                </a:solidFill>
              </a:rPr>
              <a:t>Onderdeel van pijn behandeling</a:t>
            </a:r>
          </a:p>
          <a:p>
            <a:pPr marL="457200" indent="-457200">
              <a:lnSpc>
                <a:spcPct val="120000"/>
              </a:lnSpc>
              <a:spcBef>
                <a:spcPts val="600"/>
              </a:spcBef>
              <a:buFont typeface="Arial" panose="020B0604020202020204" pitchFamily="34" charset="0"/>
              <a:buChar char="•"/>
            </a:pPr>
            <a:r>
              <a:rPr lang="nl-NL" sz="4200" b="0" dirty="0">
                <a:solidFill>
                  <a:schemeClr val="tx2">
                    <a:lumMod val="90000"/>
                    <a:lumOff val="10000"/>
                  </a:schemeClr>
                </a:solidFill>
              </a:rPr>
              <a:t>Bij langdurig gebruik (&gt;5d) of hoge doseringen morfine (ongevoeligheid) </a:t>
            </a:r>
          </a:p>
          <a:p>
            <a:pPr marL="457200" indent="-457200">
              <a:lnSpc>
                <a:spcPct val="120000"/>
              </a:lnSpc>
              <a:spcBef>
                <a:spcPts val="600"/>
              </a:spcBef>
              <a:buFont typeface="Arial" panose="020B0604020202020204" pitchFamily="34" charset="0"/>
              <a:buChar char="•"/>
            </a:pPr>
            <a:r>
              <a:rPr lang="nl-NL" sz="4200" b="0" dirty="0">
                <a:solidFill>
                  <a:schemeClr val="tx2">
                    <a:lumMod val="90000"/>
                    <a:lumOff val="10000"/>
                  </a:schemeClr>
                </a:solidFill>
              </a:rPr>
              <a:t>Bij noodzaak van opiaten</a:t>
            </a:r>
          </a:p>
          <a:p>
            <a:pPr>
              <a:lnSpc>
                <a:spcPct val="120000"/>
              </a:lnSpc>
              <a:spcBef>
                <a:spcPts val="600"/>
              </a:spcBef>
            </a:pPr>
            <a:endParaRPr lang="nl-NL" sz="4200" b="0" dirty="0">
              <a:solidFill>
                <a:schemeClr val="tx2">
                  <a:lumMod val="90000"/>
                  <a:lumOff val="10000"/>
                </a:schemeClr>
              </a:solidFill>
            </a:endParaRPr>
          </a:p>
          <a:p>
            <a:pPr>
              <a:lnSpc>
                <a:spcPct val="120000"/>
              </a:lnSpc>
              <a:spcBef>
                <a:spcPts val="600"/>
              </a:spcBef>
            </a:pPr>
            <a:r>
              <a:rPr lang="nl-NL" sz="4200" dirty="0">
                <a:solidFill>
                  <a:schemeClr val="tx2">
                    <a:lumMod val="90000"/>
                    <a:lumOff val="10000"/>
                  </a:schemeClr>
                </a:solidFill>
              </a:rPr>
              <a:t>Afbouwschema</a:t>
            </a:r>
          </a:p>
          <a:p>
            <a:pPr>
              <a:lnSpc>
                <a:spcPct val="120000"/>
              </a:lnSpc>
              <a:spcBef>
                <a:spcPts val="600"/>
              </a:spcBef>
            </a:pPr>
            <a:r>
              <a:rPr lang="nl-NL" sz="4200" b="0" dirty="0">
                <a:solidFill>
                  <a:schemeClr val="tx2">
                    <a:lumMod val="90000"/>
                    <a:lumOff val="10000"/>
                  </a:schemeClr>
                </a:solidFill>
              </a:rPr>
              <a:t>De kans op ontwenningsverschijnselen neemt toe bij een hoge cumulatieve dosis sedativa.  </a:t>
            </a:r>
          </a:p>
          <a:p>
            <a:pPr marL="457200" indent="-457200">
              <a:lnSpc>
                <a:spcPct val="120000"/>
              </a:lnSpc>
              <a:spcBef>
                <a:spcPts val="600"/>
              </a:spcBef>
              <a:buFont typeface="Arial" panose="020B0604020202020204" pitchFamily="34" charset="0"/>
              <a:buChar char="•"/>
            </a:pPr>
            <a:r>
              <a:rPr lang="nl-NL" sz="4200" b="0" dirty="0">
                <a:solidFill>
                  <a:schemeClr val="tx2">
                    <a:lumMod val="90000"/>
                    <a:lumOff val="10000"/>
                  </a:schemeClr>
                </a:solidFill>
              </a:rPr>
              <a:t>Gebruik 2-5 dagen: klein risico op het krijgen van een delier. </a:t>
            </a:r>
          </a:p>
          <a:p>
            <a:pPr marL="457200" indent="-457200">
              <a:lnSpc>
                <a:spcPct val="120000"/>
              </a:lnSpc>
              <a:spcBef>
                <a:spcPts val="600"/>
              </a:spcBef>
              <a:buFont typeface="Arial" panose="020B0604020202020204" pitchFamily="34" charset="0"/>
              <a:buChar char="•"/>
            </a:pPr>
            <a:r>
              <a:rPr lang="nl-NL" sz="4200" b="0" dirty="0">
                <a:solidFill>
                  <a:schemeClr val="tx2">
                    <a:lumMod val="90000"/>
                    <a:lumOff val="10000"/>
                  </a:schemeClr>
                </a:solidFill>
              </a:rPr>
              <a:t>Langdurig gebruik: profylactisch starten clonidine of methadon.</a:t>
            </a:r>
          </a:p>
          <a:p>
            <a:pPr marL="457200" indent="-457200">
              <a:lnSpc>
                <a:spcPct val="120000"/>
              </a:lnSpc>
              <a:spcBef>
                <a:spcPts val="600"/>
              </a:spcBef>
              <a:buFont typeface="Arial" panose="020B0604020202020204" pitchFamily="34" charset="0"/>
              <a:buChar char="•"/>
            </a:pPr>
            <a:r>
              <a:rPr lang="nl-NL" sz="4200" b="0" dirty="0">
                <a:solidFill>
                  <a:schemeClr val="tx2">
                    <a:lumMod val="90000"/>
                    <a:lumOff val="10000"/>
                  </a:schemeClr>
                </a:solidFill>
              </a:rPr>
              <a:t>Laatste stap: </a:t>
            </a:r>
            <a:r>
              <a:rPr lang="nl-NL" sz="4200" b="0" dirty="0" err="1">
                <a:solidFill>
                  <a:schemeClr val="tx2">
                    <a:lumMod val="90000"/>
                    <a:lumOff val="10000"/>
                  </a:schemeClr>
                </a:solidFill>
              </a:rPr>
              <a:t>fenobarbital</a:t>
            </a:r>
            <a:r>
              <a:rPr lang="nl-NL" sz="4200" b="0" dirty="0">
                <a:solidFill>
                  <a:schemeClr val="tx2">
                    <a:lumMod val="90000"/>
                    <a:lumOff val="10000"/>
                  </a:schemeClr>
                </a:solidFill>
              </a:rPr>
              <a:t> (vanwege gunstige bijwerkingenprofiel / mogelijk neuro-protectieve werking t.a.v. ontwikkelen van onttrekkingsdelier).</a:t>
            </a:r>
          </a:p>
          <a:p>
            <a:pPr lvl="2" indent="0">
              <a:buNone/>
            </a:pPr>
            <a:endParaRPr lang="nl-NL" b="0" dirty="0">
              <a:solidFill>
                <a:schemeClr val="tx2">
                  <a:lumMod val="90000"/>
                  <a:lumOff val="10000"/>
                </a:schemeClr>
              </a:solidFill>
            </a:endParaRPr>
          </a:p>
          <a:p>
            <a:pPr marL="817200" lvl="2" indent="-457200">
              <a:buFont typeface="Arial" panose="020B0604020202020204" pitchFamily="34" charset="0"/>
              <a:buChar char="•"/>
            </a:pPr>
            <a:endParaRPr lang="nl-NL" dirty="0">
              <a:solidFill>
                <a:schemeClr val="tx2">
                  <a:lumMod val="90000"/>
                  <a:lumOff val="10000"/>
                </a:schemeClr>
              </a:solidFill>
            </a:endParaRPr>
          </a:p>
          <a:p>
            <a:pPr marL="817200" lvl="2" indent="-457200">
              <a:buFont typeface="Arial" panose="020B0604020202020204" pitchFamily="34" charset="0"/>
              <a:buChar char="•"/>
            </a:pPr>
            <a:endParaRPr lang="nl-NL" b="0" dirty="0">
              <a:solidFill>
                <a:schemeClr val="tx2">
                  <a:lumMod val="90000"/>
                  <a:lumOff val="10000"/>
                </a:schemeClr>
              </a:solidFill>
            </a:endParaRPr>
          </a:p>
          <a:p>
            <a:pPr marL="817200" lvl="2" indent="-457200">
              <a:buFont typeface="Arial" panose="020B0604020202020204" pitchFamily="34" charset="0"/>
              <a:buChar char="•"/>
            </a:pPr>
            <a:endParaRPr lang="nl-NL" b="0" dirty="0">
              <a:solidFill>
                <a:schemeClr val="tx2">
                  <a:lumMod val="90000"/>
                  <a:lumOff val="10000"/>
                </a:schemeClr>
              </a:solidFill>
            </a:endParaRPr>
          </a:p>
        </p:txBody>
      </p:sp>
      <p:sp>
        <p:nvSpPr>
          <p:cNvPr id="4" name="Tijdelijke aanduiding voor dianummer 3">
            <a:extLst>
              <a:ext uri="{FF2B5EF4-FFF2-40B4-BE49-F238E27FC236}">
                <a16:creationId xmlns:a16="http://schemas.microsoft.com/office/drawing/2014/main" id="{047F58A9-D13F-969E-5E00-BB9C8C71E1C3}"/>
              </a:ext>
            </a:extLst>
          </p:cNvPr>
          <p:cNvSpPr>
            <a:spLocks noGrp="1"/>
          </p:cNvSpPr>
          <p:nvPr>
            <p:ph type="sldNum" sz="quarter" idx="11"/>
          </p:nvPr>
        </p:nvSpPr>
        <p:spPr/>
        <p:txBody>
          <a:bodyPr/>
          <a:lstStyle/>
          <a:p>
            <a:fld id="{5A195573-6125-40C3-AA0C-3AC6CFB9F86B}" type="slidenum">
              <a:rPr lang="en-US" smtClean="0"/>
              <a:pPr/>
              <a:t>3</a:t>
            </a:fld>
            <a:endParaRPr lang="en-US" dirty="0"/>
          </a:p>
        </p:txBody>
      </p:sp>
    </p:spTree>
    <p:extLst>
      <p:ext uri="{BB962C8B-B14F-4D97-AF65-F5344CB8AC3E}">
        <p14:creationId xmlns:p14="http://schemas.microsoft.com/office/powerpoint/2010/main" val="58965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35464-CE2D-56A3-AD01-24C091DB6EFC}"/>
              </a:ext>
            </a:extLst>
          </p:cNvPr>
          <p:cNvSpPr>
            <a:spLocks noGrp="1"/>
          </p:cNvSpPr>
          <p:nvPr>
            <p:ph type="title"/>
          </p:nvPr>
        </p:nvSpPr>
        <p:spPr/>
        <p:txBody>
          <a:bodyPr>
            <a:normAutofit fontScale="90000"/>
          </a:bodyPr>
          <a:lstStyle/>
          <a:p>
            <a:r>
              <a:rPr lang="nl-NL" dirty="0">
                <a:solidFill>
                  <a:srgbClr val="1091FB"/>
                </a:solidFill>
              </a:rPr>
              <a:t>Achtergrond</a:t>
            </a:r>
          </a:p>
        </p:txBody>
      </p:sp>
      <p:sp>
        <p:nvSpPr>
          <p:cNvPr id="3" name="Tijdelijke aanduiding voor tekst 2">
            <a:extLst>
              <a:ext uri="{FF2B5EF4-FFF2-40B4-BE49-F238E27FC236}">
                <a16:creationId xmlns:a16="http://schemas.microsoft.com/office/drawing/2014/main" id="{3B4FCA6F-53AE-07A7-9E3C-E55E163F8245}"/>
              </a:ext>
            </a:extLst>
          </p:cNvPr>
          <p:cNvSpPr>
            <a:spLocks noGrp="1"/>
          </p:cNvSpPr>
          <p:nvPr>
            <p:ph type="body" sz="quarter" idx="10"/>
          </p:nvPr>
        </p:nvSpPr>
        <p:spPr/>
        <p:txBody>
          <a:bodyPr>
            <a:normAutofit/>
          </a:bodyPr>
          <a:lstStyle/>
          <a:p>
            <a:pPr>
              <a:lnSpc>
                <a:spcPct val="100000"/>
              </a:lnSpc>
              <a:spcBef>
                <a:spcPts val="600"/>
              </a:spcBef>
            </a:pPr>
            <a:r>
              <a:rPr lang="nl-NL" sz="2400" dirty="0">
                <a:solidFill>
                  <a:schemeClr val="tx2">
                    <a:lumMod val="90000"/>
                    <a:lumOff val="10000"/>
                  </a:schemeClr>
                </a:solidFill>
              </a:rPr>
              <a:t>Het waarborgen van veiligheid en comfort van kritisch zieke kinderen</a:t>
            </a:r>
          </a:p>
          <a:p>
            <a:pPr marL="342900" indent="-342900">
              <a:lnSpc>
                <a:spcPct val="100000"/>
              </a:lnSpc>
              <a:spcBef>
                <a:spcPts val="600"/>
              </a:spcBef>
              <a:buFont typeface="Arial" panose="020B0604020202020204" pitchFamily="34" charset="0"/>
              <a:buChar char="•"/>
            </a:pPr>
            <a:r>
              <a:rPr lang="nl-NL" sz="2400" b="0" dirty="0">
                <a:solidFill>
                  <a:schemeClr val="tx2">
                    <a:lumMod val="90000"/>
                    <a:lumOff val="10000"/>
                  </a:schemeClr>
                </a:solidFill>
              </a:rPr>
              <a:t>Noodzakelijk voor verrichten van interventies en om hierbij pijn en angst te beperken </a:t>
            </a:r>
          </a:p>
          <a:p>
            <a:pPr marL="342900" indent="-342900">
              <a:lnSpc>
                <a:spcPct val="100000"/>
              </a:lnSpc>
              <a:spcBef>
                <a:spcPts val="600"/>
              </a:spcBef>
              <a:buFont typeface="Arial" panose="020B0604020202020204" pitchFamily="34" charset="0"/>
              <a:buChar char="•"/>
            </a:pPr>
            <a:r>
              <a:rPr lang="nl-NL" sz="2400" b="0" dirty="0">
                <a:solidFill>
                  <a:schemeClr val="tx2">
                    <a:lumMod val="90000"/>
                    <a:lumOff val="10000"/>
                  </a:schemeClr>
                </a:solidFill>
              </a:rPr>
              <a:t>Optimale sedatie/pijnstilling:</a:t>
            </a:r>
          </a:p>
          <a:p>
            <a:pPr marL="817200" lvl="2" indent="-457200">
              <a:lnSpc>
                <a:spcPct val="100000"/>
              </a:lnSpc>
              <a:spcBef>
                <a:spcPts val="600"/>
              </a:spcBef>
              <a:buFont typeface="Arial" panose="020B0604020202020204" pitchFamily="34" charset="0"/>
              <a:buChar char="•"/>
            </a:pPr>
            <a:r>
              <a:rPr lang="nl-NL" sz="1800" dirty="0">
                <a:solidFill>
                  <a:schemeClr val="tx2">
                    <a:lumMod val="90000"/>
                    <a:lumOff val="10000"/>
                  </a:schemeClr>
                </a:solidFill>
              </a:rPr>
              <a:t>Comfort</a:t>
            </a:r>
          </a:p>
          <a:p>
            <a:pPr marL="817200" lvl="2" indent="-457200">
              <a:lnSpc>
                <a:spcPct val="100000"/>
              </a:lnSpc>
              <a:spcBef>
                <a:spcPts val="600"/>
              </a:spcBef>
              <a:buFont typeface="Arial" panose="020B0604020202020204" pitchFamily="34" charset="0"/>
              <a:buChar char="•"/>
            </a:pPr>
            <a:r>
              <a:rPr lang="nl-NL" sz="1800" dirty="0">
                <a:solidFill>
                  <a:schemeClr val="tx2">
                    <a:lumMod val="90000"/>
                    <a:lumOff val="10000"/>
                  </a:schemeClr>
                </a:solidFill>
              </a:rPr>
              <a:t>Voldoende immobilisatie voor voorkomen ongeplande </a:t>
            </a:r>
            <a:r>
              <a:rPr lang="nl-NL" sz="1800" dirty="0" err="1">
                <a:solidFill>
                  <a:schemeClr val="tx2">
                    <a:lumMod val="90000"/>
                    <a:lumOff val="10000"/>
                  </a:schemeClr>
                </a:solidFill>
              </a:rPr>
              <a:t>detubatie</a:t>
            </a:r>
            <a:r>
              <a:rPr lang="nl-NL" sz="1800" dirty="0">
                <a:solidFill>
                  <a:schemeClr val="tx2">
                    <a:lumMod val="90000"/>
                    <a:lumOff val="10000"/>
                  </a:schemeClr>
                </a:solidFill>
              </a:rPr>
              <a:t> / verlies lijnen</a:t>
            </a:r>
            <a:endParaRPr lang="nl-NL" sz="2400" dirty="0">
              <a:solidFill>
                <a:schemeClr val="tx2">
                  <a:lumMod val="90000"/>
                  <a:lumOff val="10000"/>
                </a:schemeClr>
              </a:solidFill>
            </a:endParaRPr>
          </a:p>
          <a:p>
            <a:pPr marL="342900" indent="-342900">
              <a:lnSpc>
                <a:spcPct val="100000"/>
              </a:lnSpc>
              <a:spcBef>
                <a:spcPts val="600"/>
              </a:spcBef>
              <a:buFont typeface="Arial" panose="020B0604020202020204" pitchFamily="34" charset="0"/>
              <a:buChar char="•"/>
            </a:pPr>
            <a:r>
              <a:rPr lang="nl-NL" sz="2400" b="0" dirty="0">
                <a:solidFill>
                  <a:schemeClr val="tx2">
                    <a:lumMod val="90000"/>
                    <a:lumOff val="10000"/>
                  </a:schemeClr>
                </a:solidFill>
              </a:rPr>
              <a:t>Nadelige effecten: </a:t>
            </a:r>
          </a:p>
          <a:p>
            <a:pPr marL="702900" lvl="2" indent="-342900">
              <a:lnSpc>
                <a:spcPct val="100000"/>
              </a:lnSpc>
              <a:spcBef>
                <a:spcPts val="600"/>
              </a:spcBef>
              <a:buFont typeface="Arial" panose="020B0604020202020204" pitchFamily="34" charset="0"/>
              <a:buChar char="•"/>
            </a:pPr>
            <a:r>
              <a:rPr lang="nl-NL" sz="1600" dirty="0">
                <a:solidFill>
                  <a:schemeClr val="tx2">
                    <a:lumMod val="90000"/>
                    <a:lumOff val="10000"/>
                  </a:schemeClr>
                </a:solidFill>
              </a:rPr>
              <a:t>Verlengde opnameduur op de PICU </a:t>
            </a:r>
          </a:p>
          <a:p>
            <a:pPr marL="702900" lvl="2" indent="-342900">
              <a:lnSpc>
                <a:spcPct val="100000"/>
              </a:lnSpc>
              <a:spcBef>
                <a:spcPts val="600"/>
              </a:spcBef>
              <a:buFont typeface="Arial" panose="020B0604020202020204" pitchFamily="34" charset="0"/>
              <a:buChar char="•"/>
            </a:pPr>
            <a:r>
              <a:rPr lang="nl-NL" sz="1600" dirty="0">
                <a:solidFill>
                  <a:schemeClr val="tx2">
                    <a:lumMod val="90000"/>
                    <a:lumOff val="10000"/>
                  </a:schemeClr>
                </a:solidFill>
              </a:rPr>
              <a:t>Tolerantie</a:t>
            </a:r>
          </a:p>
          <a:p>
            <a:pPr marL="702900" lvl="2" indent="-342900">
              <a:lnSpc>
                <a:spcPct val="100000"/>
              </a:lnSpc>
              <a:spcBef>
                <a:spcPts val="600"/>
              </a:spcBef>
              <a:buFont typeface="Arial" panose="020B0604020202020204" pitchFamily="34" charset="0"/>
              <a:buChar char="•"/>
            </a:pPr>
            <a:r>
              <a:rPr lang="nl-NL" sz="1600" dirty="0">
                <a:solidFill>
                  <a:schemeClr val="tx2">
                    <a:lumMod val="90000"/>
                    <a:lumOff val="10000"/>
                  </a:schemeClr>
                </a:solidFill>
              </a:rPr>
              <a:t>Ontwenningsklachten (of uiteindelijk zelfs delier) </a:t>
            </a:r>
          </a:p>
          <a:p>
            <a:pPr lvl="2" indent="0">
              <a:lnSpc>
                <a:spcPct val="100000"/>
              </a:lnSpc>
              <a:spcBef>
                <a:spcPts val="600"/>
              </a:spcBef>
              <a:buNone/>
            </a:pPr>
            <a:endParaRPr lang="nl-NL" sz="1600" dirty="0">
              <a:solidFill>
                <a:schemeClr val="tx2">
                  <a:lumMod val="90000"/>
                  <a:lumOff val="10000"/>
                </a:schemeClr>
              </a:solidFill>
            </a:endParaRPr>
          </a:p>
          <a:p>
            <a:pPr lvl="2" indent="0">
              <a:lnSpc>
                <a:spcPct val="100000"/>
              </a:lnSpc>
              <a:spcBef>
                <a:spcPts val="600"/>
              </a:spcBef>
              <a:buNone/>
            </a:pPr>
            <a:endParaRPr lang="nl-NL" dirty="0">
              <a:solidFill>
                <a:schemeClr val="tx2">
                  <a:lumMod val="90000"/>
                  <a:lumOff val="10000"/>
                </a:schemeClr>
              </a:solidFill>
            </a:endParaRPr>
          </a:p>
          <a:p>
            <a:pPr marL="457200" lvl="1" indent="-457200">
              <a:buFont typeface="Arial" panose="020B0604020202020204" pitchFamily="34" charset="0"/>
              <a:buChar char="•"/>
            </a:pPr>
            <a:endParaRPr lang="nl-NL" dirty="0">
              <a:solidFill>
                <a:schemeClr val="tx2">
                  <a:lumMod val="90000"/>
                  <a:lumOff val="10000"/>
                </a:schemeClr>
              </a:solidFill>
            </a:endParaRPr>
          </a:p>
          <a:p>
            <a:pPr marL="457200" lvl="1" indent="-457200">
              <a:buFont typeface="Arial" panose="020B0604020202020204" pitchFamily="34" charset="0"/>
              <a:buChar char="•"/>
            </a:pPr>
            <a:endParaRPr lang="nl-NL" dirty="0">
              <a:solidFill>
                <a:schemeClr val="tx2">
                  <a:lumMod val="90000"/>
                  <a:lumOff val="10000"/>
                </a:schemeClr>
              </a:solidFill>
            </a:endParaRPr>
          </a:p>
        </p:txBody>
      </p:sp>
    </p:spTree>
    <p:extLst>
      <p:ext uri="{BB962C8B-B14F-4D97-AF65-F5344CB8AC3E}">
        <p14:creationId xmlns:p14="http://schemas.microsoft.com/office/powerpoint/2010/main" val="223121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44EBBE-6706-147A-410C-1F6717B48C55}"/>
              </a:ext>
            </a:extLst>
          </p:cNvPr>
          <p:cNvSpPr>
            <a:spLocks noGrp="1"/>
          </p:cNvSpPr>
          <p:nvPr>
            <p:ph type="title"/>
          </p:nvPr>
        </p:nvSpPr>
        <p:spPr/>
        <p:txBody>
          <a:bodyPr>
            <a:normAutofit fontScale="90000"/>
          </a:bodyPr>
          <a:lstStyle/>
          <a:p>
            <a:r>
              <a:rPr lang="nl-NL" dirty="0">
                <a:solidFill>
                  <a:srgbClr val="1091FB"/>
                </a:solidFill>
              </a:rPr>
              <a:t>Achtergrond </a:t>
            </a:r>
          </a:p>
        </p:txBody>
      </p:sp>
      <p:sp>
        <p:nvSpPr>
          <p:cNvPr id="3" name="Tijdelijke aanduiding voor tekst 2">
            <a:extLst>
              <a:ext uri="{FF2B5EF4-FFF2-40B4-BE49-F238E27FC236}">
                <a16:creationId xmlns:a16="http://schemas.microsoft.com/office/drawing/2014/main" id="{9DEDF994-7D0B-AB8C-9B48-08844282C895}"/>
              </a:ext>
            </a:extLst>
          </p:cNvPr>
          <p:cNvSpPr>
            <a:spLocks noGrp="1"/>
          </p:cNvSpPr>
          <p:nvPr>
            <p:ph type="body" sz="quarter" idx="10"/>
          </p:nvPr>
        </p:nvSpPr>
        <p:spPr/>
        <p:txBody>
          <a:bodyPr>
            <a:noAutofit/>
          </a:bodyPr>
          <a:lstStyle/>
          <a:p>
            <a:pPr>
              <a:lnSpc>
                <a:spcPct val="110000"/>
              </a:lnSpc>
            </a:pPr>
            <a:r>
              <a:rPr lang="nl-NL" sz="2200" dirty="0">
                <a:solidFill>
                  <a:schemeClr val="tx2">
                    <a:lumMod val="90000"/>
                    <a:lumOff val="10000"/>
                  </a:schemeClr>
                </a:solidFill>
              </a:rPr>
              <a:t>Langdurig gebruik opioïden en benzodiazepinen geassocieerd met:</a:t>
            </a:r>
          </a:p>
          <a:p>
            <a:pPr marL="457200" indent="-457200">
              <a:lnSpc>
                <a:spcPct val="110000"/>
              </a:lnSpc>
              <a:buFont typeface="Arial" panose="020B0604020202020204" pitchFamily="34" charset="0"/>
              <a:buChar char="•"/>
            </a:pPr>
            <a:r>
              <a:rPr lang="nl-NL" sz="2200" b="0" dirty="0">
                <a:solidFill>
                  <a:schemeClr val="tx2">
                    <a:lumMod val="90000"/>
                    <a:lumOff val="10000"/>
                  </a:schemeClr>
                </a:solidFill>
              </a:rPr>
              <a:t>Depressie</a:t>
            </a:r>
          </a:p>
          <a:p>
            <a:pPr marL="457200" indent="-457200">
              <a:lnSpc>
                <a:spcPct val="110000"/>
              </a:lnSpc>
              <a:buFont typeface="Arial" panose="020B0604020202020204" pitchFamily="34" charset="0"/>
              <a:buChar char="•"/>
            </a:pPr>
            <a:r>
              <a:rPr lang="nl-NL" sz="2200" b="0" dirty="0">
                <a:solidFill>
                  <a:schemeClr val="tx2">
                    <a:lumMod val="90000"/>
                    <a:lumOff val="10000"/>
                  </a:schemeClr>
                </a:solidFill>
              </a:rPr>
              <a:t>Delier </a:t>
            </a:r>
          </a:p>
          <a:p>
            <a:pPr marL="457200" indent="-457200">
              <a:lnSpc>
                <a:spcPct val="110000"/>
              </a:lnSpc>
              <a:buFont typeface="Arial" panose="020B0604020202020204" pitchFamily="34" charset="0"/>
              <a:buChar char="•"/>
            </a:pPr>
            <a:r>
              <a:rPr lang="nl-NL" sz="2200" b="0" dirty="0">
                <a:solidFill>
                  <a:schemeClr val="tx2">
                    <a:lumMod val="90000"/>
                    <a:lumOff val="10000"/>
                  </a:schemeClr>
                </a:solidFill>
              </a:rPr>
              <a:t>Problemen rondom </a:t>
            </a:r>
            <a:r>
              <a:rPr lang="nl-NL" sz="2200" b="0" dirty="0" err="1">
                <a:solidFill>
                  <a:schemeClr val="tx2">
                    <a:lumMod val="90000"/>
                    <a:lumOff val="10000"/>
                  </a:schemeClr>
                </a:solidFill>
              </a:rPr>
              <a:t>detubatie</a:t>
            </a:r>
            <a:endParaRPr lang="nl-NL" sz="2200" b="0" dirty="0">
              <a:solidFill>
                <a:schemeClr val="tx2">
                  <a:lumMod val="90000"/>
                  <a:lumOff val="10000"/>
                </a:schemeClr>
              </a:solidFill>
            </a:endParaRPr>
          </a:p>
          <a:p>
            <a:pPr marL="457200" indent="-457200">
              <a:lnSpc>
                <a:spcPct val="110000"/>
              </a:lnSpc>
              <a:buFont typeface="Arial" panose="020B0604020202020204" pitchFamily="34" charset="0"/>
              <a:buChar char="•"/>
            </a:pPr>
            <a:r>
              <a:rPr lang="nl-NL" sz="2200" b="0" dirty="0">
                <a:solidFill>
                  <a:schemeClr val="tx2">
                    <a:lumMod val="90000"/>
                    <a:lumOff val="10000"/>
                  </a:schemeClr>
                </a:solidFill>
              </a:rPr>
              <a:t>Verlengde beademingsduur </a:t>
            </a:r>
          </a:p>
          <a:p>
            <a:pPr marL="457200" indent="-457200">
              <a:lnSpc>
                <a:spcPct val="110000"/>
              </a:lnSpc>
              <a:buFont typeface="Arial" panose="020B0604020202020204" pitchFamily="34" charset="0"/>
              <a:buChar char="•"/>
            </a:pPr>
            <a:r>
              <a:rPr lang="nl-NL" sz="2200" b="0" dirty="0">
                <a:solidFill>
                  <a:schemeClr val="tx2">
                    <a:lumMod val="90000"/>
                    <a:lumOff val="10000"/>
                  </a:schemeClr>
                </a:solidFill>
              </a:rPr>
              <a:t>Ventilator </a:t>
            </a:r>
            <a:r>
              <a:rPr lang="nl-NL" sz="2200" b="0" dirty="0" err="1">
                <a:solidFill>
                  <a:schemeClr val="tx2">
                    <a:lumMod val="90000"/>
                    <a:lumOff val="10000"/>
                  </a:schemeClr>
                </a:solidFill>
              </a:rPr>
              <a:t>associated</a:t>
            </a:r>
            <a:r>
              <a:rPr lang="nl-NL" sz="2200" b="0" dirty="0">
                <a:solidFill>
                  <a:schemeClr val="tx2">
                    <a:lumMod val="90000"/>
                    <a:lumOff val="10000"/>
                  </a:schemeClr>
                </a:solidFill>
              </a:rPr>
              <a:t> </a:t>
            </a:r>
            <a:r>
              <a:rPr lang="nl-NL" sz="2200" b="0" dirty="0" err="1">
                <a:solidFill>
                  <a:schemeClr val="tx2">
                    <a:lumMod val="90000"/>
                    <a:lumOff val="10000"/>
                  </a:schemeClr>
                </a:solidFill>
              </a:rPr>
              <a:t>pneumonia</a:t>
            </a:r>
            <a:r>
              <a:rPr lang="nl-NL" sz="2200" b="0" dirty="0">
                <a:solidFill>
                  <a:schemeClr val="tx2">
                    <a:lumMod val="90000"/>
                    <a:lumOff val="10000"/>
                  </a:schemeClr>
                </a:solidFill>
              </a:rPr>
              <a:t> (VAP)</a:t>
            </a:r>
          </a:p>
          <a:p>
            <a:pPr>
              <a:lnSpc>
                <a:spcPct val="110000"/>
              </a:lnSpc>
            </a:pPr>
            <a:endParaRPr lang="nl-NL" sz="2200" b="0" dirty="0">
              <a:solidFill>
                <a:schemeClr val="tx2">
                  <a:lumMod val="90000"/>
                  <a:lumOff val="10000"/>
                </a:schemeClr>
              </a:solidFill>
            </a:endParaRPr>
          </a:p>
          <a:p>
            <a:pPr>
              <a:lnSpc>
                <a:spcPct val="110000"/>
              </a:lnSpc>
            </a:pPr>
            <a:endParaRPr lang="nl-NL" sz="2200" b="0" dirty="0">
              <a:solidFill>
                <a:schemeClr val="tx2">
                  <a:lumMod val="90000"/>
                  <a:lumOff val="10000"/>
                </a:schemeClr>
              </a:solidFill>
            </a:endParaRPr>
          </a:p>
          <a:p>
            <a:pPr>
              <a:lnSpc>
                <a:spcPct val="110000"/>
              </a:lnSpc>
            </a:pPr>
            <a:r>
              <a:rPr lang="nl-NL" sz="2200" dirty="0">
                <a:solidFill>
                  <a:schemeClr val="tx2">
                    <a:lumMod val="90000"/>
                    <a:lumOff val="10000"/>
                  </a:schemeClr>
                </a:solidFill>
              </a:rPr>
              <a:t>Matig gesedeerde patiënten zijn geassocieerd met: </a:t>
            </a:r>
          </a:p>
          <a:p>
            <a:pPr marL="457200" indent="-457200">
              <a:lnSpc>
                <a:spcPct val="110000"/>
              </a:lnSpc>
              <a:buFont typeface="Arial" panose="020B0604020202020204" pitchFamily="34" charset="0"/>
              <a:buChar char="•"/>
            </a:pPr>
            <a:r>
              <a:rPr lang="nl-NL" sz="2200" b="0" dirty="0">
                <a:solidFill>
                  <a:schemeClr val="tx2">
                    <a:lumMod val="90000"/>
                    <a:lumOff val="10000"/>
                  </a:schemeClr>
                </a:solidFill>
              </a:rPr>
              <a:t>Het sneuvelen van lijnen </a:t>
            </a:r>
          </a:p>
          <a:p>
            <a:pPr marL="457200" indent="-457200">
              <a:lnSpc>
                <a:spcPct val="110000"/>
              </a:lnSpc>
              <a:buFont typeface="Arial" panose="020B0604020202020204" pitchFamily="34" charset="0"/>
              <a:buChar char="•"/>
            </a:pPr>
            <a:r>
              <a:rPr lang="nl-NL" sz="2200" b="0" dirty="0">
                <a:solidFill>
                  <a:schemeClr val="tx2">
                    <a:lumMod val="90000"/>
                    <a:lumOff val="10000"/>
                  </a:schemeClr>
                </a:solidFill>
              </a:rPr>
              <a:t>Auto-</a:t>
            </a:r>
            <a:r>
              <a:rPr lang="nl-NL" sz="2200" b="0" dirty="0" err="1">
                <a:solidFill>
                  <a:schemeClr val="tx2">
                    <a:lumMod val="90000"/>
                    <a:lumOff val="10000"/>
                  </a:schemeClr>
                </a:solidFill>
              </a:rPr>
              <a:t>detubatie</a:t>
            </a:r>
            <a:r>
              <a:rPr lang="nl-NL" sz="2200" b="0" dirty="0">
                <a:solidFill>
                  <a:schemeClr val="tx2">
                    <a:lumMod val="90000"/>
                    <a:lumOff val="10000"/>
                  </a:schemeClr>
                </a:solidFill>
              </a:rPr>
              <a:t> </a:t>
            </a:r>
          </a:p>
          <a:p>
            <a:pPr marL="457200" indent="-457200">
              <a:lnSpc>
                <a:spcPct val="110000"/>
              </a:lnSpc>
              <a:buFont typeface="Arial" panose="020B0604020202020204" pitchFamily="34" charset="0"/>
              <a:buChar char="•"/>
            </a:pPr>
            <a:r>
              <a:rPr lang="nl-NL" sz="2200" b="0" dirty="0">
                <a:solidFill>
                  <a:schemeClr val="tx2">
                    <a:lumMod val="90000"/>
                    <a:lumOff val="10000"/>
                  </a:schemeClr>
                </a:solidFill>
              </a:rPr>
              <a:t>Problemen met beademing </a:t>
            </a:r>
          </a:p>
          <a:p>
            <a:pPr marL="457200" indent="-457200">
              <a:lnSpc>
                <a:spcPct val="110000"/>
              </a:lnSpc>
              <a:buFont typeface="Arial" panose="020B0604020202020204" pitchFamily="34" charset="0"/>
              <a:buChar char="•"/>
            </a:pPr>
            <a:r>
              <a:rPr lang="nl-NL" sz="2200" b="0" dirty="0">
                <a:solidFill>
                  <a:schemeClr val="tx2">
                    <a:lumMod val="90000"/>
                    <a:lumOff val="10000"/>
                  </a:schemeClr>
                </a:solidFill>
              </a:rPr>
              <a:t>Angst </a:t>
            </a:r>
          </a:p>
          <a:p>
            <a:pPr marL="457200" indent="-457200">
              <a:lnSpc>
                <a:spcPct val="110000"/>
              </a:lnSpc>
              <a:buFont typeface="Arial" panose="020B0604020202020204" pitchFamily="34" charset="0"/>
              <a:buChar char="•"/>
            </a:pPr>
            <a:r>
              <a:rPr lang="nl-NL" sz="2200" b="0" dirty="0">
                <a:solidFill>
                  <a:schemeClr val="tx2">
                    <a:lumMod val="90000"/>
                    <a:lumOff val="10000"/>
                  </a:schemeClr>
                </a:solidFill>
              </a:rPr>
              <a:t>Mentale problemen op de lange termijn</a:t>
            </a:r>
          </a:p>
        </p:txBody>
      </p:sp>
    </p:spTree>
    <p:extLst>
      <p:ext uri="{BB962C8B-B14F-4D97-AF65-F5344CB8AC3E}">
        <p14:creationId xmlns:p14="http://schemas.microsoft.com/office/powerpoint/2010/main" val="276851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A5DE3-76B9-03A5-1764-4E101941595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5EE6D78-B8BF-FCE6-DC6D-EE0E2E1C541A}"/>
              </a:ext>
            </a:extLst>
          </p:cNvPr>
          <p:cNvSpPr>
            <a:spLocks noGrp="1"/>
          </p:cNvSpPr>
          <p:nvPr>
            <p:ph type="title"/>
          </p:nvPr>
        </p:nvSpPr>
        <p:spPr/>
        <p:txBody>
          <a:bodyPr>
            <a:normAutofit fontScale="90000"/>
          </a:bodyPr>
          <a:lstStyle/>
          <a:p>
            <a:r>
              <a:rPr lang="nl-NL" dirty="0">
                <a:solidFill>
                  <a:srgbClr val="1091FB"/>
                </a:solidFill>
              </a:rPr>
              <a:t>Achtergrond </a:t>
            </a:r>
          </a:p>
        </p:txBody>
      </p:sp>
      <p:sp>
        <p:nvSpPr>
          <p:cNvPr id="3" name="Tijdelijke aanduiding voor tekst 2">
            <a:extLst>
              <a:ext uri="{FF2B5EF4-FFF2-40B4-BE49-F238E27FC236}">
                <a16:creationId xmlns:a16="http://schemas.microsoft.com/office/drawing/2014/main" id="{618B7D05-BEB3-ADEE-DD93-ED5262D839B8}"/>
              </a:ext>
            </a:extLst>
          </p:cNvPr>
          <p:cNvSpPr>
            <a:spLocks noGrp="1"/>
          </p:cNvSpPr>
          <p:nvPr>
            <p:ph type="body" sz="quarter" idx="10"/>
          </p:nvPr>
        </p:nvSpPr>
        <p:spPr/>
        <p:txBody>
          <a:bodyPr>
            <a:normAutofit lnSpcReduction="10000"/>
          </a:bodyPr>
          <a:lstStyle/>
          <a:p>
            <a:pPr>
              <a:lnSpc>
                <a:spcPct val="100000"/>
              </a:lnSpc>
            </a:pPr>
            <a:r>
              <a:rPr lang="nl-NL" dirty="0">
                <a:solidFill>
                  <a:schemeClr val="tx2">
                    <a:lumMod val="90000"/>
                    <a:lumOff val="10000"/>
                  </a:schemeClr>
                </a:solidFill>
              </a:rPr>
              <a:t>Strategieën voor juiste balans</a:t>
            </a:r>
          </a:p>
          <a:p>
            <a:pPr marL="457200" indent="-457200">
              <a:lnSpc>
                <a:spcPct val="100000"/>
              </a:lnSpc>
              <a:buFont typeface="Arial" panose="020B0604020202020204" pitchFamily="34" charset="0"/>
              <a:buChar char="•"/>
            </a:pPr>
            <a:r>
              <a:rPr lang="nl-NL" b="0" dirty="0">
                <a:solidFill>
                  <a:schemeClr val="tx2">
                    <a:lumMod val="90000"/>
                    <a:lumOff val="10000"/>
                  </a:schemeClr>
                </a:solidFill>
              </a:rPr>
              <a:t>Gebruiken van gevalideerde meetinstrumenten (Comfort-B-score)</a:t>
            </a:r>
          </a:p>
          <a:p>
            <a:pPr marL="457200" indent="-457200">
              <a:lnSpc>
                <a:spcPct val="100000"/>
              </a:lnSpc>
              <a:buFont typeface="Arial" panose="020B0604020202020204" pitchFamily="34" charset="0"/>
              <a:buChar char="•"/>
            </a:pPr>
            <a:r>
              <a:rPr lang="nl-NL" b="0" dirty="0">
                <a:solidFill>
                  <a:schemeClr val="tx2">
                    <a:lumMod val="90000"/>
                    <a:lumOff val="10000"/>
                  </a:schemeClr>
                </a:solidFill>
              </a:rPr>
              <a:t>Sedatie “vakantie” = stopzetten</a:t>
            </a:r>
          </a:p>
          <a:p>
            <a:pPr marL="457200" indent="-457200">
              <a:lnSpc>
                <a:spcPct val="100000"/>
              </a:lnSpc>
              <a:buFont typeface="Arial" panose="020B0604020202020204" pitchFamily="34" charset="0"/>
              <a:buChar char="•"/>
            </a:pPr>
            <a:r>
              <a:rPr lang="nl-NL" b="0" dirty="0" err="1">
                <a:solidFill>
                  <a:schemeClr val="tx2">
                    <a:lumMod val="90000"/>
                    <a:lumOff val="10000"/>
                  </a:schemeClr>
                </a:solidFill>
              </a:rPr>
              <a:t>Analgo</a:t>
            </a:r>
            <a:r>
              <a:rPr lang="nl-NL" b="0" dirty="0">
                <a:solidFill>
                  <a:schemeClr val="tx2">
                    <a:lumMod val="90000"/>
                    <a:lumOff val="10000"/>
                  </a:schemeClr>
                </a:solidFill>
              </a:rPr>
              <a:t>-sedatie (prioriteert pijnstilling boven sedativa)</a:t>
            </a:r>
          </a:p>
          <a:p>
            <a:pPr marL="457200" indent="-457200">
              <a:lnSpc>
                <a:spcPct val="100000"/>
              </a:lnSpc>
              <a:buFont typeface="Arial" panose="020B0604020202020204" pitchFamily="34" charset="0"/>
              <a:buChar char="•"/>
            </a:pPr>
            <a:r>
              <a:rPr lang="nl-NL" b="0" dirty="0">
                <a:solidFill>
                  <a:schemeClr val="tx2">
                    <a:lumMod val="90000"/>
                    <a:lumOff val="10000"/>
                  </a:schemeClr>
                </a:solidFill>
              </a:rPr>
              <a:t>Rotatie van pijnstilling en sedativa</a:t>
            </a:r>
          </a:p>
          <a:p>
            <a:pPr marL="457200" indent="-457200">
              <a:lnSpc>
                <a:spcPct val="100000"/>
              </a:lnSpc>
              <a:buFont typeface="Arial" panose="020B0604020202020204" pitchFamily="34" charset="0"/>
              <a:buChar char="•"/>
            </a:pPr>
            <a:endParaRPr lang="nl-NL" b="0" dirty="0">
              <a:solidFill>
                <a:schemeClr val="tx2">
                  <a:lumMod val="90000"/>
                  <a:lumOff val="10000"/>
                </a:schemeClr>
              </a:solidFill>
            </a:endParaRPr>
          </a:p>
          <a:p>
            <a:pPr>
              <a:lnSpc>
                <a:spcPct val="100000"/>
              </a:lnSpc>
            </a:pPr>
            <a:endParaRPr lang="nl-NL" b="0" dirty="0">
              <a:solidFill>
                <a:schemeClr val="tx2">
                  <a:lumMod val="90000"/>
                  <a:lumOff val="10000"/>
                </a:schemeClr>
              </a:solidFill>
            </a:endParaRPr>
          </a:p>
          <a:p>
            <a:pPr>
              <a:lnSpc>
                <a:spcPct val="100000"/>
              </a:lnSpc>
            </a:pPr>
            <a:r>
              <a:rPr lang="nl-NL" dirty="0">
                <a:solidFill>
                  <a:schemeClr val="tx2">
                    <a:lumMod val="90000"/>
                    <a:lumOff val="10000"/>
                  </a:schemeClr>
                </a:solidFill>
              </a:rPr>
              <a:t>Doel rotatie </a:t>
            </a:r>
          </a:p>
          <a:p>
            <a:pPr marL="457200" indent="-457200">
              <a:lnSpc>
                <a:spcPct val="100000"/>
              </a:lnSpc>
              <a:buFont typeface="Arial" panose="020B0604020202020204" pitchFamily="34" charset="0"/>
              <a:buChar char="•"/>
            </a:pPr>
            <a:r>
              <a:rPr lang="nl-NL" b="0" dirty="0">
                <a:solidFill>
                  <a:schemeClr val="tx2">
                    <a:lumMod val="90000"/>
                    <a:lumOff val="10000"/>
                  </a:schemeClr>
                </a:solidFill>
              </a:rPr>
              <a:t>Ontlasten van receptor om de gevoeligheid te verhogen en tolerantie en ontwenningsverschijnselen te verminderen</a:t>
            </a:r>
          </a:p>
          <a:p>
            <a:endParaRPr lang="nl-NL" b="0" dirty="0">
              <a:solidFill>
                <a:schemeClr val="tx2">
                  <a:lumMod val="90000"/>
                  <a:lumOff val="10000"/>
                </a:schemeClr>
              </a:solidFill>
            </a:endParaRPr>
          </a:p>
          <a:p>
            <a:pPr marL="457200" indent="-457200">
              <a:buFont typeface="Arial" panose="020B0604020202020204" pitchFamily="34" charset="0"/>
              <a:buChar char="•"/>
            </a:pPr>
            <a:endParaRPr lang="nl-NL" b="0" dirty="0">
              <a:solidFill>
                <a:schemeClr val="tx2">
                  <a:lumMod val="90000"/>
                  <a:lumOff val="10000"/>
                </a:schemeClr>
              </a:solidFill>
            </a:endParaRPr>
          </a:p>
        </p:txBody>
      </p:sp>
    </p:spTree>
    <p:extLst>
      <p:ext uri="{BB962C8B-B14F-4D97-AF65-F5344CB8AC3E}">
        <p14:creationId xmlns:p14="http://schemas.microsoft.com/office/powerpoint/2010/main" val="235069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CD91D-FC4B-8728-0FEE-2E0427F48A92}"/>
              </a:ext>
            </a:extLst>
          </p:cNvPr>
          <p:cNvSpPr>
            <a:spLocks noGrp="1"/>
          </p:cNvSpPr>
          <p:nvPr>
            <p:ph type="title"/>
          </p:nvPr>
        </p:nvSpPr>
        <p:spPr/>
        <p:txBody>
          <a:bodyPr>
            <a:normAutofit fontScale="90000"/>
          </a:bodyPr>
          <a:lstStyle/>
          <a:p>
            <a:r>
              <a:rPr lang="nl-NL" b="1" dirty="0">
                <a:solidFill>
                  <a:srgbClr val="1091FB"/>
                </a:solidFill>
              </a:rPr>
              <a:t>Onderzoeksvraag</a:t>
            </a:r>
          </a:p>
        </p:txBody>
      </p:sp>
      <p:sp>
        <p:nvSpPr>
          <p:cNvPr id="3" name="Tijdelijke aanduiding voor tekst 2">
            <a:extLst>
              <a:ext uri="{FF2B5EF4-FFF2-40B4-BE49-F238E27FC236}">
                <a16:creationId xmlns:a16="http://schemas.microsoft.com/office/drawing/2014/main" id="{AE2C03E0-2D76-DE98-C251-94C21DD51DBD}"/>
              </a:ext>
            </a:extLst>
          </p:cNvPr>
          <p:cNvSpPr>
            <a:spLocks noGrp="1"/>
          </p:cNvSpPr>
          <p:nvPr>
            <p:ph type="body" sz="quarter" idx="10"/>
          </p:nvPr>
        </p:nvSpPr>
        <p:spPr/>
        <p:txBody>
          <a:bodyPr/>
          <a:lstStyle/>
          <a:p>
            <a:r>
              <a:rPr lang="nl-NL" sz="4000" b="0" dirty="0">
                <a:solidFill>
                  <a:schemeClr val="accent2"/>
                </a:solidFill>
              </a:rPr>
              <a:t>Vermindert rotatie van analgetica en sedatie het optreden van iatrogene ontwenningsverschijnselen bij beademde kinderen op de PICU?  </a:t>
            </a:r>
            <a:endParaRPr lang="en-US" sz="4000" b="0" dirty="0">
              <a:solidFill>
                <a:schemeClr val="accent2"/>
              </a:solidFill>
            </a:endParaRPr>
          </a:p>
          <a:p>
            <a:endParaRPr lang="nl-NL" dirty="0"/>
          </a:p>
        </p:txBody>
      </p:sp>
    </p:spTree>
    <p:extLst>
      <p:ext uri="{BB962C8B-B14F-4D97-AF65-F5344CB8AC3E}">
        <p14:creationId xmlns:p14="http://schemas.microsoft.com/office/powerpoint/2010/main" val="692568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18350A-D4C0-CE15-7C65-BEE3C6E1654A}"/>
              </a:ext>
            </a:extLst>
          </p:cNvPr>
          <p:cNvSpPr>
            <a:spLocks noGrp="1"/>
          </p:cNvSpPr>
          <p:nvPr>
            <p:ph type="title"/>
          </p:nvPr>
        </p:nvSpPr>
        <p:spPr/>
        <p:txBody>
          <a:bodyPr>
            <a:normAutofit fontScale="90000"/>
          </a:bodyPr>
          <a:lstStyle/>
          <a:p>
            <a:r>
              <a:rPr lang="nl-NL" dirty="0">
                <a:solidFill>
                  <a:srgbClr val="1091FB"/>
                </a:solidFill>
              </a:rPr>
              <a:t>Methode - Studiedesign</a:t>
            </a:r>
          </a:p>
        </p:txBody>
      </p:sp>
      <p:sp>
        <p:nvSpPr>
          <p:cNvPr id="3" name="Tijdelijke aanduiding voor tekst 2">
            <a:extLst>
              <a:ext uri="{FF2B5EF4-FFF2-40B4-BE49-F238E27FC236}">
                <a16:creationId xmlns:a16="http://schemas.microsoft.com/office/drawing/2014/main" id="{538030C1-5E45-084E-5CD9-DEEA154CD4AD}"/>
              </a:ext>
            </a:extLst>
          </p:cNvPr>
          <p:cNvSpPr>
            <a:spLocks noGrp="1"/>
          </p:cNvSpPr>
          <p:nvPr>
            <p:ph type="body" sz="quarter" idx="10"/>
          </p:nvPr>
        </p:nvSpPr>
        <p:spPr/>
        <p:txBody>
          <a:bodyPr>
            <a:noAutofit/>
          </a:bodyPr>
          <a:lstStyle/>
          <a:p>
            <a:pPr>
              <a:lnSpc>
                <a:spcPct val="100000"/>
              </a:lnSpc>
            </a:pPr>
            <a:r>
              <a:rPr lang="nl-NL" sz="2000" b="0" dirty="0">
                <a:solidFill>
                  <a:schemeClr val="tx2">
                    <a:lumMod val="90000"/>
                    <a:lumOff val="10000"/>
                  </a:schemeClr>
                </a:solidFill>
              </a:rPr>
              <a:t>Open-label gerandomiseerde gecontroleerde studie (RCT)</a:t>
            </a:r>
            <a:br>
              <a:rPr lang="nl-NL" sz="2000" b="0" dirty="0">
                <a:solidFill>
                  <a:schemeClr val="tx2">
                    <a:lumMod val="90000"/>
                    <a:lumOff val="10000"/>
                  </a:schemeClr>
                </a:solidFill>
              </a:rPr>
            </a:br>
            <a:r>
              <a:rPr lang="nl-NL" sz="2000" b="0" dirty="0">
                <a:solidFill>
                  <a:schemeClr val="tx2">
                    <a:lumMod val="90000"/>
                    <a:lumOff val="10000"/>
                  </a:schemeClr>
                </a:solidFill>
              </a:rPr>
              <a:t>PICU van een tertiair centrum in West-</a:t>
            </a:r>
            <a:r>
              <a:rPr lang="nl-NL" sz="2000" b="0" dirty="0" err="1">
                <a:solidFill>
                  <a:schemeClr val="tx2">
                    <a:lumMod val="90000"/>
                    <a:lumOff val="10000"/>
                  </a:schemeClr>
                </a:solidFill>
              </a:rPr>
              <a:t>Rajasthan</a:t>
            </a:r>
            <a:r>
              <a:rPr lang="nl-NL" sz="2000" b="0" dirty="0">
                <a:solidFill>
                  <a:schemeClr val="tx2">
                    <a:lumMod val="90000"/>
                    <a:lumOff val="10000"/>
                  </a:schemeClr>
                </a:solidFill>
              </a:rPr>
              <a:t>, India </a:t>
            </a:r>
            <a:br>
              <a:rPr lang="nl-NL" sz="2000" b="0" dirty="0">
                <a:solidFill>
                  <a:schemeClr val="tx2">
                    <a:lumMod val="90000"/>
                    <a:lumOff val="10000"/>
                  </a:schemeClr>
                </a:solidFill>
              </a:rPr>
            </a:br>
            <a:r>
              <a:rPr lang="nl-NL" sz="2000" b="0" dirty="0">
                <a:solidFill>
                  <a:schemeClr val="tx2">
                    <a:lumMod val="90000"/>
                    <a:lumOff val="10000"/>
                  </a:schemeClr>
                </a:solidFill>
              </a:rPr>
              <a:t>Periode: oktober 2021 – maart 2023</a:t>
            </a:r>
          </a:p>
          <a:p>
            <a:pPr>
              <a:lnSpc>
                <a:spcPct val="100000"/>
              </a:lnSpc>
            </a:pPr>
            <a:endParaRPr lang="nl-NL" sz="2000" b="0" dirty="0">
              <a:solidFill>
                <a:schemeClr val="tx2">
                  <a:lumMod val="90000"/>
                  <a:lumOff val="10000"/>
                </a:schemeClr>
              </a:solidFill>
            </a:endParaRPr>
          </a:p>
          <a:p>
            <a:pPr>
              <a:lnSpc>
                <a:spcPct val="100000"/>
              </a:lnSpc>
            </a:pPr>
            <a:r>
              <a:rPr lang="nl-NL" sz="2000" b="0" u="sng" dirty="0">
                <a:solidFill>
                  <a:schemeClr val="tx2">
                    <a:lumMod val="90000"/>
                    <a:lumOff val="10000"/>
                  </a:schemeClr>
                </a:solidFill>
              </a:rPr>
              <a:t>Inclusiecriteria</a:t>
            </a:r>
          </a:p>
          <a:p>
            <a:pPr marL="457200" indent="-457200">
              <a:lnSpc>
                <a:spcPct val="100000"/>
              </a:lnSpc>
              <a:buFont typeface="Arial" panose="020B0604020202020204" pitchFamily="34" charset="0"/>
              <a:buChar char="•"/>
            </a:pPr>
            <a:r>
              <a:rPr lang="nl-NL" sz="2000" b="0" dirty="0">
                <a:solidFill>
                  <a:schemeClr val="tx2">
                    <a:lumMod val="90000"/>
                    <a:lumOff val="10000"/>
                  </a:schemeClr>
                </a:solidFill>
              </a:rPr>
              <a:t>Leeftijd 1 maand – 18 jaar</a:t>
            </a:r>
          </a:p>
          <a:p>
            <a:pPr marL="457200" indent="-457200">
              <a:lnSpc>
                <a:spcPct val="100000"/>
              </a:lnSpc>
              <a:buFont typeface="Arial" panose="020B0604020202020204" pitchFamily="34" charset="0"/>
              <a:buChar char="•"/>
            </a:pPr>
            <a:r>
              <a:rPr lang="nl-NL" sz="2000" b="0" dirty="0">
                <a:solidFill>
                  <a:schemeClr val="tx2">
                    <a:lumMod val="90000"/>
                    <a:lumOff val="10000"/>
                  </a:schemeClr>
                </a:solidFill>
              </a:rPr>
              <a:t>Verwachte beademingsduur ≥ 72 uur</a:t>
            </a:r>
          </a:p>
          <a:p>
            <a:pPr>
              <a:lnSpc>
                <a:spcPct val="100000"/>
              </a:lnSpc>
            </a:pPr>
            <a:endParaRPr lang="nl-NL" sz="2000" b="0" dirty="0">
              <a:solidFill>
                <a:schemeClr val="tx2">
                  <a:lumMod val="90000"/>
                  <a:lumOff val="10000"/>
                </a:schemeClr>
              </a:solidFill>
            </a:endParaRPr>
          </a:p>
          <a:p>
            <a:pPr>
              <a:lnSpc>
                <a:spcPct val="100000"/>
              </a:lnSpc>
            </a:pPr>
            <a:r>
              <a:rPr lang="nl-NL" sz="2000" b="0" u="sng" dirty="0">
                <a:solidFill>
                  <a:schemeClr val="tx2">
                    <a:lumMod val="90000"/>
                    <a:lumOff val="10000"/>
                  </a:schemeClr>
                </a:solidFill>
              </a:rPr>
              <a:t>Exclusiecriteria</a:t>
            </a:r>
          </a:p>
          <a:p>
            <a:pPr marL="457200" indent="-457200">
              <a:lnSpc>
                <a:spcPct val="100000"/>
              </a:lnSpc>
              <a:buFont typeface="Arial" panose="020B0604020202020204" pitchFamily="34" charset="0"/>
              <a:buChar char="•"/>
            </a:pPr>
            <a:r>
              <a:rPr lang="nl-NL" sz="2000" b="0" dirty="0">
                <a:solidFill>
                  <a:schemeClr val="tx2">
                    <a:lumMod val="90000"/>
                    <a:lumOff val="10000"/>
                  </a:schemeClr>
                </a:solidFill>
              </a:rPr>
              <a:t>Neuromusculaire aandoeningen</a:t>
            </a:r>
          </a:p>
          <a:p>
            <a:pPr marL="457200" indent="-457200">
              <a:lnSpc>
                <a:spcPct val="100000"/>
              </a:lnSpc>
              <a:buFont typeface="Arial" panose="020B0604020202020204" pitchFamily="34" charset="0"/>
              <a:buChar char="•"/>
            </a:pPr>
            <a:r>
              <a:rPr lang="nl-NL" sz="2000" b="0" dirty="0">
                <a:solidFill>
                  <a:schemeClr val="tx2">
                    <a:lumMod val="90000"/>
                    <a:lumOff val="10000"/>
                  </a:schemeClr>
                </a:solidFill>
              </a:rPr>
              <a:t>Ernstige pulmonale hypertensie</a:t>
            </a:r>
          </a:p>
          <a:p>
            <a:pPr>
              <a:lnSpc>
                <a:spcPct val="100000"/>
              </a:lnSpc>
            </a:pPr>
            <a:endParaRPr lang="nl-NL" sz="2000" b="0" dirty="0">
              <a:solidFill>
                <a:schemeClr val="tx2">
                  <a:lumMod val="90000"/>
                  <a:lumOff val="10000"/>
                </a:schemeClr>
              </a:solidFill>
            </a:endParaRPr>
          </a:p>
          <a:p>
            <a:pPr>
              <a:lnSpc>
                <a:spcPct val="100000"/>
              </a:lnSpc>
            </a:pPr>
            <a:r>
              <a:rPr lang="nl-NL" sz="2000" b="0" dirty="0">
                <a:solidFill>
                  <a:schemeClr val="tx2">
                    <a:lumMod val="90000"/>
                    <a:lumOff val="10000"/>
                  </a:schemeClr>
                </a:solidFill>
              </a:rPr>
              <a:t>Randomisatie</a:t>
            </a:r>
          </a:p>
          <a:p>
            <a:pPr marL="457200" indent="-457200">
              <a:lnSpc>
                <a:spcPct val="100000"/>
              </a:lnSpc>
              <a:buFont typeface="Arial" panose="020B0604020202020204" pitchFamily="34" charset="0"/>
              <a:buChar char="•"/>
            </a:pPr>
            <a:r>
              <a:rPr lang="nl-NL" sz="2000" b="0" dirty="0">
                <a:solidFill>
                  <a:schemeClr val="tx2">
                    <a:lumMod val="90000"/>
                    <a:lumOff val="10000"/>
                  </a:schemeClr>
                </a:solidFill>
              </a:rPr>
              <a:t>Computer gegenereerde blok randomisatie (1:1)</a:t>
            </a:r>
          </a:p>
        </p:txBody>
      </p:sp>
    </p:spTree>
    <p:extLst>
      <p:ext uri="{BB962C8B-B14F-4D97-AF65-F5344CB8AC3E}">
        <p14:creationId xmlns:p14="http://schemas.microsoft.com/office/powerpoint/2010/main" val="277520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38D4D-28A5-5C79-012D-B523DD4DDFF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78D844-6E02-EF62-E1A9-4809849A287D}"/>
              </a:ext>
            </a:extLst>
          </p:cNvPr>
          <p:cNvSpPr>
            <a:spLocks noGrp="1"/>
          </p:cNvSpPr>
          <p:nvPr>
            <p:ph type="title"/>
          </p:nvPr>
        </p:nvSpPr>
        <p:spPr/>
        <p:txBody>
          <a:bodyPr>
            <a:normAutofit fontScale="90000"/>
          </a:bodyPr>
          <a:lstStyle/>
          <a:p>
            <a:r>
              <a:rPr lang="nl-NL" dirty="0">
                <a:solidFill>
                  <a:srgbClr val="1091FB"/>
                </a:solidFill>
              </a:rPr>
              <a:t>Methode – Interventie </a:t>
            </a:r>
            <a:endParaRPr lang="nl-NL" dirty="0"/>
          </a:p>
        </p:txBody>
      </p:sp>
      <p:sp>
        <p:nvSpPr>
          <p:cNvPr id="3" name="Tijdelijke aanduiding voor tekst 2">
            <a:extLst>
              <a:ext uri="{FF2B5EF4-FFF2-40B4-BE49-F238E27FC236}">
                <a16:creationId xmlns:a16="http://schemas.microsoft.com/office/drawing/2014/main" id="{35C7BAC5-B425-04B4-3B78-FFCF5CB42EE7}"/>
              </a:ext>
            </a:extLst>
          </p:cNvPr>
          <p:cNvSpPr>
            <a:spLocks noGrp="1"/>
          </p:cNvSpPr>
          <p:nvPr>
            <p:ph type="body" sz="quarter" idx="10"/>
          </p:nvPr>
        </p:nvSpPr>
        <p:spPr/>
        <p:txBody>
          <a:bodyPr/>
          <a:lstStyle/>
          <a:p>
            <a:r>
              <a:rPr lang="nl-NL" dirty="0">
                <a:solidFill>
                  <a:schemeClr val="tx2">
                    <a:lumMod val="90000"/>
                    <a:lumOff val="10000"/>
                  </a:schemeClr>
                </a:solidFill>
              </a:rPr>
              <a:t>Interventiegroep</a:t>
            </a:r>
          </a:p>
          <a:p>
            <a:pPr marL="457200" indent="-457200">
              <a:buFont typeface="Arial" panose="020B0604020202020204" pitchFamily="34" charset="0"/>
              <a:buChar char="•"/>
            </a:pPr>
            <a:r>
              <a:rPr lang="nl-NL" b="0" dirty="0">
                <a:solidFill>
                  <a:schemeClr val="tx2">
                    <a:lumMod val="90000"/>
                    <a:lumOff val="10000"/>
                  </a:schemeClr>
                </a:solidFill>
              </a:rPr>
              <a:t>Vooraf gestructureerd format aan medicatie </a:t>
            </a:r>
          </a:p>
          <a:p>
            <a:pPr marL="457200" indent="-457200">
              <a:buFont typeface="Arial" panose="020B0604020202020204" pitchFamily="34" charset="0"/>
              <a:buChar char="•"/>
            </a:pPr>
            <a:r>
              <a:rPr lang="nl-NL" b="0" dirty="0">
                <a:solidFill>
                  <a:schemeClr val="tx2">
                    <a:lumMod val="90000"/>
                    <a:lumOff val="10000"/>
                  </a:schemeClr>
                </a:solidFill>
              </a:rPr>
              <a:t>Rotatie elke 4</a:t>
            </a:r>
            <a:r>
              <a:rPr lang="nl-NL" b="0" baseline="30000" dirty="0">
                <a:solidFill>
                  <a:schemeClr val="tx2">
                    <a:lumMod val="90000"/>
                    <a:lumOff val="10000"/>
                  </a:schemeClr>
                </a:solidFill>
              </a:rPr>
              <a:t>e</a:t>
            </a:r>
            <a:r>
              <a:rPr lang="nl-NL" b="0" dirty="0">
                <a:solidFill>
                  <a:schemeClr val="tx2">
                    <a:lumMod val="90000"/>
                    <a:lumOff val="10000"/>
                  </a:schemeClr>
                </a:solidFill>
              </a:rPr>
              <a:t> dag </a:t>
            </a:r>
          </a:p>
          <a:p>
            <a:pPr marL="457200" indent="-457200">
              <a:buFont typeface="Arial" panose="020B0604020202020204" pitchFamily="34" charset="0"/>
              <a:buChar char="•"/>
            </a:pPr>
            <a:r>
              <a:rPr lang="nl-NL" b="0" dirty="0">
                <a:solidFill>
                  <a:schemeClr val="tx2">
                    <a:lumMod val="90000"/>
                    <a:lumOff val="10000"/>
                  </a:schemeClr>
                </a:solidFill>
              </a:rPr>
              <a:t>Tot moment van </a:t>
            </a:r>
            <a:r>
              <a:rPr lang="nl-NL" b="0" dirty="0" err="1">
                <a:solidFill>
                  <a:schemeClr val="tx2">
                    <a:lumMod val="90000"/>
                    <a:lumOff val="10000"/>
                  </a:schemeClr>
                </a:solidFill>
              </a:rPr>
              <a:t>detubatie</a:t>
            </a:r>
            <a:endParaRPr lang="nl-NL" b="0" dirty="0">
              <a:solidFill>
                <a:schemeClr val="tx2">
                  <a:lumMod val="90000"/>
                  <a:lumOff val="10000"/>
                </a:schemeClr>
              </a:solidFill>
            </a:endParaRPr>
          </a:p>
          <a:p>
            <a:pPr marL="457200" indent="-457200">
              <a:buFont typeface="Arial" panose="020B0604020202020204" pitchFamily="34" charset="0"/>
              <a:buChar char="•"/>
            </a:pPr>
            <a:r>
              <a:rPr lang="nl-NL" b="0" dirty="0">
                <a:solidFill>
                  <a:schemeClr val="tx2">
                    <a:lumMod val="90000"/>
                    <a:lumOff val="10000"/>
                  </a:schemeClr>
                </a:solidFill>
              </a:rPr>
              <a:t>Afbouwfase: geleidelijk lagere doseringen</a:t>
            </a:r>
          </a:p>
          <a:p>
            <a:endParaRPr lang="nl-NL" b="0" dirty="0">
              <a:solidFill>
                <a:schemeClr val="tx2">
                  <a:lumMod val="90000"/>
                  <a:lumOff val="10000"/>
                </a:schemeClr>
              </a:solidFill>
            </a:endParaRPr>
          </a:p>
          <a:p>
            <a:r>
              <a:rPr lang="nl-NL" dirty="0">
                <a:solidFill>
                  <a:schemeClr val="tx2">
                    <a:lumMod val="90000"/>
                    <a:lumOff val="10000"/>
                  </a:schemeClr>
                </a:solidFill>
              </a:rPr>
              <a:t>Controlegroep</a:t>
            </a:r>
          </a:p>
          <a:p>
            <a:pPr marL="457200" indent="-457200">
              <a:buFont typeface="Arial" panose="020B0604020202020204" pitchFamily="34" charset="0"/>
              <a:buChar char="•"/>
            </a:pPr>
            <a:r>
              <a:rPr lang="nl-NL" b="0" dirty="0">
                <a:solidFill>
                  <a:schemeClr val="tx2">
                    <a:lumMod val="90000"/>
                    <a:lumOff val="10000"/>
                  </a:schemeClr>
                </a:solidFill>
              </a:rPr>
              <a:t>Geen rotatie</a:t>
            </a:r>
          </a:p>
          <a:p>
            <a:pPr marL="457200" indent="-457200">
              <a:buFont typeface="Arial" panose="020B0604020202020204" pitchFamily="34" charset="0"/>
              <a:buChar char="•"/>
            </a:pPr>
            <a:r>
              <a:rPr lang="nl-NL" b="0" dirty="0">
                <a:solidFill>
                  <a:schemeClr val="tx2">
                    <a:lumMod val="90000"/>
                    <a:lumOff val="10000"/>
                  </a:schemeClr>
                </a:solidFill>
              </a:rPr>
              <a:t>Standaard </a:t>
            </a:r>
            <a:r>
              <a:rPr lang="nl-NL" b="0" dirty="0" err="1">
                <a:solidFill>
                  <a:schemeClr val="tx2">
                    <a:lumMod val="90000"/>
                    <a:lumOff val="10000"/>
                  </a:schemeClr>
                </a:solidFill>
              </a:rPr>
              <a:t>fentanyl</a:t>
            </a:r>
            <a:r>
              <a:rPr lang="nl-NL" b="0" dirty="0">
                <a:solidFill>
                  <a:schemeClr val="tx2">
                    <a:lumMod val="90000"/>
                    <a:lumOff val="10000"/>
                  </a:schemeClr>
                </a:solidFill>
              </a:rPr>
              <a:t> en </a:t>
            </a:r>
            <a:r>
              <a:rPr lang="nl-NL" b="0" dirty="0" err="1">
                <a:solidFill>
                  <a:schemeClr val="tx2">
                    <a:lumMod val="90000"/>
                    <a:lumOff val="10000"/>
                  </a:schemeClr>
                </a:solidFill>
              </a:rPr>
              <a:t>dexmedetomidine</a:t>
            </a:r>
            <a:endParaRPr lang="nl-NL" b="0" dirty="0">
              <a:solidFill>
                <a:schemeClr val="tx2">
                  <a:lumMod val="90000"/>
                  <a:lumOff val="10000"/>
                </a:schemeClr>
              </a:solidFill>
            </a:endParaRPr>
          </a:p>
        </p:txBody>
      </p:sp>
    </p:spTree>
    <p:extLst>
      <p:ext uri="{BB962C8B-B14F-4D97-AF65-F5344CB8AC3E}">
        <p14:creationId xmlns:p14="http://schemas.microsoft.com/office/powerpoint/2010/main" val="422237764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1631</TotalTime>
  <Words>1179</Words>
  <Application>Microsoft Office PowerPoint</Application>
  <PresentationFormat>Breedbeeld</PresentationFormat>
  <Paragraphs>199</Paragraphs>
  <Slides>21</Slides>
  <Notes>15</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21</vt:i4>
      </vt:variant>
    </vt:vector>
  </HeadingPairs>
  <TitlesOfParts>
    <vt:vector size="30" baseType="lpstr">
      <vt:lpstr>Aptos</vt:lpstr>
      <vt:lpstr>Aptos Display</vt:lpstr>
      <vt:lpstr>Arial</vt:lpstr>
      <vt:lpstr>Cambria Math</vt:lpstr>
      <vt:lpstr>Open Sans</vt:lpstr>
      <vt:lpstr>Roboto</vt:lpstr>
      <vt:lpstr>TimesNewRomanPS</vt:lpstr>
      <vt:lpstr>TimesNewRomanPSMT</vt:lpstr>
      <vt:lpstr>Kantoorthema</vt:lpstr>
      <vt:lpstr>PowerPoint-presentatie</vt:lpstr>
      <vt:lpstr>Protocol PICU: Behandeling van pijn, onrust, delier en afbouwen sedativa </vt:lpstr>
      <vt:lpstr>Protocol PICU: Behandeling van pijn, onrust, delier en afbouwen sedativa </vt:lpstr>
      <vt:lpstr>Achtergrond</vt:lpstr>
      <vt:lpstr>Achtergrond </vt:lpstr>
      <vt:lpstr>Achtergrond </vt:lpstr>
      <vt:lpstr>Onderzoeksvraag</vt:lpstr>
      <vt:lpstr>Methode - Studiedesign</vt:lpstr>
      <vt:lpstr>Methode – Interventie </vt:lpstr>
      <vt:lpstr>PowerPoint-presentatie</vt:lpstr>
      <vt:lpstr>Methode – Interventie </vt:lpstr>
      <vt:lpstr>Comfort-B-score</vt:lpstr>
      <vt:lpstr>Methode – Uitkomstmaat</vt:lpstr>
      <vt:lpstr>WAT-1 score</vt:lpstr>
      <vt:lpstr>Resultaten – Populatie </vt:lpstr>
      <vt:lpstr>Resultaten </vt:lpstr>
      <vt:lpstr>Resultaten</vt:lpstr>
      <vt:lpstr>Discussie – Conclusie auteurs</vt:lpstr>
      <vt:lpstr>Discussie </vt:lpstr>
      <vt:lpstr>Implicaties voor de PICU WKZ</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Jojo van der Plaats</dc:creator>
  <cp:lastModifiedBy>Wilde, J. de (Joke)</cp:lastModifiedBy>
  <cp:revision>6</cp:revision>
  <dcterms:created xsi:type="dcterms:W3CDTF">2026-02-28T17:35:58Z</dcterms:created>
  <dcterms:modified xsi:type="dcterms:W3CDTF">2026-03-05T08:13:56Z</dcterms:modified>
</cp:coreProperties>
</file>