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handoutMasterIdLst>
    <p:handoutMasterId r:id="rId24"/>
  </p:handoutMasterIdLst>
  <p:sldIdLst>
    <p:sldId id="257" r:id="rId6"/>
    <p:sldId id="278" r:id="rId7"/>
    <p:sldId id="282" r:id="rId8"/>
    <p:sldId id="256" r:id="rId9"/>
    <p:sldId id="271" r:id="rId10"/>
    <p:sldId id="259" r:id="rId11"/>
    <p:sldId id="273" r:id="rId12"/>
    <p:sldId id="279" r:id="rId13"/>
    <p:sldId id="281" r:id="rId14"/>
    <p:sldId id="262" r:id="rId15"/>
    <p:sldId id="264" r:id="rId16"/>
    <p:sldId id="267" r:id="rId17"/>
    <p:sldId id="275" r:id="rId18"/>
    <p:sldId id="276" r:id="rId19"/>
    <p:sldId id="270" r:id="rId20"/>
    <p:sldId id="269"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477D5-E06A-4A50-8748-904E51036B20}" v="5" dt="2026-02-23T14:24:56.21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6807" autoAdjust="0"/>
  </p:normalViewPr>
  <p:slideViewPr>
    <p:cSldViewPr snapToGrid="0">
      <p:cViewPr varScale="1">
        <p:scale>
          <a:sx n="123" d="100"/>
          <a:sy n="123" d="100"/>
        </p:scale>
        <p:origin x="114" y="138"/>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2-3-2026</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nlinelibrary.wiley.com/authored-by/Callahan/P.+M." TargetMode="External"/><Relationship Id="rId13" Type="http://schemas.openxmlformats.org/officeDocument/2006/relationships/image" Target="../media/image20.jpeg"/><Relationship Id="rId3" Type="http://schemas.openxmlformats.org/officeDocument/2006/relationships/hyperlink" Target="https://onlinelibrary.wiley.com/authored-by/Stollings/L.+M." TargetMode="External"/><Relationship Id="rId7" Type="http://schemas.openxmlformats.org/officeDocument/2006/relationships/hyperlink" Target="https://onlinelibrary.wiley.com/authored-by/Phadke/A.+S." TargetMode="External"/><Relationship Id="rId12" Type="http://schemas.openxmlformats.org/officeDocument/2006/relationships/hyperlink" Target="https://onlinelibrary.wiley.com/journal/14609592" TargetMode="External"/><Relationship Id="rId2" Type="http://schemas.openxmlformats.org/officeDocument/2006/relationships/hyperlink" Target="https://onlinelibrary.wiley.com/authored-by/Adams/P.+S." TargetMode="External"/><Relationship Id="rId1" Type="http://schemas.openxmlformats.org/officeDocument/2006/relationships/slideLayout" Target="../slideLayouts/slideLayout2.xml"/><Relationship Id="rId6" Type="http://schemas.openxmlformats.org/officeDocument/2006/relationships/hyperlink" Target="https://onlinelibrary.wiley.com/authored-by/Nguyen/K.+N." TargetMode="External"/><Relationship Id="rId11" Type="http://schemas.openxmlformats.org/officeDocument/2006/relationships/hyperlink" Target="https://onlinelibrary.wiley.com/authored-by/Goldstein/B.+H." TargetMode="External"/><Relationship Id="rId5" Type="http://schemas.openxmlformats.org/officeDocument/2006/relationships/hyperlink" Target="https://onlinelibrary.wiley.com/authored-by/Blasiole/B." TargetMode="External"/><Relationship Id="rId10" Type="http://schemas.openxmlformats.org/officeDocument/2006/relationships/hyperlink" Target="https://onlinelibrary.wiley.com/authored-by/Kreutzer/J." TargetMode="External"/><Relationship Id="rId4" Type="http://schemas.openxmlformats.org/officeDocument/2006/relationships/hyperlink" Target="https://onlinelibrary.wiley.com/authored-by/Bains/S." TargetMode="External"/><Relationship Id="rId9" Type="http://schemas.openxmlformats.org/officeDocument/2006/relationships/hyperlink" Target="https://onlinelibrary.wiley.com/authored-by/Trucco/S.+M." TargetMode="External"/><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0E6DC-A1EA-4D20-8035-DBEED6820275}"/>
              </a:ext>
            </a:extLst>
          </p:cNvPr>
          <p:cNvSpPr>
            <a:spLocks noGrp="1"/>
          </p:cNvSpPr>
          <p:nvPr>
            <p:ph type="title"/>
          </p:nvPr>
        </p:nvSpPr>
        <p:spPr/>
        <p:txBody>
          <a:bodyPr/>
          <a:lstStyle/>
          <a:p>
            <a:r>
              <a:rPr lang="en-US" dirty="0"/>
              <a:t>Journal club PICU</a:t>
            </a:r>
          </a:p>
        </p:txBody>
      </p:sp>
      <p:sp>
        <p:nvSpPr>
          <p:cNvPr id="4" name="Text Placeholder 3">
            <a:extLst>
              <a:ext uri="{FF2B5EF4-FFF2-40B4-BE49-F238E27FC236}">
                <a16:creationId xmlns:a16="http://schemas.microsoft.com/office/drawing/2014/main" id="{51524366-7BB0-4750-9F09-C1847A4ECE2C}"/>
              </a:ext>
            </a:extLst>
          </p:cNvPr>
          <p:cNvSpPr>
            <a:spLocks noGrp="1"/>
          </p:cNvSpPr>
          <p:nvPr>
            <p:ph type="body" sz="quarter" idx="11"/>
          </p:nvPr>
        </p:nvSpPr>
        <p:spPr/>
        <p:txBody>
          <a:bodyPr/>
          <a:lstStyle/>
          <a:p>
            <a:r>
              <a:rPr lang="en-US" dirty="0"/>
              <a:t>23 </a:t>
            </a:r>
            <a:r>
              <a:rPr lang="en-US" dirty="0" err="1"/>
              <a:t>februari</a:t>
            </a:r>
            <a:r>
              <a:rPr lang="en-US"/>
              <a:t> 2026</a:t>
            </a:r>
            <a:endParaRPr lang="en-US" dirty="0"/>
          </a:p>
        </p:txBody>
      </p:sp>
      <p:sp>
        <p:nvSpPr>
          <p:cNvPr id="5" name="Text Placeholder 4">
            <a:extLst>
              <a:ext uri="{FF2B5EF4-FFF2-40B4-BE49-F238E27FC236}">
                <a16:creationId xmlns:a16="http://schemas.microsoft.com/office/drawing/2014/main" id="{089D2756-906D-44DC-815E-1D591E467F09}"/>
              </a:ext>
            </a:extLst>
          </p:cNvPr>
          <p:cNvSpPr>
            <a:spLocks noGrp="1"/>
          </p:cNvSpPr>
          <p:nvPr>
            <p:ph type="body" sz="quarter" idx="13"/>
          </p:nvPr>
        </p:nvSpPr>
        <p:spPr/>
        <p:txBody>
          <a:bodyPr/>
          <a:lstStyle/>
          <a:p>
            <a:r>
              <a:rPr lang="en-US" dirty="0"/>
              <a:t>Diana A. Papazova</a:t>
            </a:r>
          </a:p>
        </p:txBody>
      </p:sp>
      <p:sp>
        <p:nvSpPr>
          <p:cNvPr id="9" name="TextBox 8">
            <a:extLst>
              <a:ext uri="{FF2B5EF4-FFF2-40B4-BE49-F238E27FC236}">
                <a16:creationId xmlns:a16="http://schemas.microsoft.com/office/drawing/2014/main" id="{4CD219C3-C6A0-3E9E-A24C-9540BC054A45}"/>
              </a:ext>
            </a:extLst>
          </p:cNvPr>
          <p:cNvSpPr txBox="1"/>
          <p:nvPr/>
        </p:nvSpPr>
        <p:spPr>
          <a:xfrm>
            <a:off x="1331416" y="3506060"/>
            <a:ext cx="10642491" cy="369332"/>
          </a:xfrm>
          <a:prstGeom prst="rect">
            <a:avLst/>
          </a:prstGeom>
          <a:solidFill>
            <a:schemeClr val="bg1"/>
          </a:solidFill>
        </p:spPr>
        <p:txBody>
          <a:bodyPr wrap="square">
            <a:spAutoFit/>
          </a:bodyPr>
          <a:lstStyle/>
          <a:p>
            <a:pPr algn="l"/>
            <a:endParaRPr lang="en-GB" b="0" i="0" dirty="0">
              <a:solidFill>
                <a:srgbClr val="5B616B"/>
              </a:solidFill>
              <a:effectLst/>
              <a:latin typeface="system-ui"/>
            </a:endParaRPr>
          </a:p>
        </p:txBody>
      </p:sp>
      <p:sp>
        <p:nvSpPr>
          <p:cNvPr id="6" name="Rectangle 4">
            <a:extLst>
              <a:ext uri="{FF2B5EF4-FFF2-40B4-BE49-F238E27FC236}">
                <a16:creationId xmlns:a16="http://schemas.microsoft.com/office/drawing/2014/main" id="{4EA48755-6B5C-F306-F995-60EE16750BB3}"/>
              </a:ext>
            </a:extLst>
          </p:cNvPr>
          <p:cNvSpPr>
            <a:spLocks noChangeArrowheads="1"/>
          </p:cNvSpPr>
          <p:nvPr/>
        </p:nvSpPr>
        <p:spPr bwMode="auto">
          <a:xfrm>
            <a:off x="401782" y="1063937"/>
            <a:ext cx="12192000" cy="20467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123D80"/>
                </a:solidFill>
                <a:effectLst/>
                <a:latin typeface="Open Sans" panose="020B0606030504020204" pitchFamily="34" charset="0"/>
                <a:cs typeface="Open Sans" panose="020B0606030504020204" pitchFamily="34" charset="0"/>
              </a:rPr>
              <a:t>  </a:t>
            </a:r>
            <a:r>
              <a:rPr kumimoji="0" lang="nl-NL" altLang="nl-NL" sz="3800" b="0" i="0" u="none" strike="noStrike" cap="none" normalizeH="0" baseline="0" dirty="0">
                <a:ln>
                  <a:noFill/>
                </a:ln>
                <a:solidFill>
                  <a:srgbClr val="123D80"/>
                </a:solidFill>
                <a:effectLst/>
                <a:latin typeface="Open Sans" panose="020B0606030504020204" pitchFamily="34" charset="0"/>
                <a:cs typeface="Open Sans" panose="020B0606030504020204" pitchFamily="34" charset="0"/>
              </a:rPr>
              <a:t>                                      </a:t>
            </a:r>
            <a:endParaRPr kumimoji="0" lang="nl-NL" altLang="nl-NL"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RESEARCH REPORT</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1" i="0" u="none" strike="noStrike" cap="none" normalizeH="0" baseline="0" dirty="0">
                <a:ln>
                  <a:noFill/>
                </a:ln>
                <a:solidFill>
                  <a:srgbClr val="008945"/>
                </a:solidFill>
                <a:effectLst/>
                <a:latin typeface="Open Sans" panose="020B0606030504020204" pitchFamily="34" charset="0"/>
                <a:cs typeface="Open Sans" panose="020B0606030504020204" pitchFamily="34" charset="0"/>
              </a:rPr>
              <a:t>Full Access</a:t>
            </a:r>
            <a:endPar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Comparing</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Cardiac</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Output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Differences</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in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Patients</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With</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Fontan</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Physiology</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Between</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High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and</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Low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Tidal</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Volume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Strategies</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A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Randomized</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a:t>
            </a:r>
            <a:r>
              <a:rPr kumimoji="0" lang="nl-NL" altLang="nl-NL" sz="2000" b="1" i="0" u="none" strike="noStrike" cap="none" normalizeH="0" baseline="0" dirty="0" err="1">
                <a:ln>
                  <a:noFill/>
                </a:ln>
                <a:solidFill>
                  <a:srgbClr val="1C1D1E"/>
                </a:solidFill>
                <a:effectLst/>
                <a:latin typeface="Open Sans" panose="020B0606030504020204" pitchFamily="34" charset="0"/>
                <a:cs typeface="Open Sans" panose="020B0606030504020204" pitchFamily="34" charset="0"/>
              </a:rPr>
              <a:t>Crossover</a:t>
            </a:r>
            <a:r>
              <a:rPr kumimoji="0" lang="nl-NL" altLang="nl-NL" sz="2000" b="1"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 Trial</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2"/>
              </a:rPr>
              <a:t>P. S. Adams</a:t>
            </a:r>
            <a:r>
              <a:rPr kumimoji="0" lang="nl-NL" altLang="nl-NL" sz="1000" b="0" i="0" u="none" strike="noStrike" cap="none" normalizeH="0" baseline="0" dirty="0">
                <a:ln>
                  <a:noFill/>
                </a:ln>
                <a:solidFill>
                  <a:srgbClr val="8B8B8B"/>
                </a:solidFill>
                <a:effectLst/>
                <a:latin typeface="Open Sans" panose="020B0606030504020204" pitchFamily="34" charset="0"/>
                <a:cs typeface="Open Sans" panose="020B0606030504020204" pitchFamily="34" charset="0"/>
              </a:rPr>
              <a:t>, </a:t>
            </a: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3"/>
              </a:rPr>
              <a:t>L. M. </a:t>
            </a:r>
            <a:r>
              <a:rPr kumimoji="0" lang="nl-NL" altLang="nl-NL" sz="1000" b="0" i="0" u="sng" strike="noStrike" cap="none" normalizeH="0" baseline="0" dirty="0" err="1">
                <a:ln>
                  <a:noFill/>
                </a:ln>
                <a:solidFill>
                  <a:srgbClr val="123D80"/>
                </a:solidFill>
                <a:effectLst/>
                <a:latin typeface="Open Sans" panose="020B0606030504020204" pitchFamily="34" charset="0"/>
                <a:cs typeface="Open Sans" panose="020B0606030504020204" pitchFamily="34" charset="0"/>
                <a:hlinkClick r:id="rId3"/>
              </a:rPr>
              <a:t>Stollings</a:t>
            </a:r>
            <a:r>
              <a:rPr kumimoji="0" lang="nl-NL" altLang="nl-NL" sz="1000" b="0" i="0" u="none" strike="noStrike" cap="none" normalizeH="0" baseline="0" dirty="0">
                <a:ln>
                  <a:noFill/>
                </a:ln>
                <a:solidFill>
                  <a:srgbClr val="8B8B8B"/>
                </a:solidFill>
                <a:effectLst/>
                <a:latin typeface="Open Sans" panose="020B0606030504020204" pitchFamily="34" charset="0"/>
                <a:cs typeface="Open Sans" panose="020B0606030504020204" pitchFamily="34" charset="0"/>
              </a:rPr>
              <a:t>, </a:t>
            </a: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4"/>
              </a:rPr>
              <a:t>S. </a:t>
            </a:r>
            <a:r>
              <a:rPr kumimoji="0" lang="nl-NL" altLang="nl-NL" sz="1000" b="0" i="0" u="sng" strike="noStrike" cap="none" normalizeH="0" baseline="0" dirty="0" err="1">
                <a:ln>
                  <a:noFill/>
                </a:ln>
                <a:solidFill>
                  <a:srgbClr val="123D80"/>
                </a:solidFill>
                <a:effectLst/>
                <a:latin typeface="Open Sans" panose="020B0606030504020204" pitchFamily="34" charset="0"/>
                <a:cs typeface="Open Sans" panose="020B0606030504020204" pitchFamily="34" charset="0"/>
                <a:hlinkClick r:id="rId4"/>
              </a:rPr>
              <a:t>Bains</a:t>
            </a:r>
            <a:r>
              <a:rPr kumimoji="0" lang="nl-NL" altLang="nl-NL" sz="1000" b="0" i="0" u="none" strike="noStrike" cap="none" normalizeH="0" baseline="0" dirty="0">
                <a:ln>
                  <a:noFill/>
                </a:ln>
                <a:solidFill>
                  <a:srgbClr val="8B8B8B"/>
                </a:solidFill>
                <a:effectLst/>
                <a:latin typeface="Open Sans" panose="020B0606030504020204" pitchFamily="34" charset="0"/>
                <a:cs typeface="Open Sans" panose="020B0606030504020204" pitchFamily="34" charset="0"/>
              </a:rPr>
              <a:t>, </a:t>
            </a: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5"/>
              </a:rPr>
              <a:t>B. </a:t>
            </a:r>
            <a:r>
              <a:rPr kumimoji="0" lang="nl-NL" altLang="nl-NL" sz="1000" b="0" i="0" u="sng" strike="noStrike" cap="none" normalizeH="0" baseline="0" dirty="0" err="1">
                <a:ln>
                  <a:noFill/>
                </a:ln>
                <a:solidFill>
                  <a:srgbClr val="123D80"/>
                </a:solidFill>
                <a:effectLst/>
                <a:latin typeface="Open Sans" panose="020B0606030504020204" pitchFamily="34" charset="0"/>
                <a:cs typeface="Open Sans" panose="020B0606030504020204" pitchFamily="34" charset="0"/>
                <a:hlinkClick r:id="rId5"/>
              </a:rPr>
              <a:t>Blasiole</a:t>
            </a:r>
            <a:r>
              <a:rPr kumimoji="0" lang="nl-NL" altLang="nl-NL" sz="1000" b="0" i="0" u="none" strike="noStrike" cap="none" normalizeH="0" baseline="0" dirty="0">
                <a:ln>
                  <a:noFill/>
                </a:ln>
                <a:solidFill>
                  <a:srgbClr val="8B8B8B"/>
                </a:solidFill>
                <a:effectLst/>
                <a:latin typeface="Open Sans" panose="020B0606030504020204" pitchFamily="34" charset="0"/>
                <a:cs typeface="Open Sans" panose="020B0606030504020204" pitchFamily="34" charset="0"/>
              </a:rPr>
              <a:t>, </a:t>
            </a: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6"/>
              </a:rPr>
              <a:t>K. N. Nguyen</a:t>
            </a:r>
            <a:r>
              <a:rPr kumimoji="0" lang="nl-NL" altLang="nl-NL" sz="1000" b="0" i="0" u="none" strike="noStrike" cap="none" normalizeH="0" baseline="0" dirty="0">
                <a:ln>
                  <a:noFill/>
                </a:ln>
                <a:solidFill>
                  <a:srgbClr val="8B8B8B"/>
                </a:solidFill>
                <a:effectLst/>
                <a:latin typeface="Open Sans" panose="020B0606030504020204" pitchFamily="34" charset="0"/>
                <a:cs typeface="Open Sans" panose="020B0606030504020204" pitchFamily="34" charset="0"/>
              </a:rPr>
              <a:t>, </a:t>
            </a: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7"/>
              </a:rPr>
              <a:t>A. S. </a:t>
            </a:r>
            <a:r>
              <a:rPr kumimoji="0" lang="nl-NL" altLang="nl-NL" sz="1000" b="0" i="0" u="sng" strike="noStrike" cap="none" normalizeH="0" baseline="0" dirty="0" err="1">
                <a:ln>
                  <a:noFill/>
                </a:ln>
                <a:solidFill>
                  <a:srgbClr val="123D80"/>
                </a:solidFill>
                <a:effectLst/>
                <a:latin typeface="Open Sans" panose="020B0606030504020204" pitchFamily="34" charset="0"/>
                <a:cs typeface="Open Sans" panose="020B0606030504020204" pitchFamily="34" charset="0"/>
                <a:hlinkClick r:id="rId7"/>
              </a:rPr>
              <a:t>Phadke</a:t>
            </a:r>
            <a:r>
              <a:rPr kumimoji="0" lang="nl-NL" altLang="nl-NL" sz="1000" b="0" i="0" u="none" strike="noStrike" cap="none" normalizeH="0" baseline="0" dirty="0">
                <a:ln>
                  <a:noFill/>
                </a:ln>
                <a:solidFill>
                  <a:srgbClr val="8B8B8B"/>
                </a:solidFill>
                <a:effectLst/>
                <a:latin typeface="Open Sans" panose="020B0606030504020204" pitchFamily="34" charset="0"/>
                <a:cs typeface="Open Sans" panose="020B0606030504020204" pitchFamily="34" charset="0"/>
              </a:rPr>
              <a:t>, </a:t>
            </a: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8"/>
              </a:rPr>
              <a:t>P. M. </a:t>
            </a:r>
            <a:r>
              <a:rPr kumimoji="0" lang="nl-NL" altLang="nl-NL" sz="1000" b="0" i="0" u="sng" strike="noStrike" cap="none" normalizeH="0" baseline="0" dirty="0" err="1">
                <a:ln>
                  <a:noFill/>
                </a:ln>
                <a:solidFill>
                  <a:srgbClr val="123D80"/>
                </a:solidFill>
                <a:effectLst/>
                <a:latin typeface="Open Sans" panose="020B0606030504020204" pitchFamily="34" charset="0"/>
                <a:cs typeface="Open Sans" panose="020B0606030504020204" pitchFamily="34" charset="0"/>
                <a:hlinkClick r:id="rId8"/>
              </a:rPr>
              <a:t>Callahan</a:t>
            </a:r>
            <a:r>
              <a:rPr kumimoji="0" lang="nl-NL" altLang="nl-NL" sz="1000" b="0" i="0" u="none" strike="noStrike" cap="none" normalizeH="0" baseline="0" dirty="0">
                <a:ln>
                  <a:noFill/>
                </a:ln>
                <a:solidFill>
                  <a:srgbClr val="8B8B8B"/>
                </a:solidFill>
                <a:effectLst/>
                <a:latin typeface="Open Sans" panose="020B0606030504020204" pitchFamily="34" charset="0"/>
                <a:cs typeface="Open Sans" panose="020B0606030504020204" pitchFamily="34" charset="0"/>
              </a:rPr>
              <a:t>, </a:t>
            </a: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9"/>
              </a:rPr>
              <a:t>S. M. </a:t>
            </a:r>
            <a:r>
              <a:rPr kumimoji="0" lang="nl-NL" altLang="nl-NL" sz="1000" b="0" i="0" u="sng" strike="noStrike" cap="none" normalizeH="0" baseline="0" dirty="0" err="1">
                <a:ln>
                  <a:noFill/>
                </a:ln>
                <a:solidFill>
                  <a:srgbClr val="123D80"/>
                </a:solidFill>
                <a:effectLst/>
                <a:latin typeface="Open Sans" panose="020B0606030504020204" pitchFamily="34" charset="0"/>
                <a:cs typeface="Open Sans" panose="020B0606030504020204" pitchFamily="34" charset="0"/>
                <a:hlinkClick r:id="rId9"/>
              </a:rPr>
              <a:t>Trucco</a:t>
            </a:r>
            <a:r>
              <a:rPr kumimoji="0" lang="nl-NL" altLang="nl-NL" sz="1000" b="0" i="0" u="none" strike="noStrike" cap="none" normalizeH="0" baseline="0" dirty="0">
                <a:ln>
                  <a:noFill/>
                </a:ln>
                <a:solidFill>
                  <a:srgbClr val="8B8B8B"/>
                </a:solidFill>
                <a:effectLst/>
                <a:latin typeface="Open Sans" panose="020B0606030504020204" pitchFamily="34" charset="0"/>
                <a:cs typeface="Open Sans" panose="020B0606030504020204" pitchFamily="34" charset="0"/>
              </a:rPr>
              <a:t>, </a:t>
            </a: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10"/>
              </a:rPr>
              <a:t>J. </a:t>
            </a:r>
            <a:r>
              <a:rPr kumimoji="0" lang="nl-NL" altLang="nl-NL" sz="1000" b="0" i="0" u="sng" strike="noStrike" cap="none" normalizeH="0" baseline="0" dirty="0" err="1">
                <a:ln>
                  <a:noFill/>
                </a:ln>
                <a:solidFill>
                  <a:srgbClr val="123D80"/>
                </a:solidFill>
                <a:effectLst/>
                <a:latin typeface="Open Sans" panose="020B0606030504020204" pitchFamily="34" charset="0"/>
                <a:cs typeface="Open Sans" panose="020B0606030504020204" pitchFamily="34" charset="0"/>
                <a:hlinkClick r:id="rId10"/>
              </a:rPr>
              <a:t>Kreutzer</a:t>
            </a:r>
            <a:r>
              <a:rPr kumimoji="0" lang="nl-NL" altLang="nl-NL" sz="1000" b="0" i="0" u="none" strike="noStrike" cap="none" normalizeH="0" baseline="0" dirty="0">
                <a:ln>
                  <a:noFill/>
                </a:ln>
                <a:solidFill>
                  <a:srgbClr val="8B8B8B"/>
                </a:solidFill>
                <a:effectLst/>
                <a:latin typeface="Open Sans" panose="020B0606030504020204" pitchFamily="34" charset="0"/>
                <a:cs typeface="Open Sans" panose="020B0606030504020204" pitchFamily="34" charset="0"/>
              </a:rPr>
              <a:t>, </a:t>
            </a:r>
            <a:r>
              <a:rPr kumimoji="0" lang="nl-NL" altLang="nl-NL" sz="1000" b="0" i="0" u="sng" strike="noStrike" cap="none" normalizeH="0" baseline="0" dirty="0">
                <a:ln>
                  <a:noFill/>
                </a:ln>
                <a:solidFill>
                  <a:srgbClr val="123D80"/>
                </a:solidFill>
                <a:effectLst/>
                <a:latin typeface="Open Sans" panose="020B0606030504020204" pitchFamily="34" charset="0"/>
                <a:cs typeface="Open Sans" panose="020B0606030504020204" pitchFamily="34" charset="0"/>
                <a:hlinkClick r:id="rId11"/>
              </a:rPr>
              <a:t>B. H. </a:t>
            </a:r>
            <a:r>
              <a:rPr kumimoji="0" lang="nl-NL" altLang="nl-NL" sz="1000" b="0" i="0" u="sng" strike="noStrike" cap="none" normalizeH="0" baseline="0" dirty="0" err="1">
                <a:ln>
                  <a:noFill/>
                </a:ln>
                <a:solidFill>
                  <a:srgbClr val="123D80"/>
                </a:solidFill>
                <a:effectLst/>
                <a:latin typeface="Open Sans" panose="020B0606030504020204" pitchFamily="34" charset="0"/>
                <a:cs typeface="Open Sans" panose="020B0606030504020204" pitchFamily="34" charset="0"/>
                <a:hlinkClick r:id="rId11"/>
              </a:rPr>
              <a:t>Goldstein</a:t>
            </a:r>
            <a:endParaRPr kumimoji="0" lang="nl-NL" altLang="nl-NL"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767676"/>
                </a:solidFill>
                <a:effectLst/>
                <a:latin typeface="Open Sans" panose="020B0606030504020204" pitchFamily="34" charset="0"/>
                <a:cs typeface="Open Sans" panose="020B0606030504020204" pitchFamily="34" charset="0"/>
              </a:rPr>
              <a:t>First </a:t>
            </a:r>
            <a:r>
              <a:rPr kumimoji="0" lang="nl-NL" altLang="nl-NL" sz="1000" b="0" i="0" u="none" strike="noStrike" cap="none" normalizeH="0" baseline="0" dirty="0" err="1">
                <a:ln>
                  <a:noFill/>
                </a:ln>
                <a:solidFill>
                  <a:srgbClr val="767676"/>
                </a:solidFill>
                <a:effectLst/>
                <a:latin typeface="Open Sans" panose="020B0606030504020204" pitchFamily="34" charset="0"/>
                <a:cs typeface="Open Sans" panose="020B0606030504020204" pitchFamily="34" charset="0"/>
              </a:rPr>
              <a:t>published</a:t>
            </a:r>
            <a:r>
              <a:rPr kumimoji="0" lang="nl-NL" altLang="nl-NL" sz="1000" b="0" i="0" u="none" strike="noStrike" cap="none" normalizeH="0" baseline="0" dirty="0">
                <a:ln>
                  <a:noFill/>
                </a:ln>
                <a:solidFill>
                  <a:srgbClr val="767676"/>
                </a:solidFill>
                <a:effectLst/>
                <a:latin typeface="Open Sans" panose="020B0606030504020204" pitchFamily="34" charset="0"/>
                <a:cs typeface="Open Sans" panose="020B0606030504020204" pitchFamily="34" charset="0"/>
              </a:rPr>
              <a:t>: </a:t>
            </a:r>
            <a:r>
              <a:rPr kumimoji="0" lang="nl-NL" altLang="nl-NL" sz="1000" b="0" i="0" u="none" strike="noStrike" cap="none" normalizeH="0" baseline="0" dirty="0">
                <a:ln>
                  <a:noFill/>
                </a:ln>
                <a:solidFill>
                  <a:srgbClr val="1C1D1E"/>
                </a:solidFill>
                <a:effectLst/>
                <a:latin typeface="Open Sans" panose="020B0606030504020204" pitchFamily="34" charset="0"/>
                <a:cs typeface="Open Sans" panose="020B0606030504020204" pitchFamily="34" charset="0"/>
              </a:rPr>
              <a:t>24 November 2025</a:t>
            </a:r>
            <a:endParaRPr kumimoji="0" lang="nl-NL" altLang="nl-NL" sz="1000" b="0" i="0" u="none" strike="noStrike" cap="none" normalizeH="0" baseline="0" dirty="0">
              <a:ln>
                <a:noFill/>
              </a:ln>
              <a:solidFill>
                <a:srgbClr val="767676"/>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767676"/>
                </a:solidFill>
                <a:effectLst/>
                <a:latin typeface="Open Sans" panose="020B0606030504020204" pitchFamily="34" charset="0"/>
                <a:cs typeface="Open Sans" panose="020B0606030504020204" pitchFamily="34" charset="0"/>
              </a:rPr>
              <a:t> </a:t>
            </a:r>
          </a:p>
        </p:txBody>
      </p:sp>
      <p:pic>
        <p:nvPicPr>
          <p:cNvPr id="1029" name="Picture 5" descr="Pediatric Anesthesia">
            <a:hlinkClick r:id="rId12" tooltip="Pediatric Anesthesia homepage"/>
            <a:extLst>
              <a:ext uri="{FF2B5EF4-FFF2-40B4-BE49-F238E27FC236}">
                <a16:creationId xmlns:a16="http://schemas.microsoft.com/office/drawing/2014/main" id="{594D44CC-ABD8-3F5E-3CFD-947C1D13DC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782" y="986993"/>
            <a:ext cx="47625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35B3632-ADE8-0DA4-FF10-8C525439646F}"/>
              </a:ext>
            </a:extLst>
          </p:cNvPr>
          <p:cNvPicPr>
            <a:picLocks noChangeAspect="1"/>
          </p:cNvPicPr>
          <p:nvPr/>
        </p:nvPicPr>
        <p:blipFill>
          <a:blip r:embed="rId14"/>
          <a:stretch>
            <a:fillRect/>
          </a:stretch>
        </p:blipFill>
        <p:spPr>
          <a:xfrm>
            <a:off x="313647" y="3174529"/>
            <a:ext cx="3387202" cy="454658"/>
          </a:xfrm>
          <a:prstGeom prst="rect">
            <a:avLst/>
          </a:prstGeom>
        </p:spPr>
      </p:pic>
    </p:spTree>
    <p:extLst>
      <p:ext uri="{BB962C8B-B14F-4D97-AF65-F5344CB8AC3E}">
        <p14:creationId xmlns:p14="http://schemas.microsoft.com/office/powerpoint/2010/main" val="6307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55E8A-311D-652B-7858-3C570D154F46}"/>
              </a:ext>
            </a:extLst>
          </p:cNvPr>
          <p:cNvSpPr>
            <a:spLocks noGrp="1"/>
          </p:cNvSpPr>
          <p:nvPr>
            <p:ph type="title"/>
          </p:nvPr>
        </p:nvSpPr>
        <p:spPr/>
        <p:txBody>
          <a:bodyPr/>
          <a:lstStyle/>
          <a:p>
            <a:r>
              <a:rPr lang="nl-NL" dirty="0" err="1"/>
              <a:t>Demographics</a:t>
            </a:r>
            <a:r>
              <a:rPr lang="nl-NL" dirty="0"/>
              <a:t> of 30 </a:t>
            </a:r>
            <a:r>
              <a:rPr lang="nl-NL" dirty="0" err="1"/>
              <a:t>patients</a:t>
            </a:r>
            <a:r>
              <a:rPr lang="nl-NL" dirty="0"/>
              <a:t> </a:t>
            </a:r>
            <a:r>
              <a:rPr lang="nl-NL" dirty="0" err="1"/>
              <a:t>included</a:t>
            </a:r>
            <a:r>
              <a:rPr lang="nl-NL" dirty="0"/>
              <a:t> </a:t>
            </a:r>
          </a:p>
        </p:txBody>
      </p:sp>
      <p:sp>
        <p:nvSpPr>
          <p:cNvPr id="4" name="Tijdelijke aanduiding voor dianummer 3">
            <a:extLst>
              <a:ext uri="{FF2B5EF4-FFF2-40B4-BE49-F238E27FC236}">
                <a16:creationId xmlns:a16="http://schemas.microsoft.com/office/drawing/2014/main" id="{F409258E-979F-51DE-E25D-186F32B3A153}"/>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
        <p:nvSpPr>
          <p:cNvPr id="5" name="TextBox 4">
            <a:extLst>
              <a:ext uri="{FF2B5EF4-FFF2-40B4-BE49-F238E27FC236}">
                <a16:creationId xmlns:a16="http://schemas.microsoft.com/office/drawing/2014/main" id="{F6C99F29-2D56-0DFA-85DB-3D55F647E3B4}"/>
              </a:ext>
            </a:extLst>
          </p:cNvPr>
          <p:cNvSpPr txBox="1"/>
          <p:nvPr/>
        </p:nvSpPr>
        <p:spPr>
          <a:xfrm>
            <a:off x="837281" y="1586429"/>
            <a:ext cx="5519451" cy="2814617"/>
          </a:xfrm>
          <a:prstGeom prst="rect">
            <a:avLst/>
          </a:prstGeom>
          <a:noFill/>
        </p:spPr>
        <p:txBody>
          <a:bodyPr wrap="square" rtlCol="0">
            <a:spAutoFit/>
          </a:bodyPr>
          <a:lstStyle/>
          <a:p>
            <a:pPr>
              <a:lnSpc>
                <a:spcPct val="150000"/>
              </a:lnSpc>
            </a:pPr>
            <a:r>
              <a:rPr lang="en-NL" sz="2000" dirty="0">
                <a:solidFill>
                  <a:schemeClr val="tx1">
                    <a:lumMod val="60000"/>
                    <a:lumOff val="40000"/>
                  </a:schemeClr>
                </a:solidFill>
              </a:rPr>
              <a:t>Age 10.3 (8.2-14.4)</a:t>
            </a:r>
          </a:p>
          <a:p>
            <a:pPr>
              <a:lnSpc>
                <a:spcPct val="150000"/>
              </a:lnSpc>
            </a:pPr>
            <a:r>
              <a:rPr lang="en-NL" sz="2000" dirty="0">
                <a:solidFill>
                  <a:schemeClr val="tx1">
                    <a:lumMod val="60000"/>
                    <a:lumOff val="40000"/>
                  </a:schemeClr>
                </a:solidFill>
              </a:rPr>
              <a:t>Years after Fontan completion 7.7 (4.8-11.8)</a:t>
            </a:r>
          </a:p>
          <a:p>
            <a:pPr>
              <a:lnSpc>
                <a:spcPct val="150000"/>
              </a:lnSpc>
            </a:pPr>
            <a:r>
              <a:rPr lang="en-NL" sz="2000" dirty="0">
                <a:solidFill>
                  <a:schemeClr val="tx1">
                    <a:lumMod val="60000"/>
                    <a:lumOff val="40000"/>
                  </a:schemeClr>
                </a:solidFill>
              </a:rPr>
              <a:t>BMI 17.2 (15.5-32.1) kg/m2 </a:t>
            </a:r>
          </a:p>
          <a:p>
            <a:pPr>
              <a:lnSpc>
                <a:spcPct val="150000"/>
              </a:lnSpc>
            </a:pPr>
            <a:r>
              <a:rPr lang="en-GB" sz="2000" dirty="0">
                <a:solidFill>
                  <a:schemeClr val="tx1">
                    <a:lumMod val="60000"/>
                    <a:lumOff val="40000"/>
                  </a:schemeClr>
                </a:solidFill>
              </a:rPr>
              <a:t>S</a:t>
            </a:r>
            <a:r>
              <a:rPr lang="en-NL" sz="2000" dirty="0">
                <a:solidFill>
                  <a:schemeClr val="tx1">
                    <a:lumMod val="60000"/>
                    <a:lumOff val="40000"/>
                  </a:schemeClr>
                </a:solidFill>
              </a:rPr>
              <a:t>ystemic right ventricle 70% (21/30)</a:t>
            </a:r>
          </a:p>
          <a:p>
            <a:pPr>
              <a:lnSpc>
                <a:spcPct val="150000"/>
              </a:lnSpc>
            </a:pPr>
            <a:r>
              <a:rPr lang="en-NL" sz="2000" dirty="0">
                <a:solidFill>
                  <a:schemeClr val="tx1">
                    <a:lumMod val="60000"/>
                    <a:lumOff val="40000"/>
                  </a:schemeClr>
                </a:solidFill>
              </a:rPr>
              <a:t>Normal ventricular function 70% (21/30)</a:t>
            </a:r>
          </a:p>
          <a:p>
            <a:pPr>
              <a:lnSpc>
                <a:spcPct val="150000"/>
              </a:lnSpc>
            </a:pPr>
            <a:r>
              <a:rPr lang="en-GB" sz="2000" dirty="0">
                <a:solidFill>
                  <a:schemeClr val="tx1">
                    <a:lumMod val="60000"/>
                    <a:lumOff val="40000"/>
                  </a:schemeClr>
                </a:solidFill>
              </a:rPr>
              <a:t>F</a:t>
            </a:r>
            <a:r>
              <a:rPr lang="en-NL" sz="2000" dirty="0">
                <a:solidFill>
                  <a:schemeClr val="tx1">
                    <a:lumMod val="60000"/>
                    <a:lumOff val="40000"/>
                  </a:schemeClr>
                </a:solidFill>
              </a:rPr>
              <a:t>enestrated Fontan conduit 60% (18/30)</a:t>
            </a:r>
          </a:p>
        </p:txBody>
      </p:sp>
    </p:spTree>
    <p:extLst>
      <p:ext uri="{BB962C8B-B14F-4D97-AF65-F5344CB8AC3E}">
        <p14:creationId xmlns:p14="http://schemas.microsoft.com/office/powerpoint/2010/main" val="386774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6AEF4-A863-4476-6AA9-047A18D7EBA2}"/>
              </a:ext>
            </a:extLst>
          </p:cNvPr>
          <p:cNvSpPr>
            <a:spLocks noGrp="1"/>
          </p:cNvSpPr>
          <p:nvPr>
            <p:ph type="title"/>
          </p:nvPr>
        </p:nvSpPr>
        <p:spPr/>
        <p:txBody>
          <a:bodyPr/>
          <a:lstStyle/>
          <a:p>
            <a:r>
              <a:rPr lang="nl-NL" dirty="0" err="1"/>
              <a:t>Results</a:t>
            </a:r>
            <a:endParaRPr lang="nl-NL" dirty="0"/>
          </a:p>
        </p:txBody>
      </p:sp>
      <p:sp>
        <p:nvSpPr>
          <p:cNvPr id="4" name="Tijdelijke aanduiding voor dianummer 3">
            <a:extLst>
              <a:ext uri="{FF2B5EF4-FFF2-40B4-BE49-F238E27FC236}">
                <a16:creationId xmlns:a16="http://schemas.microsoft.com/office/drawing/2014/main" id="{F0E33178-93D1-E10E-18B0-A9482A0E7F56}"/>
              </a:ext>
            </a:extLst>
          </p:cNvPr>
          <p:cNvSpPr>
            <a:spLocks noGrp="1"/>
          </p:cNvSpPr>
          <p:nvPr>
            <p:ph type="sldNum" sz="quarter" idx="13"/>
          </p:nvPr>
        </p:nvSpPr>
        <p:spPr/>
        <p:txBody>
          <a:bodyPr/>
          <a:lstStyle/>
          <a:p>
            <a:fld id="{5A195573-6125-40C3-AA0C-3AC6CFB9F86B}" type="slidenum">
              <a:rPr lang="en-US" smtClean="0"/>
              <a:pPr/>
              <a:t>11</a:t>
            </a:fld>
            <a:endParaRPr lang="en-US" dirty="0"/>
          </a:p>
        </p:txBody>
      </p:sp>
      <p:sp>
        <p:nvSpPr>
          <p:cNvPr id="6" name="Text Placeholder 5">
            <a:extLst>
              <a:ext uri="{FF2B5EF4-FFF2-40B4-BE49-F238E27FC236}">
                <a16:creationId xmlns:a16="http://schemas.microsoft.com/office/drawing/2014/main" id="{74817FE6-290F-4E21-F2B6-D7730F7A513E}"/>
              </a:ext>
            </a:extLst>
          </p:cNvPr>
          <p:cNvSpPr>
            <a:spLocks noGrp="1"/>
          </p:cNvSpPr>
          <p:nvPr>
            <p:ph type="body" sz="quarter" idx="10"/>
          </p:nvPr>
        </p:nvSpPr>
        <p:spPr/>
        <p:txBody>
          <a:bodyPr/>
          <a:lstStyle/>
          <a:p>
            <a:endParaRPr lang="en-NL" dirty="0"/>
          </a:p>
        </p:txBody>
      </p:sp>
      <p:pic>
        <p:nvPicPr>
          <p:cNvPr id="8" name="Picture 7">
            <a:extLst>
              <a:ext uri="{FF2B5EF4-FFF2-40B4-BE49-F238E27FC236}">
                <a16:creationId xmlns:a16="http://schemas.microsoft.com/office/drawing/2014/main" id="{70E1D179-0844-A844-200D-8E2585D875AD}"/>
              </a:ext>
            </a:extLst>
          </p:cNvPr>
          <p:cNvPicPr>
            <a:picLocks noChangeAspect="1"/>
          </p:cNvPicPr>
          <p:nvPr/>
        </p:nvPicPr>
        <p:blipFill>
          <a:blip r:embed="rId2"/>
          <a:stretch>
            <a:fillRect/>
          </a:stretch>
        </p:blipFill>
        <p:spPr>
          <a:xfrm>
            <a:off x="453872" y="1116737"/>
            <a:ext cx="10287574" cy="5708218"/>
          </a:xfrm>
          <a:prstGeom prst="rect">
            <a:avLst/>
          </a:prstGeom>
        </p:spPr>
      </p:pic>
      <p:sp>
        <p:nvSpPr>
          <p:cNvPr id="5" name="Frame 4">
            <a:extLst>
              <a:ext uri="{FF2B5EF4-FFF2-40B4-BE49-F238E27FC236}">
                <a16:creationId xmlns:a16="http://schemas.microsoft.com/office/drawing/2014/main" id="{D40DD30A-A4EF-3034-BCBC-E7EC6147C003}"/>
              </a:ext>
            </a:extLst>
          </p:cNvPr>
          <p:cNvSpPr/>
          <p:nvPr/>
        </p:nvSpPr>
        <p:spPr>
          <a:xfrm>
            <a:off x="453872" y="1775979"/>
            <a:ext cx="9968085" cy="112372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chemeClr val="tx1"/>
              </a:solidFill>
            </a:endParaRPr>
          </a:p>
        </p:txBody>
      </p:sp>
    </p:spTree>
    <p:extLst>
      <p:ext uri="{BB962C8B-B14F-4D97-AF65-F5344CB8AC3E}">
        <p14:creationId xmlns:p14="http://schemas.microsoft.com/office/powerpoint/2010/main" val="24088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0EC68-EB51-FD88-BCF1-FDF4A2FF065F}"/>
              </a:ext>
            </a:extLst>
          </p:cNvPr>
          <p:cNvSpPr>
            <a:spLocks noGrp="1"/>
          </p:cNvSpPr>
          <p:nvPr>
            <p:ph type="title"/>
          </p:nvPr>
        </p:nvSpPr>
        <p:spPr>
          <a:xfrm>
            <a:off x="436562" y="417287"/>
            <a:ext cx="10975975" cy="659242"/>
          </a:xfrm>
        </p:spPr>
        <p:txBody>
          <a:bodyPr/>
          <a:lstStyle/>
          <a:p>
            <a:r>
              <a:rPr lang="nl-NL" sz="3500" dirty="0"/>
              <a:t>No </a:t>
            </a:r>
            <a:r>
              <a:rPr lang="nl-NL" sz="3500" dirty="0" err="1"/>
              <a:t>difference</a:t>
            </a:r>
            <a:r>
              <a:rPr lang="nl-NL" sz="3500" dirty="0"/>
              <a:t> was found in </a:t>
            </a:r>
            <a:r>
              <a:rPr lang="nl-NL" sz="3500" dirty="0" err="1"/>
              <a:t>primary</a:t>
            </a:r>
            <a:r>
              <a:rPr lang="nl-NL" sz="3500" dirty="0"/>
              <a:t> or </a:t>
            </a:r>
            <a:r>
              <a:rPr lang="nl-NL" sz="3500" dirty="0" err="1"/>
              <a:t>secondary</a:t>
            </a:r>
            <a:r>
              <a:rPr lang="nl-NL" sz="3500" dirty="0"/>
              <a:t> </a:t>
            </a:r>
            <a:r>
              <a:rPr lang="nl-NL" sz="3500" dirty="0" err="1"/>
              <a:t>outcomes</a:t>
            </a:r>
            <a:br>
              <a:rPr lang="nl-NL" sz="3500" dirty="0"/>
            </a:br>
            <a:br>
              <a:rPr lang="nl-NL" sz="3500" dirty="0"/>
            </a:br>
            <a:br>
              <a:rPr lang="nl-NL" sz="3500" dirty="0"/>
            </a:br>
            <a:br>
              <a:rPr lang="nl-NL" sz="3500" dirty="0"/>
            </a:br>
            <a:br>
              <a:rPr lang="nl-NL" sz="3500" dirty="0"/>
            </a:br>
            <a:endParaRPr lang="nl-NL" sz="3500" dirty="0"/>
          </a:p>
        </p:txBody>
      </p:sp>
      <p:sp>
        <p:nvSpPr>
          <p:cNvPr id="4" name="Tijdelijke aanduiding voor dianummer 3">
            <a:extLst>
              <a:ext uri="{FF2B5EF4-FFF2-40B4-BE49-F238E27FC236}">
                <a16:creationId xmlns:a16="http://schemas.microsoft.com/office/drawing/2014/main" id="{EAD52C19-49BC-CF1E-3DD3-34A654468634}"/>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3" name="Picture 2">
            <a:extLst>
              <a:ext uri="{FF2B5EF4-FFF2-40B4-BE49-F238E27FC236}">
                <a16:creationId xmlns:a16="http://schemas.microsoft.com/office/drawing/2014/main" id="{C042BB3C-1F89-2767-4FC1-F3588CC5F711}"/>
              </a:ext>
            </a:extLst>
          </p:cNvPr>
          <p:cNvPicPr>
            <a:picLocks noChangeAspect="1"/>
          </p:cNvPicPr>
          <p:nvPr/>
        </p:nvPicPr>
        <p:blipFill>
          <a:blip r:embed="rId2"/>
          <a:stretch>
            <a:fillRect/>
          </a:stretch>
        </p:blipFill>
        <p:spPr>
          <a:xfrm>
            <a:off x="850976" y="1721920"/>
            <a:ext cx="9989622" cy="3399391"/>
          </a:xfrm>
          <a:prstGeom prst="rect">
            <a:avLst/>
          </a:prstGeom>
        </p:spPr>
      </p:pic>
    </p:spTree>
    <p:extLst>
      <p:ext uri="{BB962C8B-B14F-4D97-AF65-F5344CB8AC3E}">
        <p14:creationId xmlns:p14="http://schemas.microsoft.com/office/powerpoint/2010/main" val="72573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0EC68-EB51-FD88-BCF1-FDF4A2FF065F}"/>
              </a:ext>
            </a:extLst>
          </p:cNvPr>
          <p:cNvSpPr>
            <a:spLocks noGrp="1"/>
          </p:cNvSpPr>
          <p:nvPr>
            <p:ph type="title"/>
          </p:nvPr>
        </p:nvSpPr>
        <p:spPr>
          <a:xfrm>
            <a:off x="534554" y="402410"/>
            <a:ext cx="6571326" cy="2329772"/>
          </a:xfrm>
        </p:spPr>
        <p:txBody>
          <a:bodyPr/>
          <a:lstStyle/>
          <a:p>
            <a:br>
              <a:rPr lang="en-GB" sz="2600" dirty="0">
                <a:effectLst/>
              </a:rPr>
            </a:br>
            <a:br>
              <a:rPr lang="en-GB" sz="2600" dirty="0">
                <a:effectLst/>
              </a:rPr>
            </a:br>
            <a:br>
              <a:rPr lang="en-GB" sz="2600" dirty="0">
                <a:effectLst/>
              </a:rPr>
            </a:br>
            <a:endParaRPr lang="nl-NL" sz="3500" dirty="0"/>
          </a:p>
        </p:txBody>
      </p:sp>
      <p:sp>
        <p:nvSpPr>
          <p:cNvPr id="4" name="Tijdelijke aanduiding voor dianummer 3">
            <a:extLst>
              <a:ext uri="{FF2B5EF4-FFF2-40B4-BE49-F238E27FC236}">
                <a16:creationId xmlns:a16="http://schemas.microsoft.com/office/drawing/2014/main" id="{EAD52C19-49BC-CF1E-3DD3-34A654468634}"/>
              </a:ext>
            </a:extLst>
          </p:cNvPr>
          <p:cNvSpPr>
            <a:spLocks noGrp="1"/>
          </p:cNvSpPr>
          <p:nvPr>
            <p:ph type="sldNum" sz="quarter" idx="12"/>
          </p:nvPr>
        </p:nvSpPr>
        <p:spPr/>
        <p:txBody>
          <a:bodyPr/>
          <a:lstStyle/>
          <a:p>
            <a:fld id="{5A195573-6125-40C3-AA0C-3AC6CFB9F86B}" type="slidenum">
              <a:rPr lang="en-US" smtClean="0"/>
              <a:pPr/>
              <a:t>13</a:t>
            </a:fld>
            <a:endParaRPr lang="en-US" dirty="0"/>
          </a:p>
        </p:txBody>
      </p:sp>
      <p:pic>
        <p:nvPicPr>
          <p:cNvPr id="5" name="Picture 4">
            <a:extLst>
              <a:ext uri="{FF2B5EF4-FFF2-40B4-BE49-F238E27FC236}">
                <a16:creationId xmlns:a16="http://schemas.microsoft.com/office/drawing/2014/main" id="{5F699F05-B31C-AE2E-085C-487A17A9F930}"/>
              </a:ext>
            </a:extLst>
          </p:cNvPr>
          <p:cNvPicPr>
            <a:picLocks noChangeAspect="1"/>
          </p:cNvPicPr>
          <p:nvPr/>
        </p:nvPicPr>
        <p:blipFill>
          <a:blip r:embed="rId2"/>
          <a:stretch>
            <a:fillRect/>
          </a:stretch>
        </p:blipFill>
        <p:spPr>
          <a:xfrm>
            <a:off x="6096000" y="1339818"/>
            <a:ext cx="4052755" cy="5115772"/>
          </a:xfrm>
          <a:prstGeom prst="rect">
            <a:avLst/>
          </a:prstGeom>
        </p:spPr>
      </p:pic>
      <p:sp>
        <p:nvSpPr>
          <p:cNvPr id="3" name="Titel 1">
            <a:extLst>
              <a:ext uri="{FF2B5EF4-FFF2-40B4-BE49-F238E27FC236}">
                <a16:creationId xmlns:a16="http://schemas.microsoft.com/office/drawing/2014/main" id="{DF1AFF2D-773C-5B51-777D-2B2C9333D8A4}"/>
              </a:ext>
            </a:extLst>
          </p:cNvPr>
          <p:cNvSpPr txBox="1">
            <a:spLocks/>
          </p:cNvSpPr>
          <p:nvPr/>
        </p:nvSpPr>
        <p:spPr>
          <a:xfrm>
            <a:off x="436562" y="417287"/>
            <a:ext cx="10975975" cy="65924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a:lstStyle>
          <a:p>
            <a:r>
              <a:rPr lang="nl-NL" sz="3500" dirty="0"/>
              <a:t>Cohen h &lt; 0.2 -&gt; (</a:t>
            </a:r>
            <a:r>
              <a:rPr lang="nl-NL" sz="3500" dirty="0" err="1"/>
              <a:t>very</a:t>
            </a:r>
            <a:r>
              <a:rPr lang="nl-NL" sz="3500" dirty="0"/>
              <a:t>) small effect</a:t>
            </a:r>
          </a:p>
        </p:txBody>
      </p:sp>
      <p:sp>
        <p:nvSpPr>
          <p:cNvPr id="6" name="Tekstvak 5">
            <a:extLst>
              <a:ext uri="{FF2B5EF4-FFF2-40B4-BE49-F238E27FC236}">
                <a16:creationId xmlns:a16="http://schemas.microsoft.com/office/drawing/2014/main" id="{3B4E732A-F852-258D-39D2-9B251D050C23}"/>
              </a:ext>
            </a:extLst>
          </p:cNvPr>
          <p:cNvSpPr txBox="1"/>
          <p:nvPr/>
        </p:nvSpPr>
        <p:spPr>
          <a:xfrm>
            <a:off x="436562" y="1567296"/>
            <a:ext cx="6227709" cy="1477328"/>
          </a:xfrm>
          <a:prstGeom prst="rect">
            <a:avLst/>
          </a:prstGeom>
          <a:noFill/>
        </p:spPr>
        <p:txBody>
          <a:bodyPr wrap="square" rtlCol="0">
            <a:spAutoFit/>
          </a:bodyPr>
          <a:lstStyle/>
          <a:p>
            <a:r>
              <a:rPr lang="nl-NL" dirty="0" err="1"/>
              <a:t>Qsi</a:t>
            </a:r>
            <a:r>
              <a:rPr lang="nl-NL" dirty="0"/>
              <a:t> 0,7 L/min/m2: </a:t>
            </a:r>
          </a:p>
          <a:p>
            <a:r>
              <a:rPr lang="nl-NL" dirty="0" err="1"/>
              <a:t>assumed</a:t>
            </a:r>
            <a:r>
              <a:rPr lang="nl-NL" dirty="0"/>
              <a:t> </a:t>
            </a:r>
            <a:r>
              <a:rPr lang="nl-NL" dirty="0" err="1"/>
              <a:t>experimental</a:t>
            </a:r>
            <a:r>
              <a:rPr lang="nl-NL" dirty="0"/>
              <a:t> significant </a:t>
            </a:r>
            <a:r>
              <a:rPr lang="nl-NL" dirty="0" err="1"/>
              <a:t>difference</a:t>
            </a:r>
            <a:r>
              <a:rPr lang="nl-NL" dirty="0"/>
              <a:t> in </a:t>
            </a:r>
            <a:r>
              <a:rPr lang="nl-NL" dirty="0" err="1"/>
              <a:t>cardiac</a:t>
            </a:r>
            <a:r>
              <a:rPr lang="nl-NL" dirty="0"/>
              <a:t> output</a:t>
            </a:r>
          </a:p>
          <a:p>
            <a:endParaRPr lang="nl-NL" dirty="0"/>
          </a:p>
          <a:p>
            <a:r>
              <a:rPr lang="nl-NL" dirty="0"/>
              <a:t>19/30 </a:t>
            </a:r>
            <a:r>
              <a:rPr lang="nl-NL" dirty="0" err="1"/>
              <a:t>difference</a:t>
            </a:r>
            <a:r>
              <a:rPr lang="nl-NL" dirty="0"/>
              <a:t> in low </a:t>
            </a:r>
            <a:r>
              <a:rPr lang="nl-NL" dirty="0" err="1"/>
              <a:t>Vt</a:t>
            </a:r>
            <a:r>
              <a:rPr lang="nl-NL" dirty="0"/>
              <a:t> </a:t>
            </a:r>
          </a:p>
          <a:p>
            <a:r>
              <a:rPr lang="nl-NL" dirty="0"/>
              <a:t>9/30 </a:t>
            </a:r>
            <a:r>
              <a:rPr lang="nl-NL" dirty="0" err="1"/>
              <a:t>difference</a:t>
            </a:r>
            <a:r>
              <a:rPr lang="nl-NL" dirty="0"/>
              <a:t> in high </a:t>
            </a:r>
            <a:r>
              <a:rPr lang="nl-NL" dirty="0" err="1"/>
              <a:t>Vt</a:t>
            </a:r>
            <a:endParaRPr lang="nl-NL" dirty="0"/>
          </a:p>
        </p:txBody>
      </p:sp>
    </p:spTree>
    <p:extLst>
      <p:ext uri="{BB962C8B-B14F-4D97-AF65-F5344CB8AC3E}">
        <p14:creationId xmlns:p14="http://schemas.microsoft.com/office/powerpoint/2010/main" val="154110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EA34-81C1-AC19-BC44-119CB0913C98}"/>
              </a:ext>
            </a:extLst>
          </p:cNvPr>
          <p:cNvSpPr>
            <a:spLocks noGrp="1"/>
          </p:cNvSpPr>
          <p:nvPr>
            <p:ph type="title"/>
          </p:nvPr>
        </p:nvSpPr>
        <p:spPr/>
        <p:txBody>
          <a:bodyPr/>
          <a:lstStyle/>
          <a:p>
            <a:endParaRPr lang="en-NL"/>
          </a:p>
        </p:txBody>
      </p:sp>
      <p:pic>
        <p:nvPicPr>
          <p:cNvPr id="5" name="Table Placeholder 4">
            <a:extLst>
              <a:ext uri="{FF2B5EF4-FFF2-40B4-BE49-F238E27FC236}">
                <a16:creationId xmlns:a16="http://schemas.microsoft.com/office/drawing/2014/main" id="{5A0E3170-4368-3D55-4D9D-DDD272BCDF7D}"/>
              </a:ext>
            </a:extLst>
          </p:cNvPr>
          <p:cNvPicPr>
            <a:picLocks noGrp="1" noChangeAspect="1"/>
          </p:cNvPicPr>
          <p:nvPr>
            <p:ph type="tbl" sz="quarter" idx="12"/>
          </p:nvPr>
        </p:nvPicPr>
        <p:blipFill>
          <a:blip r:embed="rId2"/>
          <a:stretch>
            <a:fillRect/>
          </a:stretch>
        </p:blipFill>
        <p:spPr>
          <a:xfrm>
            <a:off x="627996" y="1561095"/>
            <a:ext cx="10601979" cy="2768533"/>
          </a:xfrm>
          <a:prstGeom prst="rect">
            <a:avLst/>
          </a:prstGeom>
        </p:spPr>
      </p:pic>
      <p:sp>
        <p:nvSpPr>
          <p:cNvPr id="4" name="Slide Number Placeholder 3">
            <a:extLst>
              <a:ext uri="{FF2B5EF4-FFF2-40B4-BE49-F238E27FC236}">
                <a16:creationId xmlns:a16="http://schemas.microsoft.com/office/drawing/2014/main" id="{6C9E32B3-B2E4-FFAC-756C-58DC4C24E13D}"/>
              </a:ext>
            </a:extLst>
          </p:cNvPr>
          <p:cNvSpPr>
            <a:spLocks noGrp="1"/>
          </p:cNvSpPr>
          <p:nvPr>
            <p:ph type="sldNum" sz="quarter" idx="13"/>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44711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6CF85-2EC5-3457-7D5F-6CA599730303}"/>
              </a:ext>
            </a:extLst>
          </p:cNvPr>
          <p:cNvSpPr>
            <a:spLocks noGrp="1"/>
          </p:cNvSpPr>
          <p:nvPr>
            <p:ph type="title"/>
          </p:nvPr>
        </p:nvSpPr>
        <p:spPr/>
        <p:txBody>
          <a:bodyPr/>
          <a:lstStyle/>
          <a:p>
            <a:r>
              <a:rPr lang="nl-NL" dirty="0" err="1"/>
              <a:t>Thoughts</a:t>
            </a:r>
            <a:endParaRPr lang="nl-NL" dirty="0"/>
          </a:p>
        </p:txBody>
      </p:sp>
      <p:sp>
        <p:nvSpPr>
          <p:cNvPr id="3" name="Tijdelijke aanduiding voor tekst 2">
            <a:extLst>
              <a:ext uri="{FF2B5EF4-FFF2-40B4-BE49-F238E27FC236}">
                <a16:creationId xmlns:a16="http://schemas.microsoft.com/office/drawing/2014/main" id="{A8C60E4A-F330-60E8-0A8E-6AFCF84FBDE6}"/>
              </a:ext>
            </a:extLst>
          </p:cNvPr>
          <p:cNvSpPr>
            <a:spLocks noGrp="1"/>
          </p:cNvSpPr>
          <p:nvPr>
            <p:ph type="body" sz="quarter" idx="11"/>
          </p:nvPr>
        </p:nvSpPr>
        <p:spPr/>
        <p:txBody>
          <a:bodyPr/>
          <a:lstStyle/>
          <a:p>
            <a:r>
              <a:rPr lang="nl-NL" b="0" dirty="0" err="1"/>
              <a:t>Rarely</a:t>
            </a:r>
            <a:r>
              <a:rPr lang="nl-NL" b="0" dirty="0"/>
              <a:t> </a:t>
            </a:r>
            <a:r>
              <a:rPr lang="nl-NL" b="0" dirty="0" err="1"/>
              <a:t>Fontan</a:t>
            </a:r>
            <a:r>
              <a:rPr lang="nl-NL" b="0" dirty="0"/>
              <a:t> </a:t>
            </a:r>
            <a:r>
              <a:rPr lang="nl-NL" b="0" dirty="0" err="1"/>
              <a:t>patient</a:t>
            </a:r>
            <a:r>
              <a:rPr lang="nl-NL" b="0" dirty="0"/>
              <a:t> on a ventilator here but: important </a:t>
            </a:r>
            <a:r>
              <a:rPr lang="nl-NL" b="0" dirty="0" err="1"/>
              <a:t>to</a:t>
            </a:r>
            <a:r>
              <a:rPr lang="nl-NL" b="0" dirty="0"/>
              <a:t> </a:t>
            </a:r>
            <a:r>
              <a:rPr lang="nl-NL" b="0" dirty="0" err="1"/>
              <a:t>know</a:t>
            </a:r>
            <a:r>
              <a:rPr lang="nl-NL" b="0" dirty="0"/>
              <a:t> </a:t>
            </a:r>
            <a:r>
              <a:rPr lang="nl-NL" b="0" dirty="0" err="1"/>
              <a:t>how</a:t>
            </a:r>
            <a:r>
              <a:rPr lang="nl-NL" b="0" dirty="0"/>
              <a:t> </a:t>
            </a:r>
            <a:r>
              <a:rPr lang="nl-NL" b="0" dirty="0" err="1"/>
              <a:t>to</a:t>
            </a:r>
            <a:r>
              <a:rPr lang="nl-NL" b="0" dirty="0"/>
              <a:t> set </a:t>
            </a:r>
            <a:r>
              <a:rPr lang="nl-NL" b="0" dirty="0" err="1"/>
              <a:t>the</a:t>
            </a:r>
            <a:r>
              <a:rPr lang="nl-NL" b="0" dirty="0"/>
              <a:t> ventilator </a:t>
            </a:r>
            <a:r>
              <a:rPr lang="nl-NL" b="0" dirty="0" err="1"/>
              <a:t>when</a:t>
            </a:r>
            <a:r>
              <a:rPr lang="nl-NL" b="0" dirty="0"/>
              <a:t> </a:t>
            </a:r>
            <a:r>
              <a:rPr lang="nl-NL" b="0" dirty="0" err="1"/>
              <a:t>needed</a:t>
            </a:r>
            <a:endParaRPr lang="nl-NL" b="0" dirty="0"/>
          </a:p>
          <a:p>
            <a:endParaRPr lang="nl-NL" b="0" dirty="0"/>
          </a:p>
          <a:p>
            <a:r>
              <a:rPr lang="nl-NL" b="0" dirty="0"/>
              <a:t>We have </a:t>
            </a:r>
            <a:r>
              <a:rPr lang="nl-NL" b="0" dirty="0" err="1"/>
              <a:t>comparison</a:t>
            </a:r>
            <a:r>
              <a:rPr lang="nl-NL" b="0" dirty="0"/>
              <a:t> </a:t>
            </a:r>
            <a:r>
              <a:rPr lang="nl-NL" b="0" dirty="0" err="1"/>
              <a:t>between</a:t>
            </a:r>
            <a:r>
              <a:rPr lang="nl-NL" b="0" dirty="0"/>
              <a:t> </a:t>
            </a:r>
            <a:r>
              <a:rPr lang="nl-NL" b="0" dirty="0" err="1"/>
              <a:t>two</a:t>
            </a:r>
            <a:r>
              <a:rPr lang="nl-NL" b="0" dirty="0"/>
              <a:t> ‘</a:t>
            </a:r>
            <a:r>
              <a:rPr lang="nl-NL" b="0" dirty="0" err="1"/>
              <a:t>normals</a:t>
            </a:r>
            <a:r>
              <a:rPr lang="nl-NL" b="0" dirty="0"/>
              <a:t>’ -&gt; </a:t>
            </a:r>
            <a:r>
              <a:rPr lang="nl-NL" b="0" dirty="0" err="1"/>
              <a:t>it</a:t>
            </a:r>
            <a:r>
              <a:rPr lang="nl-NL" b="0" dirty="0"/>
              <a:t> is </a:t>
            </a:r>
            <a:r>
              <a:rPr lang="nl-NL" b="0" dirty="0" err="1"/>
              <a:t>realistic</a:t>
            </a:r>
            <a:r>
              <a:rPr lang="nl-NL" b="0" dirty="0"/>
              <a:t> </a:t>
            </a:r>
            <a:r>
              <a:rPr lang="nl-NL" b="0" dirty="0" err="1"/>
              <a:t>to</a:t>
            </a:r>
            <a:r>
              <a:rPr lang="nl-NL" b="0" dirty="0"/>
              <a:t> </a:t>
            </a:r>
            <a:r>
              <a:rPr lang="nl-NL" b="0" dirty="0" err="1"/>
              <a:t>expect</a:t>
            </a:r>
            <a:r>
              <a:rPr lang="nl-NL" b="0" dirty="0"/>
              <a:t> a </a:t>
            </a:r>
            <a:r>
              <a:rPr lang="nl-NL" b="0" dirty="0" err="1"/>
              <a:t>difference</a:t>
            </a:r>
            <a:r>
              <a:rPr lang="nl-NL" b="0" dirty="0"/>
              <a:t>?</a:t>
            </a:r>
          </a:p>
          <a:p>
            <a:endParaRPr lang="nl-NL" b="0" dirty="0"/>
          </a:p>
          <a:p>
            <a:r>
              <a:rPr lang="nl-NL" b="0" dirty="0"/>
              <a:t>Hypothesis ‘high </a:t>
            </a:r>
            <a:r>
              <a:rPr lang="nl-NL" b="0" dirty="0" err="1"/>
              <a:t>Vt</a:t>
            </a:r>
            <a:r>
              <a:rPr lang="nl-NL" b="0" dirty="0"/>
              <a:t>’ </a:t>
            </a:r>
            <a:r>
              <a:rPr lang="nl-NL" b="0" dirty="0" err="1"/>
              <a:t>based</a:t>
            </a:r>
            <a:r>
              <a:rPr lang="nl-NL" b="0" dirty="0"/>
              <a:t> on </a:t>
            </a:r>
            <a:r>
              <a:rPr lang="nl-NL" b="0" dirty="0" err="1"/>
              <a:t>old</a:t>
            </a:r>
            <a:r>
              <a:rPr lang="nl-NL" b="0" dirty="0"/>
              <a:t> papers (2009, 2011)</a:t>
            </a:r>
          </a:p>
          <a:p>
            <a:endParaRPr lang="nl-NL" b="0" dirty="0"/>
          </a:p>
          <a:p>
            <a:r>
              <a:rPr lang="nl-NL" b="0" dirty="0"/>
              <a:t>Nice </a:t>
            </a:r>
            <a:r>
              <a:rPr lang="nl-NL" b="0" dirty="0" err="1"/>
              <a:t>example</a:t>
            </a:r>
            <a:r>
              <a:rPr lang="nl-NL" b="0" dirty="0"/>
              <a:t> of a </a:t>
            </a:r>
            <a:r>
              <a:rPr lang="nl-NL" b="0" dirty="0" err="1"/>
              <a:t>relatively</a:t>
            </a:r>
            <a:r>
              <a:rPr lang="nl-NL" b="0" dirty="0"/>
              <a:t> ‘easy’ </a:t>
            </a:r>
            <a:r>
              <a:rPr lang="nl-NL" b="0" dirty="0" err="1"/>
              <a:t>physiological</a:t>
            </a:r>
            <a:r>
              <a:rPr lang="nl-NL" b="0" dirty="0"/>
              <a:t> </a:t>
            </a:r>
            <a:r>
              <a:rPr lang="nl-NL" b="0" dirty="0" err="1"/>
              <a:t>study</a:t>
            </a:r>
            <a:r>
              <a:rPr lang="nl-NL" b="0" dirty="0"/>
              <a:t> </a:t>
            </a:r>
            <a:r>
              <a:rPr lang="nl-NL" b="0" dirty="0" err="1"/>
              <a:t>about</a:t>
            </a:r>
            <a:r>
              <a:rPr lang="nl-NL" b="0" dirty="0"/>
              <a:t> a topic </a:t>
            </a:r>
            <a:r>
              <a:rPr lang="nl-NL" b="0" dirty="0" err="1"/>
              <a:t>with</a:t>
            </a:r>
            <a:r>
              <a:rPr lang="nl-NL" b="0" dirty="0"/>
              <a:t> </a:t>
            </a:r>
            <a:r>
              <a:rPr lang="nl-NL" b="0" dirty="0" err="1"/>
              <a:t>not</a:t>
            </a:r>
            <a:r>
              <a:rPr lang="nl-NL" b="0" dirty="0"/>
              <a:t> </a:t>
            </a:r>
            <a:r>
              <a:rPr lang="nl-NL" b="0" dirty="0" err="1"/>
              <a:t>much</a:t>
            </a:r>
            <a:r>
              <a:rPr lang="nl-NL" b="0" dirty="0"/>
              <a:t> </a:t>
            </a:r>
            <a:r>
              <a:rPr lang="nl-NL" b="0" dirty="0" err="1"/>
              <a:t>evidence</a:t>
            </a:r>
            <a:endParaRPr lang="nl-NL" b="0" dirty="0"/>
          </a:p>
          <a:p>
            <a:endParaRPr lang="nl-NL" b="0" dirty="0"/>
          </a:p>
        </p:txBody>
      </p:sp>
      <p:sp>
        <p:nvSpPr>
          <p:cNvPr id="4" name="Tijdelijke aanduiding voor dianummer 3">
            <a:extLst>
              <a:ext uri="{FF2B5EF4-FFF2-40B4-BE49-F238E27FC236}">
                <a16:creationId xmlns:a16="http://schemas.microsoft.com/office/drawing/2014/main" id="{B25CA39D-06F4-0D55-ECAC-758AF48822E4}"/>
              </a:ext>
            </a:extLst>
          </p:cNvPr>
          <p:cNvSpPr>
            <a:spLocks noGrp="1"/>
          </p:cNvSpPr>
          <p:nvPr>
            <p:ph type="sldNum" sz="quarter" idx="12"/>
          </p:nvPr>
        </p:nvSpPr>
        <p:spPr/>
        <p:txBody>
          <a:bodyPr/>
          <a:lstStyle/>
          <a:p>
            <a:fld id="{5A195573-6125-40C3-AA0C-3AC6CFB9F86B}" type="slidenum">
              <a:rPr lang="en-US" smtClean="0"/>
              <a:pPr/>
              <a:t>15</a:t>
            </a:fld>
            <a:endParaRPr lang="en-US" dirty="0"/>
          </a:p>
        </p:txBody>
      </p:sp>
    </p:spTree>
    <p:extLst>
      <p:ext uri="{BB962C8B-B14F-4D97-AF65-F5344CB8AC3E}">
        <p14:creationId xmlns:p14="http://schemas.microsoft.com/office/powerpoint/2010/main" val="240289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a:xfrm>
            <a:off x="612774" y="1287629"/>
            <a:ext cx="10966451" cy="4518260"/>
          </a:xfrm>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a:t>Nee</a:t>
            </a:r>
          </a:p>
          <a:p>
            <a:pPr marL="514350" lvl="1" indent="-514350">
              <a:buFont typeface="+mj-lt"/>
              <a:buAutoNum type="arabicPeriod"/>
            </a:pPr>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endParaRPr lang="en-US" b="1" dirty="0">
              <a:solidFill>
                <a:schemeClr val="tx2"/>
              </a:solidFill>
            </a:endParaRPr>
          </a:p>
          <a:p>
            <a:pPr marL="514350" lvl="1" indent="-514350">
              <a:buFont typeface="+mj-lt"/>
              <a:buAutoNum type="arabicPeriod"/>
            </a:pPr>
            <a:endParaRPr lang="en-US" b="1" dirty="0">
              <a:solidFill>
                <a:schemeClr val="tx2"/>
              </a:solidFill>
            </a:endParaRPr>
          </a:p>
          <a:p>
            <a:pPr lvl="1"/>
            <a:r>
              <a:rPr lang="en-US" b="1" dirty="0">
                <a:solidFill>
                  <a:schemeClr val="tx2"/>
                </a:solidFill>
              </a:rPr>
              <a:t>	b. 	Is het </a:t>
            </a:r>
            <a:r>
              <a:rPr lang="en-US" b="1" dirty="0" err="1">
                <a:solidFill>
                  <a:schemeClr val="tx2"/>
                </a:solidFill>
              </a:rPr>
              <a:t>nodig</a:t>
            </a:r>
            <a:r>
              <a:rPr lang="en-US" b="1" dirty="0">
                <a:solidFill>
                  <a:schemeClr val="tx2"/>
                </a:solidFill>
              </a:rPr>
              <a:t> om </a:t>
            </a:r>
            <a:r>
              <a:rPr lang="en-US" b="1" dirty="0" err="1">
                <a:solidFill>
                  <a:schemeClr val="tx2"/>
                </a:solidFill>
              </a:rPr>
              <a:t>een</a:t>
            </a:r>
            <a:r>
              <a:rPr lang="en-US" b="1" dirty="0">
                <a:solidFill>
                  <a:schemeClr val="tx2"/>
                </a:solidFill>
              </a:rPr>
              <a:t> colloquium in </a:t>
            </a:r>
            <a:r>
              <a:rPr lang="en-US" b="1" dirty="0" err="1">
                <a:solidFill>
                  <a:schemeClr val="tx2"/>
                </a:solidFill>
              </a:rPr>
              <a:t>te</a:t>
            </a:r>
            <a:r>
              <a:rPr lang="en-US" b="1" dirty="0">
                <a:solidFill>
                  <a:schemeClr val="tx2"/>
                </a:solidFill>
              </a:rPr>
              <a:t> </a:t>
            </a:r>
            <a:r>
              <a:rPr lang="en-US" b="1" dirty="0" err="1">
                <a:solidFill>
                  <a:schemeClr val="tx2"/>
                </a:solidFill>
              </a:rPr>
              <a:t>plannen</a:t>
            </a:r>
            <a:r>
              <a:rPr lang="en-US" b="1" dirty="0">
                <a:solidFill>
                  <a:schemeClr val="tx2"/>
                </a:solidFill>
              </a:rPr>
              <a:t> met experts om 		</a:t>
            </a:r>
            <a:r>
              <a:rPr lang="en-US" b="1" dirty="0" err="1">
                <a:solidFill>
                  <a:schemeClr val="tx2"/>
                </a:solidFill>
              </a:rPr>
              <a:t>dit</a:t>
            </a:r>
            <a:r>
              <a:rPr lang="en-US" b="1" dirty="0">
                <a:solidFill>
                  <a:schemeClr val="tx2"/>
                </a:solidFill>
              </a:rPr>
              <a:t> </a:t>
            </a:r>
            <a:r>
              <a:rPr lang="en-US" b="1" dirty="0" err="1">
                <a:solidFill>
                  <a:schemeClr val="tx2"/>
                </a:solidFill>
              </a:rPr>
              <a:t>vorm</a:t>
            </a:r>
            <a:r>
              <a:rPr lang="en-US" b="1" dirty="0">
                <a:solidFill>
                  <a:schemeClr val="tx2"/>
                </a:solidFill>
              </a:rPr>
              <a:t> </a:t>
            </a:r>
            <a:r>
              <a:rPr lang="en-US" b="1" dirty="0" err="1">
                <a:solidFill>
                  <a:schemeClr val="tx2"/>
                </a:solidFill>
              </a:rPr>
              <a:t>te</a:t>
            </a:r>
            <a:r>
              <a:rPr lang="en-US" b="1" dirty="0">
                <a:solidFill>
                  <a:schemeClr val="tx2"/>
                </a:solidFill>
              </a:rPr>
              <a:t> </a:t>
            </a:r>
            <a:r>
              <a:rPr lang="en-US" b="1" dirty="0" err="1">
                <a:solidFill>
                  <a:schemeClr val="tx2"/>
                </a:solidFill>
              </a:rPr>
              <a:t>geven</a:t>
            </a:r>
            <a:r>
              <a:rPr lang="en-US" b="1" dirty="0">
                <a:solidFill>
                  <a:schemeClr val="tx2"/>
                </a:solidFill>
              </a:rPr>
              <a:t>? </a:t>
            </a: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16</a:t>
            </a:fld>
            <a:endParaRPr lang="en-US" dirty="0"/>
          </a:p>
        </p:txBody>
      </p:sp>
    </p:spTree>
    <p:extLst>
      <p:ext uri="{BB962C8B-B14F-4D97-AF65-F5344CB8AC3E}">
        <p14:creationId xmlns:p14="http://schemas.microsoft.com/office/powerpoint/2010/main" val="301952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6AE3-EEB0-813B-A77C-293A0BBFFC61}"/>
              </a:ext>
            </a:extLst>
          </p:cNvPr>
          <p:cNvSpPr>
            <a:spLocks noGrp="1"/>
          </p:cNvSpPr>
          <p:nvPr>
            <p:ph type="title"/>
          </p:nvPr>
        </p:nvSpPr>
        <p:spPr/>
        <p:txBody>
          <a:bodyPr/>
          <a:lstStyle/>
          <a:p>
            <a:endParaRPr lang="en-NL"/>
          </a:p>
        </p:txBody>
      </p:sp>
      <p:sp>
        <p:nvSpPr>
          <p:cNvPr id="4" name="Slide Number Placeholder 3">
            <a:extLst>
              <a:ext uri="{FF2B5EF4-FFF2-40B4-BE49-F238E27FC236}">
                <a16:creationId xmlns:a16="http://schemas.microsoft.com/office/drawing/2014/main" id="{A2A33907-9AD8-F0B9-3C8C-970477F8FEFC}"/>
              </a:ext>
            </a:extLst>
          </p:cNvPr>
          <p:cNvSpPr>
            <a:spLocks noGrp="1"/>
          </p:cNvSpPr>
          <p:nvPr>
            <p:ph type="sldNum" sz="quarter" idx="13"/>
          </p:nvPr>
        </p:nvSpPr>
        <p:spPr/>
        <p:txBody>
          <a:bodyPr/>
          <a:lstStyle/>
          <a:p>
            <a:fld id="{5A195573-6125-40C3-AA0C-3AC6CFB9F86B}" type="slidenum">
              <a:rPr lang="en-US" smtClean="0"/>
              <a:pPr/>
              <a:t>17</a:t>
            </a:fld>
            <a:endParaRPr lang="en-US" dirty="0"/>
          </a:p>
        </p:txBody>
      </p:sp>
      <p:sp>
        <p:nvSpPr>
          <p:cNvPr id="5" name="TextBox 4">
            <a:extLst>
              <a:ext uri="{FF2B5EF4-FFF2-40B4-BE49-F238E27FC236}">
                <a16:creationId xmlns:a16="http://schemas.microsoft.com/office/drawing/2014/main" id="{00A4F7DE-5108-0695-7773-01514DA36793}"/>
              </a:ext>
            </a:extLst>
          </p:cNvPr>
          <p:cNvSpPr txBox="1"/>
          <p:nvPr/>
        </p:nvSpPr>
        <p:spPr>
          <a:xfrm>
            <a:off x="853807" y="1836929"/>
            <a:ext cx="9529590" cy="369332"/>
          </a:xfrm>
          <a:prstGeom prst="rect">
            <a:avLst/>
          </a:prstGeom>
          <a:noFill/>
        </p:spPr>
        <p:txBody>
          <a:bodyPr wrap="square">
            <a:spAutoFit/>
          </a:bodyPr>
          <a:lstStyle/>
          <a:p>
            <a:r>
              <a:rPr lang="en-GB" dirty="0"/>
              <a:t>Cardiac Output= Oxygen Consumption (VO₂ ) / Arterial O₂ – Venous O₂ difference /​</a:t>
            </a:r>
            <a:endParaRPr lang="en-NL" dirty="0"/>
          </a:p>
        </p:txBody>
      </p:sp>
    </p:spTree>
    <p:extLst>
      <p:ext uri="{BB962C8B-B14F-4D97-AF65-F5344CB8AC3E}">
        <p14:creationId xmlns:p14="http://schemas.microsoft.com/office/powerpoint/2010/main" val="426382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B5F5-4B7C-B104-4036-9B9A0A7496C5}"/>
              </a:ext>
            </a:extLst>
          </p:cNvPr>
          <p:cNvSpPr>
            <a:spLocks noGrp="1"/>
          </p:cNvSpPr>
          <p:nvPr>
            <p:ph type="title"/>
          </p:nvPr>
        </p:nvSpPr>
        <p:spPr>
          <a:xfrm>
            <a:off x="1074391" y="410033"/>
            <a:ext cx="10975975" cy="659242"/>
          </a:xfrm>
        </p:spPr>
        <p:txBody>
          <a:bodyPr/>
          <a:lstStyle/>
          <a:p>
            <a:r>
              <a:rPr lang="en-NL" dirty="0"/>
              <a:t>Normal heart circulation vs. Fontan circulation</a:t>
            </a:r>
          </a:p>
        </p:txBody>
      </p:sp>
      <p:sp>
        <p:nvSpPr>
          <p:cNvPr id="4" name="Slide Number Placeholder 3">
            <a:extLst>
              <a:ext uri="{FF2B5EF4-FFF2-40B4-BE49-F238E27FC236}">
                <a16:creationId xmlns:a16="http://schemas.microsoft.com/office/drawing/2014/main" id="{241BF6D8-01A0-BACE-2E29-FB8DA1427F34}"/>
              </a:ext>
            </a:extLst>
          </p:cNvPr>
          <p:cNvSpPr>
            <a:spLocks noGrp="1"/>
          </p:cNvSpPr>
          <p:nvPr>
            <p:ph type="sldNum" sz="quarter" idx="13"/>
          </p:nvPr>
        </p:nvSpPr>
        <p:spPr/>
        <p:txBody>
          <a:bodyPr/>
          <a:lstStyle/>
          <a:p>
            <a:fld id="{5A195573-6125-40C3-AA0C-3AC6CFB9F86B}" type="slidenum">
              <a:rPr lang="en-US" smtClean="0"/>
              <a:pPr/>
              <a:t>2</a:t>
            </a:fld>
            <a:endParaRPr lang="en-US" dirty="0"/>
          </a:p>
        </p:txBody>
      </p:sp>
      <p:pic>
        <p:nvPicPr>
          <p:cNvPr id="6" name="Picture 5">
            <a:extLst>
              <a:ext uri="{FF2B5EF4-FFF2-40B4-BE49-F238E27FC236}">
                <a16:creationId xmlns:a16="http://schemas.microsoft.com/office/drawing/2014/main" id="{8C99AEEC-75E2-5121-C612-18E860045D99}"/>
              </a:ext>
            </a:extLst>
          </p:cNvPr>
          <p:cNvPicPr>
            <a:picLocks noChangeAspect="1"/>
          </p:cNvPicPr>
          <p:nvPr/>
        </p:nvPicPr>
        <p:blipFill rotWithShape="1">
          <a:blip r:embed="rId2"/>
          <a:srcRect r="66915"/>
          <a:stretch/>
        </p:blipFill>
        <p:spPr>
          <a:xfrm>
            <a:off x="1890310" y="1235879"/>
            <a:ext cx="2571520" cy="4584543"/>
          </a:xfrm>
          <a:prstGeom prst="rect">
            <a:avLst/>
          </a:prstGeom>
        </p:spPr>
      </p:pic>
      <p:pic>
        <p:nvPicPr>
          <p:cNvPr id="8" name="Picture 7">
            <a:extLst>
              <a:ext uri="{FF2B5EF4-FFF2-40B4-BE49-F238E27FC236}">
                <a16:creationId xmlns:a16="http://schemas.microsoft.com/office/drawing/2014/main" id="{111AFB98-E8B9-81A3-9555-8DFF52DF5837}"/>
              </a:ext>
            </a:extLst>
          </p:cNvPr>
          <p:cNvPicPr>
            <a:picLocks noChangeAspect="1"/>
          </p:cNvPicPr>
          <p:nvPr/>
        </p:nvPicPr>
        <p:blipFill rotWithShape="1">
          <a:blip r:embed="rId2"/>
          <a:srcRect l="66915"/>
          <a:stretch/>
        </p:blipFill>
        <p:spPr>
          <a:xfrm>
            <a:off x="6727632" y="1235879"/>
            <a:ext cx="2571521" cy="4584543"/>
          </a:xfrm>
          <a:prstGeom prst="rect">
            <a:avLst/>
          </a:prstGeom>
        </p:spPr>
      </p:pic>
      <p:sp>
        <p:nvSpPr>
          <p:cNvPr id="10" name="TextBox 9">
            <a:extLst>
              <a:ext uri="{FF2B5EF4-FFF2-40B4-BE49-F238E27FC236}">
                <a16:creationId xmlns:a16="http://schemas.microsoft.com/office/drawing/2014/main" id="{D4979491-31A6-4037-69A7-CD3DB5AE3114}"/>
              </a:ext>
            </a:extLst>
          </p:cNvPr>
          <p:cNvSpPr txBox="1"/>
          <p:nvPr/>
        </p:nvSpPr>
        <p:spPr>
          <a:xfrm>
            <a:off x="3778633" y="6117547"/>
            <a:ext cx="7816467" cy="646331"/>
          </a:xfrm>
          <a:prstGeom prst="rect">
            <a:avLst/>
          </a:prstGeom>
          <a:noFill/>
        </p:spPr>
        <p:txBody>
          <a:bodyPr wrap="square">
            <a:spAutoFit/>
          </a:bodyPr>
          <a:lstStyle/>
          <a:p>
            <a:r>
              <a:rPr lang="en-GB" sz="1200" b="0" i="0" dirty="0" err="1">
                <a:solidFill>
                  <a:srgbClr val="222222"/>
                </a:solidFill>
                <a:effectLst/>
                <a:latin typeface="Merriweather Sans" panose="020F0502020204030204" pitchFamily="34" charset="0"/>
              </a:rPr>
              <a:t>Chugunova</a:t>
            </a:r>
            <a:r>
              <a:rPr lang="en-GB" sz="1200" b="0" i="0" dirty="0">
                <a:solidFill>
                  <a:srgbClr val="222222"/>
                </a:solidFill>
                <a:effectLst/>
                <a:latin typeface="Merriweather Sans" panose="020F0502020204030204" pitchFamily="34" charset="0"/>
              </a:rPr>
              <a:t>, M., Doyle, M., Keener, J. </a:t>
            </a:r>
            <a:r>
              <a:rPr lang="en-GB" sz="1200" b="0" i="1" dirty="0">
                <a:solidFill>
                  <a:srgbClr val="222222"/>
                </a:solidFill>
                <a:effectLst/>
                <a:latin typeface="Merriweather Sans" panose="020F0502020204030204" pitchFamily="34" charset="0"/>
              </a:rPr>
              <a:t>et al.</a:t>
            </a:r>
            <a:r>
              <a:rPr lang="en-GB" sz="1200" b="0" i="0" dirty="0">
                <a:solidFill>
                  <a:srgbClr val="222222"/>
                </a:solidFill>
                <a:effectLst/>
                <a:latin typeface="Merriweather Sans" panose="020F0502020204030204" pitchFamily="34" charset="0"/>
              </a:rPr>
              <a:t> Use of mathematical </a:t>
            </a:r>
            <a:r>
              <a:rPr lang="en-GB" sz="1200" b="0" i="0" dirty="0" err="1">
                <a:solidFill>
                  <a:srgbClr val="222222"/>
                </a:solidFill>
                <a:effectLst/>
                <a:latin typeface="Merriweather Sans" panose="020F0502020204030204" pitchFamily="34" charset="0"/>
              </a:rPr>
              <a:t>modeling</a:t>
            </a:r>
            <a:r>
              <a:rPr lang="en-GB" sz="1200" b="0" i="0" dirty="0">
                <a:solidFill>
                  <a:srgbClr val="222222"/>
                </a:solidFill>
                <a:effectLst/>
                <a:latin typeface="Merriweather Sans" panose="020F0502020204030204" pitchFamily="34" charset="0"/>
              </a:rPr>
              <a:t> to study pressure regimes in normal and Fontan blood flow circulations. </a:t>
            </a:r>
            <a:r>
              <a:rPr lang="en-GB" sz="1200" b="0" i="1" dirty="0">
                <a:solidFill>
                  <a:srgbClr val="222222"/>
                </a:solidFill>
                <a:effectLst/>
                <a:latin typeface="Merriweather Sans" panose="020F0502020204030204" pitchFamily="34" charset="0"/>
              </a:rPr>
              <a:t>Mathematics-in-Industry Case Studies</a:t>
            </a:r>
            <a:r>
              <a:rPr lang="en-GB" sz="1200" b="0" i="0" dirty="0">
                <a:solidFill>
                  <a:srgbClr val="222222"/>
                </a:solidFill>
                <a:effectLst/>
                <a:latin typeface="Merriweather Sans" panose="020F0502020204030204" pitchFamily="34" charset="0"/>
              </a:rPr>
              <a:t> </a:t>
            </a:r>
            <a:r>
              <a:rPr lang="en-GB" sz="1200" b="1" i="0" dirty="0">
                <a:solidFill>
                  <a:srgbClr val="222222"/>
                </a:solidFill>
                <a:effectLst/>
                <a:latin typeface="Merriweather Sans" panose="020F0502020204030204" pitchFamily="34" charset="0"/>
              </a:rPr>
              <a:t>10</a:t>
            </a:r>
            <a:r>
              <a:rPr lang="en-GB" sz="1200" b="0" i="0" dirty="0">
                <a:solidFill>
                  <a:srgbClr val="222222"/>
                </a:solidFill>
                <a:effectLst/>
                <a:latin typeface="Merriweather Sans" panose="020F0502020204030204" pitchFamily="34" charset="0"/>
              </a:rPr>
              <a:t>, 1 (2019). https://</a:t>
            </a:r>
            <a:r>
              <a:rPr lang="en-GB" sz="1200" b="0" i="0" dirty="0" err="1">
                <a:solidFill>
                  <a:srgbClr val="222222"/>
                </a:solidFill>
                <a:effectLst/>
                <a:latin typeface="Merriweather Sans" panose="020F0502020204030204" pitchFamily="34" charset="0"/>
              </a:rPr>
              <a:t>doi.org</a:t>
            </a:r>
            <a:r>
              <a:rPr lang="en-GB" sz="1200" b="0" i="0" dirty="0">
                <a:solidFill>
                  <a:srgbClr val="222222"/>
                </a:solidFill>
                <a:effectLst/>
                <a:latin typeface="Merriweather Sans" panose="020F0502020204030204" pitchFamily="34" charset="0"/>
              </a:rPr>
              <a:t>/10.1186/s40929-019-0019-9</a:t>
            </a:r>
            <a:endParaRPr lang="en-NL" sz="1200" dirty="0"/>
          </a:p>
        </p:txBody>
      </p:sp>
    </p:spTree>
    <p:extLst>
      <p:ext uri="{BB962C8B-B14F-4D97-AF65-F5344CB8AC3E}">
        <p14:creationId xmlns:p14="http://schemas.microsoft.com/office/powerpoint/2010/main" val="230222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EEDE-6E57-19CC-489B-B02406C564A2}"/>
              </a:ext>
            </a:extLst>
          </p:cNvPr>
          <p:cNvSpPr>
            <a:spLocks noGrp="1"/>
          </p:cNvSpPr>
          <p:nvPr>
            <p:ph type="title"/>
          </p:nvPr>
        </p:nvSpPr>
        <p:spPr/>
        <p:txBody>
          <a:bodyPr/>
          <a:lstStyle/>
          <a:p>
            <a:endParaRPr lang="en-NL" dirty="0"/>
          </a:p>
        </p:txBody>
      </p:sp>
      <p:sp>
        <p:nvSpPr>
          <p:cNvPr id="4" name="Slide Number Placeholder 3">
            <a:extLst>
              <a:ext uri="{FF2B5EF4-FFF2-40B4-BE49-F238E27FC236}">
                <a16:creationId xmlns:a16="http://schemas.microsoft.com/office/drawing/2014/main" id="{A8217F14-9621-0C9A-22AC-63044A033AE5}"/>
              </a:ext>
            </a:extLst>
          </p:cNvPr>
          <p:cNvSpPr>
            <a:spLocks noGrp="1"/>
          </p:cNvSpPr>
          <p:nvPr>
            <p:ph type="sldNum" sz="quarter" idx="13"/>
          </p:nvPr>
        </p:nvSpPr>
        <p:spPr/>
        <p:txBody>
          <a:bodyPr/>
          <a:lstStyle/>
          <a:p>
            <a:fld id="{5A195573-6125-40C3-AA0C-3AC6CFB9F86B}" type="slidenum">
              <a:rPr lang="en-US" smtClean="0"/>
              <a:pPr/>
              <a:t>3</a:t>
            </a:fld>
            <a:endParaRPr lang="en-US" dirty="0"/>
          </a:p>
        </p:txBody>
      </p:sp>
      <p:pic>
        <p:nvPicPr>
          <p:cNvPr id="1026" name="Picture 2">
            <a:extLst>
              <a:ext uri="{FF2B5EF4-FFF2-40B4-BE49-F238E27FC236}">
                <a16:creationId xmlns:a16="http://schemas.microsoft.com/office/drawing/2014/main" id="{FAE91A92-7F3A-0A32-CFB9-86D35D0B23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0" b="44899"/>
          <a:stretch/>
        </p:blipFill>
        <p:spPr bwMode="auto">
          <a:xfrm>
            <a:off x="383151" y="203992"/>
            <a:ext cx="11189724" cy="51776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0A63661-7F2D-3827-2606-3A890313F86B}"/>
              </a:ext>
            </a:extLst>
          </p:cNvPr>
          <p:cNvSpPr txBox="1"/>
          <p:nvPr/>
        </p:nvSpPr>
        <p:spPr>
          <a:xfrm>
            <a:off x="3293918" y="5929718"/>
            <a:ext cx="8520546" cy="738664"/>
          </a:xfrm>
          <a:prstGeom prst="rect">
            <a:avLst/>
          </a:prstGeom>
          <a:noFill/>
        </p:spPr>
        <p:txBody>
          <a:bodyPr wrap="square" rtlCol="0">
            <a:spAutoFit/>
          </a:bodyPr>
          <a:lstStyle/>
          <a:p>
            <a:r>
              <a:rPr lang="nl-NL" sz="1400" dirty="0" err="1">
                <a:solidFill>
                  <a:schemeClr val="accent6">
                    <a:lumMod val="10000"/>
                  </a:schemeClr>
                </a:solidFill>
              </a:rPr>
              <a:t>Veldtman</a:t>
            </a:r>
            <a:r>
              <a:rPr lang="nl-NL" sz="1400" dirty="0">
                <a:solidFill>
                  <a:schemeClr val="accent6">
                    <a:lumMod val="10000"/>
                  </a:schemeClr>
                </a:solidFill>
              </a:rPr>
              <a:t>, </a:t>
            </a:r>
            <a:r>
              <a:rPr lang="nl-NL" sz="1400" dirty="0" err="1">
                <a:solidFill>
                  <a:schemeClr val="accent6">
                    <a:lumMod val="10000"/>
                  </a:schemeClr>
                </a:solidFill>
              </a:rPr>
              <a:t>Gruschen</a:t>
            </a:r>
            <a:r>
              <a:rPr lang="nl-NL" sz="1400" dirty="0">
                <a:solidFill>
                  <a:schemeClr val="accent6">
                    <a:lumMod val="10000"/>
                  </a:schemeClr>
                </a:solidFill>
              </a:rPr>
              <a:t> R., Alexander R. </a:t>
            </a:r>
            <a:r>
              <a:rPr lang="nl-NL" sz="1400" dirty="0" err="1">
                <a:solidFill>
                  <a:schemeClr val="accent6">
                    <a:lumMod val="10000"/>
                  </a:schemeClr>
                </a:solidFill>
              </a:rPr>
              <a:t>Opotowsky</a:t>
            </a:r>
            <a:r>
              <a:rPr lang="nl-NL" sz="1400" dirty="0">
                <a:solidFill>
                  <a:schemeClr val="accent6">
                    <a:lumMod val="10000"/>
                  </a:schemeClr>
                </a:solidFill>
              </a:rPr>
              <a:t>, Samuel G. Wittekind, Jack </a:t>
            </a:r>
            <a:r>
              <a:rPr lang="nl-NL" sz="1400" dirty="0" err="1">
                <a:solidFill>
                  <a:schemeClr val="accent6">
                    <a:lumMod val="10000"/>
                  </a:schemeClr>
                </a:solidFill>
              </a:rPr>
              <a:t>Rychik</a:t>
            </a:r>
            <a:r>
              <a:rPr lang="nl-NL" sz="1400" dirty="0">
                <a:solidFill>
                  <a:schemeClr val="accent6">
                    <a:lumMod val="10000"/>
                  </a:schemeClr>
                </a:solidFill>
              </a:rPr>
              <a:t>, Daniel J. Penny, Mark A. </a:t>
            </a:r>
            <a:r>
              <a:rPr lang="nl-NL" sz="1400" dirty="0" err="1">
                <a:solidFill>
                  <a:schemeClr val="accent6">
                    <a:lumMod val="10000"/>
                  </a:schemeClr>
                </a:solidFill>
              </a:rPr>
              <a:t>Fogel</a:t>
            </a:r>
            <a:r>
              <a:rPr lang="nl-NL" sz="1400" dirty="0">
                <a:solidFill>
                  <a:schemeClr val="accent6">
                    <a:lumMod val="10000"/>
                  </a:schemeClr>
                </a:solidFill>
              </a:rPr>
              <a:t>, Bradley Scott Marino </a:t>
            </a:r>
            <a:r>
              <a:rPr lang="nl-NL" sz="1400" dirty="0" err="1">
                <a:solidFill>
                  <a:schemeClr val="accent6">
                    <a:lumMod val="10000"/>
                  </a:schemeClr>
                </a:solidFill>
              </a:rPr>
              <a:t>and</a:t>
            </a:r>
            <a:r>
              <a:rPr lang="nl-NL" sz="1400" dirty="0">
                <a:solidFill>
                  <a:schemeClr val="accent6">
                    <a:lumMod val="10000"/>
                  </a:schemeClr>
                </a:solidFill>
              </a:rPr>
              <a:t> Marc Gewillig. “</a:t>
            </a:r>
            <a:r>
              <a:rPr lang="nl-NL" sz="1400" dirty="0" err="1">
                <a:solidFill>
                  <a:schemeClr val="accent6">
                    <a:lumMod val="10000"/>
                  </a:schemeClr>
                </a:solidFill>
              </a:rPr>
              <a:t>Cardiovascular</a:t>
            </a:r>
            <a:r>
              <a:rPr lang="nl-NL" sz="1400" dirty="0">
                <a:solidFill>
                  <a:schemeClr val="accent6">
                    <a:lumMod val="10000"/>
                  </a:schemeClr>
                </a:solidFill>
              </a:rPr>
              <a:t> </a:t>
            </a:r>
            <a:r>
              <a:rPr lang="nl-NL" sz="1400" dirty="0" err="1">
                <a:solidFill>
                  <a:schemeClr val="accent6">
                    <a:lumMod val="10000"/>
                  </a:schemeClr>
                </a:solidFill>
              </a:rPr>
              <a:t>adaptation</a:t>
            </a:r>
            <a:r>
              <a:rPr lang="nl-NL" sz="1400" dirty="0">
                <a:solidFill>
                  <a:schemeClr val="accent6">
                    <a:lumMod val="10000"/>
                  </a:schemeClr>
                </a:solidFill>
              </a:rPr>
              <a:t> </a:t>
            </a:r>
            <a:r>
              <a:rPr lang="nl-NL" sz="1400" dirty="0" err="1">
                <a:solidFill>
                  <a:schemeClr val="accent6">
                    <a:lumMod val="10000"/>
                  </a:schemeClr>
                </a:solidFill>
              </a:rPr>
              <a:t>to</a:t>
            </a:r>
            <a:r>
              <a:rPr lang="nl-NL" sz="1400" dirty="0">
                <a:solidFill>
                  <a:schemeClr val="accent6">
                    <a:lumMod val="10000"/>
                  </a:schemeClr>
                </a:solidFill>
              </a:rPr>
              <a:t> </a:t>
            </a:r>
            <a:r>
              <a:rPr lang="nl-NL" sz="1400" dirty="0" err="1">
                <a:solidFill>
                  <a:schemeClr val="accent6">
                    <a:lumMod val="10000"/>
                  </a:schemeClr>
                </a:solidFill>
              </a:rPr>
              <a:t>the</a:t>
            </a:r>
            <a:r>
              <a:rPr lang="nl-NL" sz="1400" dirty="0">
                <a:solidFill>
                  <a:schemeClr val="accent6">
                    <a:lumMod val="10000"/>
                  </a:schemeClr>
                </a:solidFill>
              </a:rPr>
              <a:t> </a:t>
            </a:r>
            <a:r>
              <a:rPr lang="nl-NL" sz="1400" dirty="0" err="1">
                <a:solidFill>
                  <a:schemeClr val="accent6">
                    <a:lumMod val="10000"/>
                  </a:schemeClr>
                </a:solidFill>
              </a:rPr>
              <a:t>Fontan</a:t>
            </a:r>
            <a:r>
              <a:rPr lang="nl-NL" sz="1400" dirty="0">
                <a:solidFill>
                  <a:schemeClr val="accent6">
                    <a:lumMod val="10000"/>
                  </a:schemeClr>
                </a:solidFill>
              </a:rPr>
              <a:t> </a:t>
            </a:r>
            <a:r>
              <a:rPr lang="nl-NL" sz="1400" dirty="0" err="1">
                <a:solidFill>
                  <a:schemeClr val="accent6">
                    <a:lumMod val="10000"/>
                  </a:schemeClr>
                </a:solidFill>
              </a:rPr>
              <a:t>circulation</a:t>
            </a:r>
            <a:r>
              <a:rPr lang="nl-NL" sz="1400" dirty="0">
                <a:solidFill>
                  <a:schemeClr val="accent6">
                    <a:lumMod val="10000"/>
                  </a:schemeClr>
                </a:solidFill>
              </a:rPr>
              <a:t>.” </a:t>
            </a:r>
          </a:p>
          <a:p>
            <a:r>
              <a:rPr lang="nl-NL" sz="1400" i="1" dirty="0" err="1">
                <a:solidFill>
                  <a:schemeClr val="accent6">
                    <a:lumMod val="10000"/>
                  </a:schemeClr>
                </a:solidFill>
              </a:rPr>
              <a:t>Congenital</a:t>
            </a:r>
            <a:r>
              <a:rPr lang="nl-NL" sz="1400" i="1" dirty="0">
                <a:solidFill>
                  <a:schemeClr val="accent6">
                    <a:lumMod val="10000"/>
                  </a:schemeClr>
                </a:solidFill>
              </a:rPr>
              <a:t> </a:t>
            </a:r>
            <a:r>
              <a:rPr lang="nl-NL" sz="1400" i="1" dirty="0" err="1">
                <a:solidFill>
                  <a:schemeClr val="accent6">
                    <a:lumMod val="10000"/>
                  </a:schemeClr>
                </a:solidFill>
              </a:rPr>
              <a:t>Heart</a:t>
            </a:r>
            <a:r>
              <a:rPr lang="nl-NL" sz="1400" i="1" dirty="0">
                <a:solidFill>
                  <a:schemeClr val="accent6">
                    <a:lumMod val="10000"/>
                  </a:schemeClr>
                </a:solidFill>
              </a:rPr>
              <a:t> </a:t>
            </a:r>
            <a:r>
              <a:rPr lang="nl-NL" sz="1400" i="1" dirty="0" err="1">
                <a:solidFill>
                  <a:schemeClr val="accent6">
                    <a:lumMod val="10000"/>
                  </a:schemeClr>
                </a:solidFill>
              </a:rPr>
              <a:t>Disease</a:t>
            </a:r>
            <a:r>
              <a:rPr lang="nl-NL" sz="1400" dirty="0">
                <a:solidFill>
                  <a:schemeClr val="accent6">
                    <a:lumMod val="10000"/>
                  </a:schemeClr>
                </a:solidFill>
              </a:rPr>
              <a:t> 12 (2017): 699–710.</a:t>
            </a:r>
          </a:p>
        </p:txBody>
      </p:sp>
    </p:spTree>
    <p:extLst>
      <p:ext uri="{BB962C8B-B14F-4D97-AF65-F5344CB8AC3E}">
        <p14:creationId xmlns:p14="http://schemas.microsoft.com/office/powerpoint/2010/main" val="34436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GB" b="1" dirty="0"/>
              <a:t>Fontan physiology: key features</a:t>
            </a:r>
            <a:endParaRPr lang="en-US" dirty="0"/>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endParaRPr lang="en-GB" dirty="0"/>
          </a:p>
          <a:p>
            <a:r>
              <a:rPr lang="en-GB" dirty="0"/>
              <a:t>No </a:t>
            </a:r>
            <a:r>
              <a:rPr lang="en-GB" dirty="0" err="1"/>
              <a:t>subpulmonary</a:t>
            </a:r>
            <a:r>
              <a:rPr lang="en-GB" dirty="0"/>
              <a:t> ventricle</a:t>
            </a:r>
          </a:p>
          <a:p>
            <a:pPr>
              <a:buFont typeface="Arial" panose="020B0604020202020204" pitchFamily="34" charset="0"/>
              <a:buChar char="•"/>
            </a:pPr>
            <a:endParaRPr lang="en-GB" dirty="0"/>
          </a:p>
          <a:p>
            <a:r>
              <a:rPr lang="en-GB" dirty="0"/>
              <a:t>Pulmonary blood flow is </a:t>
            </a:r>
            <a:r>
              <a:rPr lang="en-GB" b="1" dirty="0"/>
              <a:t>passive</a:t>
            </a:r>
          </a:p>
          <a:p>
            <a:pPr>
              <a:buFont typeface="Arial" panose="020B0604020202020204" pitchFamily="34" charset="0"/>
              <a:buChar char="•"/>
            </a:pPr>
            <a:endParaRPr lang="en-GB" dirty="0"/>
          </a:p>
          <a:p>
            <a:r>
              <a:rPr lang="en-GB" dirty="0"/>
              <a:t>Cardiac output depends on:</a:t>
            </a:r>
          </a:p>
          <a:p>
            <a:endParaRPr lang="en-GB" dirty="0"/>
          </a:p>
          <a:p>
            <a:pPr marL="742950" lvl="1" indent="-285750">
              <a:buFont typeface="Arial" panose="020B0604020202020204" pitchFamily="34" charset="0"/>
              <a:buChar char="•"/>
            </a:pPr>
            <a:r>
              <a:rPr lang="en-GB" dirty="0">
                <a:solidFill>
                  <a:schemeClr val="tx1">
                    <a:lumMod val="40000"/>
                    <a:lumOff val="60000"/>
                  </a:schemeClr>
                </a:solidFill>
              </a:rPr>
              <a:t>Venous return</a:t>
            </a:r>
          </a:p>
          <a:p>
            <a:pPr marL="742950" lvl="1" indent="-285750">
              <a:buFont typeface="Arial" panose="020B0604020202020204" pitchFamily="34" charset="0"/>
              <a:buChar char="•"/>
            </a:pPr>
            <a:r>
              <a:rPr lang="en-GB" dirty="0">
                <a:solidFill>
                  <a:schemeClr val="tx1">
                    <a:lumMod val="40000"/>
                    <a:lumOff val="60000"/>
                  </a:schemeClr>
                </a:solidFill>
              </a:rPr>
              <a:t>Pulmonary vascular resistance (PVR)</a:t>
            </a:r>
          </a:p>
          <a:p>
            <a:pPr marL="742950" lvl="1" indent="-285750">
              <a:buFont typeface="Arial" panose="020B0604020202020204" pitchFamily="34" charset="0"/>
              <a:buChar char="•"/>
            </a:pPr>
            <a:r>
              <a:rPr lang="en-GB" dirty="0">
                <a:solidFill>
                  <a:schemeClr val="tx1">
                    <a:lumMod val="40000"/>
                    <a:lumOff val="60000"/>
                  </a:schemeClr>
                </a:solidFill>
              </a:rPr>
              <a:t>Negative intrathoracic pressure</a:t>
            </a:r>
          </a:p>
          <a:p>
            <a:endParaRPr lang="en-US" b="0" dirty="0"/>
          </a:p>
          <a:p>
            <a:endParaRPr lang="en-US" dirty="0"/>
          </a:p>
          <a:p>
            <a:endParaRPr lang="en-US"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3813-867F-05B5-FD19-4718FC1FF29C}"/>
              </a:ext>
            </a:extLst>
          </p:cNvPr>
          <p:cNvSpPr>
            <a:spLocks noGrp="1"/>
          </p:cNvSpPr>
          <p:nvPr>
            <p:ph type="title"/>
          </p:nvPr>
        </p:nvSpPr>
        <p:spPr>
          <a:xfrm>
            <a:off x="608012" y="173556"/>
            <a:ext cx="10975975" cy="1072505"/>
          </a:xfrm>
        </p:spPr>
        <p:txBody>
          <a:bodyPr/>
          <a:lstStyle/>
          <a:p>
            <a:r>
              <a:rPr lang="en-GB" sz="4000" b="1" dirty="0"/>
              <a:t>Why Ventilation Strategy Matters</a:t>
            </a:r>
          </a:p>
        </p:txBody>
      </p:sp>
      <p:sp>
        <p:nvSpPr>
          <p:cNvPr id="3" name="Text Placeholder 2">
            <a:extLst>
              <a:ext uri="{FF2B5EF4-FFF2-40B4-BE49-F238E27FC236}">
                <a16:creationId xmlns:a16="http://schemas.microsoft.com/office/drawing/2014/main" id="{61F2C36D-9602-7091-EC9C-AE34E6AA7334}"/>
              </a:ext>
            </a:extLst>
          </p:cNvPr>
          <p:cNvSpPr>
            <a:spLocks noGrp="1"/>
          </p:cNvSpPr>
          <p:nvPr>
            <p:ph type="body" sz="quarter" idx="11"/>
          </p:nvPr>
        </p:nvSpPr>
        <p:spPr>
          <a:xfrm>
            <a:off x="266489" y="1518727"/>
            <a:ext cx="9031747" cy="2888019"/>
          </a:xfrm>
        </p:spPr>
        <p:txBody>
          <a:bodyPr/>
          <a:lstStyle/>
          <a:p>
            <a:endParaRPr lang="en-NL" b="0" dirty="0"/>
          </a:p>
          <a:p>
            <a:r>
              <a:rPr lang="en-GB" sz="2800" dirty="0"/>
              <a:t>Positive pressure ventilation:</a:t>
            </a:r>
          </a:p>
          <a:p>
            <a:endParaRPr lang="en-GB" sz="2800" b="0" dirty="0"/>
          </a:p>
          <a:p>
            <a:pPr>
              <a:buFont typeface="Arial" panose="020B0604020202020204" pitchFamily="34" charset="0"/>
              <a:buChar char="•"/>
            </a:pPr>
            <a:r>
              <a:rPr lang="en-GB" sz="2800" b="0" dirty="0"/>
              <a:t>Increases intrathoracic pressure</a:t>
            </a:r>
          </a:p>
          <a:p>
            <a:pPr>
              <a:buFont typeface="Arial" panose="020B0604020202020204" pitchFamily="34" charset="0"/>
              <a:buChar char="•"/>
            </a:pPr>
            <a:r>
              <a:rPr lang="en-GB" sz="2800" b="0" dirty="0"/>
              <a:t>Reduces venous return</a:t>
            </a:r>
          </a:p>
          <a:p>
            <a:pPr>
              <a:buFont typeface="Arial" panose="020B0604020202020204" pitchFamily="34" charset="0"/>
              <a:buChar char="•"/>
            </a:pPr>
            <a:r>
              <a:rPr lang="en-GB" b="0" dirty="0"/>
              <a:t>D</a:t>
            </a:r>
            <a:r>
              <a:rPr lang="en-GB" sz="2800" b="0" dirty="0"/>
              <a:t>ecreases pulmonary blood flow</a:t>
            </a:r>
          </a:p>
          <a:p>
            <a:pPr>
              <a:buFont typeface="Arial" panose="020B0604020202020204" pitchFamily="34" charset="0"/>
              <a:buChar char="•"/>
            </a:pPr>
            <a:endParaRPr lang="en-GB" sz="2800" dirty="0"/>
          </a:p>
          <a:p>
            <a:r>
              <a:rPr lang="en-GB" sz="2800" dirty="0"/>
              <a:t>Reduces cardiac output in Fontan patients</a:t>
            </a:r>
          </a:p>
          <a:p>
            <a:endParaRPr lang="en-NL" b="0" dirty="0"/>
          </a:p>
        </p:txBody>
      </p:sp>
      <p:sp>
        <p:nvSpPr>
          <p:cNvPr id="4" name="Slide Number Placeholder 3">
            <a:extLst>
              <a:ext uri="{FF2B5EF4-FFF2-40B4-BE49-F238E27FC236}">
                <a16:creationId xmlns:a16="http://schemas.microsoft.com/office/drawing/2014/main" id="{5931E164-92A1-26E8-B6EC-E8C039CE1818}"/>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260762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8A599-7044-0CFF-8BCF-45B0F6D3E61D}"/>
              </a:ext>
            </a:extLst>
          </p:cNvPr>
          <p:cNvSpPr>
            <a:spLocks noGrp="1"/>
          </p:cNvSpPr>
          <p:nvPr>
            <p:ph type="title"/>
          </p:nvPr>
        </p:nvSpPr>
        <p:spPr/>
        <p:txBody>
          <a:bodyPr/>
          <a:lstStyle/>
          <a:p>
            <a:r>
              <a:rPr lang="nl-NL" dirty="0" err="1"/>
              <a:t>And</a:t>
            </a:r>
            <a:r>
              <a:rPr lang="nl-NL" dirty="0"/>
              <a:t> </a:t>
            </a:r>
            <a:r>
              <a:rPr lang="nl-NL" dirty="0" err="1"/>
              <a:t>the</a:t>
            </a:r>
            <a:r>
              <a:rPr lang="nl-NL" dirty="0"/>
              <a:t> question is…</a:t>
            </a:r>
          </a:p>
        </p:txBody>
      </p:sp>
      <p:sp>
        <p:nvSpPr>
          <p:cNvPr id="3" name="Tijdelijke aanduiding voor tekst 2">
            <a:extLst>
              <a:ext uri="{FF2B5EF4-FFF2-40B4-BE49-F238E27FC236}">
                <a16:creationId xmlns:a16="http://schemas.microsoft.com/office/drawing/2014/main" id="{F9B04B83-1F18-2540-EE50-512856EE9820}"/>
              </a:ext>
            </a:extLst>
          </p:cNvPr>
          <p:cNvSpPr>
            <a:spLocks noGrp="1"/>
          </p:cNvSpPr>
          <p:nvPr>
            <p:ph type="body" sz="quarter" idx="11"/>
          </p:nvPr>
        </p:nvSpPr>
        <p:spPr>
          <a:xfrm>
            <a:off x="530990" y="1269000"/>
            <a:ext cx="10966451" cy="4320000"/>
          </a:xfrm>
        </p:spPr>
        <p:txBody>
          <a:bodyPr/>
          <a:lstStyle/>
          <a:p>
            <a:endParaRPr lang="en-US" b="0" i="1"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P: 	children with Fontan physiology</a:t>
            </a:r>
          </a:p>
          <a:p>
            <a:endParaRPr lang="en-US" b="0"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I:	low tidal volume strategy	</a:t>
            </a:r>
          </a:p>
          <a:p>
            <a:endParaRPr lang="en-US" b="0"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C:	high tidal volume strategy</a:t>
            </a:r>
          </a:p>
          <a:p>
            <a:endParaRPr lang="en-US" b="0"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O: 	difference in systemic cardiac output</a:t>
            </a:r>
          </a:p>
          <a:p>
            <a:endParaRPr lang="en-US" b="0" dirty="0">
              <a:solidFill>
                <a:srgbClr val="1191FA"/>
              </a:solidFill>
              <a:latin typeface="Helvetica" panose="020B0604020202020204" pitchFamily="34" charset="0"/>
            </a:endParaRPr>
          </a:p>
          <a:p>
            <a:r>
              <a:rPr lang="en-US" sz="2000" b="0" i="1" dirty="0">
                <a:solidFill>
                  <a:srgbClr val="1191FA"/>
                </a:solidFill>
                <a:latin typeface="Helvetica" panose="020B0604020202020204" pitchFamily="34" charset="0"/>
              </a:rPr>
              <a:t>Secondary outcomes</a:t>
            </a:r>
          </a:p>
          <a:p>
            <a:endParaRPr lang="en-US" b="0" dirty="0">
              <a:solidFill>
                <a:srgbClr val="1191FA"/>
              </a:solidFill>
              <a:latin typeface="Helvetica" panose="020B0604020202020204" pitchFamily="34" charset="0"/>
            </a:endParaRPr>
          </a:p>
          <a:p>
            <a:r>
              <a:rPr lang="en-US" sz="1800" b="0" dirty="0">
                <a:solidFill>
                  <a:srgbClr val="1191FA"/>
                </a:solidFill>
                <a:latin typeface="Helvetica" panose="020B0604020202020204" pitchFamily="34" charset="0"/>
              </a:rPr>
              <a:t>Difference in pulmonary blood flow</a:t>
            </a:r>
          </a:p>
          <a:p>
            <a:r>
              <a:rPr lang="en-US" sz="1800" b="0" dirty="0">
                <a:solidFill>
                  <a:srgbClr val="1191FA"/>
                </a:solidFill>
                <a:latin typeface="Helvetica" panose="020B0604020202020204" pitchFamily="34" charset="0"/>
              </a:rPr>
              <a:t>Difference in systemic and pulmonary artery blood pressures</a:t>
            </a:r>
          </a:p>
          <a:p>
            <a:r>
              <a:rPr lang="en-US" sz="1800" b="0" dirty="0">
                <a:solidFill>
                  <a:srgbClr val="1191FA"/>
                </a:solidFill>
                <a:latin typeface="Helvetica" panose="020B0604020202020204" pitchFamily="34" charset="0"/>
              </a:rPr>
              <a:t>Difference in systemic and pulmonary vascular resistance</a:t>
            </a:r>
          </a:p>
          <a:p>
            <a:endParaRPr lang="nl-NL" dirty="0">
              <a:solidFill>
                <a:srgbClr val="1191FA"/>
              </a:solidFill>
            </a:endParaRPr>
          </a:p>
        </p:txBody>
      </p:sp>
      <p:sp>
        <p:nvSpPr>
          <p:cNvPr id="4" name="Tijdelijke aanduiding voor dianummer 3">
            <a:extLst>
              <a:ext uri="{FF2B5EF4-FFF2-40B4-BE49-F238E27FC236}">
                <a16:creationId xmlns:a16="http://schemas.microsoft.com/office/drawing/2014/main" id="{E474EBE0-BFCB-C3A8-ACEC-E2B8398943AC}"/>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Tree>
    <p:extLst>
      <p:ext uri="{BB962C8B-B14F-4D97-AF65-F5344CB8AC3E}">
        <p14:creationId xmlns:p14="http://schemas.microsoft.com/office/powerpoint/2010/main" val="38108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3813-867F-05B5-FD19-4718FC1FF29C}"/>
              </a:ext>
            </a:extLst>
          </p:cNvPr>
          <p:cNvSpPr>
            <a:spLocks noGrp="1"/>
          </p:cNvSpPr>
          <p:nvPr>
            <p:ph type="title"/>
          </p:nvPr>
        </p:nvSpPr>
        <p:spPr>
          <a:xfrm>
            <a:off x="436562" y="417287"/>
            <a:ext cx="10975975" cy="1072505"/>
          </a:xfrm>
        </p:spPr>
        <p:txBody>
          <a:bodyPr/>
          <a:lstStyle/>
          <a:p>
            <a:r>
              <a:rPr lang="en-NL" b="0" dirty="0"/>
              <a:t>Study design</a:t>
            </a:r>
          </a:p>
        </p:txBody>
      </p:sp>
      <p:sp>
        <p:nvSpPr>
          <p:cNvPr id="3" name="Text Placeholder 2">
            <a:extLst>
              <a:ext uri="{FF2B5EF4-FFF2-40B4-BE49-F238E27FC236}">
                <a16:creationId xmlns:a16="http://schemas.microsoft.com/office/drawing/2014/main" id="{61F2C36D-9602-7091-EC9C-AE34E6AA7334}"/>
              </a:ext>
            </a:extLst>
          </p:cNvPr>
          <p:cNvSpPr>
            <a:spLocks noGrp="1"/>
          </p:cNvSpPr>
          <p:nvPr>
            <p:ph type="body" sz="quarter" idx="11"/>
          </p:nvPr>
        </p:nvSpPr>
        <p:spPr>
          <a:xfrm>
            <a:off x="266489" y="1085071"/>
            <a:ext cx="10276653" cy="1899000"/>
          </a:xfrm>
        </p:spPr>
        <p:txBody>
          <a:bodyPr/>
          <a:lstStyle/>
          <a:p>
            <a:endParaRPr lang="en-NL" b="0" dirty="0"/>
          </a:p>
          <a:p>
            <a:r>
              <a:rPr lang="en-GB" sz="2400" b="0" dirty="0"/>
              <a:t>Single centre, prospective, randomized, crossover trial</a:t>
            </a:r>
          </a:p>
          <a:p>
            <a:r>
              <a:rPr lang="en-GB" sz="2400" b="0" dirty="0"/>
              <a:t>Population: Patients with established Fontan circulation</a:t>
            </a:r>
          </a:p>
          <a:p>
            <a:r>
              <a:rPr lang="en-GB" sz="2400" b="0" dirty="0"/>
              <a:t>Each patient served as their own control</a:t>
            </a:r>
          </a:p>
          <a:p>
            <a:endParaRPr lang="en-GB" sz="2400" b="0" dirty="0"/>
          </a:p>
          <a:p>
            <a:endParaRPr lang="en-GB" sz="2400" b="0" dirty="0"/>
          </a:p>
          <a:p>
            <a:endParaRPr lang="en-GB" sz="2400" b="0" dirty="0"/>
          </a:p>
          <a:p>
            <a:endParaRPr lang="en-GB" sz="2400" b="0" dirty="0"/>
          </a:p>
          <a:p>
            <a:endParaRPr lang="en-GB" sz="2400" b="0" dirty="0"/>
          </a:p>
          <a:p>
            <a:endParaRPr lang="en-GB" sz="2400" b="0" dirty="0"/>
          </a:p>
          <a:p>
            <a:endParaRPr lang="en-GB" sz="2400" b="0" dirty="0"/>
          </a:p>
          <a:p>
            <a:endParaRPr lang="en-GB" sz="2400" b="0" dirty="0"/>
          </a:p>
          <a:p>
            <a:endParaRPr lang="en-GB" sz="2400" b="0" dirty="0"/>
          </a:p>
          <a:p>
            <a:r>
              <a:rPr lang="en-GB" sz="2400" b="0" dirty="0"/>
              <a:t>Measurements in </a:t>
            </a:r>
            <a:r>
              <a:rPr lang="en-GB" sz="2400" b="0" dirty="0" err="1"/>
              <a:t>cath</a:t>
            </a:r>
            <a:r>
              <a:rPr lang="en-GB" sz="2400" b="0" dirty="0"/>
              <a:t> lab under general </a:t>
            </a:r>
            <a:r>
              <a:rPr lang="en-GB" sz="2400" b="0" dirty="0" err="1"/>
              <a:t>anesthesia</a:t>
            </a:r>
            <a:r>
              <a:rPr lang="en-GB" sz="2400" b="0" dirty="0"/>
              <a:t> and NMB:</a:t>
            </a:r>
          </a:p>
          <a:p>
            <a:r>
              <a:rPr lang="en-GB" sz="2400" b="0" dirty="0"/>
              <a:t>Direct vascular pressures and blood gas measurements</a:t>
            </a:r>
          </a:p>
          <a:p>
            <a:r>
              <a:rPr lang="en-GB" sz="2400" b="0" dirty="0"/>
              <a:t>Oxygen consumption </a:t>
            </a:r>
          </a:p>
          <a:p>
            <a:endParaRPr lang="en-GB" sz="1600" b="1" dirty="0"/>
          </a:p>
          <a:p>
            <a:endParaRPr lang="en-GB" sz="1600" dirty="0"/>
          </a:p>
          <a:p>
            <a:endParaRPr lang="en-GB" sz="1600" dirty="0"/>
          </a:p>
          <a:p>
            <a:endParaRPr lang="en-GB" sz="1600" dirty="0">
              <a:effectLst/>
              <a:latin typeface="Times" pitchFamily="2" charset="0"/>
            </a:endParaRPr>
          </a:p>
          <a:p>
            <a:pPr>
              <a:buFont typeface="Arial" panose="020B0604020202020204" pitchFamily="34" charset="0"/>
              <a:buChar char="•"/>
            </a:pPr>
            <a:endParaRPr lang="en-GB" sz="2000" dirty="0"/>
          </a:p>
        </p:txBody>
      </p:sp>
      <p:sp>
        <p:nvSpPr>
          <p:cNvPr id="4" name="Slide Number Placeholder 3">
            <a:extLst>
              <a:ext uri="{FF2B5EF4-FFF2-40B4-BE49-F238E27FC236}">
                <a16:creationId xmlns:a16="http://schemas.microsoft.com/office/drawing/2014/main" id="{5931E164-92A1-26E8-B6EC-E8C039CE1818}"/>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
        <p:nvSpPr>
          <p:cNvPr id="5" name="TextBox 4">
            <a:extLst>
              <a:ext uri="{FF2B5EF4-FFF2-40B4-BE49-F238E27FC236}">
                <a16:creationId xmlns:a16="http://schemas.microsoft.com/office/drawing/2014/main" id="{CA514729-A0BE-42E7-5ED9-C44DA01120CC}"/>
              </a:ext>
            </a:extLst>
          </p:cNvPr>
          <p:cNvSpPr txBox="1"/>
          <p:nvPr/>
        </p:nvSpPr>
        <p:spPr>
          <a:xfrm>
            <a:off x="5372559" y="2867025"/>
            <a:ext cx="6819441" cy="1846659"/>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
                <a:srgbClr val="1191FA"/>
              </a:buClr>
              <a:buSzPct val="90000"/>
              <a:buFont typeface="+mj-lt"/>
              <a:buNone/>
              <a:tabLst/>
              <a:defRPr/>
            </a:pPr>
            <a:r>
              <a:rPr kumimoji="0" lang="en-GB" sz="1600" b="1" i="0" u="none" strike="noStrike" kern="1200" cap="none" spc="0" normalizeH="0" baseline="0" noProof="0" dirty="0">
                <a:ln>
                  <a:noFill/>
                </a:ln>
                <a:solidFill>
                  <a:srgbClr val="1191FA"/>
                </a:solidFill>
                <a:effectLst/>
                <a:uLnTx/>
                <a:uFillTx/>
                <a:latin typeface="Times" pitchFamily="2" charset="0"/>
                <a:ea typeface="+mn-ea"/>
                <a:cs typeface="+mn-cs"/>
              </a:rPr>
              <a:t>High Vt protocol</a:t>
            </a:r>
          </a:p>
          <a:p>
            <a:pPr marL="0" marR="0" lvl="0" indent="0" defTabSz="914400" rtl="0" eaLnBrk="1" fontAlgn="auto" latinLnBrk="0" hangingPunct="1">
              <a:spcBef>
                <a:spcPts val="0"/>
              </a:spcBef>
              <a:spcAft>
                <a:spcPts val="0"/>
              </a:spcAft>
              <a:buClr>
                <a:srgbClr val="1191FA"/>
              </a:buClr>
              <a:buSzPct val="90000"/>
              <a:buFont typeface="+mj-lt"/>
              <a:buNone/>
              <a:tabLst/>
              <a:defRPr/>
            </a:pPr>
            <a:r>
              <a:rPr kumimoji="0" lang="en-GB" sz="1600" i="0" u="none" strike="noStrike" kern="1200" cap="none" spc="0" normalizeH="0" baseline="0" noProof="0" dirty="0">
                <a:ln>
                  <a:noFill/>
                </a:ln>
                <a:solidFill>
                  <a:srgbClr val="1191FA"/>
                </a:solidFill>
                <a:effectLst/>
                <a:uLnTx/>
                <a:uFillTx/>
                <a:latin typeface="Times" pitchFamily="2" charset="0"/>
                <a:ea typeface="+mn-ea"/>
                <a:cs typeface="+mn-cs"/>
              </a:rPr>
              <a:t>tidal volumes 10 mL/kg </a:t>
            </a:r>
          </a:p>
          <a:p>
            <a:pPr marL="0" marR="0" lvl="0" indent="0" defTabSz="914400" rtl="0" eaLnBrk="1" fontAlgn="auto" latinLnBrk="0" hangingPunct="1">
              <a:spcBef>
                <a:spcPts val="0"/>
              </a:spcBef>
              <a:spcAft>
                <a:spcPts val="0"/>
              </a:spcAft>
              <a:buClr>
                <a:srgbClr val="1191FA"/>
              </a:buClr>
              <a:buSzPct val="90000"/>
              <a:buFont typeface="+mj-lt"/>
              <a:buNone/>
              <a:tabLst/>
              <a:defRPr/>
            </a:pPr>
            <a:r>
              <a:rPr kumimoji="0" lang="en-GB" sz="1600" i="0" u="none" strike="noStrike" kern="1200" cap="none" spc="0" normalizeH="0" baseline="0" noProof="0" dirty="0">
                <a:ln>
                  <a:noFill/>
                </a:ln>
                <a:solidFill>
                  <a:srgbClr val="1191FA"/>
                </a:solidFill>
                <a:effectLst/>
                <a:uLnTx/>
                <a:uFillTx/>
                <a:latin typeface="Times" pitchFamily="2" charset="0"/>
                <a:ea typeface="+mn-ea"/>
                <a:cs typeface="+mn-cs"/>
              </a:rPr>
              <a:t>FiO2 21% </a:t>
            </a:r>
          </a:p>
          <a:p>
            <a:pPr marL="0" marR="0" lvl="0" indent="0" defTabSz="914400" rtl="0" eaLnBrk="1" fontAlgn="auto" latinLnBrk="0" hangingPunct="1">
              <a:spcBef>
                <a:spcPts val="0"/>
              </a:spcBef>
              <a:spcAft>
                <a:spcPts val="0"/>
              </a:spcAft>
              <a:buClr>
                <a:srgbClr val="1191FA"/>
              </a:buClr>
              <a:buSzPct val="90000"/>
              <a:buFont typeface="+mj-lt"/>
              <a:buNone/>
              <a:tabLst/>
              <a:defRPr/>
            </a:pPr>
            <a:r>
              <a:rPr lang="en-GB" sz="1600" dirty="0">
                <a:solidFill>
                  <a:srgbClr val="1191FA"/>
                </a:solidFill>
                <a:latin typeface="Times" pitchFamily="2" charset="0"/>
              </a:rPr>
              <a:t>r</a:t>
            </a:r>
            <a:r>
              <a:rPr kumimoji="0" lang="en-GB" sz="1600" i="0" u="none" strike="noStrike" kern="1200" cap="none" spc="0" normalizeH="0" baseline="0" noProof="0" dirty="0" err="1">
                <a:ln>
                  <a:noFill/>
                </a:ln>
                <a:solidFill>
                  <a:srgbClr val="1191FA"/>
                </a:solidFill>
                <a:effectLst/>
                <a:uLnTx/>
                <a:uFillTx/>
                <a:latin typeface="Times" pitchFamily="2" charset="0"/>
                <a:ea typeface="+mn-ea"/>
                <a:cs typeface="+mn-cs"/>
              </a:rPr>
              <a:t>espiratory</a:t>
            </a:r>
            <a:r>
              <a:rPr kumimoji="0" lang="en-GB" sz="1600" i="0" u="none" strike="noStrike" kern="1200" cap="none" spc="0" normalizeH="0" baseline="0" noProof="0" dirty="0">
                <a:ln>
                  <a:noFill/>
                </a:ln>
                <a:solidFill>
                  <a:srgbClr val="1191FA"/>
                </a:solidFill>
                <a:effectLst/>
                <a:uLnTx/>
                <a:uFillTx/>
                <a:latin typeface="Times" pitchFamily="2" charset="0"/>
                <a:ea typeface="+mn-ea"/>
                <a:cs typeface="+mn-cs"/>
              </a:rPr>
              <a:t> rate required for EtCO2 of 36–38 mmHg</a:t>
            </a:r>
          </a:p>
          <a:p>
            <a:pPr marL="0" marR="0" lvl="0" indent="0" defTabSz="914400" rtl="0" eaLnBrk="1" fontAlgn="auto" latinLnBrk="0" hangingPunct="1">
              <a:spcBef>
                <a:spcPts val="0"/>
              </a:spcBef>
              <a:spcAft>
                <a:spcPts val="0"/>
              </a:spcAft>
              <a:buClr>
                <a:srgbClr val="1191FA"/>
              </a:buClr>
              <a:buSzPct val="90000"/>
              <a:buFont typeface="+mj-lt"/>
              <a:buNone/>
              <a:tabLst/>
              <a:defRPr/>
            </a:pPr>
            <a:r>
              <a:rPr kumimoji="0" lang="en-GB" sz="1600" i="0" u="none" strike="noStrike" kern="1200" cap="none" spc="0" normalizeH="0" baseline="0" noProof="0" dirty="0">
                <a:ln>
                  <a:noFill/>
                </a:ln>
                <a:solidFill>
                  <a:srgbClr val="1191FA"/>
                </a:solidFill>
                <a:effectLst/>
                <a:uLnTx/>
                <a:uFillTx/>
                <a:latin typeface="Times" pitchFamily="2" charset="0"/>
                <a:ea typeface="+mn-ea"/>
                <a:cs typeface="+mn-cs"/>
              </a:rPr>
              <a:t>PEEP 5 cmH2O</a:t>
            </a:r>
          </a:p>
          <a:p>
            <a:pPr marL="0" marR="0" lvl="0" indent="0" defTabSz="914400" rtl="0" eaLnBrk="1" fontAlgn="auto" latinLnBrk="0" hangingPunct="1">
              <a:spcBef>
                <a:spcPts val="0"/>
              </a:spcBef>
              <a:spcAft>
                <a:spcPts val="0"/>
              </a:spcAft>
              <a:buClr>
                <a:srgbClr val="1191FA"/>
              </a:buClr>
              <a:buSzPct val="90000"/>
              <a:buFont typeface="+mj-lt"/>
              <a:buNone/>
              <a:tabLst/>
              <a:defRPr/>
            </a:pPr>
            <a:r>
              <a:rPr kumimoji="0" lang="en-GB" sz="1600" i="0" u="none" strike="noStrike" kern="1200" cap="none" spc="0" normalizeH="0" baseline="0" noProof="0" dirty="0">
                <a:ln>
                  <a:noFill/>
                </a:ln>
                <a:solidFill>
                  <a:srgbClr val="1191FA"/>
                </a:solidFill>
                <a:effectLst/>
                <a:uLnTx/>
                <a:uFillTx/>
                <a:latin typeface="Times" pitchFamily="2" charset="0"/>
                <a:ea typeface="+mn-ea"/>
                <a:cs typeface="+mn-cs"/>
              </a:rPr>
              <a:t>I:E ratio 1:3 (to maximize lower pressure expiratory time)</a:t>
            </a:r>
          </a:p>
          <a:p>
            <a:endParaRPr lang="en-NL" dirty="0"/>
          </a:p>
        </p:txBody>
      </p:sp>
      <p:sp>
        <p:nvSpPr>
          <p:cNvPr id="6" name="TextBox 5">
            <a:extLst>
              <a:ext uri="{FF2B5EF4-FFF2-40B4-BE49-F238E27FC236}">
                <a16:creationId xmlns:a16="http://schemas.microsoft.com/office/drawing/2014/main" id="{DA7C5FE9-7627-E4C8-3715-A63D5FD126CF}"/>
              </a:ext>
            </a:extLst>
          </p:cNvPr>
          <p:cNvSpPr txBox="1"/>
          <p:nvPr/>
        </p:nvSpPr>
        <p:spPr>
          <a:xfrm>
            <a:off x="266489" y="2867025"/>
            <a:ext cx="5960125" cy="1569660"/>
          </a:xfrm>
          <a:prstGeom prst="rect">
            <a:avLst/>
          </a:prstGeom>
          <a:noFill/>
        </p:spPr>
        <p:txBody>
          <a:bodyPr wrap="square" rtlCol="0">
            <a:spAutoFit/>
          </a:bodyPr>
          <a:lstStyle/>
          <a:p>
            <a:r>
              <a:rPr lang="en-GB" sz="1600" b="1" dirty="0">
                <a:solidFill>
                  <a:schemeClr val="tx1">
                    <a:lumMod val="60000"/>
                    <a:lumOff val="40000"/>
                  </a:schemeClr>
                </a:solidFill>
                <a:effectLst/>
                <a:latin typeface="Times" pitchFamily="2" charset="0"/>
              </a:rPr>
              <a:t>Low Vt protocol</a:t>
            </a:r>
          </a:p>
          <a:p>
            <a:r>
              <a:rPr lang="en-GB" sz="1600" dirty="0">
                <a:solidFill>
                  <a:schemeClr val="tx1">
                    <a:lumMod val="60000"/>
                    <a:lumOff val="40000"/>
                  </a:schemeClr>
                </a:solidFill>
                <a:effectLst/>
                <a:latin typeface="Times" pitchFamily="2" charset="0"/>
              </a:rPr>
              <a:t>tidal volumes 6 mL/kg</a:t>
            </a:r>
          </a:p>
          <a:p>
            <a:r>
              <a:rPr lang="en-GB" sz="1600" dirty="0">
                <a:solidFill>
                  <a:schemeClr val="tx1">
                    <a:lumMod val="60000"/>
                    <a:lumOff val="40000"/>
                  </a:schemeClr>
                </a:solidFill>
                <a:effectLst/>
                <a:latin typeface="Times" pitchFamily="2" charset="0"/>
              </a:rPr>
              <a:t>FiO2 21%</a:t>
            </a:r>
          </a:p>
          <a:p>
            <a:r>
              <a:rPr lang="en-GB" sz="1600" dirty="0">
                <a:solidFill>
                  <a:schemeClr val="tx1">
                    <a:lumMod val="60000"/>
                    <a:lumOff val="40000"/>
                  </a:schemeClr>
                </a:solidFill>
                <a:effectLst/>
                <a:latin typeface="Times" pitchFamily="2" charset="0"/>
              </a:rPr>
              <a:t>respiratory rate required for EtCO2 of 36–38 mmHg</a:t>
            </a:r>
            <a:endParaRPr lang="en-GB" sz="1600" dirty="0">
              <a:solidFill>
                <a:schemeClr val="tx1">
                  <a:lumMod val="60000"/>
                  <a:lumOff val="40000"/>
                </a:schemeClr>
              </a:solidFill>
              <a:latin typeface="Times" pitchFamily="2" charset="0"/>
            </a:endParaRPr>
          </a:p>
          <a:p>
            <a:r>
              <a:rPr lang="en-GB" sz="1600" dirty="0">
                <a:solidFill>
                  <a:schemeClr val="tx1">
                    <a:lumMod val="60000"/>
                    <a:lumOff val="40000"/>
                  </a:schemeClr>
                </a:solidFill>
                <a:effectLst/>
                <a:latin typeface="Times" pitchFamily="2" charset="0"/>
              </a:rPr>
              <a:t>PEEP 5 cm H2O</a:t>
            </a:r>
          </a:p>
          <a:p>
            <a:r>
              <a:rPr lang="en-GB" sz="1600" dirty="0">
                <a:solidFill>
                  <a:schemeClr val="tx1">
                    <a:lumMod val="60000"/>
                    <a:lumOff val="40000"/>
                  </a:schemeClr>
                </a:solidFill>
                <a:effectLst/>
                <a:latin typeface="Times" pitchFamily="2" charset="0"/>
              </a:rPr>
              <a:t>I:E ratio 1:2</a:t>
            </a:r>
          </a:p>
        </p:txBody>
      </p:sp>
    </p:spTree>
    <p:extLst>
      <p:ext uri="{BB962C8B-B14F-4D97-AF65-F5344CB8AC3E}">
        <p14:creationId xmlns:p14="http://schemas.microsoft.com/office/powerpoint/2010/main" val="387416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E1237-A2B0-FA52-6EE1-0D241F7B6C62}"/>
              </a:ext>
            </a:extLst>
          </p:cNvPr>
          <p:cNvSpPr>
            <a:spLocks noGrp="1"/>
          </p:cNvSpPr>
          <p:nvPr>
            <p:ph type="title"/>
          </p:nvPr>
        </p:nvSpPr>
        <p:spPr/>
        <p:txBody>
          <a:bodyPr/>
          <a:lstStyle/>
          <a:p>
            <a:endParaRPr lang="en-NL"/>
          </a:p>
        </p:txBody>
      </p:sp>
      <p:sp>
        <p:nvSpPr>
          <p:cNvPr id="3" name="Text Placeholder 2">
            <a:extLst>
              <a:ext uri="{FF2B5EF4-FFF2-40B4-BE49-F238E27FC236}">
                <a16:creationId xmlns:a16="http://schemas.microsoft.com/office/drawing/2014/main" id="{3375D5EB-E287-4258-0FA0-198982C68612}"/>
              </a:ext>
            </a:extLst>
          </p:cNvPr>
          <p:cNvSpPr>
            <a:spLocks noGrp="1"/>
          </p:cNvSpPr>
          <p:nvPr>
            <p:ph type="body" sz="quarter" idx="11"/>
          </p:nvPr>
        </p:nvSpPr>
        <p:spPr/>
        <p:txBody>
          <a:bodyPr/>
          <a:lstStyle/>
          <a:p>
            <a:endParaRPr lang="en-NL" dirty="0"/>
          </a:p>
        </p:txBody>
      </p:sp>
      <p:sp>
        <p:nvSpPr>
          <p:cNvPr id="4" name="Slide Number Placeholder 3">
            <a:extLst>
              <a:ext uri="{FF2B5EF4-FFF2-40B4-BE49-F238E27FC236}">
                <a16:creationId xmlns:a16="http://schemas.microsoft.com/office/drawing/2014/main" id="{2D134858-4F1D-8DF1-40DF-0CB5CCB85743}"/>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5" name="Picture 4">
            <a:extLst>
              <a:ext uri="{FF2B5EF4-FFF2-40B4-BE49-F238E27FC236}">
                <a16:creationId xmlns:a16="http://schemas.microsoft.com/office/drawing/2014/main" id="{6CF01D09-5BD6-53A6-3527-1421848AF644}"/>
              </a:ext>
            </a:extLst>
          </p:cNvPr>
          <p:cNvPicPr>
            <a:picLocks noChangeAspect="1"/>
          </p:cNvPicPr>
          <p:nvPr/>
        </p:nvPicPr>
        <p:blipFill>
          <a:blip r:embed="rId2"/>
          <a:stretch>
            <a:fillRect/>
          </a:stretch>
        </p:blipFill>
        <p:spPr>
          <a:xfrm>
            <a:off x="3060290" y="283461"/>
            <a:ext cx="4983507" cy="5907867"/>
          </a:xfrm>
          <a:prstGeom prst="rect">
            <a:avLst/>
          </a:prstGeom>
        </p:spPr>
      </p:pic>
    </p:spTree>
    <p:extLst>
      <p:ext uri="{BB962C8B-B14F-4D97-AF65-F5344CB8AC3E}">
        <p14:creationId xmlns:p14="http://schemas.microsoft.com/office/powerpoint/2010/main" val="141118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F3DE8E-098C-D963-4818-CDAA5EBD39D1}"/>
              </a:ext>
            </a:extLst>
          </p:cNvPr>
          <p:cNvSpPr>
            <a:spLocks noGrp="1"/>
          </p:cNvSpPr>
          <p:nvPr>
            <p:ph type="title"/>
          </p:nvPr>
        </p:nvSpPr>
        <p:spPr/>
        <p:txBody>
          <a:bodyPr/>
          <a:lstStyle/>
          <a:p>
            <a:endParaRPr lang="en-NL"/>
          </a:p>
        </p:txBody>
      </p:sp>
      <p:sp>
        <p:nvSpPr>
          <p:cNvPr id="8" name="Text Placeholder 7">
            <a:extLst>
              <a:ext uri="{FF2B5EF4-FFF2-40B4-BE49-F238E27FC236}">
                <a16:creationId xmlns:a16="http://schemas.microsoft.com/office/drawing/2014/main" id="{686C539B-B626-3680-B7E3-FBBDE29476AE}"/>
              </a:ext>
            </a:extLst>
          </p:cNvPr>
          <p:cNvSpPr>
            <a:spLocks noGrp="1"/>
          </p:cNvSpPr>
          <p:nvPr>
            <p:ph type="body" sz="quarter" idx="10"/>
          </p:nvPr>
        </p:nvSpPr>
        <p:spPr/>
        <p:txBody>
          <a:bodyPr/>
          <a:lstStyle/>
          <a:p>
            <a:r>
              <a:rPr lang="en-NL" dirty="0"/>
              <a:t>Inclusion criteria</a:t>
            </a:r>
          </a:p>
          <a:p>
            <a:endParaRPr lang="en-NL" dirty="0"/>
          </a:p>
          <a:p>
            <a:endParaRPr lang="en-NL" dirty="0"/>
          </a:p>
          <a:p>
            <a:r>
              <a:rPr lang="en-GB" b="0" dirty="0"/>
              <a:t>A</a:t>
            </a:r>
            <a:r>
              <a:rPr lang="en-NL" b="0" dirty="0"/>
              <a:t>ny 0-17 years old Fontan patient that were presenting as outpatients to undergo a cardiac catheterization  (diagnostis or interventional) with GA</a:t>
            </a:r>
          </a:p>
          <a:p>
            <a:endParaRPr lang="en-NL" dirty="0"/>
          </a:p>
        </p:txBody>
      </p:sp>
      <p:sp>
        <p:nvSpPr>
          <p:cNvPr id="9" name="Text Placeholder 8">
            <a:extLst>
              <a:ext uri="{FF2B5EF4-FFF2-40B4-BE49-F238E27FC236}">
                <a16:creationId xmlns:a16="http://schemas.microsoft.com/office/drawing/2014/main" id="{7D65229D-9C02-25D5-E2E2-3B1CD29CF317}"/>
              </a:ext>
            </a:extLst>
          </p:cNvPr>
          <p:cNvSpPr>
            <a:spLocks noGrp="1"/>
          </p:cNvSpPr>
          <p:nvPr>
            <p:ph type="body" sz="quarter" idx="11"/>
          </p:nvPr>
        </p:nvSpPr>
        <p:spPr/>
        <p:txBody>
          <a:bodyPr/>
          <a:lstStyle/>
          <a:p>
            <a:r>
              <a:rPr lang="en-NL" dirty="0"/>
              <a:t>Exclusion criteria</a:t>
            </a:r>
          </a:p>
          <a:p>
            <a:endParaRPr lang="en-NL" dirty="0"/>
          </a:p>
          <a:p>
            <a:pPr>
              <a:lnSpc>
                <a:spcPct val="150000"/>
              </a:lnSpc>
            </a:pPr>
            <a:r>
              <a:rPr lang="en-GB" b="0" dirty="0"/>
              <a:t>U</a:t>
            </a:r>
            <a:r>
              <a:rPr lang="en-NL" b="0" dirty="0"/>
              <a:t>rgent/emergent procedure</a:t>
            </a:r>
          </a:p>
          <a:p>
            <a:pPr>
              <a:lnSpc>
                <a:spcPct val="150000"/>
              </a:lnSpc>
            </a:pPr>
            <a:r>
              <a:rPr lang="en-GB" b="0" dirty="0"/>
              <a:t>S</a:t>
            </a:r>
            <a:r>
              <a:rPr lang="en-NL" b="0" dirty="0"/>
              <a:t>pontaneus vebtialtion</a:t>
            </a:r>
          </a:p>
          <a:p>
            <a:pPr>
              <a:lnSpc>
                <a:spcPct val="150000"/>
              </a:lnSpc>
            </a:pPr>
            <a:r>
              <a:rPr lang="en-GB" b="0" dirty="0"/>
              <a:t>P</a:t>
            </a:r>
            <a:r>
              <a:rPr lang="en-NL" b="0" dirty="0"/>
              <a:t>regnancy</a:t>
            </a:r>
          </a:p>
          <a:p>
            <a:pPr>
              <a:lnSpc>
                <a:spcPct val="150000"/>
              </a:lnSpc>
            </a:pPr>
            <a:r>
              <a:rPr lang="en-NL" b="0" dirty="0"/>
              <a:t>&lt;6 weeks postop from Fontan completion surgery</a:t>
            </a:r>
          </a:p>
          <a:p>
            <a:pPr>
              <a:lnSpc>
                <a:spcPct val="150000"/>
              </a:lnSpc>
            </a:pPr>
            <a:r>
              <a:rPr lang="en-GB" b="0" dirty="0"/>
              <a:t>I</a:t>
            </a:r>
            <a:r>
              <a:rPr lang="en-NL" b="0" dirty="0"/>
              <a:t>ntrinsic pulmonary disease</a:t>
            </a:r>
          </a:p>
          <a:p>
            <a:pPr>
              <a:lnSpc>
                <a:spcPct val="150000"/>
              </a:lnSpc>
            </a:pPr>
            <a:r>
              <a:rPr lang="en-NL" b="0" dirty="0"/>
              <a:t>Fonten completion &gt;7years of age</a:t>
            </a:r>
          </a:p>
        </p:txBody>
      </p:sp>
      <p:sp>
        <p:nvSpPr>
          <p:cNvPr id="6" name="Slide Number Placeholder 5">
            <a:extLst>
              <a:ext uri="{FF2B5EF4-FFF2-40B4-BE49-F238E27FC236}">
                <a16:creationId xmlns:a16="http://schemas.microsoft.com/office/drawing/2014/main" id="{7F562A90-7687-08D8-2BD3-F0F4E48DA702}"/>
              </a:ext>
            </a:extLst>
          </p:cNvPr>
          <p:cNvSpPr>
            <a:spLocks noGrp="1"/>
          </p:cNvSpPr>
          <p:nvPr>
            <p:ph type="sldNum" sz="quarter" idx="12"/>
          </p:nvPr>
        </p:nvSpPr>
        <p:spPr/>
        <p:txBody>
          <a:bodyPr/>
          <a:lstStyle/>
          <a:p>
            <a:fld id="{5A195573-6125-40C3-AA0C-3AC6CFB9F86B}" type="slidenum">
              <a:rPr lang="en-US" smtClean="0"/>
              <a:pPr/>
              <a:t>9</a:t>
            </a:fld>
            <a:endParaRPr lang="en-US" dirty="0"/>
          </a:p>
        </p:txBody>
      </p:sp>
    </p:spTree>
    <p:extLst>
      <p:ext uri="{BB962C8B-B14F-4D97-AF65-F5344CB8AC3E}">
        <p14:creationId xmlns:p14="http://schemas.microsoft.com/office/powerpoint/2010/main" val="769400914"/>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NL_Model.pptx" id="{12767227-42DC-454E-A27E-98C1742A1195}" vid="{631F47D9-022E-45AB-8ED8-9DB6277112A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F0FC7-6737-401F-991F-941E2666EBEC}">
  <ds:schemaRefs>
    <ds:schemaRef ds:uri="http://schemas.microsoft.com/sharepoint/events"/>
  </ds:schemaRefs>
</ds:datastoreItem>
</file>

<file path=customXml/itemProps2.xml><?xml version="1.0" encoding="utf-8"?>
<ds:datastoreItem xmlns:ds="http://schemas.openxmlformats.org/officeDocument/2006/customXml" ds:itemID="{AB00FE86-D62A-47F7-9313-7ABCAA5CF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77B70A-F375-400E-A6ED-D31A5FB408A3}">
  <ds:schemaRefs>
    <ds:schemaRef ds:uri="http://schemas.microsoft.com/office/2006/metadata/properties"/>
    <ds:schemaRef ds:uri="http://schemas.microsoft.com/office/infopath/2007/PartnerControls"/>
    <ds:schemaRef ds:uri="f74d2d8a-6185-4c45-bf89-6548405645ca"/>
  </ds:schemaRefs>
</ds:datastoreItem>
</file>

<file path=customXml/itemProps4.xml><?xml version="1.0" encoding="utf-8"?>
<ds:datastoreItem xmlns:ds="http://schemas.openxmlformats.org/officeDocument/2006/customXml" ds:itemID="{22C1B0DE-6F5B-4099-A914-2C9338C6CC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542</TotalTime>
  <Words>755</Words>
  <Application>Microsoft Office PowerPoint</Application>
  <PresentationFormat>Breedbeeld</PresentationFormat>
  <Paragraphs>146</Paragraphs>
  <Slides>17</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17</vt:i4>
      </vt:variant>
    </vt:vector>
  </HeadingPairs>
  <TitlesOfParts>
    <vt:vector size="26" baseType="lpstr">
      <vt:lpstr>Arial</vt:lpstr>
      <vt:lpstr>Calibri</vt:lpstr>
      <vt:lpstr>Helvetica</vt:lpstr>
      <vt:lpstr>Helvetica</vt:lpstr>
      <vt:lpstr>Merriweather Sans</vt:lpstr>
      <vt:lpstr>Open Sans</vt:lpstr>
      <vt:lpstr>system-ui</vt:lpstr>
      <vt:lpstr>Times</vt:lpstr>
      <vt:lpstr>WKZ PowerPoint NL</vt:lpstr>
      <vt:lpstr>Journal club PICU</vt:lpstr>
      <vt:lpstr>Normal heart circulation vs. Fontan circulation</vt:lpstr>
      <vt:lpstr>PowerPoint-presentatie</vt:lpstr>
      <vt:lpstr>Fontan physiology: key features</vt:lpstr>
      <vt:lpstr>Why Ventilation Strategy Matters</vt:lpstr>
      <vt:lpstr>And the question is…</vt:lpstr>
      <vt:lpstr>Study design</vt:lpstr>
      <vt:lpstr>PowerPoint-presentatie</vt:lpstr>
      <vt:lpstr>PowerPoint-presentatie</vt:lpstr>
      <vt:lpstr>Demographics of 30 patients included </vt:lpstr>
      <vt:lpstr>Results</vt:lpstr>
      <vt:lpstr>No difference was found in primary or secondary outcomes     </vt:lpstr>
      <vt:lpstr>   </vt:lpstr>
      <vt:lpstr>PowerPoint-presentatie</vt:lpstr>
      <vt:lpstr>Thoughts</vt:lpstr>
      <vt:lpstr>Implicaties voor de PICU WKZ</vt:lpstr>
      <vt:lpstr>PowerPoint-presentatie</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PICU</dc:title>
  <dc:creator>Wagenberg, L. van (Linda)</dc:creator>
  <cp:lastModifiedBy>Wilde, J. de (Joke)</cp:lastModifiedBy>
  <cp:revision>33</cp:revision>
  <dcterms:created xsi:type="dcterms:W3CDTF">2024-04-30T19:57:19Z</dcterms:created>
  <dcterms:modified xsi:type="dcterms:W3CDTF">2026-03-02T07:13:32Z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