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59" r:id="rId5"/>
    <p:sldId id="260" r:id="rId6"/>
    <p:sldId id="261" r:id="rId7"/>
    <p:sldId id="262" r:id="rId8"/>
    <p:sldId id="263" r:id="rId9"/>
    <p:sldId id="265" r:id="rId10"/>
    <p:sldId id="266" r:id="rId11"/>
    <p:sldId id="268" r:id="rId12"/>
    <p:sldId id="264" r:id="rId13"/>
    <p:sldId id="267"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78" d="100"/>
          <a:sy n="78" d="100"/>
        </p:scale>
        <p:origin x="78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C542CB-9BD2-4B85-83F2-F808C5EC03B6}" type="datetimeFigureOut">
              <a:rPr lang="nl-NL" smtClean="0"/>
              <a:t>5-5-2026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26C639-A57E-4529-A96C-9C2CB5274BCC}" type="slidenum">
              <a:rPr lang="nl-NL" smtClean="0"/>
              <a:t>‹nr.›</a:t>
            </a:fld>
            <a:endParaRPr lang="nl-NL"/>
          </a:p>
        </p:txBody>
      </p:sp>
    </p:spTree>
    <p:extLst>
      <p:ext uri="{BB962C8B-B14F-4D97-AF65-F5344CB8AC3E}">
        <p14:creationId xmlns:p14="http://schemas.microsoft.com/office/powerpoint/2010/main" val="4104331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Landen: USA, Canada, </a:t>
            </a:r>
            <a:r>
              <a:rPr lang="nl-NL" dirty="0" err="1"/>
              <a:t>Italie</a:t>
            </a:r>
            <a:r>
              <a:rPr lang="nl-NL" dirty="0"/>
              <a:t>, Oostenrijk, Spanje, Engeland, </a:t>
            </a:r>
            <a:r>
              <a:rPr lang="nl-NL" dirty="0" err="1"/>
              <a:t>Australie</a:t>
            </a:r>
            <a:r>
              <a:rPr lang="nl-NL" dirty="0"/>
              <a:t>, Japan, Qatar, Frankrijk, </a:t>
            </a:r>
          </a:p>
        </p:txBody>
      </p:sp>
      <p:sp>
        <p:nvSpPr>
          <p:cNvPr id="4" name="Tijdelijke aanduiding voor dianummer 3"/>
          <p:cNvSpPr>
            <a:spLocks noGrp="1"/>
          </p:cNvSpPr>
          <p:nvPr>
            <p:ph type="sldNum" sz="quarter" idx="5"/>
          </p:nvPr>
        </p:nvSpPr>
        <p:spPr/>
        <p:txBody>
          <a:bodyPr/>
          <a:lstStyle/>
          <a:p>
            <a:fld id="{1626C639-A57E-4529-A96C-9C2CB5274BCC}" type="slidenum">
              <a:rPr lang="nl-NL" smtClean="0"/>
              <a:t>4</a:t>
            </a:fld>
            <a:endParaRPr lang="nl-NL"/>
          </a:p>
        </p:txBody>
      </p:sp>
    </p:spTree>
    <p:extLst>
      <p:ext uri="{BB962C8B-B14F-4D97-AF65-F5344CB8AC3E}">
        <p14:creationId xmlns:p14="http://schemas.microsoft.com/office/powerpoint/2010/main" val="41770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PRISM </a:t>
            </a:r>
            <a:r>
              <a:rPr lang="nl-NL" dirty="0" err="1"/>
              <a:t>ped</a:t>
            </a:r>
            <a:r>
              <a:rPr lang="nl-NL" dirty="0"/>
              <a:t> risk of </a:t>
            </a:r>
            <a:r>
              <a:rPr lang="nl-NL" dirty="0" err="1"/>
              <a:t>mortality</a:t>
            </a:r>
            <a:endParaRPr lang="nl-NL" dirty="0"/>
          </a:p>
          <a:p>
            <a:r>
              <a:rPr lang="nl-NL" dirty="0"/>
              <a:t>PELOD </a:t>
            </a:r>
            <a:r>
              <a:rPr lang="nl-NL" dirty="0" err="1"/>
              <a:t>ped</a:t>
            </a:r>
            <a:r>
              <a:rPr lang="nl-NL" dirty="0"/>
              <a:t> </a:t>
            </a:r>
            <a:r>
              <a:rPr lang="nl-NL" dirty="0" err="1"/>
              <a:t>logistic</a:t>
            </a:r>
            <a:r>
              <a:rPr lang="nl-NL" dirty="0"/>
              <a:t> </a:t>
            </a:r>
            <a:r>
              <a:rPr lang="nl-NL" dirty="0" err="1"/>
              <a:t>organ</a:t>
            </a:r>
            <a:r>
              <a:rPr lang="nl-NL" dirty="0"/>
              <a:t> </a:t>
            </a:r>
            <a:r>
              <a:rPr lang="nl-NL" dirty="0" err="1"/>
              <a:t>dysfunction</a:t>
            </a:r>
            <a:endParaRPr lang="nl-NL" dirty="0"/>
          </a:p>
          <a:p>
            <a:r>
              <a:rPr lang="nl-NL" dirty="0"/>
              <a:t>VIS </a:t>
            </a:r>
            <a:r>
              <a:rPr lang="nl-NL" dirty="0" err="1"/>
              <a:t>vasoactive</a:t>
            </a:r>
            <a:r>
              <a:rPr lang="nl-NL" dirty="0"/>
              <a:t> inotrope </a:t>
            </a:r>
            <a:r>
              <a:rPr lang="nl-NL" dirty="0" err="1"/>
              <a:t>scale</a:t>
            </a:r>
            <a:endParaRPr lang="nl-NL" dirty="0"/>
          </a:p>
        </p:txBody>
      </p:sp>
      <p:sp>
        <p:nvSpPr>
          <p:cNvPr id="4" name="Tijdelijke aanduiding voor dianummer 3"/>
          <p:cNvSpPr>
            <a:spLocks noGrp="1"/>
          </p:cNvSpPr>
          <p:nvPr>
            <p:ph type="sldNum" sz="quarter" idx="5"/>
          </p:nvPr>
        </p:nvSpPr>
        <p:spPr/>
        <p:txBody>
          <a:bodyPr/>
          <a:lstStyle/>
          <a:p>
            <a:fld id="{1626C639-A57E-4529-A96C-9C2CB5274BCC}" type="slidenum">
              <a:rPr lang="nl-NL" smtClean="0"/>
              <a:t>5</a:t>
            </a:fld>
            <a:endParaRPr lang="nl-NL"/>
          </a:p>
        </p:txBody>
      </p:sp>
    </p:spTree>
    <p:extLst>
      <p:ext uri="{BB962C8B-B14F-4D97-AF65-F5344CB8AC3E}">
        <p14:creationId xmlns:p14="http://schemas.microsoft.com/office/powerpoint/2010/main" val="3126186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48 uur is meer of zelfde vasoactieve medicatie indicatie dat er sprake kan zijn van </a:t>
            </a:r>
            <a:r>
              <a:rPr lang="nl-NL" dirty="0" err="1"/>
              <a:t>dialy</a:t>
            </a:r>
            <a:r>
              <a:rPr lang="nl-NL" dirty="0"/>
              <a:t> trauma? Dus te negatief trekken en hierbij langdurige / meer support nodig – wellicht nadelig voor patiënt? Meestal is patiënt na 48 uur namelijk wel stabieler door vullingen en behandeling. </a:t>
            </a:r>
          </a:p>
          <a:p>
            <a:endParaRPr lang="nl-NL" dirty="0"/>
          </a:p>
        </p:txBody>
      </p:sp>
      <p:sp>
        <p:nvSpPr>
          <p:cNvPr id="4" name="Tijdelijke aanduiding voor dianummer 3"/>
          <p:cNvSpPr>
            <a:spLocks noGrp="1"/>
          </p:cNvSpPr>
          <p:nvPr>
            <p:ph type="sldNum" sz="quarter" idx="5"/>
          </p:nvPr>
        </p:nvSpPr>
        <p:spPr/>
        <p:txBody>
          <a:bodyPr/>
          <a:lstStyle/>
          <a:p>
            <a:fld id="{1626C639-A57E-4529-A96C-9C2CB5274BCC}" type="slidenum">
              <a:rPr lang="nl-NL" smtClean="0"/>
              <a:t>6</a:t>
            </a:fld>
            <a:endParaRPr lang="nl-NL"/>
          </a:p>
        </p:txBody>
      </p:sp>
    </p:spTree>
    <p:extLst>
      <p:ext uri="{BB962C8B-B14F-4D97-AF65-F5344CB8AC3E}">
        <p14:creationId xmlns:p14="http://schemas.microsoft.com/office/powerpoint/2010/main" val="2553551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LOS </a:t>
            </a:r>
            <a:r>
              <a:rPr lang="nl-NL" dirty="0" err="1"/>
              <a:t>Length</a:t>
            </a:r>
            <a:r>
              <a:rPr lang="nl-NL" dirty="0"/>
              <a:t> of </a:t>
            </a:r>
            <a:r>
              <a:rPr lang="nl-NL" dirty="0" err="1"/>
              <a:t>stay</a:t>
            </a:r>
            <a:endParaRPr lang="nl-NL" dirty="0"/>
          </a:p>
        </p:txBody>
      </p:sp>
      <p:sp>
        <p:nvSpPr>
          <p:cNvPr id="4" name="Tijdelijke aanduiding voor dianummer 3"/>
          <p:cNvSpPr>
            <a:spLocks noGrp="1"/>
          </p:cNvSpPr>
          <p:nvPr>
            <p:ph type="sldNum" sz="quarter" idx="5"/>
          </p:nvPr>
        </p:nvSpPr>
        <p:spPr/>
        <p:txBody>
          <a:bodyPr/>
          <a:lstStyle/>
          <a:p>
            <a:fld id="{1626C639-A57E-4529-A96C-9C2CB5274BCC}" type="slidenum">
              <a:rPr lang="nl-NL" smtClean="0"/>
              <a:t>7</a:t>
            </a:fld>
            <a:endParaRPr lang="nl-NL"/>
          </a:p>
        </p:txBody>
      </p:sp>
    </p:spTree>
    <p:extLst>
      <p:ext uri="{BB962C8B-B14F-4D97-AF65-F5344CB8AC3E}">
        <p14:creationId xmlns:p14="http://schemas.microsoft.com/office/powerpoint/2010/main" val="1851879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major adverse </a:t>
            </a:r>
            <a:r>
              <a:rPr lang="nl-NL" dirty="0" err="1"/>
              <a:t>kidney</a:t>
            </a:r>
            <a:r>
              <a:rPr lang="nl-NL" dirty="0"/>
              <a:t> event </a:t>
            </a:r>
            <a:r>
              <a:rPr lang="nl-NL" dirty="0" err="1"/>
              <a:t>within</a:t>
            </a:r>
            <a:r>
              <a:rPr lang="nl-NL" dirty="0"/>
              <a:t> 90 </a:t>
            </a:r>
            <a:r>
              <a:rPr lang="nl-NL" dirty="0" err="1"/>
              <a:t>days</a:t>
            </a:r>
            <a:r>
              <a:rPr lang="nl-NL" dirty="0"/>
              <a:t> na start CRRT</a:t>
            </a:r>
          </a:p>
          <a:p>
            <a:pPr lvl="1"/>
            <a:r>
              <a:rPr lang="nl-NL" dirty="0"/>
              <a:t>Overlijden</a:t>
            </a:r>
          </a:p>
          <a:p>
            <a:pPr lvl="1"/>
            <a:r>
              <a:rPr lang="nl-NL" dirty="0"/>
              <a:t>RTT afhankelijkheid</a:t>
            </a:r>
          </a:p>
          <a:p>
            <a:pPr lvl="1"/>
            <a:r>
              <a:rPr lang="nl-NL" dirty="0"/>
              <a:t>Persisterend nierfalen (&gt;25% afname in GFR vanaf baseline)</a:t>
            </a:r>
          </a:p>
          <a:p>
            <a:endParaRPr lang="nl-NL" dirty="0"/>
          </a:p>
        </p:txBody>
      </p:sp>
      <p:sp>
        <p:nvSpPr>
          <p:cNvPr id="4" name="Tijdelijke aanduiding voor dianummer 3"/>
          <p:cNvSpPr>
            <a:spLocks noGrp="1"/>
          </p:cNvSpPr>
          <p:nvPr>
            <p:ph type="sldNum" sz="quarter" idx="5"/>
          </p:nvPr>
        </p:nvSpPr>
        <p:spPr/>
        <p:txBody>
          <a:bodyPr/>
          <a:lstStyle/>
          <a:p>
            <a:fld id="{1626C639-A57E-4529-A96C-9C2CB5274BCC}" type="slidenum">
              <a:rPr lang="nl-NL" smtClean="0"/>
              <a:t>9</a:t>
            </a:fld>
            <a:endParaRPr lang="nl-NL"/>
          </a:p>
        </p:txBody>
      </p:sp>
    </p:spTree>
    <p:extLst>
      <p:ext uri="{BB962C8B-B14F-4D97-AF65-F5344CB8AC3E}">
        <p14:creationId xmlns:p14="http://schemas.microsoft.com/office/powerpoint/2010/main" val="4016945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 langer je vasoactieve medicatie nodig hebt tijdens CRRT – hoe groter de kans op MAKE 90 en hoe groter de kans op in </a:t>
            </a:r>
            <a:r>
              <a:rPr lang="nl-NL" dirty="0" err="1"/>
              <a:t>hospital</a:t>
            </a:r>
            <a:r>
              <a:rPr lang="nl-NL" dirty="0"/>
              <a:t> </a:t>
            </a:r>
            <a:r>
              <a:rPr lang="nl-NL" dirty="0" err="1"/>
              <a:t>mortality</a:t>
            </a:r>
            <a:r>
              <a:rPr lang="nl-NL" dirty="0"/>
              <a:t>.</a:t>
            </a:r>
          </a:p>
          <a:p>
            <a:r>
              <a:rPr lang="nl-NL" dirty="0"/>
              <a:t>Mogelijkheden </a:t>
            </a:r>
            <a:r>
              <a:rPr lang="nl-NL" dirty="0" err="1"/>
              <a:t>prognosticatie</a:t>
            </a:r>
            <a:r>
              <a:rPr lang="nl-NL" dirty="0"/>
              <a:t>? </a:t>
            </a:r>
          </a:p>
        </p:txBody>
      </p:sp>
      <p:sp>
        <p:nvSpPr>
          <p:cNvPr id="4" name="Tijdelijke aanduiding voor dianummer 3"/>
          <p:cNvSpPr>
            <a:spLocks noGrp="1"/>
          </p:cNvSpPr>
          <p:nvPr>
            <p:ph type="sldNum" sz="quarter" idx="5"/>
          </p:nvPr>
        </p:nvSpPr>
        <p:spPr/>
        <p:txBody>
          <a:bodyPr/>
          <a:lstStyle/>
          <a:p>
            <a:fld id="{1626C639-A57E-4529-A96C-9C2CB5274BCC}" type="slidenum">
              <a:rPr lang="nl-NL" smtClean="0"/>
              <a:t>13</a:t>
            </a:fld>
            <a:endParaRPr lang="nl-NL"/>
          </a:p>
        </p:txBody>
      </p:sp>
    </p:spTree>
    <p:extLst>
      <p:ext uri="{BB962C8B-B14F-4D97-AF65-F5344CB8AC3E}">
        <p14:creationId xmlns:p14="http://schemas.microsoft.com/office/powerpoint/2010/main" val="2569366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is voor alle patiënten, dus niet alleen septische patiënt, maar alle patiënten met CRRT op de PICU. Echter wel met vasoactieve medicatie, dus waarschijnlijk wel meer patiënten met een sepsis.</a:t>
            </a:r>
          </a:p>
        </p:txBody>
      </p:sp>
      <p:sp>
        <p:nvSpPr>
          <p:cNvPr id="4" name="Tijdelijke aanduiding voor dianummer 3"/>
          <p:cNvSpPr>
            <a:spLocks noGrp="1"/>
          </p:cNvSpPr>
          <p:nvPr>
            <p:ph type="sldNum" sz="quarter" idx="5"/>
          </p:nvPr>
        </p:nvSpPr>
        <p:spPr/>
        <p:txBody>
          <a:bodyPr/>
          <a:lstStyle/>
          <a:p>
            <a:fld id="{1626C639-A57E-4529-A96C-9C2CB5274BCC}" type="slidenum">
              <a:rPr lang="nl-NL" smtClean="0"/>
              <a:t>16</a:t>
            </a:fld>
            <a:endParaRPr lang="nl-NL"/>
          </a:p>
        </p:txBody>
      </p:sp>
    </p:spTree>
    <p:extLst>
      <p:ext uri="{BB962C8B-B14F-4D97-AF65-F5344CB8AC3E}">
        <p14:creationId xmlns:p14="http://schemas.microsoft.com/office/powerpoint/2010/main" val="23279763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nl-NL"/>
              <a:t>Klik om stijl te bewerken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CD43D641-A788-4066-90EC-920245294AE1}" type="datetimeFigureOut">
              <a:rPr lang="nl-NL" smtClean="0"/>
              <a:t>5-5-2026</a:t>
            </a:fld>
            <a:endParaRPr lang="nl-NL"/>
          </a:p>
        </p:txBody>
      </p:sp>
      <p:sp>
        <p:nvSpPr>
          <p:cNvPr id="5" name="Footer Placeholder 4"/>
          <p:cNvSpPr>
            <a:spLocks noGrp="1"/>
          </p:cNvSpPr>
          <p:nvPr>
            <p:ph type="ftr" sz="quarter" idx="11"/>
          </p:nvPr>
        </p:nvSpPr>
        <p:spPr>
          <a:xfrm>
            <a:off x="1371600" y="4323845"/>
            <a:ext cx="6400800" cy="365125"/>
          </a:xfrm>
        </p:spPr>
        <p:txBody>
          <a:bodyPr/>
          <a:lstStyle/>
          <a:p>
            <a:endParaRPr lang="nl-NL"/>
          </a:p>
        </p:txBody>
      </p:sp>
      <p:sp>
        <p:nvSpPr>
          <p:cNvPr id="6" name="Slide Number Placeholder 5"/>
          <p:cNvSpPr>
            <a:spLocks noGrp="1"/>
          </p:cNvSpPr>
          <p:nvPr>
            <p:ph type="sldNum" sz="quarter" idx="12"/>
          </p:nvPr>
        </p:nvSpPr>
        <p:spPr>
          <a:xfrm>
            <a:off x="8077200" y="1430866"/>
            <a:ext cx="2743200" cy="365125"/>
          </a:xfrm>
        </p:spPr>
        <p:txBody>
          <a:bodyPr/>
          <a:lstStyle/>
          <a:p>
            <a:fld id="{7652A125-F5CB-441F-8989-03155E421766}" type="slidenum">
              <a:rPr lang="nl-NL" smtClean="0"/>
              <a:t>‹nr.›</a:t>
            </a:fld>
            <a:endParaRPr lang="nl-NL"/>
          </a:p>
        </p:txBody>
      </p:sp>
    </p:spTree>
    <p:extLst>
      <p:ext uri="{BB962C8B-B14F-4D97-AF65-F5344CB8AC3E}">
        <p14:creationId xmlns:p14="http://schemas.microsoft.com/office/powerpoint/2010/main" val="3653554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D43D641-A788-4066-90EC-920245294AE1}" type="datetimeFigureOut">
              <a:rPr lang="nl-NL" smtClean="0"/>
              <a:t>5-5-2026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652A125-F5CB-441F-8989-03155E421766}" type="slidenum">
              <a:rPr lang="nl-NL" smtClean="0"/>
              <a:t>‹nr.›</a:t>
            </a:fld>
            <a:endParaRPr lang="nl-NL"/>
          </a:p>
        </p:txBody>
      </p:sp>
    </p:spTree>
    <p:extLst>
      <p:ext uri="{BB962C8B-B14F-4D97-AF65-F5344CB8AC3E}">
        <p14:creationId xmlns:p14="http://schemas.microsoft.com/office/powerpoint/2010/main" val="3973953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en bijschrif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nl-NL"/>
              <a:t>Klik om stijl te bewerken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D43D641-A788-4066-90EC-920245294AE1}" type="datetimeFigureOut">
              <a:rPr lang="nl-NL" smtClean="0"/>
              <a:t>5-5-2026</a:t>
            </a:fld>
            <a:endParaRPr lang="nl-NL"/>
          </a:p>
        </p:txBody>
      </p:sp>
      <p:sp>
        <p:nvSpPr>
          <p:cNvPr id="6" name="Footer Placeholder 5"/>
          <p:cNvSpPr>
            <a:spLocks noGrp="1"/>
          </p:cNvSpPr>
          <p:nvPr>
            <p:ph type="ftr" sz="quarter" idx="11"/>
          </p:nvPr>
        </p:nvSpPr>
        <p:spPr>
          <a:xfrm>
            <a:off x="685800" y="379941"/>
            <a:ext cx="6991492" cy="365125"/>
          </a:xfrm>
        </p:spPr>
        <p:txBody>
          <a:bodyPr/>
          <a:lstStyle/>
          <a:p>
            <a:endParaRPr lang="nl-NL"/>
          </a:p>
        </p:txBody>
      </p:sp>
      <p:sp>
        <p:nvSpPr>
          <p:cNvPr id="7" name="Slide Number Placeholder 6"/>
          <p:cNvSpPr>
            <a:spLocks noGrp="1"/>
          </p:cNvSpPr>
          <p:nvPr>
            <p:ph type="sldNum" sz="quarter" idx="12"/>
          </p:nvPr>
        </p:nvSpPr>
        <p:spPr>
          <a:xfrm>
            <a:off x="10862452" y="381000"/>
            <a:ext cx="643748" cy="365125"/>
          </a:xfrm>
        </p:spPr>
        <p:txBody>
          <a:bodyPr/>
          <a:lstStyle/>
          <a:p>
            <a:fld id="{7652A125-F5CB-441F-8989-03155E421766}" type="slidenum">
              <a:rPr lang="nl-NL" smtClean="0"/>
              <a:t>‹nr.›</a:t>
            </a:fld>
            <a:endParaRPr lang="nl-NL"/>
          </a:p>
        </p:txBody>
      </p:sp>
    </p:spTree>
    <p:extLst>
      <p:ext uri="{BB962C8B-B14F-4D97-AF65-F5344CB8AC3E}">
        <p14:creationId xmlns:p14="http://schemas.microsoft.com/office/powerpoint/2010/main" val="3807117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eraat met bijschrift">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nl-NL"/>
              <a:t>Klik om stijl te bewerken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D43D641-A788-4066-90EC-920245294AE1}" type="datetimeFigureOut">
              <a:rPr lang="nl-NL" smtClean="0"/>
              <a:t>5-5-2026</a:t>
            </a:fld>
            <a:endParaRPr lang="nl-NL"/>
          </a:p>
        </p:txBody>
      </p:sp>
      <p:sp>
        <p:nvSpPr>
          <p:cNvPr id="6" name="Footer Placeholder 5"/>
          <p:cNvSpPr>
            <a:spLocks noGrp="1"/>
          </p:cNvSpPr>
          <p:nvPr>
            <p:ph type="ftr" sz="quarter" idx="11"/>
          </p:nvPr>
        </p:nvSpPr>
        <p:spPr>
          <a:xfrm>
            <a:off x="685800" y="379941"/>
            <a:ext cx="6991492" cy="365125"/>
          </a:xfrm>
        </p:spPr>
        <p:txBody>
          <a:bodyPr/>
          <a:lstStyle/>
          <a:p>
            <a:endParaRPr lang="nl-NL"/>
          </a:p>
        </p:txBody>
      </p:sp>
      <p:sp>
        <p:nvSpPr>
          <p:cNvPr id="7" name="Slide Number Placeholder 6"/>
          <p:cNvSpPr>
            <a:spLocks noGrp="1"/>
          </p:cNvSpPr>
          <p:nvPr>
            <p:ph type="sldNum" sz="quarter" idx="12"/>
          </p:nvPr>
        </p:nvSpPr>
        <p:spPr>
          <a:xfrm>
            <a:off x="10862452" y="381000"/>
            <a:ext cx="643748" cy="365125"/>
          </a:xfrm>
        </p:spPr>
        <p:txBody>
          <a:bodyPr/>
          <a:lstStyle/>
          <a:p>
            <a:fld id="{7652A125-F5CB-441F-8989-03155E421766}" type="slidenum">
              <a:rPr lang="nl-NL" smtClean="0"/>
              <a:t>‹nr.›</a:t>
            </a:fld>
            <a:endParaRPr lang="nl-NL"/>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24266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amkaartj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nl-NL"/>
              <a:t>Klik om stijl te bewerken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CD43D641-A788-4066-90EC-920245294AE1}" type="datetimeFigureOut">
              <a:rPr lang="nl-NL" smtClean="0"/>
              <a:t>5-5-2026</a:t>
            </a:fld>
            <a:endParaRPr lang="nl-NL"/>
          </a:p>
        </p:txBody>
      </p:sp>
      <p:sp>
        <p:nvSpPr>
          <p:cNvPr id="6" name="Footer Placeholder 5"/>
          <p:cNvSpPr>
            <a:spLocks noGrp="1"/>
          </p:cNvSpPr>
          <p:nvPr>
            <p:ph type="ftr" sz="quarter" idx="11"/>
          </p:nvPr>
        </p:nvSpPr>
        <p:spPr>
          <a:xfrm>
            <a:off x="685800" y="378883"/>
            <a:ext cx="6991492" cy="365125"/>
          </a:xfrm>
        </p:spPr>
        <p:txBody>
          <a:bodyPr/>
          <a:lstStyle/>
          <a:p>
            <a:endParaRPr lang="nl-NL"/>
          </a:p>
        </p:txBody>
      </p:sp>
      <p:sp>
        <p:nvSpPr>
          <p:cNvPr id="7" name="Slide Number Placeholder 6"/>
          <p:cNvSpPr>
            <a:spLocks noGrp="1"/>
          </p:cNvSpPr>
          <p:nvPr>
            <p:ph type="sldNum" sz="quarter" idx="12"/>
          </p:nvPr>
        </p:nvSpPr>
        <p:spPr>
          <a:xfrm>
            <a:off x="10862452" y="381000"/>
            <a:ext cx="643748" cy="365125"/>
          </a:xfrm>
        </p:spPr>
        <p:txBody>
          <a:bodyPr/>
          <a:lstStyle/>
          <a:p>
            <a:fld id="{7652A125-F5CB-441F-8989-03155E421766}" type="slidenum">
              <a:rPr lang="nl-NL" smtClean="0"/>
              <a:t>‹nr.›</a:t>
            </a:fld>
            <a:endParaRPr lang="nl-NL"/>
          </a:p>
        </p:txBody>
      </p:sp>
    </p:spTree>
    <p:extLst>
      <p:ext uri="{BB962C8B-B14F-4D97-AF65-F5344CB8AC3E}">
        <p14:creationId xmlns:p14="http://schemas.microsoft.com/office/powerpoint/2010/main" val="1425382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nl-NL"/>
              <a:t>Klik om stijl te bewerken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CD43D641-A788-4066-90EC-920245294AE1}" type="datetimeFigureOut">
              <a:rPr lang="nl-NL" smtClean="0"/>
              <a:t>5-5-2026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7652A125-F5CB-441F-8989-03155E421766}" type="slidenum">
              <a:rPr lang="nl-NL" smtClean="0"/>
              <a:t>‹nr.›</a:t>
            </a:fld>
            <a:endParaRPr lang="nl-NL"/>
          </a:p>
        </p:txBody>
      </p:sp>
    </p:spTree>
    <p:extLst>
      <p:ext uri="{BB962C8B-B14F-4D97-AF65-F5344CB8AC3E}">
        <p14:creationId xmlns:p14="http://schemas.microsoft.com/office/powerpoint/2010/main" val="651183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nl-NL"/>
              <a:t>Klik om stijl te bewerken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CD43D641-A788-4066-90EC-920245294AE1}" type="datetimeFigureOut">
              <a:rPr lang="nl-NL" smtClean="0"/>
              <a:t>5-5-2026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7652A125-F5CB-441F-8989-03155E421766}" type="slidenum">
              <a:rPr lang="nl-NL" smtClean="0"/>
              <a:t>‹nr.›</a:t>
            </a:fld>
            <a:endParaRPr lang="nl-NL"/>
          </a:p>
        </p:txBody>
      </p:sp>
    </p:spTree>
    <p:extLst>
      <p:ext uri="{BB962C8B-B14F-4D97-AF65-F5344CB8AC3E}">
        <p14:creationId xmlns:p14="http://schemas.microsoft.com/office/powerpoint/2010/main" val="3044046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D43D641-A788-4066-90EC-920245294AE1}" type="datetimeFigureOut">
              <a:rPr lang="nl-NL" smtClean="0"/>
              <a:t>5-5-2026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652A125-F5CB-441F-8989-03155E421766}" type="slidenum">
              <a:rPr lang="nl-NL" smtClean="0"/>
              <a:t>‹nr.›</a:t>
            </a:fld>
            <a:endParaRPr lang="nl-NL"/>
          </a:p>
        </p:txBody>
      </p:sp>
    </p:spTree>
    <p:extLst>
      <p:ext uri="{BB962C8B-B14F-4D97-AF65-F5344CB8AC3E}">
        <p14:creationId xmlns:p14="http://schemas.microsoft.com/office/powerpoint/2010/main" val="1100430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CD43D641-A788-4066-90EC-920245294AE1}" type="datetimeFigureOut">
              <a:rPr lang="nl-NL" smtClean="0"/>
              <a:t>5-5-2026</a:t>
            </a:fld>
            <a:endParaRPr lang="nl-NL"/>
          </a:p>
        </p:txBody>
      </p:sp>
      <p:sp>
        <p:nvSpPr>
          <p:cNvPr id="5" name="Footer Placeholder 4"/>
          <p:cNvSpPr>
            <a:spLocks noGrp="1"/>
          </p:cNvSpPr>
          <p:nvPr>
            <p:ph type="ftr" sz="quarter" idx="11"/>
          </p:nvPr>
        </p:nvSpPr>
        <p:spPr>
          <a:xfrm>
            <a:off x="685800" y="381000"/>
            <a:ext cx="6991492" cy="365125"/>
          </a:xfrm>
        </p:spPr>
        <p:txBody>
          <a:bodyPr/>
          <a:lstStyle/>
          <a:p>
            <a:endParaRPr lang="nl-NL"/>
          </a:p>
        </p:txBody>
      </p:sp>
      <p:sp>
        <p:nvSpPr>
          <p:cNvPr id="6" name="Slide Number Placeholder 5"/>
          <p:cNvSpPr>
            <a:spLocks noGrp="1"/>
          </p:cNvSpPr>
          <p:nvPr>
            <p:ph type="sldNum" sz="quarter" idx="12"/>
          </p:nvPr>
        </p:nvSpPr>
        <p:spPr>
          <a:xfrm>
            <a:off x="10862452" y="381000"/>
            <a:ext cx="643748" cy="365125"/>
          </a:xfrm>
        </p:spPr>
        <p:txBody>
          <a:bodyPr/>
          <a:lstStyle/>
          <a:p>
            <a:fld id="{7652A125-F5CB-441F-8989-03155E421766}" type="slidenum">
              <a:rPr lang="nl-NL" smtClean="0"/>
              <a:t>‹nr.›</a:t>
            </a:fld>
            <a:endParaRPr lang="nl-NL"/>
          </a:p>
        </p:txBody>
      </p:sp>
    </p:spTree>
    <p:extLst>
      <p:ext uri="{BB962C8B-B14F-4D97-AF65-F5344CB8AC3E}">
        <p14:creationId xmlns:p14="http://schemas.microsoft.com/office/powerpoint/2010/main" val="2503532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D43D641-A788-4066-90EC-920245294AE1}" type="datetimeFigureOut">
              <a:rPr lang="nl-NL" smtClean="0"/>
              <a:t>5-5-2026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652A125-F5CB-441F-8989-03155E421766}" type="slidenum">
              <a:rPr lang="nl-NL" smtClean="0"/>
              <a:t>‹nr.›</a:t>
            </a:fld>
            <a:endParaRPr lang="nl-NL"/>
          </a:p>
        </p:txBody>
      </p:sp>
    </p:spTree>
    <p:extLst>
      <p:ext uri="{BB962C8B-B14F-4D97-AF65-F5344CB8AC3E}">
        <p14:creationId xmlns:p14="http://schemas.microsoft.com/office/powerpoint/2010/main" val="3871639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nl-NL"/>
              <a:t>Klik om stijl te bewerken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CD43D641-A788-4066-90EC-920245294AE1}" type="datetimeFigureOut">
              <a:rPr lang="nl-NL" smtClean="0"/>
              <a:t>5-5-2026</a:t>
            </a:fld>
            <a:endParaRPr lang="nl-NL"/>
          </a:p>
        </p:txBody>
      </p:sp>
      <p:sp>
        <p:nvSpPr>
          <p:cNvPr id="5" name="Footer Placeholder 4"/>
          <p:cNvSpPr>
            <a:spLocks noGrp="1"/>
          </p:cNvSpPr>
          <p:nvPr>
            <p:ph type="ftr" sz="quarter" idx="11"/>
          </p:nvPr>
        </p:nvSpPr>
        <p:spPr>
          <a:xfrm>
            <a:off x="685800" y="381001"/>
            <a:ext cx="6991492" cy="364065"/>
          </a:xfrm>
        </p:spPr>
        <p:txBody>
          <a:bodyPr/>
          <a:lstStyle/>
          <a:p>
            <a:endParaRPr lang="nl-NL"/>
          </a:p>
        </p:txBody>
      </p:sp>
      <p:sp>
        <p:nvSpPr>
          <p:cNvPr id="6" name="Slide Number Placeholder 5"/>
          <p:cNvSpPr>
            <a:spLocks noGrp="1"/>
          </p:cNvSpPr>
          <p:nvPr>
            <p:ph type="sldNum" sz="quarter" idx="12"/>
          </p:nvPr>
        </p:nvSpPr>
        <p:spPr>
          <a:xfrm>
            <a:off x="10862452" y="381000"/>
            <a:ext cx="643748" cy="365125"/>
          </a:xfrm>
        </p:spPr>
        <p:txBody>
          <a:bodyPr/>
          <a:lstStyle/>
          <a:p>
            <a:fld id="{7652A125-F5CB-441F-8989-03155E421766}" type="slidenum">
              <a:rPr lang="nl-NL" smtClean="0"/>
              <a:t>‹nr.›</a:t>
            </a:fld>
            <a:endParaRPr lang="nl-NL"/>
          </a:p>
        </p:txBody>
      </p:sp>
    </p:spTree>
    <p:extLst>
      <p:ext uri="{BB962C8B-B14F-4D97-AF65-F5344CB8AC3E}">
        <p14:creationId xmlns:p14="http://schemas.microsoft.com/office/powerpoint/2010/main" val="4007747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CD43D641-A788-4066-90EC-920245294AE1}" type="datetimeFigureOut">
              <a:rPr lang="nl-NL" smtClean="0"/>
              <a:t>5-5-2026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652A125-F5CB-441F-8989-03155E421766}" type="slidenum">
              <a:rPr lang="nl-NL" smtClean="0"/>
              <a:t>‹nr.›</a:t>
            </a:fld>
            <a:endParaRPr lang="nl-NL"/>
          </a:p>
        </p:txBody>
      </p:sp>
    </p:spTree>
    <p:extLst>
      <p:ext uri="{BB962C8B-B14F-4D97-AF65-F5344CB8AC3E}">
        <p14:creationId xmlns:p14="http://schemas.microsoft.com/office/powerpoint/2010/main" val="3069501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nl-NL"/>
              <a:t>Klik om stijl te bewerken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85800" y="3132666"/>
            <a:ext cx="5311775" cy="308601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3132666"/>
            <a:ext cx="5334000" cy="308601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CD43D641-A788-4066-90EC-920245294AE1}" type="datetimeFigureOut">
              <a:rPr lang="nl-NL" smtClean="0"/>
              <a:t>5-5-2026</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652A125-F5CB-441F-8989-03155E421766}" type="slidenum">
              <a:rPr lang="nl-NL" smtClean="0"/>
              <a:t>‹nr.›</a:t>
            </a:fld>
            <a:endParaRPr lang="nl-NL"/>
          </a:p>
        </p:txBody>
      </p:sp>
    </p:spTree>
    <p:extLst>
      <p:ext uri="{BB962C8B-B14F-4D97-AF65-F5344CB8AC3E}">
        <p14:creationId xmlns:p14="http://schemas.microsoft.com/office/powerpoint/2010/main" val="3256660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CD43D641-A788-4066-90EC-920245294AE1}" type="datetimeFigureOut">
              <a:rPr lang="nl-NL" smtClean="0"/>
              <a:t>5-5-2026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7652A125-F5CB-441F-8989-03155E421766}" type="slidenum">
              <a:rPr lang="nl-NL" smtClean="0"/>
              <a:t>‹nr.›</a:t>
            </a:fld>
            <a:endParaRPr lang="nl-NL"/>
          </a:p>
        </p:txBody>
      </p:sp>
    </p:spTree>
    <p:extLst>
      <p:ext uri="{BB962C8B-B14F-4D97-AF65-F5344CB8AC3E}">
        <p14:creationId xmlns:p14="http://schemas.microsoft.com/office/powerpoint/2010/main" val="2387307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3D641-A788-4066-90EC-920245294AE1}" type="datetimeFigureOut">
              <a:rPr lang="nl-NL" smtClean="0"/>
              <a:t>5-5-2026</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7652A125-F5CB-441F-8989-03155E421766}" type="slidenum">
              <a:rPr lang="nl-NL" smtClean="0"/>
              <a:t>‹nr.›</a:t>
            </a:fld>
            <a:endParaRPr lang="nl-NL"/>
          </a:p>
        </p:txBody>
      </p:sp>
    </p:spTree>
    <p:extLst>
      <p:ext uri="{BB962C8B-B14F-4D97-AF65-F5344CB8AC3E}">
        <p14:creationId xmlns:p14="http://schemas.microsoft.com/office/powerpoint/2010/main" val="1452435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nl-NL"/>
              <a:t>Klik om stijl te bewerken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D43D641-A788-4066-90EC-920245294AE1}" type="datetimeFigureOut">
              <a:rPr lang="nl-NL" smtClean="0"/>
              <a:t>5-5-2026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652A125-F5CB-441F-8989-03155E421766}" type="slidenum">
              <a:rPr lang="nl-NL" smtClean="0"/>
              <a:t>‹nr.›</a:t>
            </a:fld>
            <a:endParaRPr lang="nl-NL"/>
          </a:p>
        </p:txBody>
      </p:sp>
    </p:spTree>
    <p:extLst>
      <p:ext uri="{BB962C8B-B14F-4D97-AF65-F5344CB8AC3E}">
        <p14:creationId xmlns:p14="http://schemas.microsoft.com/office/powerpoint/2010/main" val="896838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D43D641-A788-4066-90EC-920245294AE1}" type="datetimeFigureOut">
              <a:rPr lang="nl-NL" smtClean="0"/>
              <a:t>5-5-2026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652A125-F5CB-441F-8989-03155E421766}" type="slidenum">
              <a:rPr lang="nl-NL" smtClean="0"/>
              <a:t>‹nr.›</a:t>
            </a:fld>
            <a:endParaRPr lang="nl-NL"/>
          </a:p>
        </p:txBody>
      </p:sp>
    </p:spTree>
    <p:extLst>
      <p:ext uri="{BB962C8B-B14F-4D97-AF65-F5344CB8AC3E}">
        <p14:creationId xmlns:p14="http://schemas.microsoft.com/office/powerpoint/2010/main" val="1834730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D43D641-A788-4066-90EC-920245294AE1}" type="datetimeFigureOut">
              <a:rPr lang="nl-NL" smtClean="0"/>
              <a:t>5-5-2026</a:t>
            </a:fld>
            <a:endParaRPr lang="nl-NL"/>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652A125-F5CB-441F-8989-03155E421766}" type="slidenum">
              <a:rPr lang="nl-NL" smtClean="0"/>
              <a:t>‹nr.›</a:t>
            </a:fld>
            <a:endParaRPr lang="nl-NL"/>
          </a:p>
        </p:txBody>
      </p:sp>
    </p:spTree>
    <p:extLst>
      <p:ext uri="{BB962C8B-B14F-4D97-AF65-F5344CB8AC3E}">
        <p14:creationId xmlns:p14="http://schemas.microsoft.com/office/powerpoint/2010/main" val="293661837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4BAB7A-9133-69BA-AA9C-5678466AFAC3}"/>
              </a:ext>
            </a:extLst>
          </p:cNvPr>
          <p:cNvSpPr>
            <a:spLocks noGrp="1"/>
          </p:cNvSpPr>
          <p:nvPr>
            <p:ph type="ctrTitle"/>
          </p:nvPr>
        </p:nvSpPr>
        <p:spPr/>
        <p:txBody>
          <a:bodyPr/>
          <a:lstStyle/>
          <a:p>
            <a:endParaRPr lang="nl-NL" dirty="0"/>
          </a:p>
        </p:txBody>
      </p:sp>
      <p:sp>
        <p:nvSpPr>
          <p:cNvPr id="3" name="Ondertitel 2">
            <a:extLst>
              <a:ext uri="{FF2B5EF4-FFF2-40B4-BE49-F238E27FC236}">
                <a16:creationId xmlns:a16="http://schemas.microsoft.com/office/drawing/2014/main" id="{1F9E8707-694E-2521-4E3F-5D5D3281484D}"/>
              </a:ext>
            </a:extLst>
          </p:cNvPr>
          <p:cNvSpPr>
            <a:spLocks noGrp="1"/>
          </p:cNvSpPr>
          <p:nvPr>
            <p:ph type="subTitle" idx="1"/>
          </p:nvPr>
        </p:nvSpPr>
        <p:spPr>
          <a:xfrm>
            <a:off x="997850" y="5583232"/>
            <a:ext cx="2678462" cy="685800"/>
          </a:xfrm>
        </p:spPr>
        <p:txBody>
          <a:bodyPr>
            <a:normAutofit fontScale="85000" lnSpcReduction="10000"/>
          </a:bodyPr>
          <a:lstStyle/>
          <a:p>
            <a:r>
              <a:rPr lang="nl-NL" dirty="0"/>
              <a:t>Jennifer Walker</a:t>
            </a:r>
          </a:p>
          <a:p>
            <a:r>
              <a:rPr lang="nl-NL" dirty="0"/>
              <a:t>Journal Club 4-5-2026</a:t>
            </a:r>
          </a:p>
        </p:txBody>
      </p:sp>
      <p:grpSp>
        <p:nvGrpSpPr>
          <p:cNvPr id="13" name="Groep 12">
            <a:extLst>
              <a:ext uri="{FF2B5EF4-FFF2-40B4-BE49-F238E27FC236}">
                <a16:creationId xmlns:a16="http://schemas.microsoft.com/office/drawing/2014/main" id="{A9D0D47A-0B4F-8D90-B4B1-A8F1EACF8687}"/>
              </a:ext>
            </a:extLst>
          </p:cNvPr>
          <p:cNvGrpSpPr/>
          <p:nvPr/>
        </p:nvGrpSpPr>
        <p:grpSpPr>
          <a:xfrm>
            <a:off x="932729" y="931868"/>
            <a:ext cx="10321778" cy="4067488"/>
            <a:chOff x="932729" y="404645"/>
            <a:chExt cx="10321778" cy="4067488"/>
          </a:xfrm>
        </p:grpSpPr>
        <p:pic>
          <p:nvPicPr>
            <p:cNvPr id="6" name="Afbeelding 5">
              <a:extLst>
                <a:ext uri="{FF2B5EF4-FFF2-40B4-BE49-F238E27FC236}">
                  <a16:creationId xmlns:a16="http://schemas.microsoft.com/office/drawing/2014/main" id="{F00E2E22-B178-45B9-5F21-0926D2C0B1AA}"/>
                </a:ext>
              </a:extLst>
            </p:cNvPr>
            <p:cNvPicPr>
              <a:picLocks noChangeAspect="1"/>
            </p:cNvPicPr>
            <p:nvPr/>
          </p:nvPicPr>
          <p:blipFill>
            <a:blip r:embed="rId2"/>
            <a:stretch>
              <a:fillRect/>
            </a:stretch>
          </p:blipFill>
          <p:spPr>
            <a:xfrm>
              <a:off x="937492" y="404645"/>
              <a:ext cx="10317015" cy="2391109"/>
            </a:xfrm>
            <a:prstGeom prst="rect">
              <a:avLst/>
            </a:prstGeom>
          </p:spPr>
        </p:pic>
        <p:pic>
          <p:nvPicPr>
            <p:cNvPr id="8" name="Afbeelding 7">
              <a:extLst>
                <a:ext uri="{FF2B5EF4-FFF2-40B4-BE49-F238E27FC236}">
                  <a16:creationId xmlns:a16="http://schemas.microsoft.com/office/drawing/2014/main" id="{0BD8D753-B6BA-6946-D24D-D83B086F6C5D}"/>
                </a:ext>
              </a:extLst>
            </p:cNvPr>
            <p:cNvPicPr>
              <a:picLocks noChangeAspect="1"/>
            </p:cNvPicPr>
            <p:nvPr/>
          </p:nvPicPr>
          <p:blipFill>
            <a:blip r:embed="rId3"/>
            <a:stretch>
              <a:fillRect/>
            </a:stretch>
          </p:blipFill>
          <p:spPr>
            <a:xfrm>
              <a:off x="932729" y="4119659"/>
              <a:ext cx="5487166" cy="352474"/>
            </a:xfrm>
            <a:prstGeom prst="rect">
              <a:avLst/>
            </a:prstGeom>
          </p:spPr>
        </p:pic>
        <p:pic>
          <p:nvPicPr>
            <p:cNvPr id="12" name="Afbeelding 11">
              <a:extLst>
                <a:ext uri="{FF2B5EF4-FFF2-40B4-BE49-F238E27FC236}">
                  <a16:creationId xmlns:a16="http://schemas.microsoft.com/office/drawing/2014/main" id="{44879CD4-17F8-D362-0345-0B457B7A8848}"/>
                </a:ext>
              </a:extLst>
            </p:cNvPr>
            <p:cNvPicPr>
              <a:picLocks noChangeAspect="1"/>
            </p:cNvPicPr>
            <p:nvPr/>
          </p:nvPicPr>
          <p:blipFill>
            <a:blip r:embed="rId4"/>
            <a:stretch>
              <a:fillRect/>
            </a:stretch>
          </p:blipFill>
          <p:spPr>
            <a:xfrm>
              <a:off x="932730" y="2738341"/>
              <a:ext cx="10317016" cy="1380044"/>
            </a:xfrm>
            <a:prstGeom prst="rect">
              <a:avLst/>
            </a:prstGeom>
          </p:spPr>
        </p:pic>
      </p:grpSp>
    </p:spTree>
    <p:extLst>
      <p:ext uri="{BB962C8B-B14F-4D97-AF65-F5344CB8AC3E}">
        <p14:creationId xmlns:p14="http://schemas.microsoft.com/office/powerpoint/2010/main" val="49388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1F16A-133B-022D-8DC9-4C216C8EAAE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BACEE31-7538-8282-DBC2-75104CE88B6E}"/>
              </a:ext>
            </a:extLst>
          </p:cNvPr>
          <p:cNvSpPr>
            <a:spLocks noGrp="1"/>
          </p:cNvSpPr>
          <p:nvPr>
            <p:ph type="title"/>
          </p:nvPr>
        </p:nvSpPr>
        <p:spPr/>
        <p:txBody>
          <a:bodyPr/>
          <a:lstStyle/>
          <a:p>
            <a:r>
              <a:rPr lang="nl-NL" dirty="0"/>
              <a:t>Resultaten (3)</a:t>
            </a:r>
          </a:p>
        </p:txBody>
      </p:sp>
      <p:sp>
        <p:nvSpPr>
          <p:cNvPr id="3" name="Tijdelijke aanduiding voor inhoud 2">
            <a:extLst>
              <a:ext uri="{FF2B5EF4-FFF2-40B4-BE49-F238E27FC236}">
                <a16:creationId xmlns:a16="http://schemas.microsoft.com/office/drawing/2014/main" id="{F29B461E-6F81-C0F8-7856-B4ACBC64782B}"/>
              </a:ext>
            </a:extLst>
          </p:cNvPr>
          <p:cNvSpPr>
            <a:spLocks noGrp="1"/>
          </p:cNvSpPr>
          <p:nvPr>
            <p:ph idx="1"/>
          </p:nvPr>
        </p:nvSpPr>
        <p:spPr>
          <a:xfrm>
            <a:off x="7822096" y="2194560"/>
            <a:ext cx="3684104" cy="4024125"/>
          </a:xfrm>
        </p:spPr>
        <p:txBody>
          <a:bodyPr/>
          <a:lstStyle/>
          <a:p>
            <a:r>
              <a:rPr lang="nl-NL" dirty="0"/>
              <a:t>Cumulatieve kans op 90 dagen mortaliteit: hoger voor septische patiënt</a:t>
            </a:r>
          </a:p>
        </p:txBody>
      </p:sp>
      <p:pic>
        <p:nvPicPr>
          <p:cNvPr id="5" name="Afbeelding 4">
            <a:extLst>
              <a:ext uri="{FF2B5EF4-FFF2-40B4-BE49-F238E27FC236}">
                <a16:creationId xmlns:a16="http://schemas.microsoft.com/office/drawing/2014/main" id="{3C765542-5C60-EB46-C113-F582277D45BE}"/>
              </a:ext>
            </a:extLst>
          </p:cNvPr>
          <p:cNvPicPr>
            <a:picLocks noChangeAspect="1"/>
          </p:cNvPicPr>
          <p:nvPr/>
        </p:nvPicPr>
        <p:blipFill>
          <a:blip r:embed="rId2"/>
          <a:srcRect l="3596" r="7715"/>
          <a:stretch>
            <a:fillRect/>
          </a:stretch>
        </p:blipFill>
        <p:spPr>
          <a:xfrm>
            <a:off x="178903" y="764373"/>
            <a:ext cx="7444410" cy="5701625"/>
          </a:xfrm>
          <a:prstGeom prst="rect">
            <a:avLst/>
          </a:prstGeom>
        </p:spPr>
      </p:pic>
    </p:spTree>
    <p:extLst>
      <p:ext uri="{BB962C8B-B14F-4D97-AF65-F5344CB8AC3E}">
        <p14:creationId xmlns:p14="http://schemas.microsoft.com/office/powerpoint/2010/main" val="1612026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7691E-1590-C148-C5FE-59CBA2E922C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7C2BC3F-89E5-9D7B-F644-990836627640}"/>
              </a:ext>
            </a:extLst>
          </p:cNvPr>
          <p:cNvSpPr>
            <a:spLocks noGrp="1"/>
          </p:cNvSpPr>
          <p:nvPr>
            <p:ph type="title"/>
          </p:nvPr>
        </p:nvSpPr>
        <p:spPr/>
        <p:txBody>
          <a:bodyPr/>
          <a:lstStyle/>
          <a:p>
            <a:r>
              <a:rPr lang="nl-NL" dirty="0"/>
              <a:t>Resultaten (4)</a:t>
            </a:r>
          </a:p>
        </p:txBody>
      </p:sp>
      <p:sp>
        <p:nvSpPr>
          <p:cNvPr id="3" name="Tijdelijke aanduiding voor inhoud 2">
            <a:extLst>
              <a:ext uri="{FF2B5EF4-FFF2-40B4-BE49-F238E27FC236}">
                <a16:creationId xmlns:a16="http://schemas.microsoft.com/office/drawing/2014/main" id="{0069416C-0C06-2097-D792-8F3F9C505CB4}"/>
              </a:ext>
            </a:extLst>
          </p:cNvPr>
          <p:cNvSpPr>
            <a:spLocks noGrp="1"/>
          </p:cNvSpPr>
          <p:nvPr>
            <p:ph idx="1"/>
          </p:nvPr>
        </p:nvSpPr>
        <p:spPr/>
        <p:txBody>
          <a:bodyPr/>
          <a:lstStyle/>
          <a:p>
            <a:r>
              <a:rPr lang="nl-NL" dirty="0"/>
              <a:t>MAKE-90 bij septische patiënten: Factoren die hiermee geassocieerd zijn</a:t>
            </a:r>
          </a:p>
          <a:p>
            <a:pPr lvl="1"/>
            <a:r>
              <a:rPr lang="nl-NL" dirty="0"/>
              <a:t>Ouder</a:t>
            </a:r>
          </a:p>
          <a:p>
            <a:pPr lvl="1"/>
            <a:r>
              <a:rPr lang="nl-NL" dirty="0"/>
              <a:t>Pre-</a:t>
            </a:r>
            <a:r>
              <a:rPr lang="nl-NL" dirty="0" err="1"/>
              <a:t>existing</a:t>
            </a:r>
            <a:r>
              <a:rPr lang="nl-NL" dirty="0"/>
              <a:t> </a:t>
            </a:r>
            <a:r>
              <a:rPr lang="nl-NL" dirty="0" err="1"/>
              <a:t>comorbidity</a:t>
            </a:r>
            <a:endParaRPr lang="nl-NL" dirty="0"/>
          </a:p>
          <a:p>
            <a:pPr lvl="1"/>
            <a:r>
              <a:rPr lang="nl-NL" dirty="0"/>
              <a:t>Lagere baseline serum Creatinine (ook vaker bekend)</a:t>
            </a:r>
          </a:p>
          <a:p>
            <a:pPr lvl="1"/>
            <a:r>
              <a:rPr lang="nl-NL" dirty="0"/>
              <a:t>Vaker zelfde of hogere </a:t>
            </a:r>
            <a:r>
              <a:rPr lang="nl-NL" dirty="0" err="1"/>
              <a:t>vaso-actieve</a:t>
            </a:r>
            <a:r>
              <a:rPr lang="nl-NL" dirty="0"/>
              <a:t> medicatie nodig in 1</a:t>
            </a:r>
            <a:r>
              <a:rPr lang="nl-NL" baseline="30000" dirty="0"/>
              <a:t>e</a:t>
            </a:r>
            <a:r>
              <a:rPr lang="nl-NL" dirty="0"/>
              <a:t> 48 uur van CRRT</a:t>
            </a:r>
          </a:p>
          <a:p>
            <a:pPr lvl="1"/>
            <a:r>
              <a:rPr lang="nl-NL" dirty="0" err="1"/>
              <a:t>Uberhaupt</a:t>
            </a:r>
            <a:r>
              <a:rPr lang="nl-NL" dirty="0"/>
              <a:t> langer </a:t>
            </a:r>
            <a:r>
              <a:rPr lang="nl-NL" dirty="0" err="1"/>
              <a:t>vaso-actieve</a:t>
            </a:r>
            <a:r>
              <a:rPr lang="nl-NL" dirty="0"/>
              <a:t> medicatie nodig</a:t>
            </a:r>
          </a:p>
          <a:p>
            <a:pPr lvl="1"/>
            <a:r>
              <a:rPr lang="nl-NL" dirty="0"/>
              <a:t>Vaker opgenomen voor  </a:t>
            </a:r>
            <a:r>
              <a:rPr lang="nl-NL" dirty="0" err="1"/>
              <a:t>resp</a:t>
            </a:r>
            <a:r>
              <a:rPr lang="nl-NL" dirty="0"/>
              <a:t> falen, CNS dysfunctie, primaire cardiale indicatie</a:t>
            </a:r>
          </a:p>
          <a:p>
            <a:r>
              <a:rPr lang="nl-NL" dirty="0"/>
              <a:t>Geen invloed: </a:t>
            </a:r>
          </a:p>
          <a:p>
            <a:pPr lvl="1"/>
            <a:r>
              <a:rPr lang="nl-NL" dirty="0"/>
              <a:t>Vochtbalans</a:t>
            </a:r>
          </a:p>
          <a:p>
            <a:pPr lvl="1"/>
            <a:endParaRPr lang="nl-NL" dirty="0"/>
          </a:p>
        </p:txBody>
      </p:sp>
    </p:spTree>
    <p:extLst>
      <p:ext uri="{BB962C8B-B14F-4D97-AF65-F5344CB8AC3E}">
        <p14:creationId xmlns:p14="http://schemas.microsoft.com/office/powerpoint/2010/main" val="1563189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0F3B2-F298-F869-71EE-65681BAF347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6979489-6316-1FBB-36CB-00E77D205250}"/>
              </a:ext>
            </a:extLst>
          </p:cNvPr>
          <p:cNvSpPr>
            <a:spLocks noGrp="1"/>
          </p:cNvSpPr>
          <p:nvPr>
            <p:ph type="title"/>
          </p:nvPr>
        </p:nvSpPr>
        <p:spPr/>
        <p:txBody>
          <a:bodyPr/>
          <a:lstStyle/>
          <a:p>
            <a:r>
              <a:rPr lang="nl-NL" dirty="0"/>
              <a:t>Resultaten (5)</a:t>
            </a:r>
          </a:p>
        </p:txBody>
      </p:sp>
      <p:sp>
        <p:nvSpPr>
          <p:cNvPr id="3" name="Tijdelijke aanduiding voor inhoud 2">
            <a:extLst>
              <a:ext uri="{FF2B5EF4-FFF2-40B4-BE49-F238E27FC236}">
                <a16:creationId xmlns:a16="http://schemas.microsoft.com/office/drawing/2014/main" id="{F1E04D25-1148-9369-1E35-1B01BFFD0011}"/>
              </a:ext>
            </a:extLst>
          </p:cNvPr>
          <p:cNvSpPr>
            <a:spLocks noGrp="1"/>
          </p:cNvSpPr>
          <p:nvPr>
            <p:ph idx="1"/>
          </p:nvPr>
        </p:nvSpPr>
        <p:spPr/>
        <p:txBody>
          <a:bodyPr/>
          <a:lstStyle/>
          <a:p>
            <a:r>
              <a:rPr lang="nl-NL" dirty="0"/>
              <a:t>Hoe meer dagen vasoactieve support tijdens CRRT (septische patiënt):</a:t>
            </a:r>
          </a:p>
          <a:p>
            <a:pPr marL="0" indent="0">
              <a:buNone/>
            </a:pPr>
            <a:r>
              <a:rPr lang="nl-NL" dirty="0"/>
              <a:t>	Hoe groter de kans op </a:t>
            </a:r>
            <a:r>
              <a:rPr lang="nl-NL" u="sng" dirty="0"/>
              <a:t>MAKE-90</a:t>
            </a:r>
            <a:r>
              <a:rPr lang="nl-NL" dirty="0"/>
              <a:t> (OR 1,16, 95% BI 1,05-1,28, p=0,003) en 	</a:t>
            </a:r>
            <a:r>
              <a:rPr lang="nl-NL" u="sng" dirty="0"/>
              <a:t>in-</a:t>
            </a:r>
            <a:r>
              <a:rPr lang="nl-NL" u="sng" dirty="0" err="1"/>
              <a:t>hospital</a:t>
            </a:r>
            <a:r>
              <a:rPr lang="nl-NL" u="sng" dirty="0"/>
              <a:t> </a:t>
            </a:r>
            <a:r>
              <a:rPr lang="nl-NL" u="sng" dirty="0" err="1"/>
              <a:t>mortality</a:t>
            </a:r>
            <a:r>
              <a:rPr lang="nl-NL" u="sng" dirty="0"/>
              <a:t> </a:t>
            </a:r>
            <a:r>
              <a:rPr lang="nl-NL" dirty="0"/>
              <a:t>(OR 1,20, 95% BI 1,1-1,32, p&lt; 0,001)</a:t>
            </a:r>
          </a:p>
          <a:p>
            <a:endParaRPr lang="nl-NL" dirty="0"/>
          </a:p>
          <a:p>
            <a:r>
              <a:rPr lang="nl-NL" dirty="0"/>
              <a:t>In </a:t>
            </a:r>
            <a:r>
              <a:rPr lang="nl-NL" dirty="0" err="1"/>
              <a:t>hospital</a:t>
            </a:r>
            <a:r>
              <a:rPr lang="nl-NL" dirty="0"/>
              <a:t> </a:t>
            </a:r>
            <a:r>
              <a:rPr lang="nl-NL" dirty="0" err="1"/>
              <a:t>mortality</a:t>
            </a:r>
            <a:r>
              <a:rPr lang="nl-NL" dirty="0"/>
              <a:t> bij CRRT:</a:t>
            </a:r>
          </a:p>
          <a:p>
            <a:pPr marL="0" indent="0">
              <a:buNone/>
            </a:pPr>
            <a:r>
              <a:rPr lang="nl-NL" dirty="0"/>
              <a:t>	Geen </a:t>
            </a:r>
            <a:r>
              <a:rPr lang="nl-NL" dirty="0" err="1"/>
              <a:t>vaso-actieve</a:t>
            </a:r>
            <a:r>
              <a:rPr lang="nl-NL" dirty="0"/>
              <a:t> </a:t>
            </a:r>
            <a:r>
              <a:rPr lang="nl-NL" dirty="0" err="1"/>
              <a:t>Rx</a:t>
            </a:r>
            <a:r>
              <a:rPr lang="nl-NL" dirty="0"/>
              <a:t>: 27%</a:t>
            </a:r>
          </a:p>
          <a:p>
            <a:pPr marL="0" indent="0">
              <a:buNone/>
            </a:pPr>
            <a:r>
              <a:rPr lang="nl-NL" dirty="0"/>
              <a:t>	7d </a:t>
            </a:r>
            <a:r>
              <a:rPr lang="nl-NL" dirty="0" err="1"/>
              <a:t>vaso-actieve</a:t>
            </a:r>
            <a:r>
              <a:rPr lang="nl-NL" dirty="0"/>
              <a:t> </a:t>
            </a:r>
            <a:r>
              <a:rPr lang="nl-NL" dirty="0" err="1"/>
              <a:t>Rx</a:t>
            </a:r>
            <a:r>
              <a:rPr lang="nl-NL" dirty="0"/>
              <a:t>: 63%</a:t>
            </a:r>
          </a:p>
        </p:txBody>
      </p:sp>
    </p:spTree>
    <p:extLst>
      <p:ext uri="{BB962C8B-B14F-4D97-AF65-F5344CB8AC3E}">
        <p14:creationId xmlns:p14="http://schemas.microsoft.com/office/powerpoint/2010/main" val="3550728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405B4-4831-6F58-F561-3B75E36F6F0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2AD23D0-8E98-B250-1E35-ECC198F625FB}"/>
              </a:ext>
            </a:extLst>
          </p:cNvPr>
          <p:cNvSpPr>
            <a:spLocks noGrp="1"/>
          </p:cNvSpPr>
          <p:nvPr>
            <p:ph type="title"/>
          </p:nvPr>
        </p:nvSpPr>
        <p:spPr/>
        <p:txBody>
          <a:bodyPr/>
          <a:lstStyle/>
          <a:p>
            <a:r>
              <a:rPr lang="nl-NL" dirty="0"/>
              <a:t>Resultaten (6)</a:t>
            </a:r>
          </a:p>
        </p:txBody>
      </p:sp>
      <p:sp>
        <p:nvSpPr>
          <p:cNvPr id="3" name="Tijdelijke aanduiding voor inhoud 2">
            <a:extLst>
              <a:ext uri="{FF2B5EF4-FFF2-40B4-BE49-F238E27FC236}">
                <a16:creationId xmlns:a16="http://schemas.microsoft.com/office/drawing/2014/main" id="{85B92EF3-C35A-DB92-3486-1467E674468C}"/>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C2B23916-3C84-5872-17F5-87BE7439D803}"/>
              </a:ext>
            </a:extLst>
          </p:cNvPr>
          <p:cNvPicPr>
            <a:picLocks noChangeAspect="1"/>
          </p:cNvPicPr>
          <p:nvPr/>
        </p:nvPicPr>
        <p:blipFill>
          <a:blip r:embed="rId3"/>
          <a:stretch>
            <a:fillRect/>
          </a:stretch>
        </p:blipFill>
        <p:spPr>
          <a:xfrm>
            <a:off x="0" y="1918253"/>
            <a:ext cx="12192000" cy="4734128"/>
          </a:xfrm>
          <a:prstGeom prst="rect">
            <a:avLst/>
          </a:prstGeom>
        </p:spPr>
      </p:pic>
    </p:spTree>
    <p:extLst>
      <p:ext uri="{BB962C8B-B14F-4D97-AF65-F5344CB8AC3E}">
        <p14:creationId xmlns:p14="http://schemas.microsoft.com/office/powerpoint/2010/main" val="2521839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ACC063-FDB1-BD3C-3614-CE9B3BAAEAAC}"/>
              </a:ext>
            </a:extLst>
          </p:cNvPr>
          <p:cNvSpPr>
            <a:spLocks noGrp="1"/>
          </p:cNvSpPr>
          <p:nvPr>
            <p:ph type="title"/>
          </p:nvPr>
        </p:nvSpPr>
        <p:spPr/>
        <p:txBody>
          <a:bodyPr/>
          <a:lstStyle/>
          <a:p>
            <a:r>
              <a:rPr lang="nl-NL" dirty="0"/>
              <a:t>Discussie</a:t>
            </a:r>
          </a:p>
        </p:txBody>
      </p:sp>
      <p:sp>
        <p:nvSpPr>
          <p:cNvPr id="3" name="Tijdelijke aanduiding voor inhoud 2">
            <a:extLst>
              <a:ext uri="{FF2B5EF4-FFF2-40B4-BE49-F238E27FC236}">
                <a16:creationId xmlns:a16="http://schemas.microsoft.com/office/drawing/2014/main" id="{C83B103D-BB0C-1833-84D0-4CD2F0ED4C45}"/>
              </a:ext>
            </a:extLst>
          </p:cNvPr>
          <p:cNvSpPr>
            <a:spLocks noGrp="1"/>
          </p:cNvSpPr>
          <p:nvPr>
            <p:ph idx="1"/>
          </p:nvPr>
        </p:nvSpPr>
        <p:spPr>
          <a:xfrm>
            <a:off x="685799" y="2194560"/>
            <a:ext cx="10962861" cy="4024125"/>
          </a:xfrm>
        </p:spPr>
        <p:txBody>
          <a:bodyPr>
            <a:normAutofit lnSpcReduction="10000"/>
          </a:bodyPr>
          <a:lstStyle/>
          <a:p>
            <a:r>
              <a:rPr lang="nl-NL" dirty="0"/>
              <a:t>Grote internationale multicenter </a:t>
            </a:r>
            <a:r>
              <a:rPr lang="nl-NL" dirty="0" err="1"/>
              <a:t>study</a:t>
            </a:r>
            <a:r>
              <a:rPr lang="nl-NL" dirty="0"/>
              <a:t> die factoren beschrijft en onderzoekt in patiënten 0-25 jaar met en zonder sepsis met CRRT – impact op uitkomst?</a:t>
            </a:r>
          </a:p>
          <a:p>
            <a:pPr marL="0" indent="0">
              <a:buNone/>
            </a:pPr>
            <a:endParaRPr lang="nl-NL" dirty="0"/>
          </a:p>
          <a:p>
            <a:pPr marL="0" indent="0">
              <a:buNone/>
            </a:pPr>
            <a:r>
              <a:rPr lang="nl-NL" dirty="0"/>
              <a:t>Nadelen: </a:t>
            </a:r>
          </a:p>
          <a:p>
            <a:r>
              <a:rPr lang="nl-NL" dirty="0"/>
              <a:t>Retrospectief: </a:t>
            </a:r>
            <a:r>
              <a:rPr lang="nl-NL" dirty="0" err="1"/>
              <a:t>cave</a:t>
            </a:r>
            <a:r>
              <a:rPr lang="nl-NL" dirty="0"/>
              <a:t> bias</a:t>
            </a:r>
          </a:p>
          <a:p>
            <a:r>
              <a:rPr lang="nl-NL" dirty="0"/>
              <a:t>VIS scores om </a:t>
            </a:r>
            <a:r>
              <a:rPr lang="nl-NL" dirty="0" err="1"/>
              <a:t>ondervulling</a:t>
            </a:r>
            <a:r>
              <a:rPr lang="nl-NL" dirty="0"/>
              <a:t> / hypotensie aan te tonen (geen gegevens tensie)</a:t>
            </a:r>
          </a:p>
          <a:p>
            <a:r>
              <a:rPr lang="nl-NL" dirty="0"/>
              <a:t>Nog oude sepsis criteria</a:t>
            </a:r>
          </a:p>
          <a:p>
            <a:r>
              <a:rPr lang="nl-NL" dirty="0"/>
              <a:t>Serum </a:t>
            </a:r>
            <a:r>
              <a:rPr lang="nl-NL" dirty="0" err="1"/>
              <a:t>creat</a:t>
            </a:r>
            <a:r>
              <a:rPr lang="nl-NL" dirty="0"/>
              <a:t> maar bij 55% bekend</a:t>
            </a:r>
          </a:p>
          <a:p>
            <a:endParaRPr lang="nl-NL" dirty="0"/>
          </a:p>
          <a:p>
            <a:r>
              <a:rPr lang="nl-NL" dirty="0"/>
              <a:t>Erg veel variabelen vergeleken: grotere kans op significantie</a:t>
            </a:r>
          </a:p>
          <a:p>
            <a:endParaRPr lang="nl-NL" dirty="0"/>
          </a:p>
          <a:p>
            <a:endParaRPr lang="nl-NL" dirty="0"/>
          </a:p>
        </p:txBody>
      </p:sp>
    </p:spTree>
    <p:extLst>
      <p:ext uri="{BB962C8B-B14F-4D97-AF65-F5344CB8AC3E}">
        <p14:creationId xmlns:p14="http://schemas.microsoft.com/office/powerpoint/2010/main" val="747116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0400B2-53D5-EA1F-2424-6E67A67BA545}"/>
              </a:ext>
            </a:extLst>
          </p:cNvPr>
          <p:cNvSpPr>
            <a:spLocks noGrp="1"/>
          </p:cNvSpPr>
          <p:nvPr>
            <p:ph type="title"/>
          </p:nvPr>
        </p:nvSpPr>
        <p:spPr>
          <a:xfrm>
            <a:off x="1779373" y="764373"/>
            <a:ext cx="9726827" cy="1293028"/>
          </a:xfrm>
        </p:spPr>
        <p:txBody>
          <a:bodyPr/>
          <a:lstStyle/>
          <a:p>
            <a:r>
              <a:rPr lang="nl-NL" dirty="0"/>
              <a:t>Conclusie</a:t>
            </a:r>
          </a:p>
        </p:txBody>
      </p:sp>
      <p:sp>
        <p:nvSpPr>
          <p:cNvPr id="3" name="Tijdelijke aanduiding voor inhoud 2">
            <a:extLst>
              <a:ext uri="{FF2B5EF4-FFF2-40B4-BE49-F238E27FC236}">
                <a16:creationId xmlns:a16="http://schemas.microsoft.com/office/drawing/2014/main" id="{04BDDC05-E085-ACC8-C7A1-9E8732D02965}"/>
              </a:ext>
            </a:extLst>
          </p:cNvPr>
          <p:cNvSpPr>
            <a:spLocks noGrp="1"/>
          </p:cNvSpPr>
          <p:nvPr>
            <p:ph idx="1"/>
          </p:nvPr>
        </p:nvSpPr>
        <p:spPr/>
        <p:txBody>
          <a:bodyPr/>
          <a:lstStyle/>
          <a:p>
            <a:r>
              <a:rPr lang="nl-NL" dirty="0"/>
              <a:t>Vooral de duur van </a:t>
            </a:r>
            <a:r>
              <a:rPr lang="nl-NL" dirty="0" err="1"/>
              <a:t>vaso-actieve</a:t>
            </a:r>
            <a:r>
              <a:rPr lang="nl-NL" dirty="0"/>
              <a:t> medicatie in de eerste week van CRRT: </a:t>
            </a:r>
          </a:p>
          <a:p>
            <a:pPr marL="0" indent="0">
              <a:buNone/>
            </a:pPr>
            <a:r>
              <a:rPr lang="nl-NL" dirty="0"/>
              <a:t>	onafhankelijk geassocieerd met hogere mortaliteit en MAKE-90</a:t>
            </a:r>
          </a:p>
          <a:p>
            <a:pPr marL="0" indent="0">
              <a:buNone/>
            </a:pPr>
            <a:endParaRPr lang="nl-NL" dirty="0"/>
          </a:p>
          <a:p>
            <a:r>
              <a:rPr lang="nl-NL" dirty="0"/>
              <a:t>Verder onderzoek nodig om interactie tussen </a:t>
            </a:r>
            <a:r>
              <a:rPr lang="nl-NL" dirty="0" err="1"/>
              <a:t>vaso-actieve</a:t>
            </a:r>
            <a:r>
              <a:rPr lang="nl-NL" dirty="0"/>
              <a:t> medicatie duur en slechte uitkomst in deze populatie beter te begrijpen (</a:t>
            </a:r>
            <a:r>
              <a:rPr lang="nl-NL" dirty="0" err="1"/>
              <a:t>Dialy</a:t>
            </a:r>
            <a:r>
              <a:rPr lang="nl-NL" dirty="0"/>
              <a:t> Trauma?). </a:t>
            </a:r>
          </a:p>
        </p:txBody>
      </p:sp>
    </p:spTree>
    <p:extLst>
      <p:ext uri="{BB962C8B-B14F-4D97-AF65-F5344CB8AC3E}">
        <p14:creationId xmlns:p14="http://schemas.microsoft.com/office/powerpoint/2010/main" val="2453052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E2709-2FB3-E74C-4826-589A6147DEA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095F186-FB12-8EC6-B8C0-F8C63E38B0EC}"/>
              </a:ext>
            </a:extLst>
          </p:cNvPr>
          <p:cNvSpPr>
            <a:spLocks noGrp="1"/>
          </p:cNvSpPr>
          <p:nvPr>
            <p:ph type="title"/>
          </p:nvPr>
        </p:nvSpPr>
        <p:spPr>
          <a:xfrm>
            <a:off x="1779373" y="764373"/>
            <a:ext cx="9726827" cy="1293028"/>
          </a:xfrm>
        </p:spPr>
        <p:txBody>
          <a:bodyPr/>
          <a:lstStyle/>
          <a:p>
            <a:r>
              <a:rPr lang="nl-NL" dirty="0"/>
              <a:t>gebruik op onze PICU?</a:t>
            </a:r>
          </a:p>
        </p:txBody>
      </p:sp>
      <p:sp>
        <p:nvSpPr>
          <p:cNvPr id="3" name="Tijdelijke aanduiding voor inhoud 2">
            <a:extLst>
              <a:ext uri="{FF2B5EF4-FFF2-40B4-BE49-F238E27FC236}">
                <a16:creationId xmlns:a16="http://schemas.microsoft.com/office/drawing/2014/main" id="{52DE0002-B2D1-5C4F-7B7C-C313EAD71EC0}"/>
              </a:ext>
            </a:extLst>
          </p:cNvPr>
          <p:cNvSpPr>
            <a:spLocks noGrp="1"/>
          </p:cNvSpPr>
          <p:nvPr>
            <p:ph idx="1"/>
          </p:nvPr>
        </p:nvSpPr>
        <p:spPr/>
        <p:txBody>
          <a:bodyPr/>
          <a:lstStyle/>
          <a:p>
            <a:r>
              <a:rPr lang="nl-NL" dirty="0"/>
              <a:t>Is het geven van </a:t>
            </a:r>
            <a:r>
              <a:rPr lang="nl-NL" dirty="0" err="1"/>
              <a:t>vaso-actieve</a:t>
            </a:r>
            <a:r>
              <a:rPr lang="nl-NL" dirty="0"/>
              <a:t> medicatie om de patiënt beter te kunnen ontwateren wel zo gunstig? </a:t>
            </a:r>
            <a:r>
              <a:rPr lang="nl-NL" dirty="0">
                <a:sym typeface="Wingdings" panose="05000000000000000000" pitchFamily="2" charset="2"/>
              </a:rPr>
              <a:t> verder onderzoek nodig</a:t>
            </a:r>
            <a:endParaRPr lang="nl-NL" dirty="0"/>
          </a:p>
          <a:p>
            <a:endParaRPr lang="nl-NL" dirty="0"/>
          </a:p>
          <a:p>
            <a:r>
              <a:rPr lang="nl-NL" dirty="0" err="1"/>
              <a:t>Prognosticatie</a:t>
            </a:r>
            <a:r>
              <a:rPr lang="nl-NL" dirty="0"/>
              <a:t>?</a:t>
            </a:r>
          </a:p>
        </p:txBody>
      </p:sp>
      <p:pic>
        <p:nvPicPr>
          <p:cNvPr id="4" name="Afbeelding 3">
            <a:extLst>
              <a:ext uri="{FF2B5EF4-FFF2-40B4-BE49-F238E27FC236}">
                <a16:creationId xmlns:a16="http://schemas.microsoft.com/office/drawing/2014/main" id="{016CA41F-7F9A-28E1-A7B5-D3F49FB47FB5}"/>
              </a:ext>
            </a:extLst>
          </p:cNvPr>
          <p:cNvPicPr>
            <a:picLocks noChangeAspect="1"/>
          </p:cNvPicPr>
          <p:nvPr/>
        </p:nvPicPr>
        <p:blipFill>
          <a:blip r:embed="rId3"/>
          <a:stretch>
            <a:fillRect/>
          </a:stretch>
        </p:blipFill>
        <p:spPr>
          <a:xfrm>
            <a:off x="3319669" y="3153304"/>
            <a:ext cx="8484703" cy="3294592"/>
          </a:xfrm>
          <a:prstGeom prst="rect">
            <a:avLst/>
          </a:prstGeom>
        </p:spPr>
      </p:pic>
    </p:spTree>
    <p:extLst>
      <p:ext uri="{BB962C8B-B14F-4D97-AF65-F5344CB8AC3E}">
        <p14:creationId xmlns:p14="http://schemas.microsoft.com/office/powerpoint/2010/main" val="2929191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31F997-A350-DD02-C4E7-F025792C4AC1}"/>
              </a:ext>
            </a:extLst>
          </p:cNvPr>
          <p:cNvSpPr>
            <a:spLocks noGrp="1"/>
          </p:cNvSpPr>
          <p:nvPr>
            <p:ph type="title"/>
          </p:nvPr>
        </p:nvSpPr>
        <p:spPr/>
        <p:txBody>
          <a:bodyPr/>
          <a:lstStyle/>
          <a:p>
            <a:r>
              <a:rPr lang="nl-NL" dirty="0"/>
              <a:t>CRRT PICU WKZ 2011-heden</a:t>
            </a:r>
          </a:p>
        </p:txBody>
      </p:sp>
      <p:pic>
        <p:nvPicPr>
          <p:cNvPr id="1026" name="Afbeelding 2">
            <a:extLst>
              <a:ext uri="{FF2B5EF4-FFF2-40B4-BE49-F238E27FC236}">
                <a16:creationId xmlns:a16="http://schemas.microsoft.com/office/drawing/2014/main" id="{9FC1F99F-3A9F-0AFA-76FF-A2F3D86797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718" y="1802963"/>
            <a:ext cx="8230926" cy="480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7654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39604B8C-D664-433A-DA99-C6E26C4D1DDA}"/>
              </a:ext>
            </a:extLst>
          </p:cNvPr>
          <p:cNvSpPr/>
          <p:nvPr/>
        </p:nvSpPr>
        <p:spPr>
          <a:xfrm>
            <a:off x="1332470" y="2601097"/>
            <a:ext cx="8610600" cy="2621691"/>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9D327D1B-AD14-D1DD-B5CE-DA0BB060AA7D}"/>
              </a:ext>
            </a:extLst>
          </p:cNvPr>
          <p:cNvSpPr>
            <a:spLocks noGrp="1"/>
          </p:cNvSpPr>
          <p:nvPr>
            <p:ph type="title"/>
          </p:nvPr>
        </p:nvSpPr>
        <p:spPr/>
        <p:txBody>
          <a:bodyPr/>
          <a:lstStyle/>
          <a:p>
            <a:r>
              <a:rPr lang="nl-NL" dirty="0"/>
              <a:t>CRRT PICU WKZ 2011-heden</a:t>
            </a:r>
          </a:p>
        </p:txBody>
      </p:sp>
      <p:pic>
        <p:nvPicPr>
          <p:cNvPr id="2051" name="Afbeelding 1">
            <a:extLst>
              <a:ext uri="{FF2B5EF4-FFF2-40B4-BE49-F238E27FC236}">
                <a16:creationId xmlns:a16="http://schemas.microsoft.com/office/drawing/2014/main" id="{521F2D37-3DBB-AC4B-E8C7-0BE57871A5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470" y="2601098"/>
            <a:ext cx="8617969" cy="2621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02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C146E9-5F9F-3B42-F08D-5E0F11474058}"/>
              </a:ext>
            </a:extLst>
          </p:cNvPr>
          <p:cNvSpPr>
            <a:spLocks noGrp="1"/>
          </p:cNvSpPr>
          <p:nvPr>
            <p:ph type="title"/>
          </p:nvPr>
        </p:nvSpPr>
        <p:spPr/>
        <p:txBody>
          <a:bodyPr/>
          <a:lstStyle/>
          <a:p>
            <a:r>
              <a:rPr lang="nl-NL" dirty="0"/>
              <a:t>Introductie</a:t>
            </a:r>
          </a:p>
        </p:txBody>
      </p:sp>
      <p:sp>
        <p:nvSpPr>
          <p:cNvPr id="3" name="Tijdelijke aanduiding voor inhoud 2">
            <a:extLst>
              <a:ext uri="{FF2B5EF4-FFF2-40B4-BE49-F238E27FC236}">
                <a16:creationId xmlns:a16="http://schemas.microsoft.com/office/drawing/2014/main" id="{F41857D8-E5BF-BA93-443F-4149A31DDDDE}"/>
              </a:ext>
            </a:extLst>
          </p:cNvPr>
          <p:cNvSpPr>
            <a:spLocks noGrp="1"/>
          </p:cNvSpPr>
          <p:nvPr>
            <p:ph idx="1"/>
          </p:nvPr>
        </p:nvSpPr>
        <p:spPr/>
        <p:txBody>
          <a:bodyPr/>
          <a:lstStyle/>
          <a:p>
            <a:r>
              <a:rPr lang="nl-NL" dirty="0"/>
              <a:t>PICU: 10% opname </a:t>
            </a:r>
            <a:r>
              <a:rPr lang="nl-NL" dirty="0" err="1"/>
              <a:t>ivm</a:t>
            </a:r>
            <a:r>
              <a:rPr lang="nl-NL" dirty="0"/>
              <a:t> sepsis, </a:t>
            </a:r>
            <a:r>
              <a:rPr lang="nl-NL" dirty="0" err="1"/>
              <a:t>wv</a:t>
            </a:r>
            <a:r>
              <a:rPr lang="nl-NL" dirty="0"/>
              <a:t> 1 op de 5 CRRT – prognose slecht.</a:t>
            </a:r>
          </a:p>
          <a:p>
            <a:endParaRPr lang="nl-NL" dirty="0"/>
          </a:p>
          <a:p>
            <a:r>
              <a:rPr lang="nl-NL" dirty="0"/>
              <a:t>Weinig data over best </a:t>
            </a:r>
            <a:r>
              <a:rPr lang="nl-NL" dirty="0" err="1"/>
              <a:t>practice</a:t>
            </a:r>
            <a:r>
              <a:rPr lang="nl-NL" dirty="0"/>
              <a:t>: gebruik van CRRT voor verbeteren </a:t>
            </a:r>
            <a:r>
              <a:rPr lang="nl-NL" dirty="0" err="1"/>
              <a:t>nierherstel</a:t>
            </a:r>
            <a:r>
              <a:rPr lang="nl-NL" dirty="0"/>
              <a:t> en </a:t>
            </a:r>
            <a:r>
              <a:rPr lang="nl-NL" dirty="0" err="1"/>
              <a:t>outcome</a:t>
            </a:r>
            <a:r>
              <a:rPr lang="nl-NL" dirty="0"/>
              <a:t> bij kinderen met sepsis.</a:t>
            </a:r>
          </a:p>
          <a:p>
            <a:endParaRPr lang="nl-NL" dirty="0"/>
          </a:p>
          <a:p>
            <a:r>
              <a:rPr lang="nl-NL" dirty="0"/>
              <a:t>Aanbeveling </a:t>
            </a:r>
            <a:r>
              <a:rPr lang="nl-NL" dirty="0" err="1"/>
              <a:t>surviving</a:t>
            </a:r>
            <a:r>
              <a:rPr lang="nl-NL" dirty="0"/>
              <a:t> sepsis </a:t>
            </a:r>
            <a:r>
              <a:rPr lang="nl-NL" dirty="0" err="1"/>
              <a:t>campaign</a:t>
            </a:r>
            <a:r>
              <a:rPr lang="nl-NL" dirty="0"/>
              <a:t> (</a:t>
            </a:r>
            <a:r>
              <a:rPr lang="nl-NL" dirty="0" err="1"/>
              <a:t>weak</a:t>
            </a:r>
            <a:r>
              <a:rPr lang="nl-NL" dirty="0"/>
              <a:t>): overweeg gebruik van CRRT bij AKI of </a:t>
            </a:r>
            <a:r>
              <a:rPr lang="nl-NL" dirty="0" err="1"/>
              <a:t>fluid</a:t>
            </a:r>
            <a:r>
              <a:rPr lang="nl-NL" dirty="0"/>
              <a:t> </a:t>
            </a:r>
            <a:r>
              <a:rPr lang="nl-NL" dirty="0" err="1"/>
              <a:t>overload</a:t>
            </a:r>
            <a:r>
              <a:rPr lang="nl-NL" dirty="0"/>
              <a:t>.</a:t>
            </a:r>
          </a:p>
          <a:p>
            <a:endParaRPr lang="nl-NL" dirty="0"/>
          </a:p>
          <a:p>
            <a:r>
              <a:rPr lang="nl-NL" dirty="0"/>
              <a:t>WE-ROCK: </a:t>
            </a:r>
            <a:r>
              <a:rPr lang="nl-NL" u="sng" dirty="0"/>
              <a:t>W</a:t>
            </a:r>
            <a:r>
              <a:rPr lang="nl-NL" dirty="0"/>
              <a:t>orldwide </a:t>
            </a:r>
            <a:r>
              <a:rPr lang="nl-NL" u="sng" dirty="0"/>
              <a:t>E</a:t>
            </a:r>
            <a:r>
              <a:rPr lang="nl-NL" dirty="0"/>
              <a:t>xploration of </a:t>
            </a:r>
            <a:r>
              <a:rPr lang="nl-NL" u="sng" dirty="0" err="1"/>
              <a:t>R</a:t>
            </a:r>
            <a:r>
              <a:rPr lang="nl-NL" dirty="0" err="1"/>
              <a:t>enal</a:t>
            </a:r>
            <a:r>
              <a:rPr lang="nl-NL" dirty="0"/>
              <a:t> </a:t>
            </a:r>
            <a:r>
              <a:rPr lang="nl-NL" dirty="0" err="1"/>
              <a:t>Replacement</a:t>
            </a:r>
            <a:r>
              <a:rPr lang="nl-NL" dirty="0"/>
              <a:t> </a:t>
            </a:r>
            <a:r>
              <a:rPr lang="nl-NL" u="sng" dirty="0" err="1"/>
              <a:t>O</a:t>
            </a:r>
            <a:r>
              <a:rPr lang="nl-NL" dirty="0" err="1"/>
              <a:t>utcomes</a:t>
            </a:r>
            <a:r>
              <a:rPr lang="nl-NL" dirty="0"/>
              <a:t> </a:t>
            </a:r>
            <a:r>
              <a:rPr lang="nl-NL" u="sng" dirty="0" err="1"/>
              <a:t>C</a:t>
            </a:r>
            <a:r>
              <a:rPr lang="nl-NL" dirty="0" err="1"/>
              <a:t>ollaborative</a:t>
            </a:r>
            <a:r>
              <a:rPr lang="nl-NL" dirty="0"/>
              <a:t> in </a:t>
            </a:r>
            <a:r>
              <a:rPr lang="nl-NL" u="sng" dirty="0" err="1"/>
              <a:t>K</a:t>
            </a:r>
            <a:r>
              <a:rPr lang="nl-NL" dirty="0" err="1"/>
              <a:t>idney</a:t>
            </a:r>
            <a:r>
              <a:rPr lang="nl-NL" dirty="0"/>
              <a:t> </a:t>
            </a:r>
            <a:r>
              <a:rPr lang="nl-NL" dirty="0" err="1"/>
              <a:t>disease</a:t>
            </a:r>
            <a:endParaRPr lang="nl-NL" dirty="0"/>
          </a:p>
        </p:txBody>
      </p:sp>
    </p:spTree>
    <p:extLst>
      <p:ext uri="{BB962C8B-B14F-4D97-AF65-F5344CB8AC3E}">
        <p14:creationId xmlns:p14="http://schemas.microsoft.com/office/powerpoint/2010/main" val="535093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2A9FD2-A217-F4CA-C99A-0511702B43F3}"/>
              </a:ext>
            </a:extLst>
          </p:cNvPr>
          <p:cNvSpPr>
            <a:spLocks noGrp="1"/>
          </p:cNvSpPr>
          <p:nvPr>
            <p:ph type="title"/>
          </p:nvPr>
        </p:nvSpPr>
        <p:spPr/>
        <p:txBody>
          <a:bodyPr/>
          <a:lstStyle/>
          <a:p>
            <a:r>
              <a:rPr lang="nl-NL" dirty="0"/>
              <a:t>2 vraagstellingen</a:t>
            </a:r>
          </a:p>
        </p:txBody>
      </p:sp>
      <p:sp>
        <p:nvSpPr>
          <p:cNvPr id="3" name="Tijdelijke aanduiding voor inhoud 2">
            <a:extLst>
              <a:ext uri="{FF2B5EF4-FFF2-40B4-BE49-F238E27FC236}">
                <a16:creationId xmlns:a16="http://schemas.microsoft.com/office/drawing/2014/main" id="{074398F9-0E6C-CC5C-EFF4-E9858FB42C44}"/>
              </a:ext>
            </a:extLst>
          </p:cNvPr>
          <p:cNvSpPr>
            <a:spLocks noGrp="1"/>
          </p:cNvSpPr>
          <p:nvPr>
            <p:ph idx="1"/>
          </p:nvPr>
        </p:nvSpPr>
        <p:spPr/>
        <p:txBody>
          <a:bodyPr/>
          <a:lstStyle/>
          <a:p>
            <a:r>
              <a:rPr lang="nl-NL" dirty="0"/>
              <a:t>1. Beschrijven en vergelijken van karakteristieken en uitkomsten tussen septische en niet septische patiënten met AKI/overvulling ad CRRT</a:t>
            </a:r>
          </a:p>
          <a:p>
            <a:endParaRPr lang="nl-NL" dirty="0"/>
          </a:p>
          <a:p>
            <a:r>
              <a:rPr lang="nl-NL" dirty="0"/>
              <a:t>2. Identificeren van factoren geassocieerd met ‘major adverse </a:t>
            </a:r>
            <a:r>
              <a:rPr lang="nl-NL" dirty="0" err="1"/>
              <a:t>kidney</a:t>
            </a:r>
            <a:r>
              <a:rPr lang="nl-NL" dirty="0"/>
              <a:t> events’ op dag 90 vanaf begin van CRRT bij sepsis patiënten</a:t>
            </a:r>
          </a:p>
          <a:p>
            <a:pPr marL="0" indent="0">
              <a:buNone/>
            </a:pPr>
            <a:r>
              <a:rPr lang="nl-NL" dirty="0"/>
              <a:t> </a:t>
            </a:r>
          </a:p>
        </p:txBody>
      </p:sp>
    </p:spTree>
    <p:extLst>
      <p:ext uri="{BB962C8B-B14F-4D97-AF65-F5344CB8AC3E}">
        <p14:creationId xmlns:p14="http://schemas.microsoft.com/office/powerpoint/2010/main" val="336106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678A5-ECAC-FA66-C0EC-402F1B4CE26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ACF9CDE-A226-15C2-2A4A-F308CD635E30}"/>
              </a:ext>
            </a:extLst>
          </p:cNvPr>
          <p:cNvSpPr>
            <a:spLocks noGrp="1"/>
          </p:cNvSpPr>
          <p:nvPr>
            <p:ph type="title"/>
          </p:nvPr>
        </p:nvSpPr>
        <p:spPr/>
        <p:txBody>
          <a:bodyPr/>
          <a:lstStyle/>
          <a:p>
            <a:r>
              <a:rPr lang="nl-NL" dirty="0"/>
              <a:t>Methoden</a:t>
            </a:r>
          </a:p>
        </p:txBody>
      </p:sp>
      <p:sp>
        <p:nvSpPr>
          <p:cNvPr id="3" name="Tijdelijke aanduiding voor inhoud 2">
            <a:extLst>
              <a:ext uri="{FF2B5EF4-FFF2-40B4-BE49-F238E27FC236}">
                <a16:creationId xmlns:a16="http://schemas.microsoft.com/office/drawing/2014/main" id="{62D37C05-DD5E-E557-483D-1761AE1D8D92}"/>
              </a:ext>
            </a:extLst>
          </p:cNvPr>
          <p:cNvSpPr>
            <a:spLocks noGrp="1"/>
          </p:cNvSpPr>
          <p:nvPr>
            <p:ph idx="1"/>
          </p:nvPr>
        </p:nvSpPr>
        <p:spPr/>
        <p:txBody>
          <a:bodyPr/>
          <a:lstStyle/>
          <a:p>
            <a:r>
              <a:rPr lang="nl-NL" dirty="0"/>
              <a:t>Data </a:t>
            </a:r>
            <a:r>
              <a:rPr lang="nl-NL" dirty="0" err="1"/>
              <a:t>collection</a:t>
            </a:r>
            <a:r>
              <a:rPr lang="nl-NL" dirty="0"/>
              <a:t>: WE-ROCK = 9 landen, 24 centra (PICU, NICU, CICU)</a:t>
            </a:r>
          </a:p>
          <a:p>
            <a:r>
              <a:rPr lang="nl-NL" dirty="0"/>
              <a:t>Inclusie: </a:t>
            </a:r>
          </a:p>
          <a:p>
            <a:pPr lvl="1"/>
            <a:r>
              <a:rPr lang="nl-NL" dirty="0"/>
              <a:t>Leeftijd 0-25 jaar met CRRT voor AKI of overvulling</a:t>
            </a:r>
          </a:p>
          <a:p>
            <a:r>
              <a:rPr lang="nl-NL" dirty="0"/>
              <a:t>Exclusie:</a:t>
            </a:r>
          </a:p>
          <a:p>
            <a:pPr lvl="1"/>
            <a:r>
              <a:rPr lang="nl-NL" dirty="0"/>
              <a:t>Dialyse in VG</a:t>
            </a:r>
          </a:p>
          <a:p>
            <a:pPr lvl="1"/>
            <a:r>
              <a:rPr lang="nl-NL" dirty="0"/>
              <a:t>Congenitale </a:t>
            </a:r>
            <a:r>
              <a:rPr lang="nl-NL" dirty="0" err="1"/>
              <a:t>afw</a:t>
            </a:r>
            <a:r>
              <a:rPr lang="nl-NL" dirty="0"/>
              <a:t> nieren/urinewegen met kans op end stage </a:t>
            </a:r>
            <a:r>
              <a:rPr lang="nl-NL" dirty="0" err="1"/>
              <a:t>kidney</a:t>
            </a:r>
            <a:r>
              <a:rPr lang="nl-NL" dirty="0"/>
              <a:t> </a:t>
            </a:r>
            <a:r>
              <a:rPr lang="nl-NL" dirty="0" err="1"/>
              <a:t>disease</a:t>
            </a:r>
            <a:endParaRPr lang="nl-NL" dirty="0"/>
          </a:p>
          <a:p>
            <a:pPr lvl="1"/>
            <a:r>
              <a:rPr lang="nl-NL" dirty="0"/>
              <a:t>ECMO</a:t>
            </a:r>
          </a:p>
          <a:p>
            <a:pPr lvl="1"/>
            <a:r>
              <a:rPr lang="nl-NL" dirty="0"/>
              <a:t>CRRT voor andere indicatie</a:t>
            </a:r>
          </a:p>
          <a:p>
            <a:pPr lvl="1"/>
            <a:endParaRPr lang="nl-NL" dirty="0"/>
          </a:p>
        </p:txBody>
      </p:sp>
    </p:spTree>
    <p:extLst>
      <p:ext uri="{BB962C8B-B14F-4D97-AF65-F5344CB8AC3E}">
        <p14:creationId xmlns:p14="http://schemas.microsoft.com/office/powerpoint/2010/main" val="904281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AEF9E-382A-A715-1630-CACFC411C3A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E53C306-9AD3-5EE1-8C23-6BAF73E2E10D}"/>
              </a:ext>
            </a:extLst>
          </p:cNvPr>
          <p:cNvSpPr>
            <a:spLocks noGrp="1"/>
          </p:cNvSpPr>
          <p:nvPr>
            <p:ph type="title"/>
          </p:nvPr>
        </p:nvSpPr>
        <p:spPr/>
        <p:txBody>
          <a:bodyPr/>
          <a:lstStyle/>
          <a:p>
            <a:r>
              <a:rPr lang="nl-NL" dirty="0"/>
              <a:t>Definities</a:t>
            </a:r>
          </a:p>
        </p:txBody>
      </p:sp>
      <p:sp>
        <p:nvSpPr>
          <p:cNvPr id="3" name="Tijdelijke aanduiding voor inhoud 2">
            <a:extLst>
              <a:ext uri="{FF2B5EF4-FFF2-40B4-BE49-F238E27FC236}">
                <a16:creationId xmlns:a16="http://schemas.microsoft.com/office/drawing/2014/main" id="{FD4EA305-F894-2D26-6F83-AEF9704662DF}"/>
              </a:ext>
            </a:extLst>
          </p:cNvPr>
          <p:cNvSpPr>
            <a:spLocks noGrp="1"/>
          </p:cNvSpPr>
          <p:nvPr>
            <p:ph idx="1"/>
          </p:nvPr>
        </p:nvSpPr>
        <p:spPr/>
        <p:txBody>
          <a:bodyPr>
            <a:normAutofit lnSpcReduction="10000"/>
          </a:bodyPr>
          <a:lstStyle/>
          <a:p>
            <a:r>
              <a:rPr lang="nl-NL" dirty="0"/>
              <a:t>Sepsis: Behandeling voor ‘</a:t>
            </a:r>
            <a:r>
              <a:rPr lang="nl-NL" dirty="0" err="1"/>
              <a:t>known</a:t>
            </a:r>
            <a:r>
              <a:rPr lang="nl-NL" dirty="0"/>
              <a:t> or </a:t>
            </a:r>
            <a:r>
              <a:rPr lang="nl-NL" dirty="0" err="1"/>
              <a:t>suspected</a:t>
            </a:r>
            <a:r>
              <a:rPr lang="nl-NL" dirty="0"/>
              <a:t>’ infectie met 2 SIRS criteria </a:t>
            </a:r>
          </a:p>
          <a:p>
            <a:pPr lvl="1"/>
            <a:r>
              <a:rPr lang="nl-NL" dirty="0"/>
              <a:t>24 uur voor start CRRT  OF</a:t>
            </a:r>
          </a:p>
          <a:p>
            <a:pPr lvl="1"/>
            <a:r>
              <a:rPr lang="nl-NL" dirty="0"/>
              <a:t>Tijdens opname waarbij CRRT binnen 1 week na opname is gestart</a:t>
            </a:r>
          </a:p>
          <a:p>
            <a:endParaRPr lang="nl-NL" dirty="0"/>
          </a:p>
          <a:p>
            <a:r>
              <a:rPr lang="nl-NL" dirty="0"/>
              <a:t>Baseline serum creatinine = laagste </a:t>
            </a:r>
            <a:r>
              <a:rPr lang="nl-NL" dirty="0" err="1"/>
              <a:t>creat</a:t>
            </a:r>
            <a:r>
              <a:rPr lang="nl-NL" dirty="0"/>
              <a:t> binnen 90 dagen voor PICU opname. Of berekende waarde </a:t>
            </a:r>
            <a:r>
              <a:rPr lang="nl-NL" dirty="0" err="1"/>
              <a:t>adhv</a:t>
            </a:r>
            <a:r>
              <a:rPr lang="nl-NL" dirty="0"/>
              <a:t> </a:t>
            </a:r>
            <a:r>
              <a:rPr lang="nl-NL" dirty="0" err="1"/>
              <a:t>bsa</a:t>
            </a:r>
            <a:r>
              <a:rPr lang="nl-NL" dirty="0"/>
              <a:t> en GFR van 100. </a:t>
            </a:r>
          </a:p>
          <a:p>
            <a:endParaRPr lang="nl-NL" dirty="0"/>
          </a:p>
          <a:p>
            <a:r>
              <a:rPr lang="nl-NL" dirty="0"/>
              <a:t>Ernst ziekte:</a:t>
            </a:r>
          </a:p>
          <a:p>
            <a:pPr lvl="1"/>
            <a:r>
              <a:rPr lang="nl-NL" dirty="0"/>
              <a:t>PRISM III</a:t>
            </a:r>
          </a:p>
          <a:p>
            <a:pPr lvl="1"/>
            <a:r>
              <a:rPr lang="nl-NL" dirty="0"/>
              <a:t>PELOD-2</a:t>
            </a:r>
          </a:p>
          <a:p>
            <a:pPr lvl="1"/>
            <a:r>
              <a:rPr lang="nl-NL" dirty="0"/>
              <a:t>VIS</a:t>
            </a:r>
          </a:p>
        </p:txBody>
      </p:sp>
    </p:spTree>
    <p:extLst>
      <p:ext uri="{BB962C8B-B14F-4D97-AF65-F5344CB8AC3E}">
        <p14:creationId xmlns:p14="http://schemas.microsoft.com/office/powerpoint/2010/main" val="3403556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05057-5541-ED0B-1EE6-132B1012D97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46A2A6C-F278-1A4F-2E05-EF54258497B3}"/>
              </a:ext>
            </a:extLst>
          </p:cNvPr>
          <p:cNvSpPr>
            <a:spLocks noGrp="1"/>
          </p:cNvSpPr>
          <p:nvPr>
            <p:ph type="title"/>
          </p:nvPr>
        </p:nvSpPr>
        <p:spPr/>
        <p:txBody>
          <a:bodyPr/>
          <a:lstStyle/>
          <a:p>
            <a:r>
              <a:rPr lang="nl-NL" dirty="0"/>
              <a:t>Definities (2)</a:t>
            </a:r>
          </a:p>
        </p:txBody>
      </p:sp>
      <p:sp>
        <p:nvSpPr>
          <p:cNvPr id="3" name="Tijdelijke aanduiding voor inhoud 2">
            <a:extLst>
              <a:ext uri="{FF2B5EF4-FFF2-40B4-BE49-F238E27FC236}">
                <a16:creationId xmlns:a16="http://schemas.microsoft.com/office/drawing/2014/main" id="{FCD0C0C8-22FC-E473-3B9F-7B8984323FD3}"/>
              </a:ext>
            </a:extLst>
          </p:cNvPr>
          <p:cNvSpPr>
            <a:spLocks noGrp="1"/>
          </p:cNvSpPr>
          <p:nvPr>
            <p:ph idx="1"/>
          </p:nvPr>
        </p:nvSpPr>
        <p:spPr/>
        <p:txBody>
          <a:bodyPr/>
          <a:lstStyle/>
          <a:p>
            <a:r>
              <a:rPr lang="nl-NL" dirty="0" err="1"/>
              <a:t>Vasoactive</a:t>
            </a:r>
            <a:r>
              <a:rPr lang="nl-NL" dirty="0"/>
              <a:t> exposure: </a:t>
            </a:r>
          </a:p>
          <a:p>
            <a:endParaRPr lang="nl-NL" dirty="0"/>
          </a:p>
          <a:p>
            <a:pPr lvl="1"/>
            <a:r>
              <a:rPr lang="nl-NL" dirty="0"/>
              <a:t>1. Gedurende 1</a:t>
            </a:r>
            <a:r>
              <a:rPr lang="nl-NL" baseline="30000" dirty="0"/>
              <a:t>e</a:t>
            </a:r>
            <a:r>
              <a:rPr lang="nl-NL" dirty="0"/>
              <a:t> 48 uur: (DIALY TRAUMA?)</a:t>
            </a:r>
          </a:p>
          <a:p>
            <a:pPr lvl="2"/>
            <a:r>
              <a:rPr lang="nl-NL" dirty="0"/>
              <a:t>a. geen vasoactieve medicatie / afgebouwd</a:t>
            </a:r>
          </a:p>
          <a:p>
            <a:pPr lvl="2"/>
            <a:r>
              <a:rPr lang="nl-NL" dirty="0"/>
              <a:t>b. Vasoactieve medicatie niet veranderd / opgehoogd</a:t>
            </a:r>
          </a:p>
          <a:p>
            <a:pPr lvl="2"/>
            <a:endParaRPr lang="nl-NL" dirty="0"/>
          </a:p>
          <a:p>
            <a:pPr lvl="1"/>
            <a:r>
              <a:rPr lang="nl-NL" dirty="0"/>
              <a:t>2. 1</a:t>
            </a:r>
            <a:r>
              <a:rPr lang="nl-NL" baseline="30000" dirty="0"/>
              <a:t>e</a:t>
            </a:r>
            <a:r>
              <a:rPr lang="nl-NL" dirty="0"/>
              <a:t> week van CRRT: hoeveel dagen is vasoactieve medicatie nodig geweest? </a:t>
            </a:r>
          </a:p>
        </p:txBody>
      </p:sp>
    </p:spTree>
    <p:extLst>
      <p:ext uri="{BB962C8B-B14F-4D97-AF65-F5344CB8AC3E}">
        <p14:creationId xmlns:p14="http://schemas.microsoft.com/office/powerpoint/2010/main" val="3136544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C5FDA-AC4F-9E96-52B5-9E7D517CB8D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DF58C0D-18AD-165C-489C-D7A6EE4EBDE3}"/>
              </a:ext>
            </a:extLst>
          </p:cNvPr>
          <p:cNvSpPr>
            <a:spLocks noGrp="1"/>
          </p:cNvSpPr>
          <p:nvPr>
            <p:ph type="title"/>
          </p:nvPr>
        </p:nvSpPr>
        <p:spPr/>
        <p:txBody>
          <a:bodyPr/>
          <a:lstStyle/>
          <a:p>
            <a:r>
              <a:rPr lang="nl-NL" dirty="0"/>
              <a:t>Uitkomsten</a:t>
            </a:r>
          </a:p>
        </p:txBody>
      </p:sp>
      <p:sp>
        <p:nvSpPr>
          <p:cNvPr id="3" name="Tijdelijke aanduiding voor inhoud 2">
            <a:extLst>
              <a:ext uri="{FF2B5EF4-FFF2-40B4-BE49-F238E27FC236}">
                <a16:creationId xmlns:a16="http://schemas.microsoft.com/office/drawing/2014/main" id="{E63E3BBC-BFB8-A8C3-96C3-2D6E669FD307}"/>
              </a:ext>
            </a:extLst>
          </p:cNvPr>
          <p:cNvSpPr>
            <a:spLocks noGrp="1"/>
          </p:cNvSpPr>
          <p:nvPr>
            <p:ph idx="1"/>
          </p:nvPr>
        </p:nvSpPr>
        <p:spPr/>
        <p:txBody>
          <a:bodyPr>
            <a:normAutofit lnSpcReduction="10000"/>
          </a:bodyPr>
          <a:lstStyle/>
          <a:p>
            <a:r>
              <a:rPr lang="nl-NL" dirty="0"/>
              <a:t>PRIMARY OUTCOME: MAKE-90 = major adverse </a:t>
            </a:r>
            <a:r>
              <a:rPr lang="nl-NL" dirty="0" err="1"/>
              <a:t>kidney</a:t>
            </a:r>
            <a:r>
              <a:rPr lang="nl-NL" dirty="0"/>
              <a:t> event </a:t>
            </a:r>
            <a:r>
              <a:rPr lang="nl-NL" dirty="0" err="1"/>
              <a:t>within</a:t>
            </a:r>
            <a:r>
              <a:rPr lang="nl-NL" dirty="0"/>
              <a:t> 90 </a:t>
            </a:r>
            <a:r>
              <a:rPr lang="nl-NL" dirty="0" err="1"/>
              <a:t>days</a:t>
            </a:r>
            <a:r>
              <a:rPr lang="nl-NL" dirty="0"/>
              <a:t> na start CRRT</a:t>
            </a:r>
          </a:p>
          <a:p>
            <a:pPr lvl="1"/>
            <a:r>
              <a:rPr lang="nl-NL" dirty="0"/>
              <a:t>Overlijden</a:t>
            </a:r>
          </a:p>
          <a:p>
            <a:pPr lvl="1"/>
            <a:r>
              <a:rPr lang="nl-NL" dirty="0"/>
              <a:t>RRT afhankelijkheid</a:t>
            </a:r>
          </a:p>
          <a:p>
            <a:pPr lvl="1"/>
            <a:r>
              <a:rPr lang="nl-NL" dirty="0"/>
              <a:t>Persisterend nierfalen (&gt;25% afname in GFR vanaf baseline)</a:t>
            </a:r>
          </a:p>
          <a:p>
            <a:pPr lvl="1"/>
            <a:endParaRPr lang="nl-NL" dirty="0"/>
          </a:p>
          <a:p>
            <a:r>
              <a:rPr lang="nl-NL" dirty="0"/>
              <a:t>SECONDARY OUTCOME:</a:t>
            </a:r>
          </a:p>
          <a:p>
            <a:pPr lvl="1"/>
            <a:r>
              <a:rPr lang="nl-NL" dirty="0"/>
              <a:t>Succesvol staken van RRT (&gt;72 uur van RRT na staken)</a:t>
            </a:r>
          </a:p>
          <a:p>
            <a:pPr lvl="1"/>
            <a:r>
              <a:rPr lang="nl-NL" dirty="0"/>
              <a:t>CRRT duur</a:t>
            </a:r>
          </a:p>
          <a:p>
            <a:pPr lvl="1"/>
            <a:r>
              <a:rPr lang="nl-NL" dirty="0"/>
              <a:t>28 dagen beademingsvrije periode en PICU vrije dagen</a:t>
            </a:r>
          </a:p>
          <a:p>
            <a:pPr lvl="1"/>
            <a:r>
              <a:rPr lang="nl-NL" dirty="0"/>
              <a:t>ICU LOS</a:t>
            </a:r>
          </a:p>
          <a:p>
            <a:pPr lvl="1"/>
            <a:r>
              <a:rPr lang="nl-NL" dirty="0"/>
              <a:t>In </a:t>
            </a:r>
            <a:r>
              <a:rPr lang="nl-NL" dirty="0" err="1"/>
              <a:t>hospital</a:t>
            </a:r>
            <a:r>
              <a:rPr lang="nl-NL" dirty="0"/>
              <a:t> </a:t>
            </a:r>
            <a:r>
              <a:rPr lang="nl-NL" dirty="0" err="1"/>
              <a:t>mortality</a:t>
            </a:r>
            <a:endParaRPr lang="nl-NL" dirty="0"/>
          </a:p>
        </p:txBody>
      </p:sp>
    </p:spTree>
    <p:extLst>
      <p:ext uri="{BB962C8B-B14F-4D97-AF65-F5344CB8AC3E}">
        <p14:creationId xmlns:p14="http://schemas.microsoft.com/office/powerpoint/2010/main" val="4000211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36019-DF50-DCA3-3BED-B3AC4B61602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9323037-A497-B259-DAF5-86F0CF9EA84D}"/>
              </a:ext>
            </a:extLst>
          </p:cNvPr>
          <p:cNvSpPr>
            <a:spLocks noGrp="1"/>
          </p:cNvSpPr>
          <p:nvPr>
            <p:ph type="title"/>
          </p:nvPr>
        </p:nvSpPr>
        <p:spPr/>
        <p:txBody>
          <a:bodyPr/>
          <a:lstStyle/>
          <a:p>
            <a:r>
              <a:rPr lang="nl-NL" dirty="0"/>
              <a:t>Resultaten</a:t>
            </a:r>
          </a:p>
        </p:txBody>
      </p:sp>
      <p:sp>
        <p:nvSpPr>
          <p:cNvPr id="3" name="Tijdelijke aanduiding voor inhoud 2">
            <a:extLst>
              <a:ext uri="{FF2B5EF4-FFF2-40B4-BE49-F238E27FC236}">
                <a16:creationId xmlns:a16="http://schemas.microsoft.com/office/drawing/2014/main" id="{9A8B6CFC-C498-3010-0DE8-8F887E9D9EE8}"/>
              </a:ext>
            </a:extLst>
          </p:cNvPr>
          <p:cNvSpPr>
            <a:spLocks noGrp="1"/>
          </p:cNvSpPr>
          <p:nvPr>
            <p:ph idx="1"/>
          </p:nvPr>
        </p:nvSpPr>
        <p:spPr/>
        <p:txBody>
          <a:bodyPr/>
          <a:lstStyle/>
          <a:p>
            <a:r>
              <a:rPr lang="nl-NL" dirty="0"/>
              <a:t>1016 patiënten, </a:t>
            </a:r>
            <a:r>
              <a:rPr lang="nl-NL" dirty="0" err="1"/>
              <a:t>wv</a:t>
            </a:r>
            <a:r>
              <a:rPr lang="nl-NL" dirty="0"/>
              <a:t> 446 (44%) met sepsis</a:t>
            </a:r>
          </a:p>
          <a:p>
            <a:r>
              <a:rPr lang="nl-NL" dirty="0"/>
              <a:t>53/446 (12%): &lt;48 uur na start CRRT overleden – </a:t>
            </a:r>
            <a:r>
              <a:rPr lang="nl-NL" dirty="0" err="1"/>
              <a:t>geëxcludeerd</a:t>
            </a:r>
            <a:r>
              <a:rPr lang="nl-NL" dirty="0"/>
              <a:t> (sepsis </a:t>
            </a:r>
            <a:r>
              <a:rPr lang="nl-NL" dirty="0" err="1"/>
              <a:t>ptn</a:t>
            </a:r>
            <a:r>
              <a:rPr lang="nl-NL" dirty="0"/>
              <a:t>)</a:t>
            </a:r>
          </a:p>
          <a:p>
            <a:r>
              <a:rPr lang="nl-NL" dirty="0"/>
              <a:t>Demografische gegevens: septische patiënten </a:t>
            </a:r>
            <a:r>
              <a:rPr lang="nl-NL" dirty="0">
                <a:sym typeface="Wingdings" panose="05000000000000000000" pitchFamily="2" charset="2"/>
              </a:rPr>
              <a:t> </a:t>
            </a:r>
          </a:p>
          <a:p>
            <a:pPr lvl="1"/>
            <a:r>
              <a:rPr lang="nl-NL" dirty="0">
                <a:sym typeface="Wingdings" panose="05000000000000000000" pitchFamily="2" charset="2"/>
              </a:rPr>
              <a:t>Ouder</a:t>
            </a:r>
          </a:p>
          <a:p>
            <a:pPr lvl="1"/>
            <a:r>
              <a:rPr lang="nl-NL" dirty="0">
                <a:sym typeface="Wingdings" panose="05000000000000000000" pitchFamily="2" charset="2"/>
              </a:rPr>
              <a:t>Ernstiger ziek (PRISM, PELOD, VIS)</a:t>
            </a:r>
          </a:p>
          <a:p>
            <a:pPr lvl="1"/>
            <a:r>
              <a:rPr lang="nl-NL" dirty="0">
                <a:sym typeface="Wingdings" panose="05000000000000000000" pitchFamily="2" charset="2"/>
              </a:rPr>
              <a:t>Lagere </a:t>
            </a:r>
            <a:r>
              <a:rPr lang="nl-NL" dirty="0" err="1">
                <a:sym typeface="Wingdings" panose="05000000000000000000" pitchFamily="2" charset="2"/>
              </a:rPr>
              <a:t>Trombo’s</a:t>
            </a:r>
            <a:endParaRPr lang="nl-NL" dirty="0">
              <a:sym typeface="Wingdings" panose="05000000000000000000" pitchFamily="2" charset="2"/>
            </a:endParaRPr>
          </a:p>
          <a:p>
            <a:pPr lvl="1"/>
            <a:r>
              <a:rPr lang="nl-NL" dirty="0"/>
              <a:t>Hogere cumulatieve positieve vochtbalans bij start CRRT</a:t>
            </a:r>
          </a:p>
          <a:p>
            <a:pPr lvl="1"/>
            <a:r>
              <a:rPr lang="nl-NL" dirty="0"/>
              <a:t>Net zo vaak </a:t>
            </a:r>
            <a:r>
              <a:rPr lang="nl-NL" dirty="0" err="1"/>
              <a:t>citraat</a:t>
            </a:r>
            <a:r>
              <a:rPr lang="nl-NL" dirty="0"/>
              <a:t> – echter vaker geen antistolling, minder vaak heparine.</a:t>
            </a:r>
          </a:p>
          <a:p>
            <a:endParaRPr lang="nl-NL" dirty="0"/>
          </a:p>
        </p:txBody>
      </p:sp>
    </p:spTree>
    <p:extLst>
      <p:ext uri="{BB962C8B-B14F-4D97-AF65-F5344CB8AC3E}">
        <p14:creationId xmlns:p14="http://schemas.microsoft.com/office/powerpoint/2010/main" val="1916813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F26AF-18A6-A784-9A20-74246F30B01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AA0B8CE-E253-C7DD-8C2F-4459F86E47FF}"/>
              </a:ext>
            </a:extLst>
          </p:cNvPr>
          <p:cNvSpPr>
            <a:spLocks noGrp="1"/>
          </p:cNvSpPr>
          <p:nvPr>
            <p:ph type="title"/>
          </p:nvPr>
        </p:nvSpPr>
        <p:spPr/>
        <p:txBody>
          <a:bodyPr/>
          <a:lstStyle/>
          <a:p>
            <a:r>
              <a:rPr lang="nl-NL" dirty="0"/>
              <a:t>Resultaten (2)</a:t>
            </a:r>
          </a:p>
        </p:txBody>
      </p:sp>
      <p:sp>
        <p:nvSpPr>
          <p:cNvPr id="3" name="Tijdelijke aanduiding voor inhoud 2">
            <a:extLst>
              <a:ext uri="{FF2B5EF4-FFF2-40B4-BE49-F238E27FC236}">
                <a16:creationId xmlns:a16="http://schemas.microsoft.com/office/drawing/2014/main" id="{97FD5A57-7F37-769E-B055-80F3109AEB41}"/>
              </a:ext>
            </a:extLst>
          </p:cNvPr>
          <p:cNvSpPr>
            <a:spLocks noGrp="1"/>
          </p:cNvSpPr>
          <p:nvPr>
            <p:ph idx="1"/>
          </p:nvPr>
        </p:nvSpPr>
        <p:spPr/>
        <p:txBody>
          <a:bodyPr/>
          <a:lstStyle/>
          <a:p>
            <a:r>
              <a:rPr lang="nl-NL" dirty="0"/>
              <a:t>650/1016 (64%): MAKE-90</a:t>
            </a:r>
          </a:p>
          <a:p>
            <a:pPr lvl="1"/>
            <a:r>
              <a:rPr lang="nl-NL" dirty="0"/>
              <a:t>384: overleden (59%)</a:t>
            </a:r>
          </a:p>
          <a:p>
            <a:pPr lvl="1"/>
            <a:r>
              <a:rPr lang="nl-NL" dirty="0"/>
              <a:t>173: persisterend nierfalen (27%)</a:t>
            </a:r>
          </a:p>
          <a:p>
            <a:pPr lvl="1"/>
            <a:r>
              <a:rPr lang="nl-NL" dirty="0"/>
              <a:t>93: RRT afhankelijkheid (14%)</a:t>
            </a:r>
          </a:p>
          <a:p>
            <a:r>
              <a:rPr lang="nl-NL" dirty="0"/>
              <a:t>Septische patiënt:</a:t>
            </a:r>
          </a:p>
          <a:p>
            <a:pPr lvl="1"/>
            <a:r>
              <a:rPr lang="nl-NL" dirty="0"/>
              <a:t>Langere duur van CRRT</a:t>
            </a:r>
          </a:p>
          <a:p>
            <a:pPr lvl="1"/>
            <a:r>
              <a:rPr lang="nl-NL" dirty="0"/>
              <a:t>Langere IC opname</a:t>
            </a:r>
          </a:p>
          <a:p>
            <a:pPr lvl="1"/>
            <a:r>
              <a:rPr lang="nl-NL" dirty="0"/>
              <a:t>Minder beademingsvrije dagen</a:t>
            </a:r>
          </a:p>
          <a:p>
            <a:pPr lvl="1"/>
            <a:r>
              <a:rPr lang="nl-NL" dirty="0"/>
              <a:t>Hogere in </a:t>
            </a:r>
            <a:r>
              <a:rPr lang="nl-NL" dirty="0" err="1"/>
              <a:t>hospital</a:t>
            </a:r>
            <a:r>
              <a:rPr lang="nl-NL" dirty="0"/>
              <a:t> </a:t>
            </a:r>
            <a:r>
              <a:rPr lang="nl-NL" dirty="0" err="1"/>
              <a:t>mortality</a:t>
            </a:r>
            <a:endParaRPr lang="nl-NL" dirty="0"/>
          </a:p>
          <a:p>
            <a:pPr lvl="1"/>
            <a:r>
              <a:rPr lang="nl-NL" dirty="0"/>
              <a:t>Hogere MAKE-90</a:t>
            </a:r>
          </a:p>
          <a:p>
            <a:pPr lvl="1"/>
            <a:r>
              <a:rPr lang="nl-NL" dirty="0"/>
              <a:t>RRT </a:t>
            </a:r>
            <a:r>
              <a:rPr lang="nl-NL" dirty="0" err="1"/>
              <a:t>dependence</a:t>
            </a:r>
            <a:r>
              <a:rPr lang="nl-NL" dirty="0"/>
              <a:t>: lager bij overleven</a:t>
            </a:r>
          </a:p>
          <a:p>
            <a:pPr lvl="1"/>
            <a:endParaRPr lang="nl-NL" dirty="0"/>
          </a:p>
        </p:txBody>
      </p:sp>
      <p:pic>
        <p:nvPicPr>
          <p:cNvPr id="5" name="Afbeelding 4">
            <a:extLst>
              <a:ext uri="{FF2B5EF4-FFF2-40B4-BE49-F238E27FC236}">
                <a16:creationId xmlns:a16="http://schemas.microsoft.com/office/drawing/2014/main" id="{DBFB44A8-4AF2-C4C1-E99E-288877F62EC8}"/>
              </a:ext>
            </a:extLst>
          </p:cNvPr>
          <p:cNvPicPr>
            <a:picLocks noChangeAspect="1"/>
          </p:cNvPicPr>
          <p:nvPr/>
        </p:nvPicPr>
        <p:blipFill>
          <a:blip r:embed="rId3"/>
          <a:stretch>
            <a:fillRect/>
          </a:stretch>
        </p:blipFill>
        <p:spPr>
          <a:xfrm>
            <a:off x="5638768" y="1972139"/>
            <a:ext cx="6416058" cy="3711582"/>
          </a:xfrm>
          <a:prstGeom prst="rect">
            <a:avLst/>
          </a:prstGeom>
        </p:spPr>
      </p:pic>
      <p:sp>
        <p:nvSpPr>
          <p:cNvPr id="6" name="Rechthoek: afgeronde hoeken 5">
            <a:extLst>
              <a:ext uri="{FF2B5EF4-FFF2-40B4-BE49-F238E27FC236}">
                <a16:creationId xmlns:a16="http://schemas.microsoft.com/office/drawing/2014/main" id="{EEF77E61-786B-CD4B-592F-E88B8C9A86C2}"/>
              </a:ext>
            </a:extLst>
          </p:cNvPr>
          <p:cNvSpPr/>
          <p:nvPr/>
        </p:nvSpPr>
        <p:spPr>
          <a:xfrm>
            <a:off x="5717060" y="5428736"/>
            <a:ext cx="4234249" cy="254985"/>
          </a:xfrm>
          <a:prstGeom prst="roundRect">
            <a:avLst/>
          </a:prstGeom>
          <a:solidFill>
            <a:srgbClr val="00B050">
              <a:alpha val="1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2591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Condensspoor">
  <a:themeElements>
    <a:clrScheme name="Condensspoor">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Condensspoor">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densspoor">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TM04033937[[fn=Condensspoor]]</Template>
  <TotalTime>237</TotalTime>
  <Words>944</Words>
  <Application>Microsoft Office PowerPoint</Application>
  <PresentationFormat>Breedbeeld</PresentationFormat>
  <Paragraphs>137</Paragraphs>
  <Slides>18</Slides>
  <Notes>7</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18</vt:i4>
      </vt:variant>
    </vt:vector>
  </HeadingPairs>
  <TitlesOfParts>
    <vt:vector size="23" baseType="lpstr">
      <vt:lpstr>Aptos</vt:lpstr>
      <vt:lpstr>Arial</vt:lpstr>
      <vt:lpstr>Century Gothic</vt:lpstr>
      <vt:lpstr>Wingdings</vt:lpstr>
      <vt:lpstr>Condensspoor</vt:lpstr>
      <vt:lpstr>PowerPoint-presentatie</vt:lpstr>
      <vt:lpstr>Introductie</vt:lpstr>
      <vt:lpstr>2 vraagstellingen</vt:lpstr>
      <vt:lpstr>Methoden</vt:lpstr>
      <vt:lpstr>Definities</vt:lpstr>
      <vt:lpstr>Definities (2)</vt:lpstr>
      <vt:lpstr>Uitkomsten</vt:lpstr>
      <vt:lpstr>Resultaten</vt:lpstr>
      <vt:lpstr>Resultaten (2)</vt:lpstr>
      <vt:lpstr>Resultaten (3)</vt:lpstr>
      <vt:lpstr>Resultaten (4)</vt:lpstr>
      <vt:lpstr>Resultaten (5)</vt:lpstr>
      <vt:lpstr>Resultaten (6)</vt:lpstr>
      <vt:lpstr>Discussie</vt:lpstr>
      <vt:lpstr>Conclusie</vt:lpstr>
      <vt:lpstr>gebruik op onze PICU?</vt:lpstr>
      <vt:lpstr>CRRT PICU WKZ 2011-heden</vt:lpstr>
      <vt:lpstr>CRRT PICU WKZ 2011-heden</vt:lpstr>
    </vt:vector>
  </TitlesOfParts>
  <Company>UMC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Walker-3, J.C. (Jennifer)</dc:creator>
  <cp:lastModifiedBy>Wilde, J. de (Joke)</cp:lastModifiedBy>
  <cp:revision>7</cp:revision>
  <dcterms:created xsi:type="dcterms:W3CDTF">2026-04-30T20:02:06Z</dcterms:created>
  <dcterms:modified xsi:type="dcterms:W3CDTF">2026-05-05T07:00:16Z</dcterms:modified>
</cp:coreProperties>
</file>