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ink/ink2.xml" ContentType="application/inkml+xml"/>
  <Override PartName="/ppt/ink/ink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7" r:id="rId5"/>
    <p:sldId id="258" r:id="rId6"/>
    <p:sldId id="264" r:id="rId7"/>
    <p:sldId id="262" r:id="rId8"/>
    <p:sldId id="260" r:id="rId9"/>
    <p:sldId id="263" r:id="rId10"/>
    <p:sldId id="279" r:id="rId11"/>
    <p:sldId id="266" r:id="rId12"/>
    <p:sldId id="268" r:id="rId13"/>
    <p:sldId id="271" r:id="rId14"/>
    <p:sldId id="267" r:id="rId15"/>
    <p:sldId id="269" r:id="rId16"/>
    <p:sldId id="272" r:id="rId17"/>
    <p:sldId id="270" r:id="rId18"/>
    <p:sldId id="273" r:id="rId19"/>
    <p:sldId id="274" r:id="rId20"/>
    <p:sldId id="276" r:id="rId21"/>
    <p:sldId id="275" r:id="rId22"/>
    <p:sldId id="280" r:id="rId23"/>
    <p:sldId id="278" r:id="rId24"/>
    <p:sldId id="281"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8" autoAdjust="0"/>
    <p:restoredTop sz="86316" autoAdjust="0"/>
  </p:normalViewPr>
  <p:slideViewPr>
    <p:cSldViewPr snapToGrid="0">
      <p:cViewPr varScale="1">
        <p:scale>
          <a:sx n="45" d="100"/>
          <a:sy n="45" d="100"/>
        </p:scale>
        <p:origin x="1205" y="29"/>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16-6-2026</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27T18:54:01.018"/>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 51,'237'0,"7845"0,-7716-23,-88 1,373 16,-407 7,-201-1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7T19:01:21.051"/>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0 0,'5535'0'0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7T19:01:26.386"/>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0 0,'3658'0'0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16-6-2026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cademic.oup.com/ndt/advance-article/doi/10.1093/ndt/gfaf093/8151584?utm_source=authortollfreelink&amp;utm_campaign=ndt&amp;utm_medium=email&amp;guestAccessKey=b957031c-8265-4749-ab83-9a2b1e67e14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ik heb er nu een aantal gezien in deze korte tijd hier, maar het probleem is natuurlijk veel groter.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a:t>
            </a:fld>
            <a:endParaRPr lang="nl-NL"/>
          </a:p>
        </p:txBody>
      </p:sp>
    </p:spTree>
    <p:extLst>
      <p:ext uri="{BB962C8B-B14F-4D97-AF65-F5344CB8AC3E}">
        <p14:creationId xmlns:p14="http://schemas.microsoft.com/office/powerpoint/2010/main" val="340803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31ECF-B518-A004-B345-3CE602ECD7F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61523F1-D1BE-24EA-DB69-7C45AE6C13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C993EE9-092B-B24E-E0A4-FE9034D0827A}"/>
              </a:ext>
            </a:extLst>
          </p:cNvPr>
          <p:cNvSpPr>
            <a:spLocks noGrp="1"/>
          </p:cNvSpPr>
          <p:nvPr>
            <p:ph type="body" idx="1"/>
          </p:nvPr>
        </p:nvSpPr>
        <p:spPr/>
        <p:txBody>
          <a:bodyPr/>
          <a:lstStyle/>
          <a:p>
            <a:r>
              <a:rPr lang="nl-NL" dirty="0"/>
              <a:t>20% klinkt best veel. Dan is het natuurlijk interessant om te weten hoe het in niet AKI groep is </a:t>
            </a:r>
            <a:r>
              <a:rPr lang="nl-NL" dirty="0">
                <a:sym typeface="Wingdings" panose="05000000000000000000" pitchFamily="2" charset="2"/>
              </a:rPr>
              <a:t> maar die </a:t>
            </a:r>
            <a:r>
              <a:rPr lang="nl-NL" dirty="0" err="1">
                <a:sym typeface="Wingdings" panose="05000000000000000000" pitchFamily="2" charset="2"/>
              </a:rPr>
              <a:t>odds</a:t>
            </a:r>
            <a:r>
              <a:rPr lang="nl-NL" dirty="0">
                <a:sym typeface="Wingdings" panose="05000000000000000000" pitchFamily="2" charset="2"/>
              </a:rPr>
              <a:t> ratio niet stat </a:t>
            </a:r>
            <a:r>
              <a:rPr lang="nl-NL" dirty="0" err="1">
                <a:sym typeface="Wingdings" panose="05000000000000000000" pitchFamily="2" charset="2"/>
              </a:rPr>
              <a:t>sign</a:t>
            </a:r>
            <a:r>
              <a:rPr lang="nl-NL" dirty="0">
                <a:sym typeface="Wingdings" panose="05000000000000000000" pitchFamily="2" charset="2"/>
              </a:rPr>
              <a:t> verschillend</a:t>
            </a:r>
            <a:endParaRPr lang="nl-NL" dirty="0"/>
          </a:p>
        </p:txBody>
      </p:sp>
      <p:sp>
        <p:nvSpPr>
          <p:cNvPr id="4" name="Tijdelijke aanduiding voor dianummer 3">
            <a:extLst>
              <a:ext uri="{FF2B5EF4-FFF2-40B4-BE49-F238E27FC236}">
                <a16:creationId xmlns:a16="http://schemas.microsoft.com/office/drawing/2014/main" id="{E71CF0EC-2D05-C9A0-9C90-28067FB8F092}"/>
              </a:ext>
            </a:extLst>
          </p:cNvPr>
          <p:cNvSpPr>
            <a:spLocks noGrp="1"/>
          </p:cNvSpPr>
          <p:nvPr>
            <p:ph type="sldNum" sz="quarter" idx="5"/>
          </p:nvPr>
        </p:nvSpPr>
        <p:spPr/>
        <p:txBody>
          <a:bodyPr/>
          <a:lstStyle/>
          <a:p>
            <a:fld id="{7664705B-BA61-44C3-B827-071B55B257D1}" type="slidenum">
              <a:rPr lang="nl-NL" smtClean="0"/>
              <a:t>15</a:t>
            </a:fld>
            <a:endParaRPr lang="nl-NL"/>
          </a:p>
        </p:txBody>
      </p:sp>
    </p:spTree>
    <p:extLst>
      <p:ext uri="{BB962C8B-B14F-4D97-AF65-F5344CB8AC3E}">
        <p14:creationId xmlns:p14="http://schemas.microsoft.com/office/powerpoint/2010/main" val="2828390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9A1EB-AC7C-6F57-26DB-54A9621F9BA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E2A803A-C1F6-844D-D157-0354F16108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17297B3-E1E1-A130-F5C9-776CA842F3C0}"/>
              </a:ext>
            </a:extLst>
          </p:cNvPr>
          <p:cNvSpPr>
            <a:spLocks noGrp="1"/>
          </p:cNvSpPr>
          <p:nvPr>
            <p:ph type="body" idx="1"/>
          </p:nvPr>
        </p:nvSpPr>
        <p:spPr/>
        <p:txBody>
          <a:bodyPr/>
          <a:lstStyle/>
          <a:p>
            <a:r>
              <a:rPr lang="nl-NL" dirty="0"/>
              <a:t>20% klinkt best veel. Dan is het natuurlijk interessant om te weten hoe het in niet AKI groep is </a:t>
            </a:r>
            <a:r>
              <a:rPr lang="nl-NL" dirty="0">
                <a:sym typeface="Wingdings" panose="05000000000000000000" pitchFamily="2" charset="2"/>
              </a:rPr>
              <a:t> maar die </a:t>
            </a:r>
            <a:r>
              <a:rPr lang="nl-NL" dirty="0" err="1">
                <a:sym typeface="Wingdings" panose="05000000000000000000" pitchFamily="2" charset="2"/>
              </a:rPr>
              <a:t>odds</a:t>
            </a:r>
            <a:r>
              <a:rPr lang="nl-NL" dirty="0">
                <a:sym typeface="Wingdings" panose="05000000000000000000" pitchFamily="2" charset="2"/>
              </a:rPr>
              <a:t> ratio niet stat </a:t>
            </a:r>
            <a:r>
              <a:rPr lang="nl-NL" dirty="0" err="1">
                <a:sym typeface="Wingdings" panose="05000000000000000000" pitchFamily="2" charset="2"/>
              </a:rPr>
              <a:t>sign</a:t>
            </a:r>
            <a:r>
              <a:rPr lang="nl-NL" dirty="0">
                <a:sym typeface="Wingdings" panose="05000000000000000000" pitchFamily="2" charset="2"/>
              </a:rPr>
              <a:t> verschillend</a:t>
            </a:r>
            <a:endParaRPr lang="nl-NL" dirty="0"/>
          </a:p>
        </p:txBody>
      </p:sp>
      <p:sp>
        <p:nvSpPr>
          <p:cNvPr id="4" name="Tijdelijke aanduiding voor dianummer 3">
            <a:extLst>
              <a:ext uri="{FF2B5EF4-FFF2-40B4-BE49-F238E27FC236}">
                <a16:creationId xmlns:a16="http://schemas.microsoft.com/office/drawing/2014/main" id="{925EF6B0-14E5-A4EF-BCD4-2260A456EA9A}"/>
              </a:ext>
            </a:extLst>
          </p:cNvPr>
          <p:cNvSpPr>
            <a:spLocks noGrp="1"/>
          </p:cNvSpPr>
          <p:nvPr>
            <p:ph type="sldNum" sz="quarter" idx="5"/>
          </p:nvPr>
        </p:nvSpPr>
        <p:spPr/>
        <p:txBody>
          <a:bodyPr/>
          <a:lstStyle/>
          <a:p>
            <a:fld id="{7664705B-BA61-44C3-B827-071B55B257D1}" type="slidenum">
              <a:rPr lang="nl-NL" smtClean="0"/>
              <a:t>16</a:t>
            </a:fld>
            <a:endParaRPr lang="nl-NL"/>
          </a:p>
        </p:txBody>
      </p:sp>
    </p:spTree>
    <p:extLst>
      <p:ext uri="{BB962C8B-B14F-4D97-AF65-F5344CB8AC3E}">
        <p14:creationId xmlns:p14="http://schemas.microsoft.com/office/powerpoint/2010/main" val="3947054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PICU dan </a:t>
            </a:r>
            <a:r>
              <a:rPr lang="nl-NL" dirty="0" err="1"/>
              <a:t>neonates</a:t>
            </a:r>
            <a:r>
              <a:rPr lang="nl-NL" dirty="0"/>
              <a:t>: meer severe </a:t>
            </a:r>
            <a:r>
              <a:rPr lang="nl-NL" dirty="0" err="1"/>
              <a:t>ill</a:t>
            </a:r>
            <a:r>
              <a:rPr lang="nl-NL" dirty="0"/>
              <a:t> en </a:t>
            </a:r>
            <a:r>
              <a:rPr lang="nl-NL" dirty="0" err="1"/>
              <a:t>nefron</a:t>
            </a:r>
            <a:r>
              <a:rPr lang="nl-NL" dirty="0"/>
              <a:t> </a:t>
            </a:r>
            <a:r>
              <a:rPr lang="nl-NL" dirty="0" err="1"/>
              <a:t>maturity</a:t>
            </a:r>
            <a:r>
              <a:rPr lang="nl-NL" dirty="0"/>
              <a:t>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17</a:t>
            </a:fld>
            <a:endParaRPr lang="nl-NL"/>
          </a:p>
        </p:txBody>
      </p:sp>
    </p:spTree>
    <p:extLst>
      <p:ext uri="{BB962C8B-B14F-4D97-AF65-F5344CB8AC3E}">
        <p14:creationId xmlns:p14="http://schemas.microsoft.com/office/powerpoint/2010/main" val="3389818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Wat zouden grote discussiepunten zijn? </a:t>
            </a:r>
          </a:p>
          <a:p>
            <a:pPr marL="0" indent="0">
              <a:buFont typeface="Arial" panose="020B0604020202020204" pitchFamily="34" charset="0"/>
              <a:buNone/>
            </a:pPr>
            <a:endParaRPr lang="nl-NL" dirty="0"/>
          </a:p>
          <a:p>
            <a:pPr marL="0" indent="0">
              <a:buFont typeface="Arial" panose="020B0604020202020204" pitchFamily="34" charset="0"/>
              <a:buNone/>
            </a:pPr>
            <a:endParaRPr lang="nl-NL" dirty="0"/>
          </a:p>
          <a:p>
            <a:pPr marL="457200" indent="-457200">
              <a:buFont typeface="Arial" panose="020B0604020202020204" pitchFamily="34" charset="0"/>
              <a:buChar char="•"/>
            </a:pPr>
            <a:r>
              <a:rPr lang="nl-NL" dirty="0"/>
              <a:t>Volwassen data (&gt;2milj </a:t>
            </a:r>
            <a:r>
              <a:rPr lang="nl-NL" dirty="0" err="1"/>
              <a:t>pt</a:t>
            </a:r>
            <a:r>
              <a:rPr lang="nl-NL" dirty="0"/>
              <a:t>) wel associatie met deze beide  (2-3fold) , 5fold end CKD, 2fold </a:t>
            </a:r>
            <a:r>
              <a:rPr lang="nl-NL" dirty="0" err="1"/>
              <a:t>mortality</a:t>
            </a:r>
            <a:r>
              <a:rPr lang="nl-NL" dirty="0"/>
              <a:t>) dus kan 2 dingen betekenen: </a:t>
            </a:r>
          </a:p>
          <a:p>
            <a:pPr marL="457200" indent="-457200">
              <a:buFont typeface="Arial" panose="020B0604020202020204" pitchFamily="34" charset="0"/>
              <a:buChar char="•"/>
            </a:pPr>
            <a:r>
              <a:rPr lang="nl-NL" dirty="0"/>
              <a:t>- of </a:t>
            </a:r>
            <a:r>
              <a:rPr lang="nl-NL" dirty="0" err="1"/>
              <a:t>kids</a:t>
            </a:r>
            <a:r>
              <a:rPr lang="nl-NL" dirty="0"/>
              <a:t> herstellen goed OF komt door de korte FU</a:t>
            </a:r>
          </a:p>
          <a:p>
            <a:pPr marL="0" indent="0">
              <a:buFontTx/>
              <a:buNone/>
            </a:pPr>
            <a:endParaRPr lang="nl-NL" dirty="0"/>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18</a:t>
            </a:fld>
            <a:endParaRPr lang="nl-NL"/>
          </a:p>
        </p:txBody>
      </p:sp>
    </p:spTree>
    <p:extLst>
      <p:ext uri="{BB962C8B-B14F-4D97-AF65-F5344CB8AC3E}">
        <p14:creationId xmlns:p14="http://schemas.microsoft.com/office/powerpoint/2010/main" val="2630878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19</a:t>
            </a:fld>
            <a:endParaRPr lang="nl-NL"/>
          </a:p>
        </p:txBody>
      </p:sp>
    </p:spTree>
    <p:extLst>
      <p:ext uri="{BB962C8B-B14F-4D97-AF65-F5344CB8AC3E}">
        <p14:creationId xmlns:p14="http://schemas.microsoft.com/office/powerpoint/2010/main" val="327275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grote studie, heel rigoureus aangepakt </a:t>
            </a:r>
          </a:p>
          <a:p>
            <a:pPr marL="0" indent="0">
              <a:buFontTx/>
              <a:buNone/>
            </a:pPr>
            <a:endParaRPr lang="nl-NL" dirty="0"/>
          </a:p>
          <a:p>
            <a:pPr marL="0" indent="0">
              <a:buFontTx/>
              <a:buNone/>
            </a:pPr>
            <a:r>
              <a:rPr lang="nl-NL" dirty="0"/>
              <a:t>VOORBEELDEN: wel gecorrigeerd voor </a:t>
            </a:r>
            <a:r>
              <a:rPr lang="nl-NL" dirty="0" err="1"/>
              <a:t>confouding</a:t>
            </a:r>
            <a:r>
              <a:rPr lang="nl-NL" dirty="0"/>
              <a:t>, maar onmogelijk helemaal te corrigeren. </a:t>
            </a:r>
          </a:p>
          <a:p>
            <a:pPr marL="0" indent="0">
              <a:buFontTx/>
              <a:buNone/>
            </a:pPr>
            <a:endParaRPr lang="nl-NL" dirty="0"/>
          </a:p>
          <a:p>
            <a:pPr marL="457200" indent="-457200">
              <a:buFontTx/>
              <a:buChar char="-"/>
            </a:pPr>
            <a:r>
              <a:rPr lang="nl-NL" b="1" dirty="0"/>
              <a:t>Ernst van de onderliggende ziekte</a:t>
            </a:r>
            <a:br>
              <a:rPr lang="nl-NL" dirty="0"/>
            </a:br>
            <a:r>
              <a:rPr lang="nl-NL" dirty="0"/>
              <a:t>Kinderen die AKI krijgen zijn vaak sowieso zieker (sepsis, hartchirurgie, prematuriteit, ICU-opname). Die ernstige ziekte zelf kan later CKD veroorzaken. Zelfs als onderzoekers “corrigeren voor ziekte-ernst” blijft vaak nog </a:t>
            </a:r>
            <a:r>
              <a:rPr lang="nl-NL" dirty="0" err="1"/>
              <a:t>restconfounding</a:t>
            </a:r>
            <a:r>
              <a:rPr lang="nl-NL" dirty="0"/>
              <a:t> over omdat ernst moeilijk perfect te meten is. </a:t>
            </a:r>
            <a:r>
              <a:rPr lang="nl-NL" b="1" dirty="0"/>
              <a:t>Prematuriteit of laag geboortegewicht</a:t>
            </a:r>
            <a:br>
              <a:rPr lang="nl-NL" dirty="0"/>
            </a:br>
            <a:r>
              <a:rPr lang="nl-NL" dirty="0"/>
              <a:t>Premature kinderen hebben minder </a:t>
            </a:r>
            <a:r>
              <a:rPr lang="nl-NL" dirty="0" err="1"/>
              <a:t>nefronen</a:t>
            </a:r>
            <a:r>
              <a:rPr lang="nl-NL" dirty="0"/>
              <a:t> en dus al een hoger CKD-risico. Tegelijk krijgen ze vaker AKI. Als deze factoren onvolledig geregistreerd zijn → </a:t>
            </a:r>
            <a:r>
              <a:rPr lang="nl-NL" dirty="0" err="1"/>
              <a:t>residual</a:t>
            </a:r>
            <a:r>
              <a:rPr lang="nl-NL" dirty="0"/>
              <a:t> </a:t>
            </a:r>
            <a:r>
              <a:rPr lang="nl-NL" dirty="0" err="1"/>
              <a:t>confounding</a:t>
            </a:r>
            <a:r>
              <a:rPr lang="nl-NL" dirty="0"/>
              <a:t>. </a:t>
            </a:r>
            <a:r>
              <a:rPr lang="nl-NL" b="1" dirty="0"/>
              <a:t>Genetische of congenitale nierafwijkingen</a:t>
            </a:r>
            <a:br>
              <a:rPr lang="nl-NL" dirty="0"/>
            </a:br>
            <a:r>
              <a:rPr lang="nl-NL" dirty="0"/>
              <a:t>Sommige kinderen hebben subtiele aangeboren nierproblemen die niet volledig bekend of gemeten zijn. Zij ontwikkelen makkelijker zowel AKI als CKD. </a:t>
            </a:r>
            <a:r>
              <a:rPr lang="nl-NL" b="1" dirty="0"/>
              <a:t>Socio-economische factoren</a:t>
            </a:r>
            <a:br>
              <a:rPr lang="nl-NL" dirty="0"/>
            </a:br>
            <a:r>
              <a:rPr lang="nl-NL" dirty="0"/>
              <a:t>Toegang tot zorg, voeding, follow-up, medicatiegebruik enz. kunnen zowel AKI-uitkomsten als CKD beïnvloeden, maar worden vaak slecht meegenomen. </a:t>
            </a:r>
            <a:r>
              <a:rPr lang="nl-NL" b="1" dirty="0" err="1"/>
              <a:t>Nephrotoxische</a:t>
            </a:r>
            <a:r>
              <a:rPr lang="nl-NL" b="1" dirty="0"/>
              <a:t> medicatie</a:t>
            </a:r>
            <a:br>
              <a:rPr lang="nl-NL" dirty="0"/>
            </a:br>
            <a:r>
              <a:rPr lang="nl-NL" dirty="0"/>
              <a:t>Bijvoorbeeld aminoglycosiden of chemotherapie. De dosis, duur en cumulatieve blootstelling worden niet altijd nauwkeurig gecorrigeerd. </a:t>
            </a:r>
            <a:r>
              <a:rPr lang="nl-NL" b="1" dirty="0"/>
              <a:t>Baseline nierfunctie onbekend</a:t>
            </a:r>
            <a:br>
              <a:rPr lang="nl-NL" dirty="0"/>
            </a:br>
            <a:r>
              <a:rPr lang="nl-NL" dirty="0"/>
              <a:t>Bij kinderen is een “echte” pre-AKI creatinine vaak niet beschikbaar. Daardoor kan men bestaande milde CKD missen. Dan lijkt het alsof AKI CKD veroorzaakte, terwijl CKD al aanwezig was. </a:t>
            </a:r>
            <a:r>
              <a:rPr lang="nl-NL" b="1" dirty="0"/>
              <a:t>Onvolledige definitie van AKI-ernst</a:t>
            </a:r>
            <a:br>
              <a:rPr lang="nl-NL" dirty="0"/>
            </a:br>
            <a:r>
              <a:rPr lang="nl-NL" dirty="0"/>
              <a:t>Als AKI alleen via creatinine wordt bepaald en urine-output ontbreekt, kan de ernst verkeerd worden ingeschat. </a:t>
            </a:r>
            <a:r>
              <a:rPr lang="nl-NL" b="1" dirty="0"/>
              <a:t>Follow-up bias</a:t>
            </a:r>
            <a:br>
              <a:rPr lang="nl-NL" dirty="0"/>
            </a:br>
            <a:r>
              <a:rPr lang="nl-NL" dirty="0"/>
              <a:t>Kinderen met ernstige AKI krijgen vaker </a:t>
            </a:r>
            <a:r>
              <a:rPr lang="nl-NL" dirty="0" err="1"/>
              <a:t>nefrologische</a:t>
            </a:r>
            <a:r>
              <a:rPr lang="nl-NL" dirty="0"/>
              <a:t> follow-up, waardoor CKD vaker wordt ontdekt. Dat kan een schijnverband versterken.</a:t>
            </a:r>
          </a:p>
          <a:p>
            <a:pPr marL="457200" indent="-457200">
              <a:buFontTx/>
              <a:buChar char="-"/>
            </a:pPr>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20</a:t>
            </a:fld>
            <a:endParaRPr lang="nl-NL"/>
          </a:p>
        </p:txBody>
      </p:sp>
    </p:spTree>
    <p:extLst>
      <p:ext uri="{BB962C8B-B14F-4D97-AF65-F5344CB8AC3E}">
        <p14:creationId xmlns:p14="http://schemas.microsoft.com/office/powerpoint/2010/main" val="116378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Vroeger gedachtegang het herstelt volledig, toen gedachte dat als het lang aanwezig is mogelijk schade, mogelijk blijvende schade. Maar nu ook steeds meer aandacht aan de kortdurende variant. </a:t>
            </a:r>
          </a:p>
          <a:p>
            <a:endParaRPr lang="nl-NL" sz="1200" b="0" i="0"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“Eerder bestond al het vermoeden dat patiënten met een ernstige of </a:t>
            </a:r>
            <a:r>
              <a:rPr lang="nl-NL" sz="1200" b="0" i="0" kern="1200" dirty="0" err="1">
                <a:solidFill>
                  <a:schemeClr val="tx1"/>
                </a:solidFill>
                <a:effectLst/>
                <a:latin typeface="+mn-lt"/>
                <a:ea typeface="+mn-ea"/>
                <a:cs typeface="+mn-cs"/>
              </a:rPr>
              <a:t>langerdurende</a:t>
            </a:r>
            <a:r>
              <a:rPr lang="nl-NL" sz="1200" b="0" i="0" kern="1200" dirty="0">
                <a:solidFill>
                  <a:schemeClr val="tx1"/>
                </a:solidFill>
                <a:effectLst/>
                <a:latin typeface="+mn-lt"/>
                <a:ea typeface="+mn-ea"/>
                <a:cs typeface="+mn-cs"/>
              </a:rPr>
              <a:t> AKI (3 dagen of langer) een verhoogd risico hebben op het ontwikkelen van chronische </a:t>
            </a:r>
            <a:r>
              <a:rPr lang="nl-NL" sz="1200" b="0" i="0" kern="1200" dirty="0" err="1">
                <a:solidFill>
                  <a:schemeClr val="tx1"/>
                </a:solidFill>
                <a:effectLst/>
                <a:latin typeface="+mn-lt"/>
                <a:ea typeface="+mn-ea"/>
                <a:cs typeface="+mn-cs"/>
              </a:rPr>
              <a:t>nierschade</a:t>
            </a:r>
            <a:r>
              <a:rPr lang="nl-NL" sz="1200" b="0" i="0" kern="1200" dirty="0">
                <a:solidFill>
                  <a:schemeClr val="tx1"/>
                </a:solidFill>
                <a:effectLst/>
                <a:latin typeface="+mn-lt"/>
                <a:ea typeface="+mn-ea"/>
                <a:cs typeface="+mn-cs"/>
              </a:rPr>
              <a:t>, maar dat dit voor milde of kortdurende AKI wel meeviel. Nu hebben we ook aangetoond dat zelfs bij een milde of korte AKI de kans op CKD op de lange termijn vergroot is”, licht Denise Veltkamp (arts-onderzoeker, UMCU) toe. Veltkamp voerde een systematische review uit op basis van een groot aantal wereldwijde studies en </a:t>
            </a:r>
            <a:r>
              <a:rPr lang="nl-NL" sz="1200" b="0" i="0" kern="1200" dirty="0">
                <a:solidFill>
                  <a:schemeClr val="tx1"/>
                </a:solidFill>
                <a:effectLst/>
                <a:latin typeface="+mn-lt"/>
                <a:ea typeface="+mn-ea"/>
                <a:cs typeface="+mn-cs"/>
                <a:hlinkClick r:id="rId3"/>
              </a:rPr>
              <a:t>publiceerde</a:t>
            </a:r>
            <a:r>
              <a:rPr lang="nl-NL" sz="1200" b="0" i="0" kern="1200" dirty="0">
                <a:solidFill>
                  <a:schemeClr val="tx1"/>
                </a:solidFill>
                <a:effectLst/>
                <a:latin typeface="+mn-lt"/>
                <a:ea typeface="+mn-ea"/>
                <a:cs typeface="+mn-cs"/>
              </a:rPr>
              <a:t> de resultaten onlangs in het wetenschappelijke tijdschrift </a:t>
            </a:r>
            <a:r>
              <a:rPr lang="nl-NL" sz="1200" b="0" i="1" kern="1200" dirty="0" err="1">
                <a:solidFill>
                  <a:schemeClr val="tx1"/>
                </a:solidFill>
                <a:effectLst/>
                <a:latin typeface="+mn-lt"/>
                <a:ea typeface="+mn-ea"/>
                <a:cs typeface="+mn-cs"/>
              </a:rPr>
              <a:t>Nephrology</a:t>
            </a:r>
            <a:r>
              <a:rPr lang="nl-NL" sz="1200" b="0" i="1" kern="1200" dirty="0">
                <a:solidFill>
                  <a:schemeClr val="tx1"/>
                </a:solidFill>
                <a:effectLst/>
                <a:latin typeface="+mn-lt"/>
                <a:ea typeface="+mn-ea"/>
                <a:cs typeface="+mn-cs"/>
              </a:rPr>
              <a:t>, </a:t>
            </a:r>
            <a:r>
              <a:rPr lang="nl-NL" sz="1200" b="0" i="1" kern="1200" dirty="0" err="1">
                <a:solidFill>
                  <a:schemeClr val="tx1"/>
                </a:solidFill>
                <a:effectLst/>
                <a:latin typeface="+mn-lt"/>
                <a:ea typeface="+mn-ea"/>
                <a:cs typeface="+mn-cs"/>
              </a:rPr>
              <a:t>Dialysis</a:t>
            </a:r>
            <a:r>
              <a:rPr lang="nl-NL" sz="1200" b="0" i="1" kern="1200" dirty="0">
                <a:solidFill>
                  <a:schemeClr val="tx1"/>
                </a:solidFill>
                <a:effectLst/>
                <a:latin typeface="+mn-lt"/>
                <a:ea typeface="+mn-ea"/>
                <a:cs typeface="+mn-cs"/>
              </a:rPr>
              <a:t>, </a:t>
            </a:r>
            <a:r>
              <a:rPr lang="nl-NL" sz="1200" b="0" i="1" kern="1200" dirty="0" err="1">
                <a:solidFill>
                  <a:schemeClr val="tx1"/>
                </a:solidFill>
                <a:effectLst/>
                <a:latin typeface="+mn-lt"/>
                <a:ea typeface="+mn-ea"/>
                <a:cs typeface="+mn-cs"/>
              </a:rPr>
              <a:t>Transplantation</a:t>
            </a:r>
            <a:r>
              <a:rPr lang="nl-NL" sz="1200" b="1" i="0" kern="1200" dirty="0">
                <a:solidFill>
                  <a:schemeClr val="tx1"/>
                </a:solidFill>
                <a:effectLst/>
                <a:latin typeface="+mn-lt"/>
                <a:ea typeface="+mn-ea"/>
                <a:cs typeface="+mn-cs"/>
              </a:rPr>
              <a:t>. De analyse van de review wijst uit dat de kans op CKD voor personen die een kortdurende AKI hebben gehad zelfs al 200% groter is in vergelijking met personen die geen AKI hebben gehad.</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"Omdat zoveel patiënten een milde of kortdurende AKI doormaken, is het nu aan ons om verder te onderzoeken wie binnen die groep het meeste risico loopt op CKD op de langere termijn", aldus Denise Veltkamp.</a:t>
            </a:r>
          </a:p>
          <a:p>
            <a:r>
              <a:rPr lang="nl-NL" sz="1200" b="0" i="0" kern="1200" dirty="0">
                <a:solidFill>
                  <a:schemeClr val="tx1"/>
                </a:solidFill>
                <a:effectLst/>
                <a:latin typeface="+mn-lt"/>
                <a:ea typeface="+mn-ea"/>
                <a:cs typeface="+mn-cs"/>
              </a:rPr>
              <a:t>“Er is nog weinig data bekend over de langetermijngevolgen van AKI en bijvoorbeeld de relatie van AKI tot hart- en vaatziekten in Nederlandse ziekenhuizen. We vermoeden dat hier een directe correlatie is, maar dat vereist meer onderzoek. Deze studie is een mooi uitgangspunt en de eerste resultaten onderstrepen de noodzaak voor vervolgonderzoek op dit terrein”, aldus Robin </a:t>
            </a:r>
            <a:r>
              <a:rPr lang="nl-NL" sz="1200" b="0" i="0" kern="1200" dirty="0" err="1">
                <a:solidFill>
                  <a:schemeClr val="tx1"/>
                </a:solidFill>
                <a:effectLst/>
                <a:latin typeface="+mn-lt"/>
                <a:ea typeface="+mn-ea"/>
                <a:cs typeface="+mn-cs"/>
              </a:rPr>
              <a:t>Vernooij</a:t>
            </a:r>
            <a:r>
              <a:rPr lang="nl-NL" sz="1200" b="0" i="0" kern="1200" dirty="0">
                <a:solidFill>
                  <a:schemeClr val="tx1"/>
                </a:solidFill>
                <a:effectLst/>
                <a:latin typeface="+mn-lt"/>
                <a:ea typeface="+mn-ea"/>
                <a:cs typeface="+mn-cs"/>
              </a:rPr>
              <a:t> (epidemioloog, UMCU), mede-onderzoeker in dit project.</a:t>
            </a:r>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3</a:t>
            </a:fld>
            <a:endParaRPr lang="nl-NL"/>
          </a:p>
        </p:txBody>
      </p:sp>
    </p:spTree>
    <p:extLst>
      <p:ext uri="{BB962C8B-B14F-4D97-AF65-F5344CB8AC3E}">
        <p14:creationId xmlns:p14="http://schemas.microsoft.com/office/powerpoint/2010/main" val="268989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ighlight>
                  <a:srgbClr val="FFFF00"/>
                </a:highlight>
              </a:rPr>
              <a:t>‘</a:t>
            </a:r>
            <a:r>
              <a:rPr lang="nl-NL" dirty="0" err="1">
                <a:highlight>
                  <a:srgbClr val="FFFF00"/>
                </a:highlight>
              </a:rPr>
              <a:t>Highest</a:t>
            </a:r>
            <a:r>
              <a:rPr lang="nl-NL" dirty="0">
                <a:highlight>
                  <a:srgbClr val="FFFF00"/>
                </a:highlight>
              </a:rPr>
              <a:t> ranking </a:t>
            </a:r>
            <a:r>
              <a:rPr lang="nl-NL" dirty="0" err="1">
                <a:highlight>
                  <a:srgbClr val="FFFF00"/>
                </a:highlight>
              </a:rPr>
              <a:t>pediatric</a:t>
            </a:r>
            <a:r>
              <a:rPr lang="nl-NL" dirty="0">
                <a:highlight>
                  <a:srgbClr val="FFFF00"/>
                </a:highlight>
              </a:rPr>
              <a:t> </a:t>
            </a:r>
            <a:r>
              <a:rPr lang="nl-NL" dirty="0" err="1">
                <a:highlight>
                  <a:srgbClr val="FFFF00"/>
                </a:highlight>
              </a:rPr>
              <a:t>journal</a:t>
            </a:r>
            <a:r>
              <a:rPr lang="nl-NL" dirty="0">
                <a:highlight>
                  <a:srgbClr val="FFFF00"/>
                </a:highlight>
              </a:rPr>
              <a:t> in de </a:t>
            </a:r>
            <a:r>
              <a:rPr lang="nl-NL" dirty="0" err="1">
                <a:highlight>
                  <a:srgbClr val="FFFF00"/>
                </a:highlight>
              </a:rPr>
              <a:t>world</a:t>
            </a:r>
            <a:r>
              <a:rPr lang="nl-NL" dirty="0">
                <a:highlight>
                  <a:srgbClr val="FFFF00"/>
                </a:highlight>
              </a:rPr>
              <a:t>’</a:t>
            </a:r>
          </a:p>
          <a:p>
            <a:endParaRPr lang="nl-NL" dirty="0"/>
          </a:p>
          <a:p>
            <a:r>
              <a:rPr lang="nl-NL" dirty="0"/>
              <a:t>Doel van deze studie is om </a:t>
            </a:r>
            <a:r>
              <a:rPr lang="nl-NL" dirty="0" err="1"/>
              <a:t>gaps</a:t>
            </a:r>
            <a:r>
              <a:rPr lang="nl-NL" dirty="0"/>
              <a:t> in </a:t>
            </a:r>
            <a:r>
              <a:rPr lang="nl-NL" dirty="0" err="1"/>
              <a:t>knowledge</a:t>
            </a:r>
            <a:r>
              <a:rPr lang="nl-NL" dirty="0"/>
              <a:t> op te vullen en verzachten van late impact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4</a:t>
            </a:fld>
            <a:endParaRPr lang="nl-NL"/>
          </a:p>
        </p:txBody>
      </p:sp>
    </p:spTree>
    <p:extLst>
      <p:ext uri="{BB962C8B-B14F-4D97-AF65-F5344CB8AC3E}">
        <p14:creationId xmlns:p14="http://schemas.microsoft.com/office/powerpoint/2010/main" val="1799168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2007: omdat daar eerste kinderstudie die een definitie maakt </a:t>
            </a:r>
            <a:r>
              <a:rPr lang="nl-NL" dirty="0">
                <a:sym typeface="Wingdings" panose="05000000000000000000" pitchFamily="2" charset="2"/>
              </a:rPr>
              <a:t> </a:t>
            </a:r>
            <a:r>
              <a:rPr lang="nl-NL" dirty="0" err="1">
                <a:sym typeface="Wingdings" panose="05000000000000000000" pitchFamily="2" charset="2"/>
              </a:rPr>
              <a:t>pRIFLE</a:t>
            </a:r>
            <a:r>
              <a:rPr lang="nl-NL" dirty="0">
                <a:sym typeface="Wingdings" panose="05000000000000000000" pitchFamily="2" charset="2"/>
              </a:rPr>
              <a:t>  </a:t>
            </a:r>
            <a:r>
              <a:rPr lang="nl-NL" dirty="0" err="1">
                <a:sym typeface="Wingdings" panose="05000000000000000000" pitchFamily="2" charset="2"/>
              </a:rPr>
              <a:t>pediatric</a:t>
            </a:r>
            <a:r>
              <a:rPr lang="nl-NL" dirty="0">
                <a:sym typeface="Wingdings" panose="05000000000000000000" pitchFamily="2" charset="2"/>
              </a:rPr>
              <a:t> risk </a:t>
            </a:r>
            <a:r>
              <a:rPr lang="nl-NL" dirty="0" err="1">
                <a:sym typeface="Wingdings" panose="05000000000000000000" pitchFamily="2" charset="2"/>
              </a:rPr>
              <a:t>injury</a:t>
            </a:r>
            <a:r>
              <a:rPr lang="nl-NL" dirty="0">
                <a:sym typeface="Wingdings" panose="05000000000000000000" pitchFamily="2" charset="2"/>
              </a:rPr>
              <a:t> failure </a:t>
            </a:r>
            <a:r>
              <a:rPr lang="nl-NL" dirty="0" err="1">
                <a:sym typeface="Wingdings" panose="05000000000000000000" pitchFamily="2" charset="2"/>
              </a:rPr>
              <a:t>loss</a:t>
            </a:r>
            <a:r>
              <a:rPr lang="nl-NL" dirty="0">
                <a:sym typeface="Wingdings" panose="05000000000000000000" pitchFamily="2" charset="2"/>
              </a:rPr>
              <a:t> &amp; end stage </a:t>
            </a:r>
            <a:r>
              <a:rPr lang="nl-NL" dirty="0" err="1">
                <a:sym typeface="Wingdings" panose="05000000000000000000" pitchFamily="2" charset="2"/>
              </a:rPr>
              <a:t>renal</a:t>
            </a:r>
            <a:r>
              <a:rPr lang="nl-NL" dirty="0">
                <a:sym typeface="Wingdings" panose="05000000000000000000" pitchFamily="2" charset="2"/>
              </a:rPr>
              <a:t> </a:t>
            </a:r>
            <a:r>
              <a:rPr lang="nl-NL" dirty="0" err="1">
                <a:sym typeface="Wingdings" panose="05000000000000000000" pitchFamily="2" charset="2"/>
              </a:rPr>
              <a:t>disease</a:t>
            </a:r>
            <a:r>
              <a:rPr lang="nl-NL" dirty="0">
                <a:sym typeface="Wingdings" panose="05000000000000000000" pitchFamily="2" charset="2"/>
              </a:rPr>
              <a:t> </a:t>
            </a:r>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5</a:t>
            </a:fld>
            <a:endParaRPr lang="nl-NL"/>
          </a:p>
        </p:txBody>
      </p:sp>
    </p:spTree>
    <p:extLst>
      <p:ext uri="{BB962C8B-B14F-4D97-AF65-F5344CB8AC3E}">
        <p14:creationId xmlns:p14="http://schemas.microsoft.com/office/powerpoint/2010/main" val="3241101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Controle groep: </a:t>
            </a:r>
          </a:p>
          <a:p>
            <a:pPr marL="171450" indent="-171450">
              <a:buFontTx/>
              <a:buChar char="-"/>
            </a:pPr>
            <a:r>
              <a:rPr lang="nl-NL" dirty="0"/>
              <a:t>Zonder kun je alleen wat zeggen over de incidentie</a:t>
            </a:r>
          </a:p>
          <a:p>
            <a:pPr marL="171450" indent="-171450">
              <a:buFontTx/>
              <a:buChar char="-"/>
            </a:pPr>
            <a:r>
              <a:rPr lang="nl-NL" dirty="0"/>
              <a:t>Bij met kun je ook wat zeggen over kansen </a:t>
            </a:r>
            <a:r>
              <a:rPr lang="nl-NL" dirty="0" err="1"/>
              <a:t>tov</a:t>
            </a:r>
            <a:r>
              <a:rPr lang="nl-NL" dirty="0"/>
              <a:t> normale populatie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6</a:t>
            </a:fld>
            <a:endParaRPr lang="nl-NL"/>
          </a:p>
        </p:txBody>
      </p:sp>
    </p:spTree>
    <p:extLst>
      <p:ext uri="{BB962C8B-B14F-4D97-AF65-F5344CB8AC3E}">
        <p14:creationId xmlns:p14="http://schemas.microsoft.com/office/powerpoint/2010/main" val="2796416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Inhoud te bekijken; maar wel om iets van een kwaliteitsinschatting van de paper te maken, want rigoureus aangepakt.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10</a:t>
            </a:fld>
            <a:endParaRPr lang="nl-NL"/>
          </a:p>
        </p:txBody>
      </p:sp>
    </p:spTree>
    <p:extLst>
      <p:ext uri="{BB962C8B-B14F-4D97-AF65-F5344CB8AC3E}">
        <p14:creationId xmlns:p14="http://schemas.microsoft.com/office/powerpoint/2010/main" val="219866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Daarbij een hoge heterogeniteit in studies (75% of hoger dan hoog) </a:t>
            </a:r>
          </a:p>
          <a:p>
            <a:r>
              <a:rPr lang="nl-NL" dirty="0"/>
              <a:t>P is laag, dus lijkt niet op toeval te berusten. </a:t>
            </a:r>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11</a:t>
            </a:fld>
            <a:endParaRPr lang="nl-NL"/>
          </a:p>
        </p:txBody>
      </p:sp>
    </p:spTree>
    <p:extLst>
      <p:ext uri="{BB962C8B-B14F-4D97-AF65-F5344CB8AC3E}">
        <p14:creationId xmlns:p14="http://schemas.microsoft.com/office/powerpoint/2010/main" val="357498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OR &gt; 1</a:t>
            </a:r>
            <a:r>
              <a:rPr lang="nl-NL" dirty="0"/>
              <a:t> → gebeurtenis komt vaker voor in de blootgestelde/behandelde groep</a:t>
            </a:r>
          </a:p>
          <a:p>
            <a:r>
              <a:rPr lang="nl-NL" dirty="0"/>
              <a:t>Veel betrouwbaarheidsintervallen door de </a:t>
            </a:r>
            <a:r>
              <a:rPr lang="nl-NL" dirty="0" err="1"/>
              <a:t>null</a:t>
            </a:r>
            <a:r>
              <a:rPr lang="nl-NL" dirty="0"/>
              <a:t> effect lijn. Ook hier hoge heterogeniteit. </a:t>
            </a:r>
          </a:p>
          <a:p>
            <a:endParaRPr lang="nl-NL" dirty="0"/>
          </a:p>
          <a:p>
            <a:r>
              <a:rPr lang="nl-NL" dirty="0"/>
              <a:t>RR = vergelijken van kansen (</a:t>
            </a:r>
            <a:r>
              <a:rPr lang="nl-NL" dirty="0" err="1"/>
              <a:t>hoevaak</a:t>
            </a:r>
            <a:r>
              <a:rPr lang="nl-NL" dirty="0"/>
              <a:t> gebeurd het?) , OR = vergelijken van </a:t>
            </a:r>
            <a:r>
              <a:rPr lang="nl-NL" dirty="0" err="1"/>
              <a:t>odds</a:t>
            </a:r>
            <a:r>
              <a:rPr lang="nl-NL" dirty="0"/>
              <a:t> (= </a:t>
            </a:r>
            <a:r>
              <a:rPr lang="nl-NL" dirty="0" err="1"/>
              <a:t>hoevaak</a:t>
            </a:r>
            <a:r>
              <a:rPr lang="nl-NL" dirty="0"/>
              <a:t> gebeurt het wel </a:t>
            </a:r>
            <a:r>
              <a:rPr lang="nl-NL" dirty="0" err="1"/>
              <a:t>vs</a:t>
            </a:r>
            <a:r>
              <a:rPr lang="nl-NL" dirty="0"/>
              <a:t> </a:t>
            </a:r>
            <a:r>
              <a:rPr lang="nl-NL" dirty="0" err="1"/>
              <a:t>hoevaak</a:t>
            </a:r>
            <a:r>
              <a:rPr lang="nl-NL" dirty="0"/>
              <a:t> gebeurt het niet?)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12</a:t>
            </a:fld>
            <a:endParaRPr lang="nl-NL"/>
          </a:p>
        </p:txBody>
      </p:sp>
    </p:spTree>
    <p:extLst>
      <p:ext uri="{BB962C8B-B14F-4D97-AF65-F5344CB8AC3E}">
        <p14:creationId xmlns:p14="http://schemas.microsoft.com/office/powerpoint/2010/main" val="319434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C4BEC-A8A6-C511-478E-09171276528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51B9EBB-0DDD-D64C-8B6C-4A11EBAFB1F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7EF03EC-2292-99AC-F6D5-986E3D02E12A}"/>
              </a:ext>
            </a:extLst>
          </p:cNvPr>
          <p:cNvSpPr>
            <a:spLocks noGrp="1"/>
          </p:cNvSpPr>
          <p:nvPr>
            <p:ph type="body" idx="1"/>
          </p:nvPr>
        </p:nvSpPr>
        <p:spPr/>
        <p:txBody>
          <a:bodyPr/>
          <a:lstStyle/>
          <a:p>
            <a:r>
              <a:rPr lang="nl-NL" dirty="0"/>
              <a:t>Als er in werkelijkheid geen verschil is (OR = 1), dan is er bijna 50% kans dat je zo’n of een extremer resultaat ziet puur door toeval.</a:t>
            </a:r>
          </a:p>
          <a:p>
            <a:endParaRPr lang="nl-NL" dirty="0"/>
          </a:p>
          <a:p>
            <a:r>
              <a:rPr lang="nl-NL" dirty="0"/>
              <a:t>Niet statistische </a:t>
            </a:r>
            <a:r>
              <a:rPr lang="nl-NL" dirty="0" err="1"/>
              <a:t>sign</a:t>
            </a:r>
            <a:r>
              <a:rPr lang="nl-NL" dirty="0"/>
              <a:t> verschil. </a:t>
            </a:r>
          </a:p>
        </p:txBody>
      </p:sp>
      <p:sp>
        <p:nvSpPr>
          <p:cNvPr id="4" name="Tijdelijke aanduiding voor dianummer 3">
            <a:extLst>
              <a:ext uri="{FF2B5EF4-FFF2-40B4-BE49-F238E27FC236}">
                <a16:creationId xmlns:a16="http://schemas.microsoft.com/office/drawing/2014/main" id="{6F41B60D-09C7-C298-4574-ACA717953A02}"/>
              </a:ext>
            </a:extLst>
          </p:cNvPr>
          <p:cNvSpPr>
            <a:spLocks noGrp="1"/>
          </p:cNvSpPr>
          <p:nvPr>
            <p:ph type="sldNum" sz="quarter" idx="5"/>
          </p:nvPr>
        </p:nvSpPr>
        <p:spPr/>
        <p:txBody>
          <a:bodyPr/>
          <a:lstStyle/>
          <a:p>
            <a:fld id="{7664705B-BA61-44C3-B827-071B55B257D1}" type="slidenum">
              <a:rPr lang="nl-NL" smtClean="0"/>
              <a:t>14</a:t>
            </a:fld>
            <a:endParaRPr lang="nl-NL"/>
          </a:p>
        </p:txBody>
      </p:sp>
    </p:spTree>
    <p:extLst>
      <p:ext uri="{BB962C8B-B14F-4D97-AF65-F5344CB8AC3E}">
        <p14:creationId xmlns:p14="http://schemas.microsoft.com/office/powerpoint/2010/main" val="1691255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8.JP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8.JP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4.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5" name="Graphic 4">
            <a:extLst>
              <a:ext uri="{FF2B5EF4-FFF2-40B4-BE49-F238E27FC236}">
                <a16:creationId xmlns:a16="http://schemas.microsoft.com/office/drawing/2014/main" id="{4C432A31-AC2C-42F8-AA98-FE17AEF8BD4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10" name="Graphic 9">
            <a:extLst>
              <a:ext uri="{FF2B5EF4-FFF2-40B4-BE49-F238E27FC236}">
                <a16:creationId xmlns:a16="http://schemas.microsoft.com/office/drawing/2014/main" id="{ACB71256-6C89-431F-9EAB-D832AF67EF1C}"/>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Graphic 8">
            <a:extLst>
              <a:ext uri="{FF2B5EF4-FFF2-40B4-BE49-F238E27FC236}">
                <a16:creationId xmlns:a16="http://schemas.microsoft.com/office/drawing/2014/main" id="{B131DF28-C529-4C87-8162-61740F882FB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tx2"/>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7" name="Graphic 6">
            <a:extLst>
              <a:ext uri="{FF2B5EF4-FFF2-40B4-BE49-F238E27FC236}">
                <a16:creationId xmlns:a16="http://schemas.microsoft.com/office/drawing/2014/main" id="{0FD8FFBA-5B97-4FC1-A177-F0E7FE4B0B1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76264" y="6053515"/>
            <a:ext cx="1591200" cy="461517"/>
          </a:xfrm>
          <a:prstGeom prst="rect">
            <a:avLst/>
          </a:prstGeom>
        </p:spPr>
      </p:pic>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tx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chemeClr val="bg2"/>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6"/>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8EE16B0B-B9C9-4621-817F-2DEA06F65CB0}"/>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3021B20F-17DF-401E-BBA5-726BBD4791C7}"/>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6"/>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chemeClr val="bg2"/>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6"/>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6"/>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chemeClr val="bg2"/>
                </a:solidFill>
              </a:defRPr>
            </a:lvl1pPr>
          </a:lstStyle>
          <a:p>
            <a:pPr lvl="0"/>
            <a:r>
              <a:rPr lang="nl-NL" noProof="0" dirty="0"/>
              <a:t>Klik om subtitel toe te voegen</a:t>
            </a:r>
          </a:p>
        </p:txBody>
      </p:sp>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695" t="13983" r="696"/>
          <a:stretch/>
        </p:blipFill>
        <p:spPr>
          <a:xfrm>
            <a:off x="1" y="-1"/>
            <a:ext cx="12192000" cy="5899015"/>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chemeClr val="bg2"/>
                </a:solidFill>
              </a:defRPr>
            </a:lvl1pPr>
          </a:lstStyle>
          <a:p>
            <a:pPr lvl="0"/>
            <a:r>
              <a:rPr lang="nl-NL" noProof="0" dirty="0"/>
              <a:t>Klik om subtitel toe te voegen</a:t>
            </a:r>
          </a:p>
        </p:txBody>
      </p:sp>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5B02272-968D-4D83-99E0-2321B880DE05}"/>
              </a:ext>
            </a:extLst>
          </p:cNvPr>
          <p:cNvPicPr>
            <a:picLocks noChangeAspect="1"/>
          </p:cNvPicPr>
          <p:nvPr userDrawn="1"/>
        </p:nvPicPr>
        <p:blipFill>
          <a:blip>
            <a:extLst>
              <a:ext uri="{96DAC541-7B7A-43D3-8B79-37D633B846F1}">
                <asvg:svgBlip xmlns:asvg="http://schemas.microsoft.com/office/drawing/2016/SVG/main" r:embed="rId29"/>
              </a:ext>
            </a:extLst>
          </a:blip>
          <a:stretch>
            <a:fillRect/>
          </a:stretch>
        </p:blipFill>
        <p:spPr>
          <a:xfrm>
            <a:off x="576264" y="6053515"/>
            <a:ext cx="1591200" cy="461517"/>
          </a:xfrm>
          <a:prstGeom prst="rect">
            <a:avLst/>
          </a:prstGeom>
        </p:spPr>
      </p:pic>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Lst>
  <p:hf hdr="0" ftr="0" dt="0"/>
  <p:txStyles>
    <p:titleStyle>
      <a:lvl1pPr algn="l" defTabSz="914400" rtl="0" eaLnBrk="1" latinLnBrk="0" hangingPunct="1">
        <a:lnSpc>
          <a:spcPct val="80000"/>
        </a:lnSpc>
        <a:spcBef>
          <a:spcPct val="0"/>
        </a:spcBef>
        <a:buNone/>
        <a:defRPr sz="4000" kern="1200" spc="-60" baseline="0">
          <a:solidFill>
            <a:schemeClr val="tx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9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customXml" Target="../ink/ink3.xml"/><Relationship Id="rId5" Type="http://schemas.openxmlformats.org/officeDocument/2006/relationships/image" Target="../media/image280.png"/><Relationship Id="rId4" Type="http://schemas.openxmlformats.org/officeDocument/2006/relationships/customXml" Target="../ink/ink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8.sv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AE9E-190E-4816-80AB-F2A639E66588}"/>
              </a:ext>
            </a:extLst>
          </p:cNvPr>
          <p:cNvSpPr>
            <a:spLocks noGrp="1"/>
          </p:cNvSpPr>
          <p:nvPr>
            <p:ph type="title"/>
          </p:nvPr>
        </p:nvSpPr>
        <p:spPr/>
        <p:txBody>
          <a:bodyPr/>
          <a:lstStyle/>
          <a:p>
            <a:r>
              <a:rPr lang="en-US" dirty="0"/>
              <a:t>CAT PICU	</a:t>
            </a:r>
          </a:p>
        </p:txBody>
      </p:sp>
      <p:sp>
        <p:nvSpPr>
          <p:cNvPr id="4" name="Text Placeholder 3">
            <a:extLst>
              <a:ext uri="{FF2B5EF4-FFF2-40B4-BE49-F238E27FC236}">
                <a16:creationId xmlns:a16="http://schemas.microsoft.com/office/drawing/2014/main" id="{861EEFAE-D557-47A1-8EEB-869FE64AD6EF}"/>
              </a:ext>
            </a:extLst>
          </p:cNvPr>
          <p:cNvSpPr>
            <a:spLocks noGrp="1"/>
          </p:cNvSpPr>
          <p:nvPr>
            <p:ph type="body" sz="quarter" idx="11"/>
          </p:nvPr>
        </p:nvSpPr>
        <p:spPr/>
        <p:txBody>
          <a:bodyPr/>
          <a:lstStyle/>
          <a:p>
            <a:r>
              <a:rPr lang="en-US" dirty="0"/>
              <a:t>Mirthe Lipke, 1 </a:t>
            </a:r>
            <a:r>
              <a:rPr lang="en-US" dirty="0" err="1"/>
              <a:t>juni</a:t>
            </a:r>
            <a:r>
              <a:rPr lang="en-US" dirty="0"/>
              <a:t> 2026</a:t>
            </a:r>
          </a:p>
        </p:txBody>
      </p:sp>
      <p:sp>
        <p:nvSpPr>
          <p:cNvPr id="5" name="Text Placeholder 4">
            <a:extLst>
              <a:ext uri="{FF2B5EF4-FFF2-40B4-BE49-F238E27FC236}">
                <a16:creationId xmlns:a16="http://schemas.microsoft.com/office/drawing/2014/main" id="{5BE5A76D-11C0-4F9F-AF49-6647F1765AA7}"/>
              </a:ext>
            </a:extLst>
          </p:cNvPr>
          <p:cNvSpPr>
            <a:spLocks noGrp="1"/>
          </p:cNvSpPr>
          <p:nvPr>
            <p:ph type="body" sz="quarter" idx="13"/>
          </p:nvPr>
        </p:nvSpPr>
        <p:spPr/>
        <p:txBody>
          <a:bodyPr/>
          <a:lstStyle/>
          <a:p>
            <a:r>
              <a:rPr lang="en-US" dirty="0"/>
              <a:t>Kleine </a:t>
            </a:r>
            <a:r>
              <a:rPr lang="en-US" dirty="0" err="1"/>
              <a:t>nieren</a:t>
            </a:r>
            <a:r>
              <a:rPr lang="en-US" dirty="0"/>
              <a:t>, </a:t>
            </a:r>
            <a:r>
              <a:rPr lang="en-US" dirty="0" err="1"/>
              <a:t>grote</a:t>
            </a:r>
            <a:r>
              <a:rPr lang="en-US" dirty="0"/>
              <a:t> </a:t>
            </a:r>
            <a:r>
              <a:rPr lang="en-US" dirty="0" err="1"/>
              <a:t>gevolgen</a:t>
            </a:r>
            <a:r>
              <a:rPr lang="en-US" dirty="0"/>
              <a:t>?</a:t>
            </a:r>
          </a:p>
        </p:txBody>
      </p:sp>
      <p:sp>
        <p:nvSpPr>
          <p:cNvPr id="6" name="Rechthoek 5">
            <a:extLst>
              <a:ext uri="{FF2B5EF4-FFF2-40B4-BE49-F238E27FC236}">
                <a16:creationId xmlns:a16="http://schemas.microsoft.com/office/drawing/2014/main" id="{82DAB305-EE05-564B-8FB8-AD9AD771AFF3}"/>
              </a:ext>
            </a:extLst>
          </p:cNvPr>
          <p:cNvSpPr/>
          <p:nvPr/>
        </p:nvSpPr>
        <p:spPr>
          <a:xfrm>
            <a:off x="614837" y="4273825"/>
            <a:ext cx="4384545" cy="1500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3" name="Tijdelijke aanduiding voor afbeelding 12">
            <a:extLst>
              <a:ext uri="{FF2B5EF4-FFF2-40B4-BE49-F238E27FC236}">
                <a16:creationId xmlns:a16="http://schemas.microsoft.com/office/drawing/2014/main" id="{1231709D-EF2B-4B5F-C685-DAEAE126337C}"/>
              </a:ext>
            </a:extLst>
          </p:cNvPr>
          <p:cNvPicPr>
            <a:picLocks noGrp="1" noChangeAspect="1"/>
          </p:cNvPicPr>
          <p:nvPr>
            <p:ph type="pic" sz="quarter" idx="12"/>
          </p:nvPr>
        </p:nvPicPr>
        <p:blipFill>
          <a:blip r:embed="rId2"/>
          <a:srcRect t="19531" b="19531"/>
          <a:stretch>
            <a:fillRect/>
          </a:stretch>
        </p:blipFill>
        <p:spPr>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pic>
    </p:spTree>
    <p:extLst>
      <p:ext uri="{BB962C8B-B14F-4D97-AF65-F5344CB8AC3E}">
        <p14:creationId xmlns:p14="http://schemas.microsoft.com/office/powerpoint/2010/main" val="525323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9EA0B-A6F9-C18D-AC43-029436DB373A}"/>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A255C14A-124B-C976-97B3-57A18F955480}"/>
              </a:ext>
            </a:extLst>
          </p:cNvPr>
          <p:cNvSpPr>
            <a:spLocks noGrp="1"/>
          </p:cNvSpPr>
          <p:nvPr>
            <p:ph type="body"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C0A98B5-EA31-8183-05DE-2732C81F235B}"/>
              </a:ext>
            </a:extLst>
          </p:cNvPr>
          <p:cNvSpPr>
            <a:spLocks noGrp="1"/>
          </p:cNvSpPr>
          <p:nvPr>
            <p:ph type="sldNum" sz="quarter" idx="12"/>
          </p:nvPr>
        </p:nvSpPr>
        <p:spPr/>
        <p:txBody>
          <a:bodyPr/>
          <a:lstStyle/>
          <a:p>
            <a:fld id="{5A195573-6125-40C3-AA0C-3AC6CFB9F86B}" type="slidenum">
              <a:rPr lang="en-US" smtClean="0"/>
              <a:pPr/>
              <a:t>10</a:t>
            </a:fld>
            <a:endParaRPr lang="en-US" dirty="0"/>
          </a:p>
        </p:txBody>
      </p:sp>
      <p:pic>
        <p:nvPicPr>
          <p:cNvPr id="6" name="Afbeelding 5">
            <a:extLst>
              <a:ext uri="{FF2B5EF4-FFF2-40B4-BE49-F238E27FC236}">
                <a16:creationId xmlns:a16="http://schemas.microsoft.com/office/drawing/2014/main" id="{0C45E414-2106-0760-FCF7-C1734042A0BC}"/>
              </a:ext>
            </a:extLst>
          </p:cNvPr>
          <p:cNvPicPr>
            <a:picLocks noChangeAspect="1"/>
          </p:cNvPicPr>
          <p:nvPr/>
        </p:nvPicPr>
        <p:blipFill>
          <a:blip r:embed="rId3"/>
          <a:stretch>
            <a:fillRect/>
          </a:stretch>
        </p:blipFill>
        <p:spPr>
          <a:xfrm>
            <a:off x="0" y="561079"/>
            <a:ext cx="12192000" cy="5735842"/>
          </a:xfrm>
          <a:prstGeom prst="rect">
            <a:avLst/>
          </a:prstGeom>
        </p:spPr>
      </p:pic>
      <p:sp>
        <p:nvSpPr>
          <p:cNvPr id="7" name="Rechthoek 6">
            <a:extLst>
              <a:ext uri="{FF2B5EF4-FFF2-40B4-BE49-F238E27FC236}">
                <a16:creationId xmlns:a16="http://schemas.microsoft.com/office/drawing/2014/main" id="{D7A6B732-C444-5A5A-8D84-9BADB7919B43}"/>
              </a:ext>
            </a:extLst>
          </p:cNvPr>
          <p:cNvSpPr/>
          <p:nvPr/>
        </p:nvSpPr>
        <p:spPr>
          <a:xfrm>
            <a:off x="5266944" y="1530000"/>
            <a:ext cx="1078992" cy="466132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8" name="Rechthoek 7">
            <a:extLst>
              <a:ext uri="{FF2B5EF4-FFF2-40B4-BE49-F238E27FC236}">
                <a16:creationId xmlns:a16="http://schemas.microsoft.com/office/drawing/2014/main" id="{BF7D6464-837D-3027-D7E5-278D172C058C}"/>
              </a:ext>
            </a:extLst>
          </p:cNvPr>
          <p:cNvSpPr/>
          <p:nvPr/>
        </p:nvSpPr>
        <p:spPr>
          <a:xfrm>
            <a:off x="79628" y="2395632"/>
            <a:ext cx="4949571" cy="274416"/>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9" name="Rechthoek 8">
            <a:extLst>
              <a:ext uri="{FF2B5EF4-FFF2-40B4-BE49-F238E27FC236}">
                <a16:creationId xmlns:a16="http://schemas.microsoft.com/office/drawing/2014/main" id="{618BD414-CB61-D7EE-5658-C0F9715AFC8C}"/>
              </a:ext>
            </a:extLst>
          </p:cNvPr>
          <p:cNvSpPr/>
          <p:nvPr/>
        </p:nvSpPr>
        <p:spPr>
          <a:xfrm>
            <a:off x="79628" y="3379616"/>
            <a:ext cx="4949571" cy="274416"/>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0" name="Rechthoek 9">
            <a:extLst>
              <a:ext uri="{FF2B5EF4-FFF2-40B4-BE49-F238E27FC236}">
                <a16:creationId xmlns:a16="http://schemas.microsoft.com/office/drawing/2014/main" id="{9A579411-1035-ADE7-BBDA-D25D901AB7CA}"/>
              </a:ext>
            </a:extLst>
          </p:cNvPr>
          <p:cNvSpPr/>
          <p:nvPr/>
        </p:nvSpPr>
        <p:spPr>
          <a:xfrm>
            <a:off x="79627" y="4340392"/>
            <a:ext cx="4949571" cy="274416"/>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1" name="Rechthoek 10">
            <a:extLst>
              <a:ext uri="{FF2B5EF4-FFF2-40B4-BE49-F238E27FC236}">
                <a16:creationId xmlns:a16="http://schemas.microsoft.com/office/drawing/2014/main" id="{529C4DDA-68EF-3349-A6DC-0829CE5C43C4}"/>
              </a:ext>
            </a:extLst>
          </p:cNvPr>
          <p:cNvSpPr/>
          <p:nvPr/>
        </p:nvSpPr>
        <p:spPr>
          <a:xfrm>
            <a:off x="79626" y="5301168"/>
            <a:ext cx="4949571" cy="274416"/>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5" name="Rechthoek 4">
            <a:extLst>
              <a:ext uri="{FF2B5EF4-FFF2-40B4-BE49-F238E27FC236}">
                <a16:creationId xmlns:a16="http://schemas.microsoft.com/office/drawing/2014/main" id="{8BB26123-0EA8-9970-BDCA-9E14F07FB215}"/>
              </a:ext>
            </a:extLst>
          </p:cNvPr>
          <p:cNvSpPr/>
          <p:nvPr/>
        </p:nvSpPr>
        <p:spPr>
          <a:xfrm>
            <a:off x="6473572" y="1103013"/>
            <a:ext cx="5638800" cy="52837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76382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A5685-B20D-A1FB-D456-2600F556B1F8}"/>
              </a:ext>
            </a:extLst>
          </p:cNvPr>
          <p:cNvSpPr>
            <a:spLocks noGrp="1"/>
          </p:cNvSpPr>
          <p:nvPr>
            <p:ph type="title"/>
          </p:nvPr>
        </p:nvSpPr>
        <p:spPr/>
        <p:txBody>
          <a:bodyPr/>
          <a:lstStyle/>
          <a:p>
            <a:r>
              <a:rPr lang="nl-NL" dirty="0"/>
              <a:t>Resultaten – CKD (28)  </a:t>
            </a:r>
          </a:p>
        </p:txBody>
      </p:sp>
      <p:sp>
        <p:nvSpPr>
          <p:cNvPr id="3" name="Tijdelijke aanduiding voor tekst 2">
            <a:extLst>
              <a:ext uri="{FF2B5EF4-FFF2-40B4-BE49-F238E27FC236}">
                <a16:creationId xmlns:a16="http://schemas.microsoft.com/office/drawing/2014/main" id="{FD0C3A35-55E6-9B2E-389F-4C31088A3620}"/>
              </a:ext>
            </a:extLst>
          </p:cNvPr>
          <p:cNvSpPr>
            <a:spLocks noGrp="1"/>
          </p:cNvSpPr>
          <p:nvPr>
            <p:ph type="body" sz="quarter" idx="11"/>
          </p:nvPr>
        </p:nvSpPr>
        <p:spPr/>
        <p:txBody>
          <a:bodyPr/>
          <a:lstStyle/>
          <a:p>
            <a:r>
              <a:rPr lang="nl-NL" b="0" u="sng" dirty="0">
                <a:solidFill>
                  <a:schemeClr val="tx1"/>
                </a:solidFill>
              </a:rPr>
              <a:t>Interessante punten  </a:t>
            </a:r>
          </a:p>
          <a:p>
            <a:pPr marL="457200" indent="-457200">
              <a:buFont typeface="Arial" panose="020B0604020202020204" pitchFamily="34" charset="0"/>
              <a:buChar char="•"/>
            </a:pPr>
            <a:r>
              <a:rPr lang="nl-NL" b="0" dirty="0">
                <a:solidFill>
                  <a:schemeClr val="tx1"/>
                </a:solidFill>
              </a:rPr>
              <a:t>Hoge heterogeniteit</a:t>
            </a:r>
          </a:p>
          <a:p>
            <a:pPr marL="457200" indent="-457200">
              <a:buFont typeface="Arial" panose="020B0604020202020204" pitchFamily="34" charset="0"/>
              <a:buChar char="•"/>
            </a:pPr>
            <a:endParaRPr lang="nl-NL" b="0" dirty="0">
              <a:solidFill>
                <a:schemeClr val="tx1"/>
              </a:solidFill>
            </a:endParaRPr>
          </a:p>
          <a:p>
            <a:r>
              <a:rPr lang="nl-NL" b="0" u="sng" dirty="0">
                <a:solidFill>
                  <a:schemeClr val="tx1"/>
                </a:solidFill>
              </a:rPr>
              <a:t>Geen </a:t>
            </a:r>
            <a:r>
              <a:rPr lang="nl-NL" b="0" u="sng" dirty="0" err="1">
                <a:solidFill>
                  <a:schemeClr val="tx1"/>
                </a:solidFill>
              </a:rPr>
              <a:t>sign</a:t>
            </a:r>
            <a:r>
              <a:rPr lang="nl-NL" b="0" u="sng" dirty="0">
                <a:solidFill>
                  <a:schemeClr val="tx1"/>
                </a:solidFill>
              </a:rPr>
              <a:t> verschil: </a:t>
            </a:r>
          </a:p>
          <a:p>
            <a:pPr marL="457200" lvl="1" indent="-457200">
              <a:buFont typeface="Arial" panose="020B0604020202020204" pitchFamily="34" charset="0"/>
              <a:buChar char="•"/>
            </a:pPr>
            <a:r>
              <a:rPr lang="nl-NL" dirty="0">
                <a:solidFill>
                  <a:schemeClr val="tx1"/>
                </a:solidFill>
              </a:rPr>
              <a:t>Type definitie</a:t>
            </a:r>
          </a:p>
          <a:p>
            <a:pPr marL="457200" lvl="1" indent="-457200">
              <a:buFont typeface="Arial" panose="020B0604020202020204" pitchFamily="34" charset="0"/>
              <a:buChar char="•"/>
            </a:pPr>
            <a:r>
              <a:rPr lang="nl-NL" b="0" dirty="0">
                <a:solidFill>
                  <a:schemeClr val="tx1"/>
                </a:solidFill>
              </a:rPr>
              <a:t>Cohort type (PICU, </a:t>
            </a:r>
            <a:r>
              <a:rPr lang="nl-NL" b="0" dirty="0" err="1">
                <a:solidFill>
                  <a:schemeClr val="tx1"/>
                </a:solidFill>
              </a:rPr>
              <a:t>neo</a:t>
            </a:r>
            <a:r>
              <a:rPr lang="nl-NL" b="0" dirty="0">
                <a:solidFill>
                  <a:schemeClr val="tx1"/>
                </a:solidFill>
              </a:rPr>
              <a:t> </a:t>
            </a:r>
            <a:r>
              <a:rPr lang="nl-NL" b="0" dirty="0" err="1">
                <a:solidFill>
                  <a:schemeClr val="tx1"/>
                </a:solidFill>
              </a:rPr>
              <a:t>etc</a:t>
            </a:r>
            <a:r>
              <a:rPr lang="nl-NL" b="0" dirty="0">
                <a:solidFill>
                  <a:schemeClr val="tx1"/>
                </a:solidFill>
              </a:rPr>
              <a:t>)</a:t>
            </a:r>
          </a:p>
          <a:p>
            <a:pPr marL="457200" lvl="1" indent="-457200">
              <a:buFont typeface="Arial" panose="020B0604020202020204" pitchFamily="34" charset="0"/>
              <a:buChar char="•"/>
            </a:pPr>
            <a:r>
              <a:rPr lang="nl-NL" b="0" dirty="0">
                <a:solidFill>
                  <a:schemeClr val="tx1"/>
                </a:solidFill>
              </a:rPr>
              <a:t>Retro-/prospectieve</a:t>
            </a:r>
          </a:p>
          <a:p>
            <a:pPr marL="457200" lvl="1" indent="-457200">
              <a:buFont typeface="Arial" panose="020B0604020202020204" pitchFamily="34" charset="0"/>
              <a:buChar char="•"/>
            </a:pPr>
            <a:r>
              <a:rPr lang="nl-NL" dirty="0">
                <a:solidFill>
                  <a:schemeClr val="tx1"/>
                </a:solidFill>
              </a:rPr>
              <a:t>Single-/multicenter</a:t>
            </a:r>
            <a:r>
              <a:rPr lang="nl-NL" b="0" dirty="0">
                <a:solidFill>
                  <a:schemeClr val="tx1"/>
                </a:solidFill>
              </a:rPr>
              <a:t> </a:t>
            </a:r>
          </a:p>
          <a:p>
            <a:pPr marL="457200" lvl="1" indent="-457200">
              <a:buFont typeface="Arial" panose="020B0604020202020204" pitchFamily="34" charset="0"/>
              <a:buChar char="•"/>
            </a:pPr>
            <a:endParaRPr lang="nl-NL" dirty="0"/>
          </a:p>
          <a:p>
            <a:endParaRPr lang="nl-NL" dirty="0"/>
          </a:p>
        </p:txBody>
      </p:sp>
      <p:sp>
        <p:nvSpPr>
          <p:cNvPr id="4" name="Tijdelijke aanduiding voor dianummer 3">
            <a:extLst>
              <a:ext uri="{FF2B5EF4-FFF2-40B4-BE49-F238E27FC236}">
                <a16:creationId xmlns:a16="http://schemas.microsoft.com/office/drawing/2014/main" id="{05CFC56E-C2E4-0593-EBF4-F40F1AC6AB1E}"/>
              </a:ext>
            </a:extLst>
          </p:cNvPr>
          <p:cNvSpPr>
            <a:spLocks noGrp="1"/>
          </p:cNvSpPr>
          <p:nvPr>
            <p:ph type="sldNum" sz="quarter" idx="12"/>
          </p:nvPr>
        </p:nvSpPr>
        <p:spPr/>
        <p:txBody>
          <a:bodyPr/>
          <a:lstStyle/>
          <a:p>
            <a:fld id="{5A195573-6125-40C3-AA0C-3AC6CFB9F86B}" type="slidenum">
              <a:rPr lang="en-US" smtClean="0"/>
              <a:pPr/>
              <a:t>11</a:t>
            </a:fld>
            <a:endParaRPr lang="en-US" dirty="0"/>
          </a:p>
        </p:txBody>
      </p:sp>
      <p:pic>
        <p:nvPicPr>
          <p:cNvPr id="6" name="Afbeelding 5">
            <a:extLst>
              <a:ext uri="{FF2B5EF4-FFF2-40B4-BE49-F238E27FC236}">
                <a16:creationId xmlns:a16="http://schemas.microsoft.com/office/drawing/2014/main" id="{236E1B77-EB38-CA50-4C8D-C0AF522DEA0D}"/>
              </a:ext>
            </a:extLst>
          </p:cNvPr>
          <p:cNvPicPr>
            <a:picLocks noChangeAspect="1"/>
          </p:cNvPicPr>
          <p:nvPr/>
        </p:nvPicPr>
        <p:blipFill>
          <a:blip r:embed="rId3"/>
          <a:stretch>
            <a:fillRect/>
          </a:stretch>
        </p:blipFill>
        <p:spPr>
          <a:xfrm>
            <a:off x="5095115" y="0"/>
            <a:ext cx="7096885"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t 6">
                <a:extLst>
                  <a:ext uri="{FF2B5EF4-FFF2-40B4-BE49-F238E27FC236}">
                    <a16:creationId xmlns:a16="http://schemas.microsoft.com/office/drawing/2014/main" id="{F8C320A0-334C-15C7-241E-5D254DCA718D}"/>
                  </a:ext>
                </a:extLst>
              </p14:cNvPr>
              <p14:cNvContentPartPr/>
              <p14:nvPr/>
            </p14:nvContentPartPr>
            <p14:xfrm>
              <a:off x="5078837" y="6363497"/>
              <a:ext cx="3564720" cy="18720"/>
            </p14:xfrm>
          </p:contentPart>
        </mc:Choice>
        <mc:Fallback xmlns="">
          <p:pic>
            <p:nvPicPr>
              <p:cNvPr id="7" name="Inkt 6">
                <a:extLst>
                  <a:ext uri="{FF2B5EF4-FFF2-40B4-BE49-F238E27FC236}">
                    <a16:creationId xmlns:a16="http://schemas.microsoft.com/office/drawing/2014/main" id="{F8C320A0-334C-15C7-241E-5D254DCA718D}"/>
                  </a:ext>
                </a:extLst>
              </p:cNvPr>
              <p:cNvPicPr/>
              <p:nvPr/>
            </p:nvPicPr>
            <p:blipFill>
              <a:blip r:embed="rId5"/>
              <a:stretch>
                <a:fillRect/>
              </a:stretch>
            </p:blipFill>
            <p:spPr>
              <a:xfrm>
                <a:off x="5024837" y="6255497"/>
                <a:ext cx="3672360" cy="234360"/>
              </a:xfrm>
              <a:prstGeom prst="rect">
                <a:avLst/>
              </a:prstGeom>
            </p:spPr>
          </p:pic>
        </mc:Fallback>
      </mc:AlternateContent>
    </p:spTree>
    <p:extLst>
      <p:ext uri="{BB962C8B-B14F-4D97-AF65-F5344CB8AC3E}">
        <p14:creationId xmlns:p14="http://schemas.microsoft.com/office/powerpoint/2010/main" val="46308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8752BF-5DF9-5967-AD86-4AAAC7384E6B}"/>
              </a:ext>
            </a:extLst>
          </p:cNvPr>
          <p:cNvSpPr>
            <a:spLocks noGrp="1"/>
          </p:cNvSpPr>
          <p:nvPr>
            <p:ph type="title"/>
          </p:nvPr>
        </p:nvSpPr>
        <p:spPr/>
        <p:txBody>
          <a:bodyPr/>
          <a:lstStyle/>
          <a:p>
            <a:r>
              <a:rPr lang="nl-NL" dirty="0"/>
              <a:t>Resultaten - CKD</a:t>
            </a:r>
          </a:p>
        </p:txBody>
      </p:sp>
      <p:sp>
        <p:nvSpPr>
          <p:cNvPr id="3" name="Tijdelijke aanduiding voor tekst 2">
            <a:extLst>
              <a:ext uri="{FF2B5EF4-FFF2-40B4-BE49-F238E27FC236}">
                <a16:creationId xmlns:a16="http://schemas.microsoft.com/office/drawing/2014/main" id="{D9AB0EB4-E5AD-32EE-8B18-8FD4A21184CA}"/>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F5A416FB-594C-B173-E821-4AFBB1EFA648}"/>
              </a:ext>
            </a:extLst>
          </p:cNvPr>
          <p:cNvSpPr>
            <a:spLocks noGrp="1"/>
          </p:cNvSpPr>
          <p:nvPr>
            <p:ph type="sldNum" sz="quarter" idx="12"/>
          </p:nvPr>
        </p:nvSpPr>
        <p:spPr/>
        <p:txBody>
          <a:bodyPr/>
          <a:lstStyle/>
          <a:p>
            <a:fld id="{5A195573-6125-40C3-AA0C-3AC6CFB9F86B}" type="slidenum">
              <a:rPr lang="en-US" smtClean="0"/>
              <a:pPr/>
              <a:t>12</a:t>
            </a:fld>
            <a:endParaRPr lang="en-US" dirty="0"/>
          </a:p>
        </p:txBody>
      </p:sp>
      <p:pic>
        <p:nvPicPr>
          <p:cNvPr id="6" name="Afbeelding 5">
            <a:extLst>
              <a:ext uri="{FF2B5EF4-FFF2-40B4-BE49-F238E27FC236}">
                <a16:creationId xmlns:a16="http://schemas.microsoft.com/office/drawing/2014/main" id="{FA3F2B7C-F04B-BEDA-943F-67BB62317E81}"/>
              </a:ext>
            </a:extLst>
          </p:cNvPr>
          <p:cNvPicPr>
            <a:picLocks noChangeAspect="1"/>
          </p:cNvPicPr>
          <p:nvPr/>
        </p:nvPicPr>
        <p:blipFill>
          <a:blip r:embed="rId3"/>
          <a:stretch>
            <a:fillRect/>
          </a:stretch>
        </p:blipFill>
        <p:spPr>
          <a:xfrm>
            <a:off x="402844" y="1116737"/>
            <a:ext cx="10277856" cy="4799977"/>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t 7">
                <a:extLst>
                  <a:ext uri="{FF2B5EF4-FFF2-40B4-BE49-F238E27FC236}">
                    <a16:creationId xmlns:a16="http://schemas.microsoft.com/office/drawing/2014/main" id="{EFB131F4-9AC1-5060-DC4B-FEACE5F6B0C1}"/>
                  </a:ext>
                </a:extLst>
              </p14:cNvPr>
              <p14:cNvContentPartPr/>
              <p14:nvPr/>
            </p14:nvContentPartPr>
            <p14:xfrm>
              <a:off x="512280" y="5138712"/>
              <a:ext cx="1992960" cy="55440"/>
            </p14:xfrm>
          </p:contentPart>
        </mc:Choice>
        <mc:Fallback xmlns="">
          <p:pic>
            <p:nvPicPr>
              <p:cNvPr id="8" name="Inkt 7">
                <a:extLst>
                  <a:ext uri="{FF2B5EF4-FFF2-40B4-BE49-F238E27FC236}">
                    <a16:creationId xmlns:a16="http://schemas.microsoft.com/office/drawing/2014/main" id="{EFB131F4-9AC1-5060-DC4B-FEACE5F6B0C1}"/>
                  </a:ext>
                </a:extLst>
              </p:cNvPr>
              <p:cNvPicPr/>
              <p:nvPr/>
            </p:nvPicPr>
            <p:blipFill>
              <a:blip r:embed="rId5"/>
              <a:stretch>
                <a:fillRect/>
              </a:stretch>
            </p:blipFill>
            <p:spPr>
              <a:xfrm>
                <a:off x="458280" y="-11493288"/>
                <a:ext cx="2100600" cy="3326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t 9">
                <a:extLst>
                  <a:ext uri="{FF2B5EF4-FFF2-40B4-BE49-F238E27FC236}">
                    <a16:creationId xmlns:a16="http://schemas.microsoft.com/office/drawing/2014/main" id="{E56A22B6-75E5-2B92-2C78-F36BCA48DA94}"/>
                  </a:ext>
                </a:extLst>
              </p14:cNvPr>
              <p14:cNvContentPartPr/>
              <p14:nvPr/>
            </p14:nvContentPartPr>
            <p14:xfrm>
              <a:off x="5852088" y="5193792"/>
              <a:ext cx="1317240" cy="360"/>
            </p14:xfrm>
          </p:contentPart>
        </mc:Choice>
        <mc:Fallback xmlns="">
          <p:pic>
            <p:nvPicPr>
              <p:cNvPr id="10" name="Inkt 9">
                <a:extLst>
                  <a:ext uri="{FF2B5EF4-FFF2-40B4-BE49-F238E27FC236}">
                    <a16:creationId xmlns:a16="http://schemas.microsoft.com/office/drawing/2014/main" id="{E56A22B6-75E5-2B92-2C78-F36BCA48DA94}"/>
                  </a:ext>
                </a:extLst>
              </p:cNvPr>
              <p:cNvPicPr/>
              <p:nvPr/>
            </p:nvPicPr>
            <p:blipFill>
              <a:blip r:embed="rId7"/>
              <a:stretch>
                <a:fillRect/>
              </a:stretch>
            </p:blipFill>
            <p:spPr>
              <a:xfrm>
                <a:off x="5798088" y="5085792"/>
                <a:ext cx="1424880" cy="216000"/>
              </a:xfrm>
              <a:prstGeom prst="rect">
                <a:avLst/>
              </a:prstGeom>
            </p:spPr>
          </p:pic>
        </mc:Fallback>
      </mc:AlternateContent>
    </p:spTree>
    <p:extLst>
      <p:ext uri="{BB962C8B-B14F-4D97-AF65-F5344CB8AC3E}">
        <p14:creationId xmlns:p14="http://schemas.microsoft.com/office/powerpoint/2010/main" val="235947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25C7E-9FDB-3785-8D0A-2A6BC2427904}"/>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EEBB4743-8F13-9275-B93B-FEF2542A7B63}"/>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C84AC90D-E0B6-8034-FD15-BB20B223F6DB}"/>
              </a:ext>
            </a:extLst>
          </p:cNvPr>
          <p:cNvSpPr>
            <a:spLocks noGrp="1"/>
          </p:cNvSpPr>
          <p:nvPr>
            <p:ph type="sldNum" sz="quarter" idx="12"/>
          </p:nvPr>
        </p:nvSpPr>
        <p:spPr/>
        <p:txBody>
          <a:bodyPr/>
          <a:lstStyle/>
          <a:p>
            <a:fld id="{5A195573-6125-40C3-AA0C-3AC6CFB9F86B}" type="slidenum">
              <a:rPr lang="en-US" smtClean="0"/>
              <a:pPr/>
              <a:t>13</a:t>
            </a:fld>
            <a:endParaRPr lang="en-US" dirty="0"/>
          </a:p>
        </p:txBody>
      </p:sp>
      <p:pic>
        <p:nvPicPr>
          <p:cNvPr id="5" name="Afbeelding 4">
            <a:extLst>
              <a:ext uri="{FF2B5EF4-FFF2-40B4-BE49-F238E27FC236}">
                <a16:creationId xmlns:a16="http://schemas.microsoft.com/office/drawing/2014/main" id="{8A1A725A-327F-C664-C519-0FDAA791EE74}"/>
              </a:ext>
            </a:extLst>
          </p:cNvPr>
          <p:cNvPicPr>
            <a:picLocks noChangeAspect="1"/>
          </p:cNvPicPr>
          <p:nvPr/>
        </p:nvPicPr>
        <p:blipFill>
          <a:blip r:embed="rId2"/>
          <a:srcRect b="51697"/>
          <a:stretch>
            <a:fillRect/>
          </a:stretch>
        </p:blipFill>
        <p:spPr>
          <a:xfrm>
            <a:off x="6350" y="2388456"/>
            <a:ext cx="12192000" cy="2603087"/>
          </a:xfrm>
          <a:prstGeom prst="rect">
            <a:avLst/>
          </a:prstGeom>
        </p:spPr>
      </p:pic>
      <p:sp>
        <p:nvSpPr>
          <p:cNvPr id="7" name="Tekstvak 6">
            <a:extLst>
              <a:ext uri="{FF2B5EF4-FFF2-40B4-BE49-F238E27FC236}">
                <a16:creationId xmlns:a16="http://schemas.microsoft.com/office/drawing/2014/main" id="{D7653777-E7B8-7B56-9F00-AF9B78B790F4}"/>
              </a:ext>
            </a:extLst>
          </p:cNvPr>
          <p:cNvSpPr txBox="1"/>
          <p:nvPr/>
        </p:nvSpPr>
        <p:spPr>
          <a:xfrm>
            <a:off x="10283868" y="3670126"/>
            <a:ext cx="1728592" cy="1465545"/>
          </a:xfrm>
          <a:prstGeom prst="rect">
            <a:avLst/>
          </a:prstGeom>
          <a:noFill/>
          <a:ln w="28575"/>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nl-NL" dirty="0"/>
          </a:p>
        </p:txBody>
      </p:sp>
      <p:sp>
        <p:nvSpPr>
          <p:cNvPr id="6" name="Tekstvak 5">
            <a:extLst>
              <a:ext uri="{FF2B5EF4-FFF2-40B4-BE49-F238E27FC236}">
                <a16:creationId xmlns:a16="http://schemas.microsoft.com/office/drawing/2014/main" id="{E4889434-E3DA-82C8-F6A9-24F27A905DFB}"/>
              </a:ext>
            </a:extLst>
          </p:cNvPr>
          <p:cNvSpPr txBox="1"/>
          <p:nvPr/>
        </p:nvSpPr>
        <p:spPr>
          <a:xfrm>
            <a:off x="4797468" y="3429000"/>
            <a:ext cx="1728592" cy="1465545"/>
          </a:xfrm>
          <a:prstGeom prst="rect">
            <a:avLst/>
          </a:prstGeom>
          <a:noFill/>
          <a:ln w="28575"/>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nl-NL" dirty="0"/>
          </a:p>
        </p:txBody>
      </p:sp>
    </p:spTree>
    <p:extLst>
      <p:ext uri="{BB962C8B-B14F-4D97-AF65-F5344CB8AC3E}">
        <p14:creationId xmlns:p14="http://schemas.microsoft.com/office/powerpoint/2010/main" val="598943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8CDB0-C61F-1AFB-B799-ABBA6C9643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7409B7-8061-39F5-CC42-BCCFF2B3BF7C}"/>
              </a:ext>
            </a:extLst>
          </p:cNvPr>
          <p:cNvSpPr>
            <a:spLocks noGrp="1"/>
          </p:cNvSpPr>
          <p:nvPr>
            <p:ph type="title"/>
          </p:nvPr>
        </p:nvSpPr>
        <p:spPr/>
        <p:txBody>
          <a:bodyPr/>
          <a:lstStyle/>
          <a:p>
            <a:r>
              <a:rPr lang="nl-NL" dirty="0"/>
              <a:t>Resultaten – </a:t>
            </a:r>
            <a:r>
              <a:rPr lang="nl-NL" dirty="0" err="1"/>
              <a:t>All</a:t>
            </a:r>
            <a:r>
              <a:rPr lang="nl-NL" dirty="0"/>
              <a:t> </a:t>
            </a:r>
            <a:r>
              <a:rPr lang="nl-NL" dirty="0" err="1"/>
              <a:t>cause</a:t>
            </a:r>
            <a:r>
              <a:rPr lang="nl-NL" dirty="0"/>
              <a:t> </a:t>
            </a:r>
            <a:r>
              <a:rPr lang="nl-NL" dirty="0" err="1"/>
              <a:t>mortality</a:t>
            </a:r>
            <a:r>
              <a:rPr lang="nl-NL" dirty="0"/>
              <a:t>  </a:t>
            </a:r>
          </a:p>
        </p:txBody>
      </p:sp>
      <p:sp>
        <p:nvSpPr>
          <p:cNvPr id="3" name="Tijdelijke aanduiding voor tekst 2">
            <a:extLst>
              <a:ext uri="{FF2B5EF4-FFF2-40B4-BE49-F238E27FC236}">
                <a16:creationId xmlns:a16="http://schemas.microsoft.com/office/drawing/2014/main" id="{F2CBD63E-1864-6293-5444-D2AF8FC691AB}"/>
              </a:ext>
            </a:extLst>
          </p:cNvPr>
          <p:cNvSpPr>
            <a:spLocks noGrp="1"/>
          </p:cNvSpPr>
          <p:nvPr>
            <p:ph type="body" sz="quarter" idx="11"/>
          </p:nvPr>
        </p:nvSpPr>
        <p:spPr/>
        <p:txBody>
          <a:bodyPr/>
          <a:lstStyle/>
          <a:p>
            <a:r>
              <a:rPr lang="nl-NL" b="0" u="sng" dirty="0">
                <a:solidFill>
                  <a:schemeClr val="tx1"/>
                </a:solidFill>
              </a:rPr>
              <a:t>6 studies</a:t>
            </a:r>
          </a:p>
          <a:p>
            <a:pPr marL="457200" indent="-457200">
              <a:buFont typeface="Arial" panose="020B0604020202020204" pitchFamily="34" charset="0"/>
              <a:buChar char="•"/>
            </a:pPr>
            <a:r>
              <a:rPr lang="nl-NL" b="0" dirty="0">
                <a:solidFill>
                  <a:schemeClr val="tx1"/>
                </a:solidFill>
              </a:rPr>
              <a:t>OR 1.92 (95% CI 1.35-2.75, p 0.47)  -- low </a:t>
            </a:r>
            <a:r>
              <a:rPr lang="nl-NL" b="0" dirty="0" err="1">
                <a:solidFill>
                  <a:schemeClr val="tx1"/>
                </a:solidFill>
              </a:rPr>
              <a:t>certainty</a:t>
            </a:r>
            <a:endParaRPr lang="nl-NL" b="0" dirty="0">
              <a:solidFill>
                <a:schemeClr val="tx1"/>
              </a:solidFill>
            </a:endParaRPr>
          </a:p>
          <a:p>
            <a:pPr marL="457200" indent="-457200">
              <a:buFont typeface="Arial" panose="020B0604020202020204" pitchFamily="34" charset="0"/>
              <a:buChar char="•"/>
            </a:pPr>
            <a:r>
              <a:rPr lang="nl-NL" b="0" dirty="0">
                <a:solidFill>
                  <a:schemeClr val="tx1"/>
                </a:solidFill>
              </a:rPr>
              <a:t>Geen </a:t>
            </a:r>
            <a:r>
              <a:rPr lang="nl-NL" b="0" dirty="0" err="1">
                <a:solidFill>
                  <a:schemeClr val="tx1"/>
                </a:solidFill>
              </a:rPr>
              <a:t>subgroepanalyses</a:t>
            </a:r>
            <a:endParaRPr lang="nl-NL" b="0" dirty="0">
              <a:solidFill>
                <a:schemeClr val="tx1"/>
              </a:solidFill>
            </a:endParaRPr>
          </a:p>
          <a:p>
            <a:endParaRPr lang="nl-NL" b="0" u="sng" dirty="0">
              <a:solidFill>
                <a:schemeClr val="tx1"/>
              </a:solidFill>
            </a:endParaRPr>
          </a:p>
          <a:p>
            <a:endParaRPr lang="nl-NL" dirty="0"/>
          </a:p>
        </p:txBody>
      </p:sp>
      <p:sp>
        <p:nvSpPr>
          <p:cNvPr id="4" name="Tijdelijke aanduiding voor dianummer 3">
            <a:extLst>
              <a:ext uri="{FF2B5EF4-FFF2-40B4-BE49-F238E27FC236}">
                <a16:creationId xmlns:a16="http://schemas.microsoft.com/office/drawing/2014/main" id="{41ACB2E9-9E1B-4925-F7D3-2B379F32BE3C}"/>
              </a:ext>
            </a:extLst>
          </p:cNvPr>
          <p:cNvSpPr>
            <a:spLocks noGrp="1"/>
          </p:cNvSpPr>
          <p:nvPr>
            <p:ph type="sldNum" sz="quarter" idx="12"/>
          </p:nvPr>
        </p:nvSpPr>
        <p:spPr/>
        <p:txBody>
          <a:bodyPr/>
          <a:lstStyle/>
          <a:p>
            <a:fld id="{5A195573-6125-40C3-AA0C-3AC6CFB9F86B}" type="slidenum">
              <a:rPr lang="en-US" smtClean="0"/>
              <a:pPr/>
              <a:t>14</a:t>
            </a:fld>
            <a:endParaRPr lang="en-US" dirty="0"/>
          </a:p>
        </p:txBody>
      </p:sp>
    </p:spTree>
    <p:extLst>
      <p:ext uri="{BB962C8B-B14F-4D97-AF65-F5344CB8AC3E}">
        <p14:creationId xmlns:p14="http://schemas.microsoft.com/office/powerpoint/2010/main" val="165088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0A570-801C-82EE-63EE-015ECC2BC7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5D0BDB-1000-B4C7-BECE-1C8FF4283DFA}"/>
              </a:ext>
            </a:extLst>
          </p:cNvPr>
          <p:cNvSpPr>
            <a:spLocks noGrp="1"/>
          </p:cNvSpPr>
          <p:nvPr>
            <p:ph type="title"/>
          </p:nvPr>
        </p:nvSpPr>
        <p:spPr/>
        <p:txBody>
          <a:bodyPr/>
          <a:lstStyle/>
          <a:p>
            <a:r>
              <a:rPr lang="nl-NL" dirty="0"/>
              <a:t>Resultaten – </a:t>
            </a:r>
            <a:r>
              <a:rPr lang="nl-NL" dirty="0" err="1"/>
              <a:t>Proteinurie</a:t>
            </a:r>
            <a:endParaRPr lang="nl-NL" dirty="0"/>
          </a:p>
        </p:txBody>
      </p:sp>
      <p:sp>
        <p:nvSpPr>
          <p:cNvPr id="3" name="Tijdelijke aanduiding voor tekst 2">
            <a:extLst>
              <a:ext uri="{FF2B5EF4-FFF2-40B4-BE49-F238E27FC236}">
                <a16:creationId xmlns:a16="http://schemas.microsoft.com/office/drawing/2014/main" id="{C824DA83-9236-A15A-138C-E7819A72BEEE}"/>
              </a:ext>
            </a:extLst>
          </p:cNvPr>
          <p:cNvSpPr>
            <a:spLocks noGrp="1"/>
          </p:cNvSpPr>
          <p:nvPr>
            <p:ph type="body" sz="quarter" idx="11"/>
          </p:nvPr>
        </p:nvSpPr>
        <p:spPr/>
        <p:txBody>
          <a:bodyPr/>
          <a:lstStyle/>
          <a:p>
            <a:r>
              <a:rPr lang="nl-NL" b="0" u="sng" dirty="0">
                <a:solidFill>
                  <a:schemeClr val="tx1"/>
                </a:solidFill>
              </a:rPr>
              <a:t>11 studies</a:t>
            </a:r>
          </a:p>
          <a:p>
            <a:pPr marL="457200" indent="-457200">
              <a:buFont typeface="Arial" panose="020B0604020202020204" pitchFamily="34" charset="0"/>
              <a:buChar char="•"/>
            </a:pPr>
            <a:r>
              <a:rPr lang="nl-NL" b="0" dirty="0" err="1">
                <a:solidFill>
                  <a:schemeClr val="tx1"/>
                </a:solidFill>
              </a:rPr>
              <a:t>Pooled</a:t>
            </a:r>
            <a:r>
              <a:rPr lang="nl-NL" b="0" dirty="0">
                <a:solidFill>
                  <a:schemeClr val="tx1"/>
                </a:solidFill>
              </a:rPr>
              <a:t> cumulatieve incidentie AKI </a:t>
            </a:r>
            <a:r>
              <a:rPr lang="nl-NL" b="0" dirty="0" err="1">
                <a:solidFill>
                  <a:schemeClr val="tx1"/>
                </a:solidFill>
              </a:rPr>
              <a:t>survivors</a:t>
            </a:r>
            <a:r>
              <a:rPr lang="nl-NL" b="0" dirty="0">
                <a:solidFill>
                  <a:schemeClr val="tx1"/>
                </a:solidFill>
              </a:rPr>
              <a:t>: 20%  </a:t>
            </a:r>
            <a:r>
              <a:rPr lang="nl-NL" sz="1600" b="0" i="1" dirty="0">
                <a:solidFill>
                  <a:schemeClr val="tx1"/>
                </a:solidFill>
              </a:rPr>
              <a:t>(95% CI 12-29, p &lt;0.001)</a:t>
            </a:r>
          </a:p>
          <a:p>
            <a:pPr marL="457200" indent="-457200">
              <a:buFont typeface="Arial" panose="020B0604020202020204" pitchFamily="34" charset="0"/>
              <a:buChar char="•"/>
            </a:pPr>
            <a:r>
              <a:rPr lang="nl-NL" b="0" dirty="0">
                <a:solidFill>
                  <a:schemeClr val="tx1"/>
                </a:solidFill>
              </a:rPr>
              <a:t>OR niet </a:t>
            </a:r>
            <a:r>
              <a:rPr lang="nl-NL" b="0" dirty="0" err="1">
                <a:solidFill>
                  <a:schemeClr val="tx1"/>
                </a:solidFill>
              </a:rPr>
              <a:t>sign</a:t>
            </a:r>
            <a:r>
              <a:rPr lang="nl-NL" b="0" dirty="0">
                <a:solidFill>
                  <a:schemeClr val="tx1"/>
                </a:solidFill>
              </a:rPr>
              <a:t> verschillend </a:t>
            </a:r>
          </a:p>
          <a:p>
            <a:pPr marL="457200" indent="-457200">
              <a:buFont typeface="Arial" panose="020B0604020202020204" pitchFamily="34" charset="0"/>
              <a:buChar char="•"/>
            </a:pPr>
            <a:r>
              <a:rPr lang="nl-NL" b="0" dirty="0">
                <a:solidFill>
                  <a:schemeClr val="tx1"/>
                </a:solidFill>
              </a:rPr>
              <a:t>Geen subgroep analyses</a:t>
            </a:r>
          </a:p>
          <a:p>
            <a:endParaRPr lang="nl-NL" dirty="0"/>
          </a:p>
        </p:txBody>
      </p:sp>
      <p:sp>
        <p:nvSpPr>
          <p:cNvPr id="4" name="Tijdelijke aanduiding voor dianummer 3">
            <a:extLst>
              <a:ext uri="{FF2B5EF4-FFF2-40B4-BE49-F238E27FC236}">
                <a16:creationId xmlns:a16="http://schemas.microsoft.com/office/drawing/2014/main" id="{62F97958-B7EE-0587-0311-EFE5ACE36EBE}"/>
              </a:ext>
            </a:extLst>
          </p:cNvPr>
          <p:cNvSpPr>
            <a:spLocks noGrp="1"/>
          </p:cNvSpPr>
          <p:nvPr>
            <p:ph type="sldNum" sz="quarter" idx="12"/>
          </p:nvPr>
        </p:nvSpPr>
        <p:spPr/>
        <p:txBody>
          <a:bodyPr/>
          <a:lstStyle/>
          <a:p>
            <a:fld id="{5A195573-6125-40C3-AA0C-3AC6CFB9F86B}" type="slidenum">
              <a:rPr lang="en-US" smtClean="0"/>
              <a:pPr/>
              <a:t>15</a:t>
            </a:fld>
            <a:endParaRPr lang="en-US" dirty="0"/>
          </a:p>
        </p:txBody>
      </p:sp>
    </p:spTree>
    <p:extLst>
      <p:ext uri="{BB962C8B-B14F-4D97-AF65-F5344CB8AC3E}">
        <p14:creationId xmlns:p14="http://schemas.microsoft.com/office/powerpoint/2010/main" val="374955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C2E3F-2F80-8FB8-3145-8BF06D0878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4FB90F-80B6-0BB7-41AC-A2BDB7997C7C}"/>
              </a:ext>
            </a:extLst>
          </p:cNvPr>
          <p:cNvSpPr>
            <a:spLocks noGrp="1"/>
          </p:cNvSpPr>
          <p:nvPr>
            <p:ph type="title"/>
          </p:nvPr>
        </p:nvSpPr>
        <p:spPr/>
        <p:txBody>
          <a:bodyPr/>
          <a:lstStyle/>
          <a:p>
            <a:r>
              <a:rPr lang="nl-NL" dirty="0"/>
              <a:t>Resultaten – Hypertensie</a:t>
            </a:r>
          </a:p>
        </p:txBody>
      </p:sp>
      <p:sp>
        <p:nvSpPr>
          <p:cNvPr id="3" name="Tijdelijke aanduiding voor tekst 2">
            <a:extLst>
              <a:ext uri="{FF2B5EF4-FFF2-40B4-BE49-F238E27FC236}">
                <a16:creationId xmlns:a16="http://schemas.microsoft.com/office/drawing/2014/main" id="{5C93BA80-1C7B-8FD2-2580-1F493A85A578}"/>
              </a:ext>
            </a:extLst>
          </p:cNvPr>
          <p:cNvSpPr>
            <a:spLocks noGrp="1"/>
          </p:cNvSpPr>
          <p:nvPr>
            <p:ph type="body" sz="quarter" idx="11"/>
          </p:nvPr>
        </p:nvSpPr>
        <p:spPr/>
        <p:txBody>
          <a:bodyPr/>
          <a:lstStyle/>
          <a:p>
            <a:r>
              <a:rPr lang="nl-NL" b="0" u="sng" dirty="0">
                <a:solidFill>
                  <a:schemeClr val="tx1"/>
                </a:solidFill>
              </a:rPr>
              <a:t>15 studies</a:t>
            </a:r>
          </a:p>
          <a:p>
            <a:pPr marL="457200" indent="-457200">
              <a:buFont typeface="Arial" panose="020B0604020202020204" pitchFamily="34" charset="0"/>
              <a:buChar char="•"/>
            </a:pPr>
            <a:r>
              <a:rPr lang="nl-NL" b="0" dirty="0" err="1">
                <a:solidFill>
                  <a:schemeClr val="tx1"/>
                </a:solidFill>
              </a:rPr>
              <a:t>Pooled</a:t>
            </a:r>
            <a:r>
              <a:rPr lang="nl-NL" b="0" dirty="0">
                <a:solidFill>
                  <a:schemeClr val="tx1"/>
                </a:solidFill>
              </a:rPr>
              <a:t> cumulatieve incidentie AKI </a:t>
            </a:r>
            <a:r>
              <a:rPr lang="nl-NL" b="0" dirty="0" err="1">
                <a:solidFill>
                  <a:schemeClr val="tx1"/>
                </a:solidFill>
              </a:rPr>
              <a:t>survivors</a:t>
            </a:r>
            <a:r>
              <a:rPr lang="nl-NL" b="0" dirty="0">
                <a:solidFill>
                  <a:schemeClr val="tx1"/>
                </a:solidFill>
              </a:rPr>
              <a:t>: 16%  </a:t>
            </a:r>
            <a:r>
              <a:rPr lang="nl-NL" sz="1600" b="0" i="1" dirty="0">
                <a:solidFill>
                  <a:schemeClr val="tx1"/>
                </a:solidFill>
              </a:rPr>
              <a:t>(95% CI 11-23, p &lt;0.001)</a:t>
            </a:r>
          </a:p>
          <a:p>
            <a:endParaRPr lang="nl-NL" sz="1600" b="0" i="1" dirty="0">
              <a:solidFill>
                <a:schemeClr val="tx1"/>
              </a:solidFill>
            </a:endParaRPr>
          </a:p>
          <a:p>
            <a:endParaRPr lang="nl-NL" b="0" dirty="0">
              <a:solidFill>
                <a:schemeClr val="tx1"/>
              </a:solidFill>
            </a:endParaRPr>
          </a:p>
          <a:p>
            <a:pPr marL="457200" indent="-457200">
              <a:buFont typeface="Arial" panose="020B0604020202020204" pitchFamily="34" charset="0"/>
              <a:buChar char="•"/>
            </a:pPr>
            <a:r>
              <a:rPr lang="nl-NL" b="0" dirty="0">
                <a:solidFill>
                  <a:schemeClr val="tx1"/>
                </a:solidFill>
              </a:rPr>
              <a:t>Subgroep analyses</a:t>
            </a:r>
          </a:p>
          <a:p>
            <a:pPr marL="1439863" lvl="1" indent="-457200">
              <a:buFont typeface="Arial" panose="020B0604020202020204" pitchFamily="34" charset="0"/>
              <a:buChar char="•"/>
            </a:pPr>
            <a:r>
              <a:rPr lang="nl-NL" sz="2200" dirty="0">
                <a:solidFill>
                  <a:schemeClr val="tx1"/>
                </a:solidFill>
              </a:rPr>
              <a:t>Definitie		: verschillend 14-25% (p.23)</a:t>
            </a:r>
          </a:p>
          <a:p>
            <a:pPr marL="1439863" lvl="1" indent="-457200">
              <a:buFont typeface="Arial" panose="020B0604020202020204" pitchFamily="34" charset="0"/>
              <a:buChar char="•"/>
            </a:pPr>
            <a:r>
              <a:rPr lang="nl-NL" sz="2200" b="0" dirty="0">
                <a:solidFill>
                  <a:schemeClr val="tx1"/>
                </a:solidFill>
              </a:rPr>
              <a:t>Cohort type	: PICU (15%), neonaten (8%), cardio (18%), mix (28%) (p &lt;0.02)</a:t>
            </a:r>
          </a:p>
          <a:p>
            <a:pPr marL="1439863" lvl="1" indent="-457200">
              <a:buFont typeface="Arial" panose="020B0604020202020204" pitchFamily="34" charset="0"/>
              <a:buChar char="•"/>
            </a:pPr>
            <a:r>
              <a:rPr lang="nl-NL" sz="2200" dirty="0">
                <a:solidFill>
                  <a:schemeClr val="tx1"/>
                </a:solidFill>
              </a:rPr>
              <a:t>Geen verschil retro-/prospectief en single-/multicenter</a:t>
            </a:r>
          </a:p>
          <a:p>
            <a:pPr marL="536575" lvl="1" indent="-457200">
              <a:buFont typeface="Arial" panose="020B0604020202020204" pitchFamily="34" charset="0"/>
              <a:buChar char="•"/>
            </a:pPr>
            <a:endParaRPr lang="nl-NL" sz="2200" dirty="0">
              <a:solidFill>
                <a:schemeClr val="tx1"/>
              </a:solidFill>
            </a:endParaRPr>
          </a:p>
          <a:p>
            <a:pPr marL="536575" lvl="1" indent="-457200">
              <a:buFont typeface="Arial" panose="020B0604020202020204" pitchFamily="34" charset="0"/>
              <a:buChar char="•"/>
            </a:pPr>
            <a:r>
              <a:rPr lang="nl-NL" b="0" dirty="0">
                <a:solidFill>
                  <a:schemeClr val="tx1"/>
                </a:solidFill>
              </a:rPr>
              <a:t>OR niet verschillend</a:t>
            </a:r>
          </a:p>
        </p:txBody>
      </p:sp>
      <p:sp>
        <p:nvSpPr>
          <p:cNvPr id="4" name="Tijdelijke aanduiding voor dianummer 3">
            <a:extLst>
              <a:ext uri="{FF2B5EF4-FFF2-40B4-BE49-F238E27FC236}">
                <a16:creationId xmlns:a16="http://schemas.microsoft.com/office/drawing/2014/main" id="{88D8B85C-981D-9270-1B82-9E66C697F436}"/>
              </a:ext>
            </a:extLst>
          </p:cNvPr>
          <p:cNvSpPr>
            <a:spLocks noGrp="1"/>
          </p:cNvSpPr>
          <p:nvPr>
            <p:ph type="sldNum" sz="quarter" idx="12"/>
          </p:nvPr>
        </p:nvSpPr>
        <p:spPr/>
        <p:txBody>
          <a:bodyPr/>
          <a:lstStyle/>
          <a:p>
            <a:fld id="{5A195573-6125-40C3-AA0C-3AC6CFB9F86B}" type="slidenum">
              <a:rPr lang="en-US" smtClean="0"/>
              <a:pPr/>
              <a:t>16</a:t>
            </a:fld>
            <a:endParaRPr lang="en-US" dirty="0"/>
          </a:p>
        </p:txBody>
      </p:sp>
    </p:spTree>
    <p:extLst>
      <p:ext uri="{BB962C8B-B14F-4D97-AF65-F5344CB8AC3E}">
        <p14:creationId xmlns:p14="http://schemas.microsoft.com/office/powerpoint/2010/main" val="389092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1E6CE-AA10-B3F3-3623-AD532BAE1542}"/>
              </a:ext>
            </a:extLst>
          </p:cNvPr>
          <p:cNvSpPr>
            <a:spLocks noGrp="1"/>
          </p:cNvSpPr>
          <p:nvPr>
            <p:ph type="title"/>
          </p:nvPr>
        </p:nvSpPr>
        <p:spPr/>
        <p:txBody>
          <a:bodyPr/>
          <a:lstStyle/>
          <a:p>
            <a:r>
              <a:rPr lang="nl-NL" dirty="0"/>
              <a:t>Conclusie</a:t>
            </a:r>
          </a:p>
        </p:txBody>
      </p:sp>
      <p:sp>
        <p:nvSpPr>
          <p:cNvPr id="3" name="Tijdelijke aanduiding voor tekst 2">
            <a:extLst>
              <a:ext uri="{FF2B5EF4-FFF2-40B4-BE49-F238E27FC236}">
                <a16:creationId xmlns:a16="http://schemas.microsoft.com/office/drawing/2014/main" id="{561DCAF5-6D88-E610-40BC-50556FC98C4A}"/>
              </a:ext>
            </a:extLst>
          </p:cNvPr>
          <p:cNvSpPr>
            <a:spLocks noGrp="1"/>
          </p:cNvSpPr>
          <p:nvPr>
            <p:ph type="body" sz="quarter" idx="11"/>
          </p:nvPr>
        </p:nvSpPr>
        <p:spPr/>
        <p:txBody>
          <a:bodyPr/>
          <a:lstStyle/>
          <a:p>
            <a:endParaRPr lang="nl-NL" b="0" dirty="0">
              <a:solidFill>
                <a:schemeClr val="tx1"/>
              </a:solidFill>
            </a:endParaRPr>
          </a:p>
          <a:p>
            <a:pPr algn="ctr"/>
            <a:r>
              <a:rPr lang="nl-NL" sz="2600" dirty="0">
                <a:solidFill>
                  <a:schemeClr val="tx1"/>
                </a:solidFill>
              </a:rPr>
              <a:t>AKI vergroot de kans op het krijgen van adverse </a:t>
            </a:r>
            <a:r>
              <a:rPr lang="nl-NL" sz="2600" dirty="0" err="1">
                <a:solidFill>
                  <a:schemeClr val="tx1"/>
                </a:solidFill>
              </a:rPr>
              <a:t>outcomes</a:t>
            </a:r>
            <a:r>
              <a:rPr lang="nl-NL" sz="2600" dirty="0">
                <a:solidFill>
                  <a:schemeClr val="tx1"/>
                </a:solidFill>
              </a:rPr>
              <a:t> (met name CKD)</a:t>
            </a:r>
          </a:p>
          <a:p>
            <a:pPr algn="ctr"/>
            <a:r>
              <a:rPr lang="nl-NL" b="0" dirty="0">
                <a:solidFill>
                  <a:schemeClr val="tx1"/>
                </a:solidFill>
              </a:rPr>
              <a:t>	</a:t>
            </a:r>
            <a:r>
              <a:rPr lang="nl-NL" sz="2400" b="0" i="1" dirty="0">
                <a:solidFill>
                  <a:schemeClr val="tx1"/>
                </a:solidFill>
              </a:rPr>
              <a:t>In een groep van 16000 kinderen, ontwikkelt 1:6 CKD (17%)</a:t>
            </a:r>
          </a:p>
          <a:p>
            <a:endParaRPr lang="nl-NL" dirty="0">
              <a:solidFill>
                <a:schemeClr val="tx1"/>
              </a:solidFill>
            </a:endParaRPr>
          </a:p>
          <a:p>
            <a:endParaRPr lang="nl-NL" b="0" dirty="0">
              <a:solidFill>
                <a:schemeClr val="tx1"/>
              </a:solidFill>
            </a:endParaRPr>
          </a:p>
          <a:p>
            <a:pPr algn="ctr"/>
            <a:r>
              <a:rPr lang="nl-NL" dirty="0">
                <a:solidFill>
                  <a:schemeClr val="tx1"/>
                </a:solidFill>
              </a:rPr>
              <a:t>Kans dat je het krijgt AKI </a:t>
            </a:r>
            <a:r>
              <a:rPr lang="nl-NL" dirty="0" err="1">
                <a:solidFill>
                  <a:schemeClr val="tx1"/>
                </a:solidFill>
              </a:rPr>
              <a:t>vs</a:t>
            </a:r>
            <a:r>
              <a:rPr lang="nl-NL" dirty="0">
                <a:solidFill>
                  <a:schemeClr val="tx1"/>
                </a:solidFill>
              </a:rPr>
              <a:t> non-AKI is bijna 2x zo groot </a:t>
            </a:r>
          </a:p>
          <a:p>
            <a:pPr algn="ctr"/>
            <a:r>
              <a:rPr lang="nl-NL" sz="2400" b="0" i="1" dirty="0">
                <a:solidFill>
                  <a:schemeClr val="tx1"/>
                </a:solidFill>
              </a:rPr>
              <a:t>In een groep van 16000 kinderen OR 1,74</a:t>
            </a:r>
          </a:p>
          <a:p>
            <a:pPr algn="ctr"/>
            <a:endParaRPr lang="nl-NL" sz="2400" b="0" i="1" dirty="0">
              <a:solidFill>
                <a:schemeClr val="tx1"/>
              </a:solidFill>
            </a:endParaRPr>
          </a:p>
          <a:p>
            <a:endParaRPr lang="nl-NL" b="0" dirty="0">
              <a:solidFill>
                <a:schemeClr val="tx1"/>
              </a:solidFill>
            </a:endParaRPr>
          </a:p>
          <a:p>
            <a:pPr algn="ctr"/>
            <a:r>
              <a:rPr lang="nl-NL" dirty="0">
                <a:solidFill>
                  <a:schemeClr val="tx1"/>
                </a:solidFill>
              </a:rPr>
              <a:t>Iets meer op PICU en na cardiochirurgie dan in neonaten</a:t>
            </a:r>
          </a:p>
          <a:p>
            <a:pPr algn="ctr"/>
            <a:r>
              <a:rPr lang="nl-NL" sz="2400" b="0" i="1" dirty="0">
                <a:solidFill>
                  <a:schemeClr val="tx1"/>
                </a:solidFill>
              </a:rPr>
              <a:t>18 en 25% </a:t>
            </a:r>
            <a:r>
              <a:rPr lang="nl-NL" sz="2400" b="0" i="1" dirty="0" err="1">
                <a:solidFill>
                  <a:schemeClr val="tx1"/>
                </a:solidFill>
              </a:rPr>
              <a:t>resp</a:t>
            </a:r>
            <a:r>
              <a:rPr lang="nl-NL" sz="2400" b="0" i="1" dirty="0">
                <a:solidFill>
                  <a:schemeClr val="tx1"/>
                </a:solidFill>
              </a:rPr>
              <a:t>, 8%</a:t>
            </a:r>
          </a:p>
          <a:p>
            <a:pPr algn="ctr"/>
            <a:endParaRPr lang="nl-NL" dirty="0"/>
          </a:p>
          <a:p>
            <a:endParaRPr lang="nl-NL" dirty="0">
              <a:sym typeface="Wingdings" panose="05000000000000000000" pitchFamily="2" charset="2"/>
            </a:endParaRPr>
          </a:p>
          <a:p>
            <a:endParaRPr lang="nl-NL" dirty="0">
              <a:sym typeface="Wingdings" panose="05000000000000000000" pitchFamily="2" charset="2"/>
            </a:endParaRPr>
          </a:p>
        </p:txBody>
      </p:sp>
      <p:sp>
        <p:nvSpPr>
          <p:cNvPr id="4" name="Tijdelijke aanduiding voor dianummer 3">
            <a:extLst>
              <a:ext uri="{FF2B5EF4-FFF2-40B4-BE49-F238E27FC236}">
                <a16:creationId xmlns:a16="http://schemas.microsoft.com/office/drawing/2014/main" id="{606A3555-7E62-CA34-C7CA-0AA0FAD992AC}"/>
              </a:ext>
            </a:extLst>
          </p:cNvPr>
          <p:cNvSpPr>
            <a:spLocks noGrp="1"/>
          </p:cNvSpPr>
          <p:nvPr>
            <p:ph type="sldNum" sz="quarter" idx="12"/>
          </p:nvPr>
        </p:nvSpPr>
        <p:spPr/>
        <p:txBody>
          <a:bodyPr/>
          <a:lstStyle/>
          <a:p>
            <a:fld id="{5A195573-6125-40C3-AA0C-3AC6CFB9F86B}" type="slidenum">
              <a:rPr lang="en-US" smtClean="0"/>
              <a:pPr/>
              <a:t>17</a:t>
            </a:fld>
            <a:endParaRPr lang="en-US" dirty="0"/>
          </a:p>
        </p:txBody>
      </p:sp>
    </p:spTree>
    <p:extLst>
      <p:ext uri="{BB962C8B-B14F-4D97-AF65-F5344CB8AC3E}">
        <p14:creationId xmlns:p14="http://schemas.microsoft.com/office/powerpoint/2010/main" val="2977917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33B79-961A-3A09-CC41-A77A2F4AF2C0}"/>
              </a:ext>
            </a:extLst>
          </p:cNvPr>
          <p:cNvSpPr>
            <a:spLocks noGrp="1"/>
          </p:cNvSpPr>
          <p:nvPr>
            <p:ph type="title"/>
          </p:nvPr>
        </p:nvSpPr>
        <p:spPr/>
        <p:txBody>
          <a:bodyPr/>
          <a:lstStyle/>
          <a:p>
            <a:r>
              <a:rPr lang="nl-NL" dirty="0"/>
              <a:t>Discussie</a:t>
            </a:r>
          </a:p>
        </p:txBody>
      </p:sp>
      <p:sp>
        <p:nvSpPr>
          <p:cNvPr id="3" name="Tijdelijke aanduiding voor tekst 2">
            <a:extLst>
              <a:ext uri="{FF2B5EF4-FFF2-40B4-BE49-F238E27FC236}">
                <a16:creationId xmlns:a16="http://schemas.microsoft.com/office/drawing/2014/main" id="{31C3A730-1AD9-0805-C2FD-A103D9F2108E}"/>
              </a:ext>
            </a:extLst>
          </p:cNvPr>
          <p:cNvSpPr>
            <a:spLocks noGrp="1"/>
          </p:cNvSpPr>
          <p:nvPr>
            <p:ph type="body" sz="quarter" idx="11"/>
          </p:nvPr>
        </p:nvSpPr>
        <p:spPr/>
        <p:txBody>
          <a:bodyPr/>
          <a:lstStyle/>
          <a:p>
            <a:r>
              <a:rPr lang="nl-NL" sz="3200" u="sng" dirty="0">
                <a:solidFill>
                  <a:schemeClr val="tx1"/>
                </a:solidFill>
              </a:rPr>
              <a:t>Follow up tijd </a:t>
            </a:r>
          </a:p>
          <a:p>
            <a:r>
              <a:rPr lang="nl-NL" b="0" i="1" dirty="0">
                <a:solidFill>
                  <a:schemeClr val="tx1"/>
                </a:solidFill>
              </a:rPr>
              <a:t>3mnd-18jr</a:t>
            </a:r>
          </a:p>
          <a:p>
            <a:r>
              <a:rPr lang="nl-NL" b="0" i="1" dirty="0">
                <a:solidFill>
                  <a:schemeClr val="tx1"/>
                </a:solidFill>
              </a:rPr>
              <a:t> </a:t>
            </a:r>
            <a:r>
              <a:rPr lang="nl-NL" b="0" i="1" dirty="0">
                <a:solidFill>
                  <a:schemeClr val="tx1"/>
                </a:solidFill>
                <a:sym typeface="Wingdings" panose="05000000000000000000" pitchFamily="2" charset="2"/>
              </a:rPr>
              <a:t> </a:t>
            </a:r>
            <a:r>
              <a:rPr lang="nl-NL" b="0" i="1" dirty="0">
                <a:solidFill>
                  <a:schemeClr val="tx1"/>
                </a:solidFill>
              </a:rPr>
              <a:t>1/3</a:t>
            </a:r>
            <a:r>
              <a:rPr lang="nl-NL" b="0" i="1" baseline="30000" dirty="0">
                <a:solidFill>
                  <a:schemeClr val="tx1"/>
                </a:solidFill>
              </a:rPr>
              <a:t>e</a:t>
            </a:r>
            <a:r>
              <a:rPr lang="nl-NL" b="0" i="1" dirty="0">
                <a:solidFill>
                  <a:schemeClr val="tx1"/>
                </a:solidFill>
              </a:rPr>
              <a:t> </a:t>
            </a:r>
            <a:r>
              <a:rPr lang="nl-NL" b="0" i="1" dirty="0" err="1">
                <a:solidFill>
                  <a:schemeClr val="tx1"/>
                </a:solidFill>
              </a:rPr>
              <a:t>vd</a:t>
            </a:r>
            <a:r>
              <a:rPr lang="nl-NL" b="0" i="1" dirty="0">
                <a:solidFill>
                  <a:schemeClr val="tx1"/>
                </a:solidFill>
              </a:rPr>
              <a:t> studies &lt;1jr, 80% &lt;5jr</a:t>
            </a:r>
          </a:p>
          <a:p>
            <a:pPr marL="457200" indent="-457200">
              <a:buFont typeface="Arial" panose="020B0604020202020204" pitchFamily="34" charset="0"/>
              <a:buChar char="•"/>
            </a:pPr>
            <a:endParaRPr lang="nl-NL" b="0" dirty="0">
              <a:solidFill>
                <a:schemeClr val="tx1"/>
              </a:solidFill>
            </a:endParaRPr>
          </a:p>
          <a:p>
            <a:pPr marL="457200" indent="-457200">
              <a:buFont typeface="Arial" panose="020B0604020202020204" pitchFamily="34" charset="0"/>
              <a:buChar char="•"/>
            </a:pPr>
            <a:r>
              <a:rPr lang="nl-NL" b="0" dirty="0">
                <a:solidFill>
                  <a:schemeClr val="tx1"/>
                </a:solidFill>
              </a:rPr>
              <a:t>Hoge incidentie proteïnurie (20%) en hypertensie (16%), langere FU voor effect nodig? </a:t>
            </a:r>
            <a:r>
              <a:rPr lang="nl-NL" b="0" dirty="0">
                <a:solidFill>
                  <a:schemeClr val="tx1"/>
                </a:solidFill>
                <a:sym typeface="Wingdings" panose="05000000000000000000" pitchFamily="2" charset="2"/>
              </a:rPr>
              <a:t> onderschatten effect?</a:t>
            </a:r>
          </a:p>
          <a:p>
            <a:pPr marL="457200" indent="-457200">
              <a:buFont typeface="Arial" panose="020B0604020202020204" pitchFamily="34" charset="0"/>
              <a:buChar char="•"/>
            </a:pPr>
            <a:endParaRPr lang="nl-NL" b="0" dirty="0">
              <a:solidFill>
                <a:schemeClr val="tx1"/>
              </a:solidFill>
            </a:endParaRPr>
          </a:p>
          <a:p>
            <a:pPr marL="457200" lvl="1" indent="-457200">
              <a:buFont typeface="Arial" panose="020B0604020202020204" pitchFamily="34" charset="0"/>
              <a:buChar char="•"/>
            </a:pPr>
            <a:r>
              <a:rPr lang="nl-NL" b="0" dirty="0">
                <a:solidFill>
                  <a:schemeClr val="tx1"/>
                </a:solidFill>
              </a:rPr>
              <a:t>Kinderen, meer ‘</a:t>
            </a:r>
            <a:r>
              <a:rPr lang="nl-NL" b="0" dirty="0" err="1">
                <a:solidFill>
                  <a:schemeClr val="tx1"/>
                </a:solidFill>
              </a:rPr>
              <a:t>burden</a:t>
            </a:r>
            <a:r>
              <a:rPr lang="nl-NL" b="0" dirty="0">
                <a:solidFill>
                  <a:schemeClr val="tx1"/>
                </a:solidFill>
              </a:rPr>
              <a:t>’ door lange leven te gaan? </a:t>
            </a:r>
          </a:p>
          <a:p>
            <a:pPr marL="457200" lvl="1" indent="-457200">
              <a:buFont typeface="Arial" panose="020B0604020202020204" pitchFamily="34" charset="0"/>
              <a:buChar char="•"/>
            </a:pPr>
            <a:endParaRPr lang="nl-NL" b="0" dirty="0">
              <a:solidFill>
                <a:schemeClr val="tx1"/>
              </a:solidFill>
            </a:endParaRPr>
          </a:p>
          <a:p>
            <a:pPr marL="457200" indent="-457200">
              <a:buFont typeface="Arial" panose="020B0604020202020204" pitchFamily="34" charset="0"/>
              <a:buChar char="•"/>
            </a:pPr>
            <a:r>
              <a:rPr lang="nl-NL" b="0" dirty="0">
                <a:solidFill>
                  <a:schemeClr val="tx1"/>
                </a:solidFill>
              </a:rPr>
              <a:t>Verlies </a:t>
            </a:r>
            <a:r>
              <a:rPr lang="nl-NL" b="0" dirty="0" err="1">
                <a:solidFill>
                  <a:schemeClr val="tx1"/>
                </a:solidFill>
              </a:rPr>
              <a:t>nefronen</a:t>
            </a:r>
            <a:r>
              <a:rPr lang="nl-NL" b="0" dirty="0">
                <a:solidFill>
                  <a:schemeClr val="tx1"/>
                </a:solidFill>
              </a:rPr>
              <a:t> pas klinische relevant na groei</a:t>
            </a:r>
          </a:p>
          <a:p>
            <a:pPr marL="457200" indent="-457200">
              <a:buFont typeface="Arial" panose="020B0604020202020204" pitchFamily="34" charset="0"/>
              <a:buChar char="•"/>
            </a:pPr>
            <a:endParaRPr lang="nl-NL" b="0" dirty="0">
              <a:solidFill>
                <a:schemeClr val="tx1"/>
              </a:solidFill>
            </a:endParaRPr>
          </a:p>
          <a:p>
            <a:pPr marL="457200" indent="-457200">
              <a:buFont typeface="Arial" panose="020B0604020202020204" pitchFamily="34" charset="0"/>
              <a:buChar char="•"/>
            </a:pPr>
            <a:r>
              <a:rPr lang="nl-NL" b="0" dirty="0">
                <a:solidFill>
                  <a:schemeClr val="tx1"/>
                </a:solidFill>
              </a:rPr>
              <a:t>Volwassenstudies</a:t>
            </a:r>
          </a:p>
          <a:p>
            <a:endParaRPr lang="nl-NL" dirty="0"/>
          </a:p>
          <a:p>
            <a:endParaRPr lang="nl-NL" dirty="0"/>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B3F492FA-FF63-E254-156A-B2522FCF1F7D}"/>
              </a:ext>
            </a:extLst>
          </p:cNvPr>
          <p:cNvSpPr>
            <a:spLocks noGrp="1"/>
          </p:cNvSpPr>
          <p:nvPr>
            <p:ph type="sldNum" sz="quarter" idx="12"/>
          </p:nvPr>
        </p:nvSpPr>
        <p:spPr/>
        <p:txBody>
          <a:bodyPr/>
          <a:lstStyle/>
          <a:p>
            <a:fld id="{5A195573-6125-40C3-AA0C-3AC6CFB9F86B}" type="slidenum">
              <a:rPr lang="en-US" smtClean="0"/>
              <a:pPr/>
              <a:t>18</a:t>
            </a:fld>
            <a:endParaRPr lang="en-US" dirty="0"/>
          </a:p>
        </p:txBody>
      </p:sp>
    </p:spTree>
    <p:extLst>
      <p:ext uri="{BB962C8B-B14F-4D97-AF65-F5344CB8AC3E}">
        <p14:creationId xmlns:p14="http://schemas.microsoft.com/office/powerpoint/2010/main" val="11951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DB1B4-24DB-BB6B-C624-73A58E4C28F0}"/>
              </a:ext>
            </a:extLst>
          </p:cNvPr>
          <p:cNvSpPr>
            <a:spLocks noGrp="1"/>
          </p:cNvSpPr>
          <p:nvPr>
            <p:ph type="title"/>
          </p:nvPr>
        </p:nvSpPr>
        <p:spPr/>
        <p:txBody>
          <a:bodyPr/>
          <a:lstStyle/>
          <a:p>
            <a:r>
              <a:rPr lang="nl-NL" dirty="0"/>
              <a:t>Discussie</a:t>
            </a:r>
          </a:p>
        </p:txBody>
      </p:sp>
      <p:sp>
        <p:nvSpPr>
          <p:cNvPr id="3" name="Tijdelijke aanduiding voor tekst 2">
            <a:extLst>
              <a:ext uri="{FF2B5EF4-FFF2-40B4-BE49-F238E27FC236}">
                <a16:creationId xmlns:a16="http://schemas.microsoft.com/office/drawing/2014/main" id="{ECA86D3A-7664-7990-D6D8-ED7ED2389974}"/>
              </a:ext>
            </a:extLst>
          </p:cNvPr>
          <p:cNvSpPr>
            <a:spLocks noGrp="1"/>
          </p:cNvSpPr>
          <p:nvPr>
            <p:ph type="body" sz="quarter" idx="11"/>
          </p:nvPr>
        </p:nvSpPr>
        <p:spPr/>
        <p:txBody>
          <a:bodyPr/>
          <a:lstStyle/>
          <a:p>
            <a:r>
              <a:rPr lang="nl-NL" sz="3200" u="sng" dirty="0">
                <a:solidFill>
                  <a:schemeClr val="tx1"/>
                </a:solidFill>
              </a:rPr>
              <a:t>Studie opzet </a:t>
            </a:r>
          </a:p>
          <a:p>
            <a:endParaRPr lang="nl-NL" u="sng" dirty="0">
              <a:solidFill>
                <a:schemeClr val="tx1"/>
              </a:solidFill>
            </a:endParaRPr>
          </a:p>
        </p:txBody>
      </p:sp>
      <p:sp>
        <p:nvSpPr>
          <p:cNvPr id="4" name="Tijdelijke aanduiding voor dianummer 3">
            <a:extLst>
              <a:ext uri="{FF2B5EF4-FFF2-40B4-BE49-F238E27FC236}">
                <a16:creationId xmlns:a16="http://schemas.microsoft.com/office/drawing/2014/main" id="{12F6F7E0-3153-49D4-8F5D-F96DC3120AE5}"/>
              </a:ext>
            </a:extLst>
          </p:cNvPr>
          <p:cNvSpPr>
            <a:spLocks noGrp="1"/>
          </p:cNvSpPr>
          <p:nvPr>
            <p:ph type="sldNum" sz="quarter" idx="12"/>
          </p:nvPr>
        </p:nvSpPr>
        <p:spPr/>
        <p:txBody>
          <a:bodyPr/>
          <a:lstStyle/>
          <a:p>
            <a:fld id="{5A195573-6125-40C3-AA0C-3AC6CFB9F86B}" type="slidenum">
              <a:rPr lang="en-US" smtClean="0"/>
              <a:pPr/>
              <a:t>19</a:t>
            </a:fld>
            <a:endParaRPr lang="en-US" dirty="0"/>
          </a:p>
        </p:txBody>
      </p:sp>
      <p:graphicFrame>
        <p:nvGraphicFramePr>
          <p:cNvPr id="6" name="Tabel 5">
            <a:extLst>
              <a:ext uri="{FF2B5EF4-FFF2-40B4-BE49-F238E27FC236}">
                <a16:creationId xmlns:a16="http://schemas.microsoft.com/office/drawing/2014/main" id="{8C1134DF-FA07-3FC8-1DD1-497EB79E5932}"/>
              </a:ext>
            </a:extLst>
          </p:cNvPr>
          <p:cNvGraphicFramePr>
            <a:graphicFrameLocks noGrp="1"/>
          </p:cNvGraphicFramePr>
          <p:nvPr>
            <p:extLst>
              <p:ext uri="{D42A27DB-BD31-4B8C-83A1-F6EECF244321}">
                <p14:modId xmlns:p14="http://schemas.microsoft.com/office/powerpoint/2010/main" val="3907804850"/>
              </p:ext>
            </p:extLst>
          </p:nvPr>
        </p:nvGraphicFramePr>
        <p:xfrm>
          <a:off x="830729" y="2130140"/>
          <a:ext cx="10399245" cy="2872165"/>
        </p:xfrm>
        <a:graphic>
          <a:graphicData uri="http://schemas.openxmlformats.org/drawingml/2006/table">
            <a:tbl>
              <a:tblPr firstRow="1" bandRow="1">
                <a:tableStyleId>{0E3FDE45-AF77-4B5C-9715-49D594BDF05E}</a:tableStyleId>
              </a:tblPr>
              <a:tblGrid>
                <a:gridCol w="3466415">
                  <a:extLst>
                    <a:ext uri="{9D8B030D-6E8A-4147-A177-3AD203B41FA5}">
                      <a16:colId xmlns:a16="http://schemas.microsoft.com/office/drawing/2014/main" val="1271588725"/>
                    </a:ext>
                  </a:extLst>
                </a:gridCol>
                <a:gridCol w="3466415">
                  <a:extLst>
                    <a:ext uri="{9D8B030D-6E8A-4147-A177-3AD203B41FA5}">
                      <a16:colId xmlns:a16="http://schemas.microsoft.com/office/drawing/2014/main" val="3480072004"/>
                    </a:ext>
                  </a:extLst>
                </a:gridCol>
                <a:gridCol w="3466415">
                  <a:extLst>
                    <a:ext uri="{9D8B030D-6E8A-4147-A177-3AD203B41FA5}">
                      <a16:colId xmlns:a16="http://schemas.microsoft.com/office/drawing/2014/main" val="3655876289"/>
                    </a:ext>
                  </a:extLst>
                </a:gridCol>
              </a:tblGrid>
              <a:tr h="553214">
                <a:tc>
                  <a:txBody>
                    <a:bodyPr/>
                    <a:lstStyle/>
                    <a:p>
                      <a:r>
                        <a:rPr lang="nl-NL" sz="2400" dirty="0"/>
                        <a:t>Studie opzet</a:t>
                      </a:r>
                    </a:p>
                  </a:txBody>
                  <a:tcPr/>
                </a:tc>
                <a:tc>
                  <a:txBody>
                    <a:bodyPr/>
                    <a:lstStyle/>
                    <a:p>
                      <a:r>
                        <a:rPr lang="nl-NL" sz="2400" dirty="0"/>
                        <a:t>Voordeel</a:t>
                      </a:r>
                    </a:p>
                  </a:txBody>
                  <a:tcPr/>
                </a:tc>
                <a:tc>
                  <a:txBody>
                    <a:bodyPr/>
                    <a:lstStyle/>
                    <a:p>
                      <a:r>
                        <a:rPr lang="nl-NL" sz="2400" dirty="0"/>
                        <a:t>Nadeel </a:t>
                      </a:r>
                    </a:p>
                  </a:txBody>
                  <a:tcPr/>
                </a:tc>
                <a:extLst>
                  <a:ext uri="{0D108BD9-81ED-4DB2-BD59-A6C34878D82A}">
                    <a16:rowId xmlns:a16="http://schemas.microsoft.com/office/drawing/2014/main" val="4226389724"/>
                  </a:ext>
                </a:extLst>
              </a:tr>
              <a:tr h="1364089">
                <a:tc>
                  <a:txBody>
                    <a:bodyPr/>
                    <a:lstStyle/>
                    <a:p>
                      <a:r>
                        <a:rPr lang="nl-NL" sz="2400" dirty="0"/>
                        <a:t>Prospectief (15)</a:t>
                      </a:r>
                    </a:p>
                  </a:txBody>
                  <a:tcPr/>
                </a:tc>
                <a:tc>
                  <a:txBody>
                    <a:bodyPr/>
                    <a:lstStyle/>
                    <a:p>
                      <a:r>
                        <a:rPr lang="nl-NL" sz="2400" dirty="0"/>
                        <a:t>Minder misclassificatie </a:t>
                      </a:r>
                    </a:p>
                    <a:p>
                      <a:r>
                        <a:rPr lang="nl-NL" sz="2400" dirty="0"/>
                        <a:t>Minder detectie bias</a:t>
                      </a:r>
                    </a:p>
                  </a:txBody>
                  <a:tcPr/>
                </a:tc>
                <a:tc>
                  <a:txBody>
                    <a:bodyPr/>
                    <a:lstStyle/>
                    <a:p>
                      <a:r>
                        <a:rPr lang="nl-NL" sz="2400" dirty="0"/>
                        <a:t>Late adverse </a:t>
                      </a:r>
                      <a:r>
                        <a:rPr lang="nl-NL" sz="2400" dirty="0" err="1"/>
                        <a:t>outcomes</a:t>
                      </a:r>
                      <a:r>
                        <a:rPr lang="nl-NL" sz="2400" dirty="0"/>
                        <a:t> niet gevangen door kortere FU </a:t>
                      </a:r>
                    </a:p>
                  </a:txBody>
                  <a:tcPr/>
                </a:tc>
                <a:extLst>
                  <a:ext uri="{0D108BD9-81ED-4DB2-BD59-A6C34878D82A}">
                    <a16:rowId xmlns:a16="http://schemas.microsoft.com/office/drawing/2014/main" val="1674229687"/>
                  </a:ext>
                </a:extLst>
              </a:tr>
              <a:tr h="954862">
                <a:tc>
                  <a:txBody>
                    <a:bodyPr/>
                    <a:lstStyle/>
                    <a:p>
                      <a:r>
                        <a:rPr lang="nl-NL" sz="2400" dirty="0"/>
                        <a:t>Retrospectief (24)</a:t>
                      </a:r>
                    </a:p>
                  </a:txBody>
                  <a:tcPr/>
                </a:tc>
                <a:tc>
                  <a:txBody>
                    <a:bodyPr/>
                    <a:lstStyle/>
                    <a:p>
                      <a:r>
                        <a:rPr lang="nl-NL" sz="2400" dirty="0"/>
                        <a:t>Langere FU</a:t>
                      </a:r>
                    </a:p>
                  </a:txBody>
                  <a:tcPr/>
                </a:tc>
                <a:tc>
                  <a:txBody>
                    <a:bodyPr/>
                    <a:lstStyle/>
                    <a:p>
                      <a:r>
                        <a:rPr lang="nl-NL" sz="2400" dirty="0"/>
                        <a:t>Meer </a:t>
                      </a:r>
                      <a:r>
                        <a:rPr lang="nl-NL" sz="2400" dirty="0" err="1"/>
                        <a:t>confounding</a:t>
                      </a:r>
                      <a:endParaRPr lang="nl-NL" sz="2400" dirty="0"/>
                    </a:p>
                  </a:txBody>
                  <a:tcPr/>
                </a:tc>
                <a:extLst>
                  <a:ext uri="{0D108BD9-81ED-4DB2-BD59-A6C34878D82A}">
                    <a16:rowId xmlns:a16="http://schemas.microsoft.com/office/drawing/2014/main" val="1480810844"/>
                  </a:ext>
                </a:extLst>
              </a:tr>
            </a:tbl>
          </a:graphicData>
        </a:graphic>
      </p:graphicFrame>
    </p:spTree>
    <p:extLst>
      <p:ext uri="{BB962C8B-B14F-4D97-AF65-F5344CB8AC3E}">
        <p14:creationId xmlns:p14="http://schemas.microsoft.com/office/powerpoint/2010/main" val="55628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Waarom</a:t>
            </a:r>
            <a:r>
              <a:rPr lang="en-US" dirty="0"/>
              <a:t>?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a:xfrm>
            <a:off x="662160" y="2120713"/>
            <a:ext cx="9134476" cy="4320000"/>
          </a:xfrm>
        </p:spPr>
        <p:txBody>
          <a:bodyPr/>
          <a:lstStyle/>
          <a:p>
            <a:endParaRPr lang="en-US" b="0" dirty="0">
              <a:solidFill>
                <a:srgbClr val="004285"/>
              </a:solidFill>
            </a:endParaRPr>
          </a:p>
          <a:p>
            <a:endParaRPr lang="en-US" b="0" dirty="0">
              <a:solidFill>
                <a:srgbClr val="004285"/>
              </a:solidFill>
            </a:endParaRPr>
          </a:p>
          <a:p>
            <a:endParaRPr lang="en-US" b="0" dirty="0">
              <a:solidFill>
                <a:srgbClr val="004285"/>
              </a:solidFill>
            </a:endParaRPr>
          </a:p>
          <a:p>
            <a:endParaRPr lang="en-US" b="0" dirty="0">
              <a:solidFill>
                <a:srgbClr val="004285"/>
              </a:solidFill>
            </a:endParaRPr>
          </a:p>
          <a:p>
            <a:endParaRPr lang="en-US" b="0" dirty="0">
              <a:solidFill>
                <a:srgbClr val="004285"/>
              </a:solidFill>
            </a:endParaRPr>
          </a:p>
          <a:p>
            <a:endParaRPr lang="en-US" b="0" dirty="0">
              <a:solidFill>
                <a:srgbClr val="004285"/>
              </a:solidFill>
            </a:endParaRPr>
          </a:p>
          <a:p>
            <a:endParaRPr lang="en-US" b="0" dirty="0">
              <a:solidFill>
                <a:srgbClr val="004285"/>
              </a:solidFill>
            </a:endParaRPr>
          </a:p>
          <a:p>
            <a:endParaRPr lang="en-US" b="0" dirty="0">
              <a:solidFill>
                <a:srgbClr val="004285"/>
              </a:solidFill>
            </a:endParaRPr>
          </a:p>
          <a:p>
            <a:endParaRPr lang="en-US" b="0" dirty="0">
              <a:solidFill>
                <a:srgbClr val="004285"/>
              </a:solidFill>
            </a:endParaRPr>
          </a:p>
          <a:p>
            <a:endParaRPr lang="en-US" b="0" dirty="0">
              <a:solidFill>
                <a:srgbClr val="004285"/>
              </a:solidFill>
            </a:endParaRPr>
          </a:p>
          <a:p>
            <a:endParaRPr lang="en-US" b="0" dirty="0">
              <a:solidFill>
                <a:srgbClr val="004285"/>
              </a:solidFill>
            </a:endParaRPr>
          </a:p>
          <a:p>
            <a:endParaRPr lang="en-US" b="0" dirty="0">
              <a:solidFill>
                <a:srgbClr val="004285"/>
              </a:solidFill>
            </a:endParaRPr>
          </a:p>
          <a:p>
            <a:endParaRPr lang="en-US" b="0" dirty="0">
              <a:solidFill>
                <a:srgbClr val="004285"/>
              </a:solidFill>
            </a:endParaRP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2</a:t>
            </a:fld>
            <a:endParaRPr lang="en-US" dirty="0"/>
          </a:p>
        </p:txBody>
      </p:sp>
      <p:sp>
        <p:nvSpPr>
          <p:cNvPr id="13" name="AutoShape 12">
            <a:extLst>
              <a:ext uri="{FF2B5EF4-FFF2-40B4-BE49-F238E27FC236}">
                <a16:creationId xmlns:a16="http://schemas.microsoft.com/office/drawing/2014/main" id="{63FD34F4-30DF-534D-93D9-59E31E9F9ED1}"/>
              </a:ext>
            </a:extLst>
          </p:cNvPr>
          <p:cNvSpPr>
            <a:spLocks noChangeAspect="1" noChangeArrowheads="1"/>
          </p:cNvSpPr>
          <p:nvPr/>
        </p:nvSpPr>
        <p:spPr bwMode="auto">
          <a:xfrm>
            <a:off x="5943600" y="3975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5">
            <a:extLst>
              <a:ext uri="{FF2B5EF4-FFF2-40B4-BE49-F238E27FC236}">
                <a16:creationId xmlns:a16="http://schemas.microsoft.com/office/drawing/2014/main" id="{CDC2C35C-C305-D732-049A-667F03D2CD98}"/>
              </a:ext>
            </a:extLst>
          </p:cNvPr>
          <p:cNvPicPr>
            <a:picLocks noChangeAspect="1"/>
          </p:cNvPicPr>
          <p:nvPr/>
        </p:nvPicPr>
        <p:blipFill>
          <a:blip r:embed="rId3"/>
          <a:srcRect t="2636"/>
          <a:stretch>
            <a:fillRect/>
          </a:stretch>
        </p:blipFill>
        <p:spPr>
          <a:xfrm>
            <a:off x="198801" y="2464315"/>
            <a:ext cx="5412442" cy="2421408"/>
          </a:xfrm>
          <a:prstGeom prst="rect">
            <a:avLst/>
          </a:prstGeom>
        </p:spPr>
      </p:pic>
      <p:pic>
        <p:nvPicPr>
          <p:cNvPr id="8" name="Afbeelding 7">
            <a:extLst>
              <a:ext uri="{FF2B5EF4-FFF2-40B4-BE49-F238E27FC236}">
                <a16:creationId xmlns:a16="http://schemas.microsoft.com/office/drawing/2014/main" id="{53D61E5F-AEEC-C328-5D7B-C121A85A5639}"/>
              </a:ext>
            </a:extLst>
          </p:cNvPr>
          <p:cNvPicPr>
            <a:picLocks noChangeAspect="1"/>
          </p:cNvPicPr>
          <p:nvPr/>
        </p:nvPicPr>
        <p:blipFill>
          <a:blip r:embed="rId4"/>
          <a:stretch>
            <a:fillRect/>
          </a:stretch>
        </p:blipFill>
        <p:spPr>
          <a:xfrm>
            <a:off x="5943600" y="2334756"/>
            <a:ext cx="6096000" cy="2796988"/>
          </a:xfrm>
          <a:prstGeom prst="rect">
            <a:avLst/>
          </a:prstGeom>
        </p:spPr>
      </p:pic>
      <p:cxnSp>
        <p:nvCxnSpPr>
          <p:cNvPr id="10" name="Rechte verbindingslijn 9">
            <a:extLst>
              <a:ext uri="{FF2B5EF4-FFF2-40B4-BE49-F238E27FC236}">
                <a16:creationId xmlns:a16="http://schemas.microsoft.com/office/drawing/2014/main" id="{E053B0CF-3655-0028-5E92-16F9EF7E8154}"/>
              </a:ext>
            </a:extLst>
          </p:cNvPr>
          <p:cNvCxnSpPr>
            <a:cxnSpLocks/>
          </p:cNvCxnSpPr>
          <p:nvPr/>
        </p:nvCxnSpPr>
        <p:spPr>
          <a:xfrm>
            <a:off x="462708" y="3887778"/>
            <a:ext cx="514853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753BF30D-6B65-953D-AD72-7C69E3CB3D95}"/>
              </a:ext>
            </a:extLst>
          </p:cNvPr>
          <p:cNvCxnSpPr>
            <a:cxnSpLocks/>
          </p:cNvCxnSpPr>
          <p:nvPr/>
        </p:nvCxnSpPr>
        <p:spPr>
          <a:xfrm>
            <a:off x="6248400" y="3754071"/>
            <a:ext cx="5148535"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4" name="Tekstvak 13">
            <a:extLst>
              <a:ext uri="{FF2B5EF4-FFF2-40B4-BE49-F238E27FC236}">
                <a16:creationId xmlns:a16="http://schemas.microsoft.com/office/drawing/2014/main" id="{97435056-57E2-E0A9-150B-7AED05142CFB}"/>
              </a:ext>
            </a:extLst>
          </p:cNvPr>
          <p:cNvSpPr txBox="1"/>
          <p:nvPr/>
        </p:nvSpPr>
        <p:spPr>
          <a:xfrm>
            <a:off x="462708" y="1567918"/>
            <a:ext cx="192795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dirty="0"/>
              <a:t>8 </a:t>
            </a:r>
            <a:r>
              <a:rPr lang="nl-NL" dirty="0" err="1"/>
              <a:t>mnd</a:t>
            </a:r>
            <a:r>
              <a:rPr lang="nl-NL" dirty="0"/>
              <a:t>, </a:t>
            </a:r>
            <a:r>
              <a:rPr lang="nl-NL" dirty="0" err="1"/>
              <a:t>toxic</a:t>
            </a:r>
            <a:r>
              <a:rPr lang="nl-NL" dirty="0"/>
              <a:t> shock</a:t>
            </a:r>
          </a:p>
        </p:txBody>
      </p:sp>
      <p:sp>
        <p:nvSpPr>
          <p:cNvPr id="15" name="Tekstvak 14">
            <a:extLst>
              <a:ext uri="{FF2B5EF4-FFF2-40B4-BE49-F238E27FC236}">
                <a16:creationId xmlns:a16="http://schemas.microsoft.com/office/drawing/2014/main" id="{B36035D8-1C08-5A08-C830-13B3FC98B3AA}"/>
              </a:ext>
            </a:extLst>
          </p:cNvPr>
          <p:cNvSpPr txBox="1"/>
          <p:nvPr/>
        </p:nvSpPr>
        <p:spPr>
          <a:xfrm>
            <a:off x="6096000" y="1648133"/>
            <a:ext cx="302780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dirty="0"/>
              <a:t>3 </a:t>
            </a:r>
            <a:r>
              <a:rPr lang="nl-NL" dirty="0" err="1"/>
              <a:t>mnd</a:t>
            </a:r>
            <a:r>
              <a:rPr lang="nl-NL" dirty="0"/>
              <a:t>, hypovolemische shock</a:t>
            </a:r>
          </a:p>
        </p:txBody>
      </p:sp>
      <p:cxnSp>
        <p:nvCxnSpPr>
          <p:cNvPr id="18" name="Rechte verbindingslijn met pijl 17">
            <a:extLst>
              <a:ext uri="{FF2B5EF4-FFF2-40B4-BE49-F238E27FC236}">
                <a16:creationId xmlns:a16="http://schemas.microsoft.com/office/drawing/2014/main" id="{D59BE848-C48F-F0AB-F530-50C4489F60F7}"/>
              </a:ext>
            </a:extLst>
          </p:cNvPr>
          <p:cNvCxnSpPr>
            <a:cxnSpLocks/>
          </p:cNvCxnSpPr>
          <p:nvPr/>
        </p:nvCxnSpPr>
        <p:spPr>
          <a:xfrm>
            <a:off x="619125" y="4955342"/>
            <a:ext cx="45080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hthoek 18">
            <a:extLst>
              <a:ext uri="{FF2B5EF4-FFF2-40B4-BE49-F238E27FC236}">
                <a16:creationId xmlns:a16="http://schemas.microsoft.com/office/drawing/2014/main" id="{0F8821CF-6AE4-542E-85D7-E5A035BC0775}"/>
              </a:ext>
            </a:extLst>
          </p:cNvPr>
          <p:cNvSpPr/>
          <p:nvPr/>
        </p:nvSpPr>
        <p:spPr>
          <a:xfrm>
            <a:off x="4408714" y="5109057"/>
            <a:ext cx="718457" cy="2234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5dg</a:t>
            </a:r>
          </a:p>
        </p:txBody>
      </p:sp>
      <p:cxnSp>
        <p:nvCxnSpPr>
          <p:cNvPr id="21" name="Rechte verbindingslijn met pijl 20">
            <a:extLst>
              <a:ext uri="{FF2B5EF4-FFF2-40B4-BE49-F238E27FC236}">
                <a16:creationId xmlns:a16="http://schemas.microsoft.com/office/drawing/2014/main" id="{E02A16ED-12F6-86FD-E33C-2577434A2836}"/>
              </a:ext>
            </a:extLst>
          </p:cNvPr>
          <p:cNvCxnSpPr>
            <a:cxnSpLocks/>
          </p:cNvCxnSpPr>
          <p:nvPr/>
        </p:nvCxnSpPr>
        <p:spPr>
          <a:xfrm>
            <a:off x="6416244" y="5220774"/>
            <a:ext cx="45080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hthoek 21">
            <a:extLst>
              <a:ext uri="{FF2B5EF4-FFF2-40B4-BE49-F238E27FC236}">
                <a16:creationId xmlns:a16="http://schemas.microsoft.com/office/drawing/2014/main" id="{46AE4931-CF9A-19B1-5EB7-3B71B0E15E50}"/>
              </a:ext>
            </a:extLst>
          </p:cNvPr>
          <p:cNvSpPr/>
          <p:nvPr/>
        </p:nvSpPr>
        <p:spPr>
          <a:xfrm>
            <a:off x="10259995" y="5326383"/>
            <a:ext cx="718457" cy="2234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2dg</a:t>
            </a:r>
          </a:p>
        </p:txBody>
      </p:sp>
      <p:cxnSp>
        <p:nvCxnSpPr>
          <p:cNvPr id="30" name="Rechte verbindingslijn met pijl 29">
            <a:extLst>
              <a:ext uri="{FF2B5EF4-FFF2-40B4-BE49-F238E27FC236}">
                <a16:creationId xmlns:a16="http://schemas.microsoft.com/office/drawing/2014/main" id="{93990949-DA80-69C4-AB16-FC712312CE2C}"/>
              </a:ext>
            </a:extLst>
          </p:cNvPr>
          <p:cNvCxnSpPr/>
          <p:nvPr/>
        </p:nvCxnSpPr>
        <p:spPr>
          <a:xfrm>
            <a:off x="4787153" y="5549818"/>
            <a:ext cx="0" cy="641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kstvak 30">
            <a:extLst>
              <a:ext uri="{FF2B5EF4-FFF2-40B4-BE49-F238E27FC236}">
                <a16:creationId xmlns:a16="http://schemas.microsoft.com/office/drawing/2014/main" id="{D038A75E-0B2B-FBC5-EDA1-4021E23C1FCD}"/>
              </a:ext>
            </a:extLst>
          </p:cNvPr>
          <p:cNvSpPr txBox="1"/>
          <p:nvPr/>
        </p:nvSpPr>
        <p:spPr>
          <a:xfrm>
            <a:off x="3924620" y="6300562"/>
            <a:ext cx="2996134" cy="369332"/>
          </a:xfrm>
          <a:prstGeom prst="rect">
            <a:avLst/>
          </a:prstGeom>
          <a:noFill/>
        </p:spPr>
        <p:txBody>
          <a:bodyPr wrap="square" rtlCol="0">
            <a:spAutoFit/>
          </a:bodyPr>
          <a:lstStyle/>
          <a:p>
            <a:r>
              <a:rPr lang="nl-NL" dirty="0"/>
              <a:t>Brief: nierfunctie vervolgen</a:t>
            </a:r>
          </a:p>
        </p:txBody>
      </p:sp>
      <p:cxnSp>
        <p:nvCxnSpPr>
          <p:cNvPr id="32" name="Rechte verbindingslijn met pijl 31">
            <a:extLst>
              <a:ext uri="{FF2B5EF4-FFF2-40B4-BE49-F238E27FC236}">
                <a16:creationId xmlns:a16="http://schemas.microsoft.com/office/drawing/2014/main" id="{50D38BAB-ECE7-6158-A7A0-BA220A741717}"/>
              </a:ext>
            </a:extLst>
          </p:cNvPr>
          <p:cNvCxnSpPr/>
          <p:nvPr/>
        </p:nvCxnSpPr>
        <p:spPr>
          <a:xfrm>
            <a:off x="10619223" y="5659052"/>
            <a:ext cx="0" cy="641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kstvak 32">
            <a:extLst>
              <a:ext uri="{FF2B5EF4-FFF2-40B4-BE49-F238E27FC236}">
                <a16:creationId xmlns:a16="http://schemas.microsoft.com/office/drawing/2014/main" id="{6ADB9EFE-8AFA-3A96-3623-F18DB58DFA21}"/>
              </a:ext>
            </a:extLst>
          </p:cNvPr>
          <p:cNvSpPr txBox="1"/>
          <p:nvPr/>
        </p:nvSpPr>
        <p:spPr>
          <a:xfrm>
            <a:off x="9480385" y="6345077"/>
            <a:ext cx="2996134" cy="369332"/>
          </a:xfrm>
          <a:prstGeom prst="rect">
            <a:avLst/>
          </a:prstGeom>
          <a:noFill/>
        </p:spPr>
        <p:txBody>
          <a:bodyPr wrap="square" rtlCol="0">
            <a:spAutoFit/>
          </a:bodyPr>
          <a:lstStyle/>
          <a:p>
            <a:r>
              <a:rPr lang="nl-NL" dirty="0"/>
              <a:t>Geen actief advies</a:t>
            </a:r>
          </a:p>
        </p:txBody>
      </p:sp>
      <p:pic>
        <p:nvPicPr>
          <p:cNvPr id="7" name="Graphic 6" descr="Vraagteken met effen opvulling">
            <a:extLst>
              <a:ext uri="{FF2B5EF4-FFF2-40B4-BE49-F238E27FC236}">
                <a16:creationId xmlns:a16="http://schemas.microsoft.com/office/drawing/2014/main" id="{73CA7519-82A4-67C3-7FBC-4450121992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3347" y="2017465"/>
            <a:ext cx="350907" cy="350907"/>
          </a:xfrm>
          <a:prstGeom prst="rect">
            <a:avLst/>
          </a:prstGeom>
        </p:spPr>
      </p:pic>
      <p:pic>
        <p:nvPicPr>
          <p:cNvPr id="9" name="Graphic 8" descr="Vraagteken met effen opvulling">
            <a:extLst>
              <a:ext uri="{FF2B5EF4-FFF2-40B4-BE49-F238E27FC236}">
                <a16:creationId xmlns:a16="http://schemas.microsoft.com/office/drawing/2014/main" id="{9094977C-F595-9907-26BC-AA4D21BDD27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68146" y="2070272"/>
            <a:ext cx="350907" cy="350907"/>
          </a:xfrm>
          <a:prstGeom prst="rect">
            <a:avLst/>
          </a:prstGeom>
        </p:spPr>
      </p:pic>
    </p:spTree>
    <p:extLst>
      <p:ext uri="{BB962C8B-B14F-4D97-AF65-F5344CB8AC3E}">
        <p14:creationId xmlns:p14="http://schemas.microsoft.com/office/powerpoint/2010/main" val="2377610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8B0D8-A866-485E-AF5A-23AFC6DD38BB}"/>
              </a:ext>
            </a:extLst>
          </p:cNvPr>
          <p:cNvSpPr>
            <a:spLocks noGrp="1"/>
          </p:cNvSpPr>
          <p:nvPr>
            <p:ph type="title"/>
          </p:nvPr>
        </p:nvSpPr>
        <p:spPr/>
        <p:txBody>
          <a:bodyPr/>
          <a:lstStyle/>
          <a:p>
            <a:r>
              <a:rPr lang="nl-NL" dirty="0" err="1"/>
              <a:t>Limitaties</a:t>
            </a:r>
            <a:endParaRPr lang="nl-NL" dirty="0"/>
          </a:p>
        </p:txBody>
      </p:sp>
      <p:sp>
        <p:nvSpPr>
          <p:cNvPr id="3" name="Tijdelijke aanduiding voor tekst 2">
            <a:extLst>
              <a:ext uri="{FF2B5EF4-FFF2-40B4-BE49-F238E27FC236}">
                <a16:creationId xmlns:a16="http://schemas.microsoft.com/office/drawing/2014/main" id="{A89BF6F7-47CC-3EB5-E0DB-25C9021E637B}"/>
              </a:ext>
            </a:extLst>
          </p:cNvPr>
          <p:cNvSpPr>
            <a:spLocks noGrp="1"/>
          </p:cNvSpPr>
          <p:nvPr>
            <p:ph type="body" sz="quarter" idx="11"/>
          </p:nvPr>
        </p:nvSpPr>
        <p:spPr/>
        <p:txBody>
          <a:bodyPr/>
          <a:lstStyle/>
          <a:p>
            <a:r>
              <a:rPr lang="nl-NL" b="0" u="sng" dirty="0">
                <a:solidFill>
                  <a:schemeClr val="tx1"/>
                </a:solidFill>
              </a:rPr>
              <a:t>Overig</a:t>
            </a:r>
          </a:p>
          <a:p>
            <a:pPr marL="457200" indent="-457200">
              <a:buFont typeface="Arial" panose="020B0604020202020204" pitchFamily="34" charset="0"/>
              <a:buChar char="•"/>
            </a:pPr>
            <a:r>
              <a:rPr lang="nl-NL" b="0" dirty="0">
                <a:solidFill>
                  <a:schemeClr val="tx1"/>
                </a:solidFill>
              </a:rPr>
              <a:t>Heterogeniteit</a:t>
            </a:r>
            <a:endParaRPr lang="nl-NL" sz="1600" b="0" i="1" dirty="0">
              <a:solidFill>
                <a:schemeClr val="tx1"/>
              </a:solidFill>
            </a:endParaRPr>
          </a:p>
          <a:p>
            <a:endParaRPr lang="nl-NL" sz="1600" b="0" i="1" dirty="0">
              <a:solidFill>
                <a:schemeClr val="tx1"/>
              </a:solidFill>
            </a:endParaRPr>
          </a:p>
          <a:p>
            <a:endParaRPr lang="nl-NL" b="0" dirty="0">
              <a:solidFill>
                <a:schemeClr val="tx1"/>
              </a:solidFill>
            </a:endParaRPr>
          </a:p>
          <a:p>
            <a:pPr marL="457200" indent="-457200">
              <a:buFont typeface="Arial" panose="020B0604020202020204" pitchFamily="34" charset="0"/>
              <a:buChar char="•"/>
            </a:pPr>
            <a:r>
              <a:rPr lang="nl-NL" b="0" dirty="0">
                <a:solidFill>
                  <a:schemeClr val="tx1"/>
                </a:solidFill>
              </a:rPr>
              <a:t>Weinig studies voor mortaliteit, proteïnurie, hypertensie</a:t>
            </a:r>
          </a:p>
          <a:p>
            <a:pPr marL="457200" indent="-457200">
              <a:buFont typeface="Arial" panose="020B0604020202020204" pitchFamily="34" charset="0"/>
              <a:buChar char="•"/>
            </a:pPr>
            <a:endParaRPr lang="nl-NL" sz="2200" b="0" dirty="0">
              <a:solidFill>
                <a:schemeClr val="tx1"/>
              </a:solidFill>
            </a:endParaRPr>
          </a:p>
          <a:p>
            <a:pPr marL="457200" indent="-457200">
              <a:buFont typeface="Arial" panose="020B0604020202020204" pitchFamily="34" charset="0"/>
              <a:buChar char="•"/>
            </a:pPr>
            <a:endParaRPr lang="nl-NL" sz="2200" b="0" dirty="0">
              <a:solidFill>
                <a:schemeClr val="tx1"/>
              </a:solidFill>
            </a:endParaRPr>
          </a:p>
          <a:p>
            <a:pPr marL="457200" indent="-457200">
              <a:buFont typeface="Arial" panose="020B0604020202020204" pitchFamily="34" charset="0"/>
              <a:buChar char="•"/>
            </a:pPr>
            <a:r>
              <a:rPr lang="nl-NL" b="0" dirty="0">
                <a:solidFill>
                  <a:schemeClr val="tx1"/>
                </a:solidFill>
              </a:rPr>
              <a:t>Verschillende oorzaken van AKI</a:t>
            </a:r>
          </a:p>
          <a:p>
            <a:pPr marL="457200" indent="-457200">
              <a:buFont typeface="Arial" panose="020B0604020202020204" pitchFamily="34" charset="0"/>
              <a:buChar char="•"/>
            </a:pPr>
            <a:endParaRPr lang="nl-NL" b="0" dirty="0">
              <a:solidFill>
                <a:schemeClr val="tx1"/>
              </a:solidFill>
            </a:endParaRPr>
          </a:p>
          <a:p>
            <a:pPr marL="457200" indent="-457200">
              <a:buFont typeface="Arial" panose="020B0604020202020204" pitchFamily="34" charset="0"/>
              <a:buChar char="•"/>
            </a:pPr>
            <a:r>
              <a:rPr lang="nl-NL" b="0" dirty="0" err="1">
                <a:solidFill>
                  <a:schemeClr val="tx1"/>
                </a:solidFill>
              </a:rPr>
              <a:t>Residual</a:t>
            </a:r>
            <a:r>
              <a:rPr lang="nl-NL" b="0" dirty="0">
                <a:solidFill>
                  <a:schemeClr val="tx1"/>
                </a:solidFill>
              </a:rPr>
              <a:t> </a:t>
            </a:r>
            <a:r>
              <a:rPr lang="nl-NL" b="0" dirty="0" err="1">
                <a:solidFill>
                  <a:schemeClr val="tx1"/>
                </a:solidFill>
              </a:rPr>
              <a:t>confounding</a:t>
            </a:r>
            <a:endParaRPr lang="nl-NL" dirty="0">
              <a:solidFill>
                <a:schemeClr val="tx1"/>
              </a:solidFill>
            </a:endParaRPr>
          </a:p>
          <a:p>
            <a:endParaRPr lang="nl-NL" dirty="0"/>
          </a:p>
          <a:p>
            <a:endParaRPr lang="nl-NL" dirty="0"/>
          </a:p>
          <a:p>
            <a:endParaRPr lang="nl-NL" dirty="0"/>
          </a:p>
          <a:p>
            <a:pPr marL="457200" indent="-457200">
              <a:buFontTx/>
              <a:buChar char="-"/>
            </a:pPr>
            <a:endParaRPr lang="nl-NL" dirty="0"/>
          </a:p>
        </p:txBody>
      </p:sp>
      <p:sp>
        <p:nvSpPr>
          <p:cNvPr id="4" name="Tijdelijke aanduiding voor dianummer 3">
            <a:extLst>
              <a:ext uri="{FF2B5EF4-FFF2-40B4-BE49-F238E27FC236}">
                <a16:creationId xmlns:a16="http://schemas.microsoft.com/office/drawing/2014/main" id="{65A4EAD9-0CCE-6EF7-2894-086E98DC5F90}"/>
              </a:ext>
            </a:extLst>
          </p:cNvPr>
          <p:cNvSpPr>
            <a:spLocks noGrp="1"/>
          </p:cNvSpPr>
          <p:nvPr>
            <p:ph type="sldNum" sz="quarter" idx="12"/>
          </p:nvPr>
        </p:nvSpPr>
        <p:spPr/>
        <p:txBody>
          <a:bodyPr/>
          <a:lstStyle/>
          <a:p>
            <a:fld id="{5A195573-6125-40C3-AA0C-3AC6CFB9F86B}" type="slidenum">
              <a:rPr lang="en-US" smtClean="0"/>
              <a:pPr/>
              <a:t>20</a:t>
            </a:fld>
            <a:endParaRPr lang="en-US" dirty="0"/>
          </a:p>
        </p:txBody>
      </p:sp>
    </p:spTree>
    <p:extLst>
      <p:ext uri="{BB962C8B-B14F-4D97-AF65-F5344CB8AC3E}">
        <p14:creationId xmlns:p14="http://schemas.microsoft.com/office/powerpoint/2010/main" val="2881520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833145-1BD0-6596-3948-450F2AB1778A}"/>
              </a:ext>
            </a:extLst>
          </p:cNvPr>
          <p:cNvSpPr>
            <a:spLocks noGrp="1"/>
          </p:cNvSpPr>
          <p:nvPr>
            <p:ph type="title"/>
          </p:nvPr>
        </p:nvSpPr>
        <p:spPr/>
        <p:txBody>
          <a:bodyPr/>
          <a:lstStyle/>
          <a:p>
            <a:r>
              <a:rPr lang="nl-NL" dirty="0"/>
              <a:t>Kracht</a:t>
            </a:r>
          </a:p>
        </p:txBody>
      </p:sp>
      <p:sp>
        <p:nvSpPr>
          <p:cNvPr id="3" name="Tijdelijke aanduiding voor tekst 2">
            <a:extLst>
              <a:ext uri="{FF2B5EF4-FFF2-40B4-BE49-F238E27FC236}">
                <a16:creationId xmlns:a16="http://schemas.microsoft.com/office/drawing/2014/main" id="{E0E2CE9F-D875-0610-2756-163A54E0E9F9}"/>
              </a:ext>
            </a:extLst>
          </p:cNvPr>
          <p:cNvSpPr>
            <a:spLocks noGrp="1"/>
          </p:cNvSpPr>
          <p:nvPr>
            <p:ph type="body" sz="quarter" idx="11"/>
          </p:nvPr>
        </p:nvSpPr>
        <p:spPr/>
        <p:txBody>
          <a:bodyPr/>
          <a:lstStyle/>
          <a:p>
            <a:endParaRPr lang="nl-NL" b="0" u="sng" dirty="0">
              <a:solidFill>
                <a:schemeClr val="tx1"/>
              </a:solidFill>
            </a:endParaRPr>
          </a:p>
          <a:p>
            <a:pPr marL="457200" indent="-457200">
              <a:buFont typeface="Arial" panose="020B0604020202020204" pitchFamily="34" charset="0"/>
              <a:buChar char="•"/>
            </a:pPr>
            <a:r>
              <a:rPr lang="nl-NL" b="0" dirty="0">
                <a:solidFill>
                  <a:schemeClr val="tx1"/>
                </a:solidFill>
              </a:rPr>
              <a:t>Grote, rigoureus aangepakte studie</a:t>
            </a:r>
            <a:endParaRPr lang="nl-NL" sz="1600" b="0" i="1" dirty="0">
              <a:solidFill>
                <a:schemeClr val="tx1"/>
              </a:solidFill>
            </a:endParaRPr>
          </a:p>
          <a:p>
            <a:endParaRPr lang="nl-NL" sz="1600" b="0" i="1" dirty="0">
              <a:solidFill>
                <a:schemeClr val="tx1"/>
              </a:solidFill>
            </a:endParaRPr>
          </a:p>
          <a:p>
            <a:endParaRPr lang="nl-NL" b="0" dirty="0">
              <a:solidFill>
                <a:schemeClr val="tx1"/>
              </a:solidFill>
            </a:endParaRPr>
          </a:p>
          <a:p>
            <a:pPr marL="457200" indent="-457200">
              <a:buFont typeface="Arial" panose="020B0604020202020204" pitchFamily="34" charset="0"/>
              <a:buChar char="•"/>
            </a:pPr>
            <a:r>
              <a:rPr lang="nl-NL" b="0" dirty="0">
                <a:solidFill>
                  <a:schemeClr val="tx1"/>
                </a:solidFill>
              </a:rPr>
              <a:t>Volgens methodologie grondig kwaliteit van studies in kaart gebracht</a:t>
            </a:r>
          </a:p>
          <a:p>
            <a:endParaRPr lang="nl-NL" sz="2200" b="0" dirty="0">
              <a:solidFill>
                <a:schemeClr val="tx1"/>
              </a:solidFill>
            </a:endParaRPr>
          </a:p>
        </p:txBody>
      </p:sp>
      <p:sp>
        <p:nvSpPr>
          <p:cNvPr id="4" name="Tijdelijke aanduiding voor dianummer 3">
            <a:extLst>
              <a:ext uri="{FF2B5EF4-FFF2-40B4-BE49-F238E27FC236}">
                <a16:creationId xmlns:a16="http://schemas.microsoft.com/office/drawing/2014/main" id="{952B4F6A-7DF7-D94E-5BFF-D03ACBE187AE}"/>
              </a:ext>
            </a:extLst>
          </p:cNvPr>
          <p:cNvSpPr>
            <a:spLocks noGrp="1"/>
          </p:cNvSpPr>
          <p:nvPr>
            <p:ph type="sldNum" sz="quarter" idx="12"/>
          </p:nvPr>
        </p:nvSpPr>
        <p:spPr/>
        <p:txBody>
          <a:bodyPr/>
          <a:lstStyle/>
          <a:p>
            <a:fld id="{5A195573-6125-40C3-AA0C-3AC6CFB9F86B}" type="slidenum">
              <a:rPr lang="en-US" smtClean="0"/>
              <a:pPr/>
              <a:t>21</a:t>
            </a:fld>
            <a:endParaRPr lang="en-US" dirty="0"/>
          </a:p>
        </p:txBody>
      </p:sp>
    </p:spTree>
    <p:extLst>
      <p:ext uri="{BB962C8B-B14F-4D97-AF65-F5344CB8AC3E}">
        <p14:creationId xmlns:p14="http://schemas.microsoft.com/office/powerpoint/2010/main" val="3945527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5C3B-EAB2-FD98-3E6B-3A40C9DE1F5C}"/>
              </a:ext>
            </a:extLst>
          </p:cNvPr>
          <p:cNvSpPr>
            <a:spLocks noGrp="1"/>
          </p:cNvSpPr>
          <p:nvPr>
            <p:ph type="title"/>
          </p:nvPr>
        </p:nvSpPr>
        <p:spPr/>
        <p:txBody>
          <a:bodyPr/>
          <a:lstStyle/>
          <a:p>
            <a:r>
              <a:rPr lang="nl-NL" dirty="0"/>
              <a:t>Klinische implicaties</a:t>
            </a:r>
          </a:p>
        </p:txBody>
      </p:sp>
      <p:sp>
        <p:nvSpPr>
          <p:cNvPr id="3" name="Tijdelijke aanduiding voor tekst 2">
            <a:extLst>
              <a:ext uri="{FF2B5EF4-FFF2-40B4-BE49-F238E27FC236}">
                <a16:creationId xmlns:a16="http://schemas.microsoft.com/office/drawing/2014/main" id="{81A2FCB8-310B-D61A-31E9-50340975B90F}"/>
              </a:ext>
            </a:extLst>
          </p:cNvPr>
          <p:cNvSpPr>
            <a:spLocks noGrp="1"/>
          </p:cNvSpPr>
          <p:nvPr>
            <p:ph type="body" sz="quarter" idx="11"/>
          </p:nvPr>
        </p:nvSpPr>
        <p:spPr/>
        <p:txBody>
          <a:bodyPr/>
          <a:lstStyle/>
          <a:p>
            <a:r>
              <a:rPr lang="nl-NL" b="0" u="sng" dirty="0">
                <a:solidFill>
                  <a:schemeClr val="tx1"/>
                </a:solidFill>
              </a:rPr>
              <a:t>Follow up zinnig </a:t>
            </a:r>
          </a:p>
          <a:p>
            <a:pPr marL="457200" indent="-457200">
              <a:buFont typeface="Arial" panose="020B0604020202020204" pitchFamily="34" charset="0"/>
              <a:buChar char="•"/>
            </a:pPr>
            <a:endParaRPr lang="nl-NL" b="0" dirty="0">
              <a:solidFill>
                <a:schemeClr val="tx1"/>
              </a:solidFill>
            </a:endParaRPr>
          </a:p>
          <a:p>
            <a:pPr marL="457200" indent="-457200">
              <a:buFont typeface="Arial" panose="020B0604020202020204" pitchFamily="34" charset="0"/>
              <a:buChar char="•"/>
            </a:pPr>
            <a:r>
              <a:rPr lang="nl-NL" b="0" dirty="0">
                <a:solidFill>
                  <a:schemeClr val="tx1"/>
                </a:solidFill>
              </a:rPr>
              <a:t>Ouders en zorgverleners voorlichten kan bewustwording geven </a:t>
            </a:r>
          </a:p>
          <a:p>
            <a:pPr marL="457200" indent="-457200">
              <a:buFont typeface="Arial" panose="020B0604020202020204" pitchFamily="34" charset="0"/>
              <a:buChar char="•"/>
            </a:pPr>
            <a:r>
              <a:rPr lang="nl-NL" b="0" dirty="0">
                <a:solidFill>
                  <a:schemeClr val="tx1"/>
                </a:solidFill>
              </a:rPr>
              <a:t>Follow up poli  (Emma kinderziekenhuis Follow Me)</a:t>
            </a:r>
          </a:p>
          <a:p>
            <a:pPr marL="457200" indent="-457200">
              <a:buFont typeface="Arial" panose="020B0604020202020204" pitchFamily="34" charset="0"/>
              <a:buChar char="•"/>
            </a:pPr>
            <a:endParaRPr lang="nl-NL" b="0" dirty="0">
              <a:solidFill>
                <a:schemeClr val="tx1"/>
              </a:solidFill>
            </a:endParaRPr>
          </a:p>
          <a:p>
            <a:r>
              <a:rPr lang="nl-NL" b="0" u="sng" dirty="0">
                <a:solidFill>
                  <a:schemeClr val="tx1"/>
                </a:solidFill>
                <a:sym typeface="Wingdings" panose="05000000000000000000" pitchFamily="2" charset="2"/>
              </a:rPr>
              <a:t>Wat dan te doen? </a:t>
            </a:r>
          </a:p>
          <a:p>
            <a:pPr marL="457200" indent="-457200">
              <a:buFont typeface="Arial" panose="020B0604020202020204" pitchFamily="34" charset="0"/>
              <a:buChar char="•"/>
            </a:pPr>
            <a:r>
              <a:rPr lang="nl-NL" b="0" dirty="0">
                <a:solidFill>
                  <a:schemeClr val="tx1"/>
                </a:solidFill>
              </a:rPr>
              <a:t>Optimaliseren RR, </a:t>
            </a:r>
            <a:r>
              <a:rPr lang="nl-NL" b="0" dirty="0" err="1">
                <a:solidFill>
                  <a:schemeClr val="tx1"/>
                </a:solidFill>
              </a:rPr>
              <a:t>nefrotoxiciteit</a:t>
            </a:r>
            <a:r>
              <a:rPr lang="nl-NL" b="0" dirty="0">
                <a:solidFill>
                  <a:schemeClr val="tx1"/>
                </a:solidFill>
              </a:rPr>
              <a:t> verminderen, verbeteren levensstijl</a:t>
            </a:r>
          </a:p>
          <a:p>
            <a:endParaRPr lang="nl-NL" dirty="0">
              <a:solidFill>
                <a:schemeClr val="tx1"/>
              </a:solidFill>
            </a:endParaRPr>
          </a:p>
          <a:p>
            <a:endParaRPr lang="nl-NL" dirty="0"/>
          </a:p>
          <a:p>
            <a:endParaRPr lang="nl-NL" dirty="0"/>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1189F5DA-413E-E155-2169-EADE15B6B694}"/>
              </a:ext>
            </a:extLst>
          </p:cNvPr>
          <p:cNvSpPr>
            <a:spLocks noGrp="1"/>
          </p:cNvSpPr>
          <p:nvPr>
            <p:ph type="sldNum" sz="quarter" idx="12"/>
          </p:nvPr>
        </p:nvSpPr>
        <p:spPr/>
        <p:txBody>
          <a:bodyPr/>
          <a:lstStyle/>
          <a:p>
            <a:fld id="{5A195573-6125-40C3-AA0C-3AC6CFB9F86B}" type="slidenum">
              <a:rPr lang="en-US" smtClean="0"/>
              <a:pPr/>
              <a:t>22</a:t>
            </a:fld>
            <a:endParaRPr lang="en-US" dirty="0"/>
          </a:p>
        </p:txBody>
      </p:sp>
      <p:pic>
        <p:nvPicPr>
          <p:cNvPr id="6" name="Afbeelding 5">
            <a:extLst>
              <a:ext uri="{FF2B5EF4-FFF2-40B4-BE49-F238E27FC236}">
                <a16:creationId xmlns:a16="http://schemas.microsoft.com/office/drawing/2014/main" id="{7ADA8088-B212-4D84-31E7-D138EDBEB60B}"/>
              </a:ext>
            </a:extLst>
          </p:cNvPr>
          <p:cNvPicPr>
            <a:picLocks noChangeAspect="1"/>
          </p:cNvPicPr>
          <p:nvPr/>
        </p:nvPicPr>
        <p:blipFill>
          <a:blip r:embed="rId2"/>
          <a:stretch>
            <a:fillRect/>
          </a:stretch>
        </p:blipFill>
        <p:spPr>
          <a:xfrm>
            <a:off x="596900" y="1008000"/>
            <a:ext cx="10610850" cy="4286452"/>
          </a:xfrm>
          <a:prstGeom prst="rect">
            <a:avLst/>
          </a:prstGeom>
        </p:spPr>
      </p:pic>
    </p:spTree>
    <p:extLst>
      <p:ext uri="{BB962C8B-B14F-4D97-AF65-F5344CB8AC3E}">
        <p14:creationId xmlns:p14="http://schemas.microsoft.com/office/powerpoint/2010/main" val="219085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8A326-A52E-A8EF-ACFB-CB23F41AF33C}"/>
              </a:ext>
            </a:extLst>
          </p:cNvPr>
          <p:cNvSpPr>
            <a:spLocks noGrp="1"/>
          </p:cNvSpPr>
          <p:nvPr>
            <p:ph type="title"/>
          </p:nvPr>
        </p:nvSpPr>
        <p:spPr/>
        <p:txBody>
          <a:bodyPr/>
          <a:lstStyle/>
          <a:p>
            <a:r>
              <a:rPr lang="nl-NL" dirty="0"/>
              <a:t>Waarom? </a:t>
            </a:r>
          </a:p>
        </p:txBody>
      </p:sp>
      <p:sp>
        <p:nvSpPr>
          <p:cNvPr id="4" name="Tijdelijke aanduiding voor dianummer 3">
            <a:extLst>
              <a:ext uri="{FF2B5EF4-FFF2-40B4-BE49-F238E27FC236}">
                <a16:creationId xmlns:a16="http://schemas.microsoft.com/office/drawing/2014/main" id="{12519DCF-1863-1DFE-5A5C-FA2D057AD2AF}"/>
              </a:ext>
            </a:extLst>
          </p:cNvPr>
          <p:cNvSpPr>
            <a:spLocks noGrp="1"/>
          </p:cNvSpPr>
          <p:nvPr>
            <p:ph type="sldNum" sz="quarter" idx="12"/>
          </p:nvPr>
        </p:nvSpPr>
        <p:spPr/>
        <p:txBody>
          <a:bodyPr/>
          <a:lstStyle/>
          <a:p>
            <a:fld id="{5A195573-6125-40C3-AA0C-3AC6CFB9F86B}" type="slidenum">
              <a:rPr lang="en-US" smtClean="0"/>
              <a:pPr/>
              <a:t>3</a:t>
            </a:fld>
            <a:endParaRPr lang="en-US" dirty="0"/>
          </a:p>
        </p:txBody>
      </p:sp>
      <p:pic>
        <p:nvPicPr>
          <p:cNvPr id="7" name="Graphic 6" descr="Nieren met effen opvulling">
            <a:extLst>
              <a:ext uri="{FF2B5EF4-FFF2-40B4-BE49-F238E27FC236}">
                <a16:creationId xmlns:a16="http://schemas.microsoft.com/office/drawing/2014/main" id="{C5284CCC-6AE8-DCC0-9E43-B4D28C2D769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45451" y="1892014"/>
            <a:ext cx="914400" cy="914400"/>
          </a:xfrm>
          <a:prstGeom prst="rect">
            <a:avLst/>
          </a:prstGeom>
        </p:spPr>
      </p:pic>
      <p:sp>
        <p:nvSpPr>
          <p:cNvPr id="8" name="Tekstvak 7">
            <a:extLst>
              <a:ext uri="{FF2B5EF4-FFF2-40B4-BE49-F238E27FC236}">
                <a16:creationId xmlns:a16="http://schemas.microsoft.com/office/drawing/2014/main" id="{91F0BF30-47BF-DC03-1314-E19F17C671FE}"/>
              </a:ext>
            </a:extLst>
          </p:cNvPr>
          <p:cNvSpPr txBox="1"/>
          <p:nvPr/>
        </p:nvSpPr>
        <p:spPr>
          <a:xfrm>
            <a:off x="4781287" y="2998112"/>
            <a:ext cx="1888453" cy="769441"/>
          </a:xfrm>
          <a:prstGeom prst="rect">
            <a:avLst/>
          </a:prstGeom>
          <a:noFill/>
        </p:spPr>
        <p:txBody>
          <a:bodyPr wrap="square" rtlCol="0">
            <a:spAutoFit/>
          </a:bodyPr>
          <a:lstStyle/>
          <a:p>
            <a:r>
              <a:rPr lang="nl-NL" sz="2200" dirty="0"/>
              <a:t>10.000’en/jr</a:t>
            </a:r>
            <a:r>
              <a:rPr lang="nl-NL" sz="2000" baseline="30000" dirty="0"/>
              <a:t>1</a:t>
            </a:r>
            <a:endParaRPr lang="nl-NL" sz="2200" baseline="30000" dirty="0"/>
          </a:p>
          <a:p>
            <a:endParaRPr lang="nl-NL" sz="2200" dirty="0"/>
          </a:p>
        </p:txBody>
      </p:sp>
      <p:pic>
        <p:nvPicPr>
          <p:cNvPr id="10" name="Graphic 9" descr="Parasol met effen opvulling">
            <a:extLst>
              <a:ext uri="{FF2B5EF4-FFF2-40B4-BE49-F238E27FC236}">
                <a16:creationId xmlns:a16="http://schemas.microsoft.com/office/drawing/2014/main" id="{5D6E5BC6-A77E-BF1B-5D39-47ED8971FAF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406434" y="1931022"/>
            <a:ext cx="914400" cy="914400"/>
          </a:xfrm>
          <a:prstGeom prst="rect">
            <a:avLst/>
          </a:prstGeom>
        </p:spPr>
      </p:pic>
      <p:sp>
        <p:nvSpPr>
          <p:cNvPr id="11" name="Tekstvak 10">
            <a:extLst>
              <a:ext uri="{FF2B5EF4-FFF2-40B4-BE49-F238E27FC236}">
                <a16:creationId xmlns:a16="http://schemas.microsoft.com/office/drawing/2014/main" id="{261EC9CA-0BCA-7585-AE89-26246F0C02CA}"/>
              </a:ext>
            </a:extLst>
          </p:cNvPr>
          <p:cNvSpPr txBox="1"/>
          <p:nvPr/>
        </p:nvSpPr>
        <p:spPr>
          <a:xfrm>
            <a:off x="444137" y="2998113"/>
            <a:ext cx="2847703" cy="430887"/>
          </a:xfrm>
          <a:prstGeom prst="rect">
            <a:avLst/>
          </a:prstGeom>
          <a:noFill/>
        </p:spPr>
        <p:txBody>
          <a:bodyPr wrap="square" rtlCol="0">
            <a:spAutoFit/>
          </a:bodyPr>
          <a:lstStyle/>
          <a:p>
            <a:r>
              <a:rPr lang="nl-NL" sz="2200" dirty="0"/>
              <a:t>Discipline overstijgend</a:t>
            </a:r>
          </a:p>
        </p:txBody>
      </p:sp>
      <p:pic>
        <p:nvPicPr>
          <p:cNvPr id="17" name="Graphic 16" descr="Medicijnen met effen opvulling">
            <a:extLst>
              <a:ext uri="{FF2B5EF4-FFF2-40B4-BE49-F238E27FC236}">
                <a16:creationId xmlns:a16="http://schemas.microsoft.com/office/drawing/2014/main" id="{4F06534C-6032-7167-3715-88B45F7B02D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884468" y="1970484"/>
            <a:ext cx="914400" cy="914400"/>
          </a:xfrm>
          <a:prstGeom prst="rect">
            <a:avLst/>
          </a:prstGeom>
        </p:spPr>
      </p:pic>
      <p:sp>
        <p:nvSpPr>
          <p:cNvPr id="18" name="Tekstvak 17">
            <a:extLst>
              <a:ext uri="{FF2B5EF4-FFF2-40B4-BE49-F238E27FC236}">
                <a16:creationId xmlns:a16="http://schemas.microsoft.com/office/drawing/2014/main" id="{E67A9A1D-A480-6D4A-90C4-B0718B5216A4}"/>
              </a:ext>
            </a:extLst>
          </p:cNvPr>
          <p:cNvSpPr txBox="1"/>
          <p:nvPr/>
        </p:nvSpPr>
        <p:spPr>
          <a:xfrm>
            <a:off x="8807378" y="3015356"/>
            <a:ext cx="3384621" cy="1785104"/>
          </a:xfrm>
          <a:prstGeom prst="rect">
            <a:avLst/>
          </a:prstGeom>
          <a:noFill/>
        </p:spPr>
        <p:txBody>
          <a:bodyPr wrap="square" rtlCol="0">
            <a:spAutoFit/>
          </a:bodyPr>
          <a:lstStyle/>
          <a:p>
            <a:r>
              <a:rPr lang="nl-NL" sz="2200" dirty="0"/>
              <a:t>Zelfherstel</a:t>
            </a:r>
          </a:p>
          <a:p>
            <a:r>
              <a:rPr lang="nl-NL" sz="2200" dirty="0"/>
              <a:t>CKD </a:t>
            </a:r>
          </a:p>
          <a:p>
            <a:pPr marL="342900" indent="-342900">
              <a:buFont typeface="Arial" panose="020B0604020202020204" pitchFamily="34" charset="0"/>
              <a:buChar char="•"/>
            </a:pPr>
            <a:r>
              <a:rPr lang="nl-NL" sz="2200" dirty="0"/>
              <a:t> &gt;3dg </a:t>
            </a:r>
          </a:p>
          <a:p>
            <a:pPr marL="342900" indent="-342900">
              <a:buFont typeface="Arial" panose="020B0604020202020204" pitchFamily="34" charset="0"/>
              <a:buChar char="•"/>
            </a:pPr>
            <a:r>
              <a:rPr lang="nl-NL" sz="2200" b="1" dirty="0"/>
              <a:t>&lt; 3dg </a:t>
            </a:r>
          </a:p>
          <a:p>
            <a:endParaRPr lang="nl-NL" sz="2200" dirty="0"/>
          </a:p>
        </p:txBody>
      </p:sp>
      <p:pic>
        <p:nvPicPr>
          <p:cNvPr id="20" name="Afbeelding 19">
            <a:extLst>
              <a:ext uri="{FF2B5EF4-FFF2-40B4-BE49-F238E27FC236}">
                <a16:creationId xmlns:a16="http://schemas.microsoft.com/office/drawing/2014/main" id="{6514D59A-B78E-3DB8-E8AC-198CB5FE7DB8}"/>
              </a:ext>
            </a:extLst>
          </p:cNvPr>
          <p:cNvPicPr>
            <a:picLocks noChangeAspect="1"/>
          </p:cNvPicPr>
          <p:nvPr/>
        </p:nvPicPr>
        <p:blipFill>
          <a:blip r:embed="rId6"/>
          <a:stretch>
            <a:fillRect/>
          </a:stretch>
        </p:blipFill>
        <p:spPr>
          <a:xfrm>
            <a:off x="444137" y="351620"/>
            <a:ext cx="10246095" cy="4909587"/>
          </a:xfrm>
          <a:prstGeom prst="rect">
            <a:avLst/>
          </a:prstGeom>
        </p:spPr>
      </p:pic>
      <p:sp>
        <p:nvSpPr>
          <p:cNvPr id="5" name="Tekstvak 4">
            <a:extLst>
              <a:ext uri="{FF2B5EF4-FFF2-40B4-BE49-F238E27FC236}">
                <a16:creationId xmlns:a16="http://schemas.microsoft.com/office/drawing/2014/main" id="{34D11941-FE20-3997-7BA9-2319688CD665}"/>
              </a:ext>
            </a:extLst>
          </p:cNvPr>
          <p:cNvSpPr txBox="1"/>
          <p:nvPr/>
        </p:nvSpPr>
        <p:spPr>
          <a:xfrm>
            <a:off x="2320834" y="5895186"/>
            <a:ext cx="8966581" cy="52322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2800" dirty="0">
                <a:solidFill>
                  <a:srgbClr val="004285"/>
                </a:solidFill>
              </a:rPr>
              <a:t>Wat </a:t>
            </a:r>
            <a:r>
              <a:rPr lang="en-US" sz="2800" dirty="0" err="1">
                <a:solidFill>
                  <a:srgbClr val="004285"/>
                </a:solidFill>
              </a:rPr>
              <a:t>zijn</a:t>
            </a:r>
            <a:r>
              <a:rPr lang="en-US" sz="2800" dirty="0">
                <a:solidFill>
                  <a:srgbClr val="004285"/>
                </a:solidFill>
              </a:rPr>
              <a:t> de </a:t>
            </a:r>
            <a:r>
              <a:rPr lang="en-US" sz="2800" dirty="0" err="1">
                <a:solidFill>
                  <a:srgbClr val="004285"/>
                </a:solidFill>
              </a:rPr>
              <a:t>lange</a:t>
            </a:r>
            <a:r>
              <a:rPr lang="en-US" sz="2800" dirty="0">
                <a:solidFill>
                  <a:srgbClr val="004285"/>
                </a:solidFill>
              </a:rPr>
              <a:t> </a:t>
            </a:r>
            <a:r>
              <a:rPr lang="en-US" sz="2800" dirty="0" err="1">
                <a:solidFill>
                  <a:srgbClr val="004285"/>
                </a:solidFill>
              </a:rPr>
              <a:t>termijn</a:t>
            </a:r>
            <a:r>
              <a:rPr lang="en-US" sz="2800" dirty="0">
                <a:solidFill>
                  <a:srgbClr val="004285"/>
                </a:solidFill>
              </a:rPr>
              <a:t> </a:t>
            </a:r>
            <a:r>
              <a:rPr lang="en-US" sz="2800" dirty="0" err="1">
                <a:solidFill>
                  <a:srgbClr val="004285"/>
                </a:solidFill>
              </a:rPr>
              <a:t>effecten</a:t>
            </a:r>
            <a:r>
              <a:rPr lang="en-US" sz="2800" dirty="0">
                <a:solidFill>
                  <a:srgbClr val="004285"/>
                </a:solidFill>
              </a:rPr>
              <a:t> van </a:t>
            </a:r>
            <a:r>
              <a:rPr lang="en-US" sz="2800" dirty="0" err="1">
                <a:solidFill>
                  <a:srgbClr val="004285"/>
                </a:solidFill>
              </a:rPr>
              <a:t>kinderen</a:t>
            </a:r>
            <a:r>
              <a:rPr lang="en-US" sz="2800" dirty="0">
                <a:solidFill>
                  <a:srgbClr val="004285"/>
                </a:solidFill>
              </a:rPr>
              <a:t> met AKI? </a:t>
            </a:r>
          </a:p>
        </p:txBody>
      </p:sp>
    </p:spTree>
    <p:extLst>
      <p:ext uri="{BB962C8B-B14F-4D97-AF65-F5344CB8AC3E}">
        <p14:creationId xmlns:p14="http://schemas.microsoft.com/office/powerpoint/2010/main" val="317192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8"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D7232-5FB0-D70A-3E31-AC95F9B41071}"/>
              </a:ext>
            </a:extLst>
          </p:cNvPr>
          <p:cNvSpPr>
            <a:spLocks noGrp="1"/>
          </p:cNvSpPr>
          <p:nvPr>
            <p:ph type="title"/>
          </p:nvPr>
        </p:nvSpPr>
        <p:spPr/>
        <p:txBody>
          <a:bodyPr/>
          <a:lstStyle/>
          <a:p>
            <a:r>
              <a:rPr lang="nl-NL" dirty="0"/>
              <a:t>Artikel</a:t>
            </a:r>
          </a:p>
        </p:txBody>
      </p:sp>
      <p:sp>
        <p:nvSpPr>
          <p:cNvPr id="3" name="Tijdelijke aanduiding voor tekst 2">
            <a:extLst>
              <a:ext uri="{FF2B5EF4-FFF2-40B4-BE49-F238E27FC236}">
                <a16:creationId xmlns:a16="http://schemas.microsoft.com/office/drawing/2014/main" id="{60E5DF38-41B6-683B-234D-D3D8C238B4C1}"/>
              </a:ext>
            </a:extLst>
          </p:cNvPr>
          <p:cNvSpPr>
            <a:spLocks noGrp="1"/>
          </p:cNvSpPr>
          <p:nvPr>
            <p:ph type="body" sz="quarter" idx="11"/>
          </p:nvPr>
        </p:nvSpPr>
        <p:spPr/>
        <p:txBody>
          <a:bodyPr/>
          <a:lstStyle/>
          <a:p>
            <a:endParaRPr lang="nl-NL" dirty="0"/>
          </a:p>
          <a:p>
            <a:endParaRPr lang="nl-NL" dirty="0"/>
          </a:p>
          <a:p>
            <a:endParaRPr lang="nl-NL" dirty="0"/>
          </a:p>
          <a:p>
            <a:endParaRPr lang="nl-NL" dirty="0"/>
          </a:p>
          <a:p>
            <a:endParaRPr lang="nl-NL" dirty="0"/>
          </a:p>
          <a:p>
            <a:endParaRPr lang="nl-NL" dirty="0"/>
          </a:p>
          <a:p>
            <a:endParaRPr lang="nl-NL" dirty="0">
              <a:highlight>
                <a:srgbClr val="FFFF00"/>
              </a:highlight>
            </a:endParaRPr>
          </a:p>
          <a:p>
            <a:endParaRPr lang="nl-NL" dirty="0">
              <a:highlight>
                <a:srgbClr val="FFFF00"/>
              </a:highlight>
            </a:endParaRPr>
          </a:p>
          <a:p>
            <a:r>
              <a:rPr lang="nl-NL" dirty="0">
                <a:highlight>
                  <a:srgbClr val="FFFF00"/>
                </a:highlight>
              </a:rPr>
              <a:t>Mei 2026, </a:t>
            </a:r>
            <a:r>
              <a:rPr lang="nl-NL" dirty="0" err="1">
                <a:highlight>
                  <a:srgbClr val="FFFF00"/>
                </a:highlight>
              </a:rPr>
              <a:t>Jama</a:t>
            </a:r>
            <a:r>
              <a:rPr lang="nl-NL" dirty="0">
                <a:highlight>
                  <a:srgbClr val="FFFF00"/>
                </a:highlight>
              </a:rPr>
              <a:t> </a:t>
            </a:r>
            <a:r>
              <a:rPr lang="nl-NL" dirty="0" err="1">
                <a:highlight>
                  <a:srgbClr val="FFFF00"/>
                </a:highlight>
              </a:rPr>
              <a:t>Pediatrics</a:t>
            </a:r>
            <a:endParaRPr lang="nl-NL" dirty="0">
              <a:highlight>
                <a:srgbClr val="FFFF00"/>
              </a:highlight>
            </a:endParaRPr>
          </a:p>
          <a:p>
            <a:r>
              <a:rPr lang="nl-NL" dirty="0">
                <a:highlight>
                  <a:srgbClr val="FFFF00"/>
                </a:highlight>
              </a:rPr>
              <a:t>Impact factor 18</a:t>
            </a:r>
          </a:p>
        </p:txBody>
      </p:sp>
      <p:sp>
        <p:nvSpPr>
          <p:cNvPr id="4" name="Tijdelijke aanduiding voor dianummer 3">
            <a:extLst>
              <a:ext uri="{FF2B5EF4-FFF2-40B4-BE49-F238E27FC236}">
                <a16:creationId xmlns:a16="http://schemas.microsoft.com/office/drawing/2014/main" id="{4B709129-002C-3214-A5F0-584E5DD0F4F9}"/>
              </a:ext>
            </a:extLst>
          </p:cNvPr>
          <p:cNvSpPr>
            <a:spLocks noGrp="1"/>
          </p:cNvSpPr>
          <p:nvPr>
            <p:ph type="sldNum" sz="quarter" idx="12"/>
          </p:nvPr>
        </p:nvSpPr>
        <p:spPr/>
        <p:txBody>
          <a:bodyPr/>
          <a:lstStyle/>
          <a:p>
            <a:fld id="{5A195573-6125-40C3-AA0C-3AC6CFB9F86B}" type="slidenum">
              <a:rPr lang="en-US" smtClean="0"/>
              <a:pPr/>
              <a:t>4</a:t>
            </a:fld>
            <a:endParaRPr lang="en-US" dirty="0"/>
          </a:p>
        </p:txBody>
      </p:sp>
      <p:pic>
        <p:nvPicPr>
          <p:cNvPr id="6" name="Afbeelding 5">
            <a:extLst>
              <a:ext uri="{FF2B5EF4-FFF2-40B4-BE49-F238E27FC236}">
                <a16:creationId xmlns:a16="http://schemas.microsoft.com/office/drawing/2014/main" id="{E1FC8D88-5F1C-3F60-D7D1-E33CA9C8C68D}"/>
              </a:ext>
            </a:extLst>
          </p:cNvPr>
          <p:cNvPicPr>
            <a:picLocks noChangeAspect="1"/>
          </p:cNvPicPr>
          <p:nvPr/>
        </p:nvPicPr>
        <p:blipFill>
          <a:blip r:embed="rId3"/>
          <a:stretch>
            <a:fillRect/>
          </a:stretch>
        </p:blipFill>
        <p:spPr>
          <a:xfrm>
            <a:off x="619125" y="1682081"/>
            <a:ext cx="9301489" cy="2223335"/>
          </a:xfrm>
          <a:prstGeom prst="rect">
            <a:avLst/>
          </a:prstGeom>
        </p:spPr>
      </p:pic>
    </p:spTree>
    <p:extLst>
      <p:ext uri="{BB962C8B-B14F-4D97-AF65-F5344CB8AC3E}">
        <p14:creationId xmlns:p14="http://schemas.microsoft.com/office/powerpoint/2010/main" val="283856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04F69-52C7-D54C-A9CE-5950BD6AE205}"/>
              </a:ext>
            </a:extLst>
          </p:cNvPr>
          <p:cNvSpPr>
            <a:spLocks noGrp="1"/>
          </p:cNvSpPr>
          <p:nvPr>
            <p:ph type="title"/>
          </p:nvPr>
        </p:nvSpPr>
        <p:spPr/>
        <p:txBody>
          <a:bodyPr/>
          <a:lstStyle/>
          <a:p>
            <a:r>
              <a:rPr lang="nl-NL" dirty="0"/>
              <a:t>Methode </a:t>
            </a:r>
          </a:p>
        </p:txBody>
      </p:sp>
      <p:sp>
        <p:nvSpPr>
          <p:cNvPr id="3" name="Tijdelijke aanduiding voor tekst 2">
            <a:extLst>
              <a:ext uri="{FF2B5EF4-FFF2-40B4-BE49-F238E27FC236}">
                <a16:creationId xmlns:a16="http://schemas.microsoft.com/office/drawing/2014/main" id="{B0616835-A835-EB4C-97C6-9A59E5000F4D}"/>
              </a:ext>
            </a:extLst>
          </p:cNvPr>
          <p:cNvSpPr>
            <a:spLocks noGrp="1"/>
          </p:cNvSpPr>
          <p:nvPr>
            <p:ph type="body" sz="quarter" idx="11"/>
          </p:nvPr>
        </p:nvSpPr>
        <p:spPr>
          <a:xfrm>
            <a:off x="619125" y="1530000"/>
            <a:ext cx="10966451" cy="4553300"/>
          </a:xfrm>
        </p:spPr>
        <p:txBody>
          <a:bodyPr/>
          <a:lstStyle/>
          <a:p>
            <a:r>
              <a:rPr lang="nl-NL" dirty="0" err="1"/>
              <a:t>PubMed</a:t>
            </a:r>
            <a:r>
              <a:rPr lang="nl-NL" dirty="0"/>
              <a:t>, EMBASE, Web of </a:t>
            </a:r>
            <a:r>
              <a:rPr lang="nl-NL" dirty="0" err="1"/>
              <a:t>Science</a:t>
            </a:r>
            <a:r>
              <a:rPr lang="nl-NL" dirty="0"/>
              <a:t> </a:t>
            </a:r>
          </a:p>
          <a:p>
            <a:endParaRPr lang="nl-NL" dirty="0"/>
          </a:p>
          <a:p>
            <a:r>
              <a:rPr lang="nl-NL" dirty="0"/>
              <a:t>2007-2025</a:t>
            </a:r>
          </a:p>
          <a:p>
            <a:endParaRPr lang="nl-NL" b="0" dirty="0">
              <a:solidFill>
                <a:schemeClr val="tx1"/>
              </a:solidFill>
            </a:endParaRPr>
          </a:p>
          <a:p>
            <a:r>
              <a:rPr lang="nl-NL" b="0" u="sng" dirty="0">
                <a:solidFill>
                  <a:schemeClr val="tx1"/>
                </a:solidFill>
              </a:rPr>
              <a:t>Exclusie </a:t>
            </a:r>
          </a:p>
          <a:p>
            <a:pPr marL="457200" indent="-457200">
              <a:buFont typeface="Arial" panose="020B0604020202020204" pitchFamily="34" charset="0"/>
              <a:buChar char="•"/>
            </a:pPr>
            <a:r>
              <a:rPr lang="nl-NL" b="0" dirty="0">
                <a:solidFill>
                  <a:schemeClr val="tx1"/>
                </a:solidFill>
              </a:rPr>
              <a:t>Geen gestandaardiseerde definitie </a:t>
            </a:r>
          </a:p>
          <a:p>
            <a:pPr marL="457200" indent="-457200">
              <a:buFont typeface="Arial" panose="020B0604020202020204" pitchFamily="34" charset="0"/>
              <a:buChar char="•"/>
            </a:pPr>
            <a:r>
              <a:rPr lang="nl-NL" b="0" dirty="0">
                <a:solidFill>
                  <a:schemeClr val="tx1"/>
                </a:solidFill>
              </a:rPr>
              <a:t>&lt; 3 </a:t>
            </a:r>
            <a:r>
              <a:rPr lang="nl-NL" b="0" dirty="0" err="1">
                <a:solidFill>
                  <a:schemeClr val="tx1"/>
                </a:solidFill>
              </a:rPr>
              <a:t>mnd</a:t>
            </a:r>
            <a:r>
              <a:rPr lang="nl-NL" b="0" dirty="0">
                <a:solidFill>
                  <a:schemeClr val="tx1"/>
                </a:solidFill>
              </a:rPr>
              <a:t> FU  </a:t>
            </a:r>
          </a:p>
          <a:p>
            <a:pPr marL="457200" indent="-457200">
              <a:buFont typeface="Arial" panose="020B0604020202020204" pitchFamily="34" charset="0"/>
              <a:buChar char="•"/>
            </a:pPr>
            <a:r>
              <a:rPr lang="nl-NL" b="0" dirty="0">
                <a:solidFill>
                  <a:schemeClr val="tx1"/>
                </a:solidFill>
              </a:rPr>
              <a:t>Pre-existent nierproblemen</a:t>
            </a:r>
          </a:p>
          <a:p>
            <a:endParaRPr lang="nl-NL" b="0" dirty="0">
              <a:solidFill>
                <a:schemeClr val="tx1"/>
              </a:solidFill>
              <a:highlight>
                <a:srgbClr val="FFFF00"/>
              </a:highlight>
            </a:endParaRPr>
          </a:p>
          <a:p>
            <a:endParaRPr lang="nl-NL" b="0" dirty="0">
              <a:solidFill>
                <a:schemeClr val="tx1"/>
              </a:solidFill>
            </a:endParaRPr>
          </a:p>
          <a:p>
            <a:pPr marL="457200" indent="-457200">
              <a:buFont typeface="Arial" panose="020B0604020202020204" pitchFamily="34" charset="0"/>
              <a:buChar char="•"/>
            </a:pPr>
            <a:r>
              <a:rPr lang="nl-NL" b="0" dirty="0">
                <a:solidFill>
                  <a:schemeClr val="tx1"/>
                </a:solidFill>
              </a:rPr>
              <a:t>Totaal  39 studies, met 16 151 kinderen</a:t>
            </a:r>
          </a:p>
          <a:p>
            <a:pPr marL="457200" indent="-457200">
              <a:buFont typeface="Arial" panose="020B0604020202020204" pitchFamily="34" charset="0"/>
              <a:buChar char="•"/>
            </a:pPr>
            <a:endParaRPr lang="nl-NL" b="0" dirty="0">
              <a:solidFill>
                <a:schemeClr val="tx1"/>
              </a:solidFill>
            </a:endParaRPr>
          </a:p>
          <a:p>
            <a:endParaRPr lang="nl-NL" dirty="0"/>
          </a:p>
          <a:p>
            <a:endParaRPr lang="nl-NL" dirty="0"/>
          </a:p>
          <a:p>
            <a:endParaRPr lang="nl-NL" dirty="0"/>
          </a:p>
          <a:p>
            <a:endParaRPr lang="nl-NL" dirty="0"/>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58DB5649-5F83-F145-950B-6BC8E0DED63F}"/>
              </a:ext>
            </a:extLst>
          </p:cNvPr>
          <p:cNvSpPr>
            <a:spLocks noGrp="1"/>
          </p:cNvSpPr>
          <p:nvPr>
            <p:ph type="sldNum" sz="quarter" idx="12"/>
          </p:nvPr>
        </p:nvSpPr>
        <p:spPr/>
        <p:txBody>
          <a:bodyPr/>
          <a:lstStyle/>
          <a:p>
            <a:fld id="{5A195573-6125-40C3-AA0C-3AC6CFB9F86B}" type="slidenum">
              <a:rPr lang="en-US" smtClean="0"/>
              <a:pPr/>
              <a:t>5</a:t>
            </a:fld>
            <a:endParaRPr lang="en-US" dirty="0"/>
          </a:p>
        </p:txBody>
      </p:sp>
      <p:pic>
        <p:nvPicPr>
          <p:cNvPr id="6" name="Afbeelding 5">
            <a:extLst>
              <a:ext uri="{FF2B5EF4-FFF2-40B4-BE49-F238E27FC236}">
                <a16:creationId xmlns:a16="http://schemas.microsoft.com/office/drawing/2014/main" id="{FE7E5EFC-DEB1-333B-72A8-8BE2B78FDC87}"/>
              </a:ext>
            </a:extLst>
          </p:cNvPr>
          <p:cNvPicPr>
            <a:picLocks noChangeAspect="1"/>
          </p:cNvPicPr>
          <p:nvPr/>
        </p:nvPicPr>
        <p:blipFill>
          <a:blip r:embed="rId3"/>
          <a:stretch>
            <a:fillRect/>
          </a:stretch>
        </p:blipFill>
        <p:spPr>
          <a:xfrm>
            <a:off x="7336689" y="29277"/>
            <a:ext cx="4160755" cy="6715907"/>
          </a:xfrm>
          <a:prstGeom prst="rect">
            <a:avLst/>
          </a:prstGeom>
        </p:spPr>
      </p:pic>
    </p:spTree>
    <p:extLst>
      <p:ext uri="{BB962C8B-B14F-4D97-AF65-F5344CB8AC3E}">
        <p14:creationId xmlns:p14="http://schemas.microsoft.com/office/powerpoint/2010/main" val="94814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9E03F-C5DE-990D-6316-23FFE3788408}"/>
              </a:ext>
            </a:extLst>
          </p:cNvPr>
          <p:cNvSpPr>
            <a:spLocks noGrp="1"/>
          </p:cNvSpPr>
          <p:nvPr>
            <p:ph type="title"/>
          </p:nvPr>
        </p:nvSpPr>
        <p:spPr/>
        <p:txBody>
          <a:bodyPr/>
          <a:lstStyle/>
          <a:p>
            <a:r>
              <a:rPr lang="nl-NL" dirty="0"/>
              <a:t>Resultaten van studieselectie</a:t>
            </a:r>
          </a:p>
        </p:txBody>
      </p:sp>
      <p:sp>
        <p:nvSpPr>
          <p:cNvPr id="3" name="Tijdelijke aanduiding voor tekst 2">
            <a:extLst>
              <a:ext uri="{FF2B5EF4-FFF2-40B4-BE49-F238E27FC236}">
                <a16:creationId xmlns:a16="http://schemas.microsoft.com/office/drawing/2014/main" id="{CAB4DA54-1442-F338-E88D-E03FC4668A36}"/>
              </a:ext>
            </a:extLst>
          </p:cNvPr>
          <p:cNvSpPr>
            <a:spLocks noGrp="1"/>
          </p:cNvSpPr>
          <p:nvPr>
            <p:ph type="body" sz="quarter" idx="11"/>
          </p:nvPr>
        </p:nvSpPr>
        <p:spPr/>
        <p:txBody>
          <a:bodyPr/>
          <a:lstStyle/>
          <a:p>
            <a:endParaRPr lang="nl-NL" b="0" u="sng" dirty="0">
              <a:solidFill>
                <a:schemeClr val="tx1"/>
              </a:solidFill>
            </a:endParaRPr>
          </a:p>
          <a:p>
            <a:endParaRPr lang="nl-NL" b="0" u="sng" dirty="0">
              <a:solidFill>
                <a:schemeClr val="tx1"/>
              </a:solidFill>
            </a:endParaRPr>
          </a:p>
          <a:p>
            <a:endParaRPr lang="nl-NL" b="0" u="sng" dirty="0">
              <a:solidFill>
                <a:schemeClr val="tx1"/>
              </a:solidFill>
            </a:endParaRPr>
          </a:p>
          <a:p>
            <a:endParaRPr lang="nl-NL" b="0" u="sng" dirty="0">
              <a:solidFill>
                <a:schemeClr val="tx1"/>
              </a:solidFill>
            </a:endParaRPr>
          </a:p>
          <a:p>
            <a:endParaRPr lang="nl-NL" b="0" dirty="0">
              <a:solidFill>
                <a:schemeClr val="tx1"/>
              </a:solidFill>
            </a:endParaRPr>
          </a:p>
          <a:p>
            <a:endParaRPr lang="nl-NL" b="0" dirty="0">
              <a:solidFill>
                <a:schemeClr val="tx1"/>
              </a:solidFill>
            </a:endParaRPr>
          </a:p>
          <a:p>
            <a:endParaRPr lang="nl-NL" b="0" dirty="0">
              <a:solidFill>
                <a:schemeClr val="tx1"/>
              </a:solidFill>
            </a:endParaRPr>
          </a:p>
          <a:p>
            <a:pPr marL="457200" indent="-457200">
              <a:buFont typeface="Arial" panose="020B0604020202020204" pitchFamily="34" charset="0"/>
              <a:buChar char="•"/>
            </a:pPr>
            <a:endParaRPr lang="nl-NL" b="0" dirty="0">
              <a:solidFill>
                <a:schemeClr val="tx1"/>
              </a:solidFill>
            </a:endParaRPr>
          </a:p>
          <a:p>
            <a:pPr marL="457200" indent="-457200">
              <a:buFont typeface="Arial" panose="020B0604020202020204" pitchFamily="34" charset="0"/>
              <a:buChar char="•"/>
            </a:pPr>
            <a:r>
              <a:rPr lang="nl-NL" b="0" dirty="0">
                <a:solidFill>
                  <a:schemeClr val="tx1"/>
                </a:solidFill>
              </a:rPr>
              <a:t>Verschillende definities AKI </a:t>
            </a:r>
            <a:r>
              <a:rPr lang="nl-NL" sz="2000" b="0" i="1" dirty="0">
                <a:solidFill>
                  <a:schemeClr val="tx1"/>
                </a:solidFill>
              </a:rPr>
              <a:t>(KDIGO (72%), </a:t>
            </a:r>
            <a:r>
              <a:rPr lang="nl-NL" sz="2000" b="0" i="1" dirty="0" err="1">
                <a:solidFill>
                  <a:schemeClr val="tx1"/>
                </a:solidFill>
              </a:rPr>
              <a:t>pRIFLE</a:t>
            </a:r>
            <a:r>
              <a:rPr lang="nl-NL" sz="2000" b="0" i="1" dirty="0">
                <a:solidFill>
                  <a:schemeClr val="tx1"/>
                </a:solidFill>
              </a:rPr>
              <a:t>, AKIN) </a:t>
            </a:r>
          </a:p>
          <a:p>
            <a:pPr marL="457200" indent="-457200">
              <a:buFont typeface="Arial" panose="020B0604020202020204" pitchFamily="34" charset="0"/>
              <a:buChar char="•"/>
            </a:pPr>
            <a:r>
              <a:rPr lang="nl-NL" b="0" dirty="0">
                <a:solidFill>
                  <a:schemeClr val="tx1"/>
                </a:solidFill>
              </a:rPr>
              <a:t>Helft van de studies had een controle groep (23)</a:t>
            </a:r>
          </a:p>
          <a:p>
            <a:endParaRPr lang="nl-NL" dirty="0"/>
          </a:p>
        </p:txBody>
      </p:sp>
      <p:sp>
        <p:nvSpPr>
          <p:cNvPr id="4" name="Tijdelijke aanduiding voor dianummer 3">
            <a:extLst>
              <a:ext uri="{FF2B5EF4-FFF2-40B4-BE49-F238E27FC236}">
                <a16:creationId xmlns:a16="http://schemas.microsoft.com/office/drawing/2014/main" id="{4212ED56-09BE-E5F5-C70A-1227E393E7A6}"/>
              </a:ext>
            </a:extLst>
          </p:cNvPr>
          <p:cNvSpPr>
            <a:spLocks noGrp="1"/>
          </p:cNvSpPr>
          <p:nvPr>
            <p:ph type="sldNum" sz="quarter" idx="12"/>
          </p:nvPr>
        </p:nvSpPr>
        <p:spPr/>
        <p:txBody>
          <a:bodyPr/>
          <a:lstStyle/>
          <a:p>
            <a:fld id="{5A195573-6125-40C3-AA0C-3AC6CFB9F86B}" type="slidenum">
              <a:rPr lang="en-US" smtClean="0"/>
              <a:pPr/>
              <a:t>6</a:t>
            </a:fld>
            <a:endParaRPr lang="en-US" dirty="0"/>
          </a:p>
        </p:txBody>
      </p:sp>
      <p:pic>
        <p:nvPicPr>
          <p:cNvPr id="5" name="Afbeelding 4">
            <a:extLst>
              <a:ext uri="{FF2B5EF4-FFF2-40B4-BE49-F238E27FC236}">
                <a16:creationId xmlns:a16="http://schemas.microsoft.com/office/drawing/2014/main" id="{6BFD5460-B689-5213-03CD-F07C6372C690}"/>
              </a:ext>
            </a:extLst>
          </p:cNvPr>
          <p:cNvPicPr>
            <a:picLocks noChangeAspect="1"/>
          </p:cNvPicPr>
          <p:nvPr/>
        </p:nvPicPr>
        <p:blipFill>
          <a:blip r:embed="rId3"/>
          <a:srcRect t="91500" r="32566" b="2439"/>
          <a:stretch>
            <a:fillRect/>
          </a:stretch>
        </p:blipFill>
        <p:spPr>
          <a:xfrm>
            <a:off x="273049" y="1826329"/>
            <a:ext cx="4298951" cy="623614"/>
          </a:xfrm>
          <a:prstGeom prst="rect">
            <a:avLst/>
          </a:prstGeom>
        </p:spPr>
      </p:pic>
      <p:cxnSp>
        <p:nvCxnSpPr>
          <p:cNvPr id="7" name="Rechte verbindingslijn met pijl 6">
            <a:extLst>
              <a:ext uri="{FF2B5EF4-FFF2-40B4-BE49-F238E27FC236}">
                <a16:creationId xmlns:a16="http://schemas.microsoft.com/office/drawing/2014/main" id="{61CDF467-4378-4F7B-A9AD-F6266435FEB0}"/>
              </a:ext>
            </a:extLst>
          </p:cNvPr>
          <p:cNvCxnSpPr>
            <a:stCxn id="5" idx="3"/>
          </p:cNvCxnSpPr>
          <p:nvPr/>
        </p:nvCxnSpPr>
        <p:spPr>
          <a:xfrm>
            <a:off x="4572000" y="2138136"/>
            <a:ext cx="1685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EBF615F9-ED42-A0A9-D077-F018A8F0FB2F}"/>
              </a:ext>
            </a:extLst>
          </p:cNvPr>
          <p:cNvSpPr txBox="1"/>
          <p:nvPr/>
        </p:nvSpPr>
        <p:spPr>
          <a:xfrm>
            <a:off x="6883400" y="1260973"/>
            <a:ext cx="315595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u="sng" dirty="0" err="1">
                <a:solidFill>
                  <a:schemeClr val="tx1"/>
                </a:solidFill>
              </a:rPr>
              <a:t>Subgroepanalyse</a:t>
            </a:r>
            <a:r>
              <a:rPr lang="nl-NL" u="sng" dirty="0">
                <a:solidFill>
                  <a:schemeClr val="tx1"/>
                </a:solidFill>
              </a:rPr>
              <a:t>, cohort types: </a:t>
            </a:r>
          </a:p>
          <a:p>
            <a:endParaRPr lang="nl-NL" u="sng" dirty="0">
              <a:solidFill>
                <a:schemeClr val="tx1"/>
              </a:solidFill>
            </a:endParaRPr>
          </a:p>
          <a:p>
            <a:r>
              <a:rPr lang="nl-NL" dirty="0">
                <a:solidFill>
                  <a:srgbClr val="92D050"/>
                </a:solidFill>
              </a:rPr>
              <a:t>14 PICU </a:t>
            </a:r>
          </a:p>
          <a:p>
            <a:r>
              <a:rPr lang="nl-NL" dirty="0">
                <a:solidFill>
                  <a:srgbClr val="92D050"/>
                </a:solidFill>
              </a:rPr>
              <a:t>7 na cardiale chirurgie </a:t>
            </a:r>
          </a:p>
          <a:p>
            <a:endParaRPr lang="nl-NL" dirty="0"/>
          </a:p>
          <a:p>
            <a:r>
              <a:rPr lang="nl-NL" dirty="0">
                <a:solidFill>
                  <a:schemeClr val="bg2"/>
                </a:solidFill>
              </a:rPr>
              <a:t>10 mixed setting</a:t>
            </a:r>
          </a:p>
          <a:p>
            <a:endParaRPr lang="nl-NL" dirty="0"/>
          </a:p>
          <a:p>
            <a:r>
              <a:rPr lang="nl-NL" dirty="0">
                <a:solidFill>
                  <a:srgbClr val="FF0000"/>
                </a:solidFill>
              </a:rPr>
              <a:t>8 neonatale AKI </a:t>
            </a:r>
            <a:endParaRPr lang="nl-NL" dirty="0"/>
          </a:p>
        </p:txBody>
      </p:sp>
    </p:spTree>
    <p:extLst>
      <p:ext uri="{BB962C8B-B14F-4D97-AF65-F5344CB8AC3E}">
        <p14:creationId xmlns:p14="http://schemas.microsoft.com/office/powerpoint/2010/main" val="347655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A07F0-B236-B07E-1317-4B8A8D4921E8}"/>
              </a:ext>
            </a:extLst>
          </p:cNvPr>
          <p:cNvSpPr>
            <a:spLocks noGrp="1"/>
          </p:cNvSpPr>
          <p:nvPr>
            <p:ph type="title"/>
          </p:nvPr>
        </p:nvSpPr>
        <p:spPr/>
        <p:txBody>
          <a:bodyPr/>
          <a:lstStyle/>
          <a:p>
            <a:r>
              <a:rPr lang="nl-NL" dirty="0" err="1"/>
              <a:t>Defintie</a:t>
            </a:r>
            <a:endParaRPr lang="nl-NL" dirty="0"/>
          </a:p>
        </p:txBody>
      </p:sp>
      <p:sp>
        <p:nvSpPr>
          <p:cNvPr id="3" name="Tijdelijke aanduiding voor tekst 2">
            <a:extLst>
              <a:ext uri="{FF2B5EF4-FFF2-40B4-BE49-F238E27FC236}">
                <a16:creationId xmlns:a16="http://schemas.microsoft.com/office/drawing/2014/main" id="{DDA7B658-0D92-1160-C80F-258859947432}"/>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3C7B356A-4C39-4948-2C92-3218A087D1C4}"/>
              </a:ext>
            </a:extLst>
          </p:cNvPr>
          <p:cNvSpPr>
            <a:spLocks noGrp="1"/>
          </p:cNvSpPr>
          <p:nvPr>
            <p:ph type="sldNum" sz="quarter" idx="12"/>
          </p:nvPr>
        </p:nvSpPr>
        <p:spPr/>
        <p:txBody>
          <a:bodyPr/>
          <a:lstStyle/>
          <a:p>
            <a:fld id="{5A195573-6125-40C3-AA0C-3AC6CFB9F86B}" type="slidenum">
              <a:rPr lang="en-US" smtClean="0"/>
              <a:pPr/>
              <a:t>7</a:t>
            </a:fld>
            <a:endParaRPr lang="en-US" dirty="0"/>
          </a:p>
        </p:txBody>
      </p:sp>
      <p:pic>
        <p:nvPicPr>
          <p:cNvPr id="6" name="Afbeelding 5">
            <a:extLst>
              <a:ext uri="{FF2B5EF4-FFF2-40B4-BE49-F238E27FC236}">
                <a16:creationId xmlns:a16="http://schemas.microsoft.com/office/drawing/2014/main" id="{94D5D1A5-3DD2-0CF1-B9BB-4895D9A49750}"/>
              </a:ext>
            </a:extLst>
          </p:cNvPr>
          <p:cNvPicPr>
            <a:picLocks noChangeAspect="1"/>
          </p:cNvPicPr>
          <p:nvPr/>
        </p:nvPicPr>
        <p:blipFill>
          <a:blip r:embed="rId2"/>
          <a:stretch>
            <a:fillRect/>
          </a:stretch>
        </p:blipFill>
        <p:spPr>
          <a:xfrm>
            <a:off x="3809796" y="0"/>
            <a:ext cx="5867807" cy="6858000"/>
          </a:xfrm>
          <a:prstGeom prst="rect">
            <a:avLst/>
          </a:prstGeom>
        </p:spPr>
      </p:pic>
    </p:spTree>
    <p:extLst>
      <p:ext uri="{BB962C8B-B14F-4D97-AF65-F5344CB8AC3E}">
        <p14:creationId xmlns:p14="http://schemas.microsoft.com/office/powerpoint/2010/main" val="329022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FB835-3B70-FFD8-4DBA-E950B042ED69}"/>
              </a:ext>
            </a:extLst>
          </p:cNvPr>
          <p:cNvSpPr>
            <a:spLocks noGrp="1"/>
          </p:cNvSpPr>
          <p:nvPr>
            <p:ph type="title"/>
          </p:nvPr>
        </p:nvSpPr>
        <p:spPr/>
        <p:txBody>
          <a:bodyPr/>
          <a:lstStyle/>
          <a:p>
            <a:r>
              <a:rPr lang="nl-NL" dirty="0"/>
              <a:t>Resultaten van studieselectie</a:t>
            </a:r>
          </a:p>
        </p:txBody>
      </p:sp>
      <p:sp>
        <p:nvSpPr>
          <p:cNvPr id="3" name="Tijdelijke aanduiding voor tekst 2">
            <a:extLst>
              <a:ext uri="{FF2B5EF4-FFF2-40B4-BE49-F238E27FC236}">
                <a16:creationId xmlns:a16="http://schemas.microsoft.com/office/drawing/2014/main" id="{0E6A6F88-966F-9A39-A088-6D928727DFB1}"/>
              </a:ext>
            </a:extLst>
          </p:cNvPr>
          <p:cNvSpPr>
            <a:spLocks noGrp="1"/>
          </p:cNvSpPr>
          <p:nvPr>
            <p:ph type="body" sz="quarter" idx="11"/>
          </p:nvPr>
        </p:nvSpPr>
        <p:spPr/>
        <p:txBody>
          <a:bodyPr/>
          <a:lstStyle/>
          <a:p>
            <a:r>
              <a:rPr lang="nl-NL" dirty="0"/>
              <a:t>Grote tabel</a:t>
            </a:r>
          </a:p>
        </p:txBody>
      </p:sp>
      <p:sp>
        <p:nvSpPr>
          <p:cNvPr id="4" name="Tijdelijke aanduiding voor dianummer 3">
            <a:extLst>
              <a:ext uri="{FF2B5EF4-FFF2-40B4-BE49-F238E27FC236}">
                <a16:creationId xmlns:a16="http://schemas.microsoft.com/office/drawing/2014/main" id="{5D9E70CE-E0D9-562D-1322-728A50E8051D}"/>
              </a:ext>
            </a:extLst>
          </p:cNvPr>
          <p:cNvSpPr>
            <a:spLocks noGrp="1"/>
          </p:cNvSpPr>
          <p:nvPr>
            <p:ph type="sldNum" sz="quarter" idx="12"/>
          </p:nvPr>
        </p:nvSpPr>
        <p:spPr/>
        <p:txBody>
          <a:bodyPr/>
          <a:lstStyle/>
          <a:p>
            <a:fld id="{5A195573-6125-40C3-AA0C-3AC6CFB9F86B}" type="slidenum">
              <a:rPr lang="en-US" smtClean="0"/>
              <a:pPr/>
              <a:t>8</a:t>
            </a:fld>
            <a:endParaRPr lang="en-US" dirty="0"/>
          </a:p>
        </p:txBody>
      </p:sp>
    </p:spTree>
    <p:extLst>
      <p:ext uri="{BB962C8B-B14F-4D97-AF65-F5344CB8AC3E}">
        <p14:creationId xmlns:p14="http://schemas.microsoft.com/office/powerpoint/2010/main" val="76175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DD6D7-4FD5-DF5B-6E26-DD107C19DFEA}"/>
              </a:ext>
            </a:extLst>
          </p:cNvPr>
          <p:cNvSpPr>
            <a:spLocks noGrp="1"/>
          </p:cNvSpPr>
          <p:nvPr>
            <p:ph type="title"/>
          </p:nvPr>
        </p:nvSpPr>
        <p:spPr/>
        <p:txBody>
          <a:bodyPr/>
          <a:lstStyle/>
          <a:p>
            <a:r>
              <a:rPr lang="nl-NL" dirty="0"/>
              <a:t>Resultaten- opbouw </a:t>
            </a:r>
          </a:p>
        </p:txBody>
      </p:sp>
      <p:sp>
        <p:nvSpPr>
          <p:cNvPr id="4" name="Tijdelijke aanduiding voor dianummer 3">
            <a:extLst>
              <a:ext uri="{FF2B5EF4-FFF2-40B4-BE49-F238E27FC236}">
                <a16:creationId xmlns:a16="http://schemas.microsoft.com/office/drawing/2014/main" id="{782ADD59-2F8D-ED34-4972-249637FF7094}"/>
              </a:ext>
            </a:extLst>
          </p:cNvPr>
          <p:cNvSpPr>
            <a:spLocks noGrp="1"/>
          </p:cNvSpPr>
          <p:nvPr>
            <p:ph type="sldNum" sz="quarter" idx="12"/>
          </p:nvPr>
        </p:nvSpPr>
        <p:spPr/>
        <p:txBody>
          <a:bodyPr/>
          <a:lstStyle/>
          <a:p>
            <a:fld id="{5A195573-6125-40C3-AA0C-3AC6CFB9F86B}" type="slidenum">
              <a:rPr lang="en-US" smtClean="0"/>
              <a:pPr/>
              <a:t>9</a:t>
            </a:fld>
            <a:endParaRPr lang="en-US" dirty="0"/>
          </a:p>
        </p:txBody>
      </p:sp>
      <p:sp>
        <p:nvSpPr>
          <p:cNvPr id="7" name="Rechthoek 6">
            <a:extLst>
              <a:ext uri="{FF2B5EF4-FFF2-40B4-BE49-F238E27FC236}">
                <a16:creationId xmlns:a16="http://schemas.microsoft.com/office/drawing/2014/main" id="{ED3EF898-8ECE-0A43-9E2F-DC4FBE953485}"/>
              </a:ext>
            </a:extLst>
          </p:cNvPr>
          <p:cNvSpPr/>
          <p:nvPr/>
        </p:nvSpPr>
        <p:spPr>
          <a:xfrm>
            <a:off x="529207" y="2432304"/>
            <a:ext cx="2468880" cy="1536192"/>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6000" dirty="0"/>
              <a:t>CKD</a:t>
            </a:r>
          </a:p>
        </p:txBody>
      </p:sp>
      <p:sp>
        <p:nvSpPr>
          <p:cNvPr id="8" name="Rechthoek 7">
            <a:extLst>
              <a:ext uri="{FF2B5EF4-FFF2-40B4-BE49-F238E27FC236}">
                <a16:creationId xmlns:a16="http://schemas.microsoft.com/office/drawing/2014/main" id="{B89246C3-EDC9-9E91-6C06-0D35707410C5}"/>
              </a:ext>
            </a:extLst>
          </p:cNvPr>
          <p:cNvSpPr/>
          <p:nvPr/>
        </p:nvSpPr>
        <p:spPr>
          <a:xfrm>
            <a:off x="3387470" y="2432304"/>
            <a:ext cx="2468880" cy="1536192"/>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000" dirty="0"/>
              <a:t>Mortaliteit</a:t>
            </a:r>
          </a:p>
        </p:txBody>
      </p:sp>
      <p:sp>
        <p:nvSpPr>
          <p:cNvPr id="9" name="Rechthoek 8">
            <a:extLst>
              <a:ext uri="{FF2B5EF4-FFF2-40B4-BE49-F238E27FC236}">
                <a16:creationId xmlns:a16="http://schemas.microsoft.com/office/drawing/2014/main" id="{A8D68C1F-D5EF-7AB7-284A-7A959E4E8179}"/>
              </a:ext>
            </a:extLst>
          </p:cNvPr>
          <p:cNvSpPr/>
          <p:nvPr/>
        </p:nvSpPr>
        <p:spPr>
          <a:xfrm>
            <a:off x="6245733" y="2432304"/>
            <a:ext cx="2468880" cy="1536192"/>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900" dirty="0" err="1"/>
              <a:t>Proteinurie</a:t>
            </a:r>
            <a:endParaRPr lang="nl-NL" sz="3900" dirty="0"/>
          </a:p>
        </p:txBody>
      </p:sp>
      <p:sp>
        <p:nvSpPr>
          <p:cNvPr id="10" name="Rechthoek 9">
            <a:extLst>
              <a:ext uri="{FF2B5EF4-FFF2-40B4-BE49-F238E27FC236}">
                <a16:creationId xmlns:a16="http://schemas.microsoft.com/office/drawing/2014/main" id="{8F444687-0F59-A952-C764-D5288C30CE5B}"/>
              </a:ext>
            </a:extLst>
          </p:cNvPr>
          <p:cNvSpPr/>
          <p:nvPr/>
        </p:nvSpPr>
        <p:spPr>
          <a:xfrm>
            <a:off x="9103996" y="2432304"/>
            <a:ext cx="2764915" cy="1536192"/>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700" dirty="0"/>
              <a:t>Hypertensie</a:t>
            </a:r>
          </a:p>
        </p:txBody>
      </p:sp>
      <p:sp>
        <p:nvSpPr>
          <p:cNvPr id="3" name="Rechteraccolade 2">
            <a:extLst>
              <a:ext uri="{FF2B5EF4-FFF2-40B4-BE49-F238E27FC236}">
                <a16:creationId xmlns:a16="http://schemas.microsoft.com/office/drawing/2014/main" id="{D0957C87-CF65-80FB-0D5E-62ED7836F5B7}"/>
              </a:ext>
            </a:extLst>
          </p:cNvPr>
          <p:cNvSpPr/>
          <p:nvPr/>
        </p:nvSpPr>
        <p:spPr>
          <a:xfrm rot="5400000">
            <a:off x="5492788" y="203046"/>
            <a:ext cx="1228647" cy="89333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Tekstvak 4">
            <a:extLst>
              <a:ext uri="{FF2B5EF4-FFF2-40B4-BE49-F238E27FC236}">
                <a16:creationId xmlns:a16="http://schemas.microsoft.com/office/drawing/2014/main" id="{99A44E98-B420-182A-D598-068659A4A1E3}"/>
              </a:ext>
            </a:extLst>
          </p:cNvPr>
          <p:cNvSpPr txBox="1"/>
          <p:nvPr/>
        </p:nvSpPr>
        <p:spPr>
          <a:xfrm>
            <a:off x="3562350" y="5600700"/>
            <a:ext cx="6038850" cy="369332"/>
          </a:xfrm>
          <a:prstGeom prst="rect">
            <a:avLst/>
          </a:prstGeom>
          <a:noFill/>
        </p:spPr>
        <p:txBody>
          <a:bodyPr wrap="square" rtlCol="0">
            <a:spAutoFit/>
          </a:bodyPr>
          <a:lstStyle/>
          <a:p>
            <a:r>
              <a:rPr lang="nl-NL" dirty="0"/>
              <a:t>Overzichtstabel met beoordeling kwaliteit &amp; eindresultaat</a:t>
            </a:r>
          </a:p>
        </p:txBody>
      </p:sp>
    </p:spTree>
    <p:extLst>
      <p:ext uri="{BB962C8B-B14F-4D97-AF65-F5344CB8AC3E}">
        <p14:creationId xmlns:p14="http://schemas.microsoft.com/office/powerpoint/2010/main" val="3740654744"/>
      </p:ext>
    </p:extLst>
  </p:cSld>
  <p:clrMapOvr>
    <a:masterClrMapping/>
  </p:clrMapOvr>
</p:sld>
</file>

<file path=ppt/theme/theme1.xml><?xml version="1.0" encoding="utf-8"?>
<a:theme xmlns:a="http://schemas.openxmlformats.org/drawingml/2006/main" name="UMC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UMC_PowerPoint_NL_Sjabloon.potx" id="{5C694883-5020-4F30-8E49-104A9D7DC58F}" vid="{911BF376-E2D7-4A96-BD06-ABB54AA81F2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oort xmlns="89aea979-43f2-4ab5-8ba8-17f63ec5fcaf">
      <Value>Geen</Value>
    </Soort>
    <Documentsoort xmlns="89aea979-43f2-4ab5-8ba8-17f63ec5fcaf">Geen</Documentsoort>
    <TaxCatchAll xmlns="3c082638-6ca5-4058-b12e-3d2c2a79b97b" xsi:nil="true"/>
    <lcf76f155ced4ddcb4097134ff3c332f xmlns="89aea979-43f2-4ab5-8ba8-17f63ec5fcaf">
      <Terms xmlns="http://schemas.microsoft.com/office/infopath/2007/PartnerControls"/>
    </lcf76f155ced4ddcb4097134ff3c332f>
    <_Flow_SignoffStatus xmlns="89aea979-43f2-4ab5-8ba8-17f63ec5fca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AC6CF7797E8B479716640825CCD0BE" ma:contentTypeVersion="21" ma:contentTypeDescription="Een nieuw document maken." ma:contentTypeScope="" ma:versionID="37a4d5f2c686888dd1faedc4ebc39bc5">
  <xsd:schema xmlns:xsd="http://www.w3.org/2001/XMLSchema" xmlns:xs="http://www.w3.org/2001/XMLSchema" xmlns:p="http://schemas.microsoft.com/office/2006/metadata/properties" xmlns:ns2="89aea979-43f2-4ab5-8ba8-17f63ec5fcaf" xmlns:ns3="3c082638-6ca5-4058-b12e-3d2c2a79b97b" targetNamespace="http://schemas.microsoft.com/office/2006/metadata/properties" ma:root="true" ma:fieldsID="ea7dfec76dda5124487953375ca57af6" ns2:_="" ns3:_="">
    <xsd:import namespace="89aea979-43f2-4ab5-8ba8-17f63ec5fcaf"/>
    <xsd:import namespace="3c082638-6ca5-4058-b12e-3d2c2a79b9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LengthInSeconds" minOccurs="0"/>
                <xsd:element ref="ns2:Soort" minOccurs="0"/>
                <xsd:element ref="ns2:Documentsoort" minOccurs="0"/>
                <xsd:element ref="ns2:lcf76f155ced4ddcb4097134ff3c332f" minOccurs="0"/>
                <xsd:element ref="ns3:TaxCatchAll" minOccurs="0"/>
                <xsd:element ref="ns2:MediaServiceLocation"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aea979-43f2-4ab5-8ba8-17f63ec5fc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Soort" ma:index="20" nillable="true" ma:displayName="Soort" ma:default="Geen" ma:description="Soort document" ma:internalName="Soort">
      <xsd:complexType>
        <xsd:complexContent>
          <xsd:extension base="dms:MultiChoice">
            <xsd:sequence>
              <xsd:element name="Value" maxOccurs="unbounded" minOccurs="0" nillable="true">
                <xsd:simpleType>
                  <xsd:restriction base="dms:Choice">
                    <xsd:enumeration value="Geen"/>
                    <xsd:enumeration value="Werkinstructie"/>
                    <xsd:enumeration value="Kennisitem"/>
                    <xsd:enumeration value="Handleidingen"/>
                  </xsd:restriction>
                </xsd:simpleType>
              </xsd:element>
            </xsd:sequence>
          </xsd:extension>
        </xsd:complexContent>
      </xsd:complexType>
    </xsd:element>
    <xsd:element name="Documentsoort" ma:index="21" nillable="true" ma:displayName="Documentsoort" ma:default="Geen" ma:format="Dropdown" ma:internalName="Documentsoort">
      <xsd:simpleType>
        <xsd:restriction base="dms:Choice">
          <xsd:enumeration value="Geen"/>
          <xsd:enumeration value="Projectdocumentatie"/>
          <xsd:enumeration value="Videoplatform UU"/>
          <xsd:enumeration value="Hardware onderwijsruimten"/>
          <xsd:enumeration value="Videoplatform UMCU"/>
          <xsd:enumeration value="Huidige situatie"/>
          <xsd:enumeration value="Wegwijzer documenten"/>
        </xsd:restrictio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96e3adb-1be4-4cd5-a252-20b6c0e6b225"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_Flow_SignoffStatus" ma:index="27" nillable="true" ma:displayName="Afmeldingsstatus" ma:internalName="Afmeldingsstatus">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082638-6ca5-4058-b12e-3d2c2a79b97b"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aa2d2ea3-af84-4599-b621-8aed28a5c423}" ma:internalName="TaxCatchAll" ma:showField="CatchAllData" ma:web="3c082638-6ca5-4058-b12e-3d2c2a79b9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26B570-B4E7-4789-A4C5-AD6B64A94DAD}">
  <ds:schemaRefs>
    <ds:schemaRef ds:uri="http://schemas.microsoft.com/sharepoint/v3/contenttype/forms"/>
  </ds:schemaRefs>
</ds:datastoreItem>
</file>

<file path=customXml/itemProps2.xml><?xml version="1.0" encoding="utf-8"?>
<ds:datastoreItem xmlns:ds="http://schemas.openxmlformats.org/officeDocument/2006/customXml" ds:itemID="{EB6DA755-46AF-4A3A-95D9-F933DCE763AB}">
  <ds:schemaRefs>
    <ds:schemaRef ds:uri="http://purl.org/dc/elements/1.1/"/>
    <ds:schemaRef ds:uri="3c082638-6ca5-4058-b12e-3d2c2a79b97b"/>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89aea979-43f2-4ab5-8ba8-17f63ec5fcaf"/>
    <ds:schemaRef ds:uri="http://purl.org/dc/dcmitype/"/>
  </ds:schemaRefs>
</ds:datastoreItem>
</file>

<file path=customXml/itemProps3.xml><?xml version="1.0" encoding="utf-8"?>
<ds:datastoreItem xmlns:ds="http://schemas.openxmlformats.org/officeDocument/2006/customXml" ds:itemID="{85E07BB0-BC7F-4849-812F-ED3523281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aea979-43f2-4ab5-8ba8-17f63ec5fcaf"/>
    <ds:schemaRef ds:uri="3c082638-6ca5-4058-b12e-3d2c2a79b9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UMC_PowerPoint_NL_Sjabloon</Template>
  <TotalTime>265</TotalTime>
  <Words>1478</Words>
  <Application>Microsoft Office PowerPoint</Application>
  <PresentationFormat>Breedbeeld</PresentationFormat>
  <Paragraphs>263</Paragraphs>
  <Slides>22</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Open Sans</vt:lpstr>
      <vt:lpstr>Wingdings</vt:lpstr>
      <vt:lpstr>UMC PowerPoint NL</vt:lpstr>
      <vt:lpstr>CAT PICU </vt:lpstr>
      <vt:lpstr>Waarom? </vt:lpstr>
      <vt:lpstr>Waarom? </vt:lpstr>
      <vt:lpstr>Artikel</vt:lpstr>
      <vt:lpstr>Methode </vt:lpstr>
      <vt:lpstr>Resultaten van studieselectie</vt:lpstr>
      <vt:lpstr>Defintie</vt:lpstr>
      <vt:lpstr>Resultaten van studieselectie</vt:lpstr>
      <vt:lpstr>Resultaten- opbouw </vt:lpstr>
      <vt:lpstr>PowerPoint-presentatie</vt:lpstr>
      <vt:lpstr>Resultaten – CKD (28)  </vt:lpstr>
      <vt:lpstr>Resultaten - CKD</vt:lpstr>
      <vt:lpstr>PowerPoint-presentatie</vt:lpstr>
      <vt:lpstr>Resultaten – All cause mortality  </vt:lpstr>
      <vt:lpstr>Resultaten – Proteinurie</vt:lpstr>
      <vt:lpstr>Resultaten – Hypertensie</vt:lpstr>
      <vt:lpstr>Conclusie</vt:lpstr>
      <vt:lpstr>Discussie</vt:lpstr>
      <vt:lpstr>Discussie</vt:lpstr>
      <vt:lpstr>Limitaties</vt:lpstr>
      <vt:lpstr>Kracht</vt:lpstr>
      <vt:lpstr>Klinische implicaties</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Schutte, F.N.S. (Frederique)</dc:creator>
  <cp:lastModifiedBy>Wilde, J. de (Joke)</cp:lastModifiedBy>
  <cp:revision>8</cp:revision>
  <dcterms:created xsi:type="dcterms:W3CDTF">2021-04-21T10:17:44Z</dcterms:created>
  <dcterms:modified xsi:type="dcterms:W3CDTF">2026-06-16T12:34:33Z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0x01010067AC6CF7797E8B479716640825CCD0BE</vt:lpwstr>
  </property>
</Properties>
</file>