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4"/>
  </p:notesMasterIdLst>
  <p:handoutMasterIdLst>
    <p:handoutMasterId r:id="rId25"/>
  </p:handoutMasterIdLst>
  <p:sldIdLst>
    <p:sldId id="257" r:id="rId6"/>
    <p:sldId id="258" r:id="rId7"/>
    <p:sldId id="259" r:id="rId8"/>
    <p:sldId id="266" r:id="rId9"/>
    <p:sldId id="278" r:id="rId10"/>
    <p:sldId id="256" r:id="rId11"/>
    <p:sldId id="261" r:id="rId12"/>
    <p:sldId id="262" r:id="rId13"/>
    <p:sldId id="265" r:id="rId14"/>
    <p:sldId id="281" r:id="rId15"/>
    <p:sldId id="282" r:id="rId16"/>
    <p:sldId id="272" r:id="rId17"/>
    <p:sldId id="270" r:id="rId18"/>
    <p:sldId id="284" r:id="rId19"/>
    <p:sldId id="263" r:id="rId20"/>
    <p:sldId id="264" r:id="rId21"/>
    <p:sldId id="277" r:id="rId22"/>
    <p:sldId id="28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 id="2" name="Marlous van Rossum-Willems" initials="MvRW" lastIdx="23" clrIdx="1">
    <p:extLst>
      <p:ext uri="{19B8F6BF-5375-455C-9EA6-DF929625EA0E}">
        <p15:presenceInfo xmlns:p15="http://schemas.microsoft.com/office/powerpoint/2012/main" userId="S::marlous@dietweebv.onmicrosoft.com::744de9d7-985c-47d3-ae2a-929b9bd79483" providerId="AD"/>
      </p:ext>
    </p:extLst>
  </p:cmAuthor>
  <p:cmAuthor id="3" name="CAV.nl" initials="CAV" lastIdx="27" clrIdx="2">
    <p:extLst>
      <p:ext uri="{19B8F6BF-5375-455C-9EA6-DF929625EA0E}">
        <p15:presenceInfo xmlns:p15="http://schemas.microsoft.com/office/powerpoint/2012/main" userId="CAV.n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4F3"/>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8F488-2F24-45C1-B61E-3C9E1382E8FB}" v="1" dt="2026-06-08T11:46:46.816"/>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90287" autoAdjust="0"/>
  </p:normalViewPr>
  <p:slideViewPr>
    <p:cSldViewPr snapToGrid="0">
      <p:cViewPr varScale="1">
        <p:scale>
          <a:sx n="112" d="100"/>
          <a:sy n="112" d="100"/>
        </p:scale>
        <p:origin x="420" y="108"/>
      </p:cViewPr>
      <p:guideLst/>
    </p:cSldViewPr>
  </p:slideViewPr>
  <p:outlineViewPr>
    <p:cViewPr>
      <p:scale>
        <a:sx n="33" d="100"/>
        <a:sy n="33" d="100"/>
      </p:scale>
      <p:origin x="0" y="-1212"/>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88" d="100"/>
          <a:sy n="88" d="100"/>
        </p:scale>
        <p:origin x="412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B8308-0B5F-4FD1-A22C-64E03B019B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CB20AD31-8954-4DA8-B0A3-0046B0627A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CF39EF-5AB7-4014-9F5F-EB58495B10D6}" type="datetimeFigureOut">
              <a:rPr lang="nl-NL" smtClean="0"/>
              <a:t>1-7-2026</a:t>
            </a:fld>
            <a:endParaRPr lang="nl-NL"/>
          </a:p>
        </p:txBody>
      </p:sp>
      <p:sp>
        <p:nvSpPr>
          <p:cNvPr id="4" name="Footer Placeholder 3">
            <a:extLst>
              <a:ext uri="{FF2B5EF4-FFF2-40B4-BE49-F238E27FC236}">
                <a16:creationId xmlns:a16="http://schemas.microsoft.com/office/drawing/2014/main" id="{C02A9E75-6852-4F54-A1DD-1CC8035FBB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783D0F4D-BC9C-41E7-9255-73E652E68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7A0ECC-5D03-407C-A91C-F8B708F00133}" type="slidenum">
              <a:rPr lang="nl-NL" smtClean="0"/>
              <a:t>‹nr.›</a:t>
            </a:fld>
            <a:endParaRPr lang="nl-NL"/>
          </a:p>
        </p:txBody>
      </p:sp>
    </p:spTree>
    <p:extLst>
      <p:ext uri="{BB962C8B-B14F-4D97-AF65-F5344CB8AC3E}">
        <p14:creationId xmlns:p14="http://schemas.microsoft.com/office/powerpoint/2010/main" val="108959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5E2B4-F42D-47E2-B7F2-6C135D6BFAE9}" type="datetimeFigureOut">
              <a:rPr lang="nl-NL" smtClean="0"/>
              <a:t>1-7-2026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4705B-BA61-44C3-B827-071B55B257D1}" type="slidenum">
              <a:rPr lang="nl-NL" smtClean="0"/>
              <a:t>‹nr.›</a:t>
            </a:fld>
            <a:endParaRPr lang="nl-NL"/>
          </a:p>
        </p:txBody>
      </p:sp>
    </p:spTree>
    <p:extLst>
      <p:ext uri="{BB962C8B-B14F-4D97-AF65-F5344CB8AC3E}">
        <p14:creationId xmlns:p14="http://schemas.microsoft.com/office/powerpoint/2010/main" val="335545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Remimazolam</a:t>
            </a:r>
            <a:r>
              <a:rPr lang="en-US" sz="1200" b="0" i="0" kern="1200" dirty="0">
                <a:solidFill>
                  <a:schemeClr val="tx1"/>
                </a:solidFill>
                <a:effectLst/>
                <a:latin typeface="+mn-lt"/>
                <a:ea typeface="+mn-ea"/>
                <a:cs typeface="+mn-cs"/>
              </a:rPr>
              <a:t> activates </a:t>
            </a:r>
            <a:r>
              <a:rPr lang="en-US" sz="1200" b="0" i="0" kern="1200" dirty="0" err="1">
                <a:solidFill>
                  <a:schemeClr val="tx1"/>
                </a:solidFill>
                <a:effectLst/>
                <a:latin typeface="+mn-lt"/>
                <a:ea typeface="+mn-ea"/>
                <a:cs typeface="+mn-cs"/>
              </a:rPr>
              <a:t>GABAa</a:t>
            </a:r>
            <a:r>
              <a:rPr lang="en-US" sz="1200" b="0" i="0" kern="1200" dirty="0">
                <a:solidFill>
                  <a:schemeClr val="tx1"/>
                </a:solidFill>
                <a:effectLst/>
                <a:latin typeface="+mn-lt"/>
                <a:ea typeface="+mn-ea"/>
                <a:cs typeface="+mn-cs"/>
              </a:rPr>
              <a:t> receptors (opening chloride </a:t>
            </a:r>
            <a:r>
              <a:rPr lang="en-US" sz="1200" b="0" i="0" kern="1200" dirty="0" err="1">
                <a:solidFill>
                  <a:schemeClr val="tx1"/>
                </a:solidFill>
                <a:effectLst/>
                <a:latin typeface="+mn-lt"/>
                <a:ea typeface="+mn-ea"/>
                <a:cs typeface="+mn-cs"/>
              </a:rPr>
              <a:t>kanalen</a:t>
            </a:r>
            <a:r>
              <a:rPr lang="en-US" sz="1200" b="0" i="0" kern="1200" dirty="0">
                <a:solidFill>
                  <a:schemeClr val="tx1"/>
                </a:solidFill>
                <a:effectLst/>
                <a:latin typeface="+mn-lt"/>
                <a:ea typeface="+mn-ea"/>
                <a:cs typeface="+mn-cs"/>
              </a:rPr>
              <a:t>) and reduces the excitability of the nervous system. A schematic representation of </a:t>
            </a:r>
            <a:r>
              <a:rPr lang="en-US" sz="1200" b="0" i="0" kern="1200" dirty="0" err="1">
                <a:solidFill>
                  <a:schemeClr val="tx1"/>
                </a:solidFill>
                <a:effectLst/>
                <a:latin typeface="+mn-lt"/>
                <a:ea typeface="+mn-ea"/>
                <a:cs typeface="+mn-cs"/>
              </a:rPr>
              <a:t>remimazolam</a:t>
            </a:r>
            <a:r>
              <a:rPr lang="en-US" sz="1200" b="0" i="0" kern="1200" dirty="0">
                <a:solidFill>
                  <a:schemeClr val="tx1"/>
                </a:solidFill>
                <a:effectLst/>
                <a:latin typeface="+mn-lt"/>
                <a:ea typeface="+mn-ea"/>
                <a:cs typeface="+mn-cs"/>
              </a:rPr>
              <a:t> illustrates its mechanism of action through the activation of </a:t>
            </a:r>
            <a:r>
              <a:rPr lang="en-US" sz="1200" b="0" i="0" kern="1200" dirty="0" err="1">
                <a:solidFill>
                  <a:schemeClr val="tx1"/>
                </a:solidFill>
                <a:effectLst/>
                <a:latin typeface="+mn-lt"/>
                <a:ea typeface="+mn-ea"/>
                <a:cs typeface="+mn-cs"/>
              </a:rPr>
              <a:t>GABAa</a:t>
            </a:r>
            <a:r>
              <a:rPr lang="en-US" sz="1200" b="0" i="0" kern="1200" dirty="0">
                <a:solidFill>
                  <a:schemeClr val="tx1"/>
                </a:solidFill>
                <a:effectLst/>
                <a:latin typeface="+mn-lt"/>
                <a:ea typeface="+mn-ea"/>
                <a:cs typeface="+mn-cs"/>
              </a:rPr>
              <a:t> receptors, resulting in a decrease in the excitability of the nervous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Initiele</a:t>
            </a:r>
            <a:r>
              <a:rPr lang="en-US" sz="1200" b="0" i="0" kern="1200" dirty="0">
                <a:solidFill>
                  <a:schemeClr val="tx1"/>
                </a:solidFill>
                <a:effectLst/>
                <a:latin typeface="+mn-lt"/>
                <a:ea typeface="+mn-ea"/>
                <a:cs typeface="+mn-cs"/>
              </a:rPr>
              <a:t> FDA approval </a:t>
            </a:r>
            <a:r>
              <a:rPr lang="en-US" sz="1200" b="0" i="0" kern="1200" dirty="0" err="1">
                <a:solidFill>
                  <a:schemeClr val="tx1"/>
                </a:solidFill>
                <a:effectLst/>
                <a:latin typeface="+mn-lt"/>
                <a:ea typeface="+mn-ea"/>
                <a:cs typeface="+mn-cs"/>
              </a:rPr>
              <a:t>eigenlijk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voor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korte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sedaties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echter</a:t>
            </a:r>
            <a:r>
              <a:rPr lang="en-US" sz="1200" b="0" i="0" kern="1200" dirty="0">
                <a:solidFill>
                  <a:schemeClr val="tx1"/>
                </a:solidFill>
                <a:effectLst/>
                <a:latin typeface="+mn-lt"/>
                <a:ea typeface="+mn-ea"/>
                <a:cs typeface="+mn-cs"/>
              </a:rPr>
              <a:t> in </a:t>
            </a:r>
            <a:r>
              <a:rPr lang="en-US" sz="1200" b="0" i="0" kern="1200" dirty="0" err="1">
                <a:solidFill>
                  <a:schemeClr val="tx1"/>
                </a:solidFill>
                <a:effectLst/>
                <a:latin typeface="+mn-lt"/>
                <a:ea typeface="+mn-ea"/>
                <a:cs typeface="+mn-cs"/>
              </a:rPr>
              <a:t>literatuur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offlabel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gebruik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beschreven</a:t>
            </a:r>
            <a:r>
              <a:rPr lang="en-US" sz="1200" b="0" i="0" kern="1200" dirty="0">
                <a:solidFill>
                  <a:schemeClr val="tx1"/>
                </a:solidFill>
                <a:effectLst/>
                <a:latin typeface="+mn-lt"/>
                <a:ea typeface="+mn-ea"/>
                <a:cs typeface="+mn-cs"/>
              </a:rPr>
              <a:t>.</a:t>
            </a:r>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3</a:t>
            </a:fld>
            <a:endParaRPr lang="nl-NL"/>
          </a:p>
        </p:txBody>
      </p:sp>
    </p:spTree>
    <p:extLst>
      <p:ext uri="{BB962C8B-B14F-4D97-AF65-F5344CB8AC3E}">
        <p14:creationId xmlns:p14="http://schemas.microsoft.com/office/powerpoint/2010/main" val="991480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0E276-DF9D-8CBA-EFFD-4E96E5A202F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1C1F032-13F1-2462-030E-1127E4937EF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7E935F2-CF54-B181-573C-C5BF9A6CC2F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7CD723F-09AA-E63F-3C14-7BF7075295CE}"/>
              </a:ext>
            </a:extLst>
          </p:cNvPr>
          <p:cNvSpPr>
            <a:spLocks noGrp="1"/>
          </p:cNvSpPr>
          <p:nvPr>
            <p:ph type="sldNum" sz="quarter" idx="5"/>
          </p:nvPr>
        </p:nvSpPr>
        <p:spPr/>
        <p:txBody>
          <a:bodyPr/>
          <a:lstStyle/>
          <a:p>
            <a:fld id="{7664705B-BA61-44C3-B827-071B55B257D1}" type="slidenum">
              <a:rPr lang="nl-NL" smtClean="0"/>
              <a:t>14</a:t>
            </a:fld>
            <a:endParaRPr lang="nl-NL"/>
          </a:p>
        </p:txBody>
      </p:sp>
    </p:spTree>
    <p:extLst>
      <p:ext uri="{BB962C8B-B14F-4D97-AF65-F5344CB8AC3E}">
        <p14:creationId xmlns:p14="http://schemas.microsoft.com/office/powerpoint/2010/main" val="607254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Artikel 2026 over Japanse studie 2013, waarna ontwikkeling voor de IC indicatie stop is gezet. </a:t>
            </a:r>
            <a:r>
              <a:rPr lang="en-US" sz="1200" b="0" i="0" u="none" strike="noStrike" kern="1200" baseline="0" dirty="0">
                <a:solidFill>
                  <a:schemeClr val="tx1"/>
                </a:solidFill>
                <a:latin typeface="+mn-lt"/>
                <a:ea typeface="+mn-ea"/>
                <a:cs typeface="+mn-cs"/>
              </a:rPr>
              <a:t>The central safety concern was the unexpected pharmacokinetic failure observed in a subset of patients receiving continuous infusion for 24 h or longer. Specifically, this subgroup exhibited plasma concentrations</a:t>
            </a:r>
          </a:p>
          <a:p>
            <a:r>
              <a:rPr lang="en-US" sz="1200" b="0" i="0" u="none" strike="noStrike" kern="1200" baseline="0" dirty="0">
                <a:solidFill>
                  <a:schemeClr val="tx1"/>
                </a:solidFill>
                <a:latin typeface="+mn-lt"/>
                <a:ea typeface="+mn-ea"/>
                <a:cs typeface="+mn-cs"/>
              </a:rPr>
              <a:t>of the parent drug far exceeding predicted levels, resulting in significantly delayed awakening and recover. This observation</a:t>
            </a:r>
          </a:p>
          <a:p>
            <a:r>
              <a:rPr lang="en-US" sz="1200" b="0" i="0" u="none" strike="noStrike" kern="1200" baseline="0" dirty="0">
                <a:solidFill>
                  <a:schemeClr val="tx1"/>
                </a:solidFill>
                <a:latin typeface="+mn-lt"/>
                <a:ea typeface="+mn-ea"/>
                <a:cs typeface="+mn-cs"/>
              </a:rPr>
              <a:t>directly challenged the fundamental non-accumulating advantage of the drug. The mechanism is hypothesized</a:t>
            </a:r>
          </a:p>
          <a:p>
            <a:r>
              <a:rPr lang="en-US" sz="1200" b="0" i="0" u="none" strike="noStrike" kern="1200" baseline="0" dirty="0">
                <a:solidFill>
                  <a:schemeClr val="tx1"/>
                </a:solidFill>
                <a:latin typeface="+mn-lt"/>
                <a:ea typeface="+mn-ea"/>
                <a:cs typeface="+mn-cs"/>
              </a:rPr>
              <a:t>to be compromised carboxylesterase-1 activity due to severe critical illness, systemic inflammation, or organ</a:t>
            </a:r>
          </a:p>
          <a:p>
            <a:r>
              <a:rPr lang="en-US" sz="1200" b="0" i="0" u="none" strike="noStrike" kern="1200" baseline="0" dirty="0">
                <a:solidFill>
                  <a:schemeClr val="tx1"/>
                </a:solidFill>
                <a:latin typeface="+mn-lt"/>
                <a:ea typeface="+mn-ea"/>
                <a:cs typeface="+mn-cs"/>
              </a:rPr>
              <a:t>dysfunction—conditions that impair the very non-organ-dependent clearance pathway the drug relies upon.</a:t>
            </a:r>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16</a:t>
            </a:fld>
            <a:endParaRPr lang="nl-NL"/>
          </a:p>
        </p:txBody>
      </p:sp>
    </p:spTree>
    <p:extLst>
      <p:ext uri="{BB962C8B-B14F-4D97-AF65-F5344CB8AC3E}">
        <p14:creationId xmlns:p14="http://schemas.microsoft.com/office/powerpoint/2010/main" val="3016470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4</a:t>
            </a:fld>
            <a:endParaRPr lang="nl-NL"/>
          </a:p>
        </p:txBody>
      </p:sp>
    </p:spTree>
    <p:extLst>
      <p:ext uri="{BB962C8B-B14F-4D97-AF65-F5344CB8AC3E}">
        <p14:creationId xmlns:p14="http://schemas.microsoft.com/office/powerpoint/2010/main" val="1760786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Afbraak door weefsel esterases (</a:t>
            </a:r>
            <a:r>
              <a:rPr lang="nl-NL" dirty="0" err="1"/>
              <a:t>carboxylesterase</a:t>
            </a:r>
            <a:r>
              <a:rPr lang="nl-NL" dirty="0"/>
              <a:t>) tot inactieve metaboliet, verdere </a:t>
            </a:r>
            <a:r>
              <a:rPr lang="nl-NL" dirty="0" err="1"/>
              <a:t>metabolisering</a:t>
            </a:r>
            <a:r>
              <a:rPr lang="nl-NL" dirty="0"/>
              <a:t> waarna &gt;80% excretie urine. Grotendeels onafhankelijk van orgaan(</a:t>
            </a:r>
            <a:r>
              <a:rPr lang="nl-NL" dirty="0" err="1"/>
              <a:t>dys</a:t>
            </a:r>
            <a:r>
              <a:rPr lang="nl-NL" dirty="0"/>
              <a:t>)functie. Ernstige leverdysfunctie? </a:t>
            </a:r>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5</a:t>
            </a:fld>
            <a:endParaRPr lang="nl-NL"/>
          </a:p>
        </p:txBody>
      </p:sp>
    </p:spTree>
    <p:extLst>
      <p:ext uri="{BB962C8B-B14F-4D97-AF65-F5344CB8AC3E}">
        <p14:creationId xmlns:p14="http://schemas.microsoft.com/office/powerpoint/2010/main" val="3290462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Klein verdelingsvolume</a:t>
            </a:r>
          </a:p>
          <a:p>
            <a:r>
              <a:rPr lang="nl-NL" dirty="0"/>
              <a:t>Eiwitbinding primair aan albumine, relatief hoog</a:t>
            </a:r>
          </a:p>
          <a:p>
            <a:r>
              <a:rPr lang="en-US" sz="1200" b="0" dirty="0" err="1"/>
              <a:t>Eiwitbinding</a:t>
            </a:r>
            <a:r>
              <a:rPr lang="en-US" sz="1200" b="0" dirty="0"/>
              <a:t> ca. 90%</a:t>
            </a:r>
          </a:p>
          <a:p>
            <a:r>
              <a:rPr lang="en-US" sz="1000" b="0" dirty="0">
                <a:sym typeface="Wingdings" panose="05000000000000000000" pitchFamily="2" charset="2"/>
              </a:rPr>
              <a:t>Midazolam 95-98%</a:t>
            </a:r>
            <a:endParaRPr lang="en-US" sz="1000" b="0"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6</a:t>
            </a:fld>
            <a:endParaRPr lang="nl-NL"/>
          </a:p>
        </p:txBody>
      </p:sp>
    </p:spTree>
    <p:extLst>
      <p:ext uri="{BB962C8B-B14F-4D97-AF65-F5344CB8AC3E}">
        <p14:creationId xmlns:p14="http://schemas.microsoft.com/office/powerpoint/2010/main" val="1449879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("Intensive Care Units, Pediatric"[Mesh] OR "PICU*"[</a:t>
            </a:r>
            <a:r>
              <a:rPr lang="en-US" dirty="0" err="1"/>
              <a:t>tiab</a:t>
            </a:r>
            <a:r>
              <a:rPr lang="en-US" dirty="0"/>
              <a:t>] OR "pediatric intensive care"[</a:t>
            </a:r>
            <a:r>
              <a:rPr lang="en-US" dirty="0" err="1"/>
              <a:t>tiab</a:t>
            </a:r>
            <a:r>
              <a:rPr lang="en-US" dirty="0"/>
              <a:t>] OR "</a:t>
            </a:r>
            <a:r>
              <a:rPr lang="en-US" dirty="0" err="1"/>
              <a:t>paediatric</a:t>
            </a:r>
            <a:r>
              <a:rPr lang="en-US" dirty="0"/>
              <a:t> intensive care"[</a:t>
            </a:r>
            <a:r>
              <a:rPr lang="en-US" dirty="0" err="1"/>
              <a:t>tiab</a:t>
            </a:r>
            <a:r>
              <a:rPr lang="en-US" dirty="0"/>
              <a:t>] OR "mechanical* ventilation*"[</a:t>
            </a:r>
            <a:r>
              <a:rPr lang="en-US" dirty="0" err="1"/>
              <a:t>tiab</a:t>
            </a:r>
            <a:r>
              <a:rPr lang="en-US" dirty="0"/>
              <a:t>] OR "Critical Care"[Mesh] OR "Intensive Care Units"[Mesh] OR "intensive care"[</a:t>
            </a:r>
            <a:r>
              <a:rPr lang="en-US" dirty="0" err="1"/>
              <a:t>tiab</a:t>
            </a:r>
            <a:r>
              <a:rPr lang="en-US" dirty="0"/>
              <a:t>] OR "critical care"[</a:t>
            </a:r>
            <a:r>
              <a:rPr lang="en-US" dirty="0" err="1"/>
              <a:t>tiab</a:t>
            </a:r>
            <a:r>
              <a:rPr lang="en-US" dirty="0"/>
              <a:t>]) AND ("Child"[Mesh] OR "Infant"[Mesh] OR "Adolescent"[Mesh] OR "child*"[</a:t>
            </a:r>
            <a:r>
              <a:rPr lang="en-US" dirty="0" err="1"/>
              <a:t>tiab</a:t>
            </a:r>
            <a:r>
              <a:rPr lang="en-US" dirty="0"/>
              <a:t>] OR "pediatric*"[</a:t>
            </a:r>
            <a:r>
              <a:rPr lang="en-US" dirty="0" err="1"/>
              <a:t>tiab</a:t>
            </a:r>
            <a:r>
              <a:rPr lang="en-US" dirty="0"/>
              <a:t>] OR "</a:t>
            </a:r>
            <a:r>
              <a:rPr lang="en-US" dirty="0" err="1"/>
              <a:t>paediatric</a:t>
            </a:r>
            <a:r>
              <a:rPr lang="en-US" dirty="0"/>
              <a:t>*"[</a:t>
            </a:r>
            <a:r>
              <a:rPr lang="en-US" dirty="0" err="1"/>
              <a:t>tiab</a:t>
            </a:r>
            <a:r>
              <a:rPr lang="en-US" dirty="0"/>
              <a:t>] OR "infant*"[</a:t>
            </a:r>
            <a:r>
              <a:rPr lang="en-US" dirty="0" err="1"/>
              <a:t>tiab</a:t>
            </a:r>
            <a:r>
              <a:rPr lang="en-US" dirty="0"/>
              <a:t>] OR "</a:t>
            </a:r>
            <a:r>
              <a:rPr lang="en-US" dirty="0" err="1"/>
              <a:t>adolescen</a:t>
            </a:r>
            <a:r>
              <a:rPr lang="en-US" dirty="0"/>
              <a:t>*"[</a:t>
            </a:r>
            <a:r>
              <a:rPr lang="en-US" dirty="0" err="1"/>
              <a:t>tiab</a:t>
            </a:r>
            <a:r>
              <a:rPr lang="en-US" dirty="0"/>
              <a:t>] OR "</a:t>
            </a:r>
            <a:r>
              <a:rPr lang="en-US" dirty="0" err="1"/>
              <a:t>neonat</a:t>
            </a:r>
            <a:r>
              <a:rPr lang="en-US" dirty="0"/>
              <a:t>*"[</a:t>
            </a:r>
            <a:r>
              <a:rPr lang="en-US" dirty="0" err="1"/>
              <a:t>tiab</a:t>
            </a:r>
            <a:r>
              <a:rPr lang="en-US" dirty="0"/>
              <a:t>]) AND "</a:t>
            </a:r>
            <a:r>
              <a:rPr lang="en-US" dirty="0" err="1"/>
              <a:t>remimazolam</a:t>
            </a:r>
            <a:r>
              <a:rPr lang="en-US" dirty="0"/>
              <a:t>"[</a:t>
            </a:r>
            <a:r>
              <a:rPr lang="en-US" dirty="0" err="1"/>
              <a:t>tiab</a:t>
            </a:r>
            <a:r>
              <a:rPr lang="en-US" dirty="0"/>
              <a:t>] AND ("sedation"[</a:t>
            </a:r>
            <a:r>
              <a:rPr lang="en-US" dirty="0" err="1"/>
              <a:t>tiab</a:t>
            </a:r>
            <a:r>
              <a:rPr lang="en-US" dirty="0"/>
              <a:t>] OR "sedative*"[</a:t>
            </a:r>
            <a:r>
              <a:rPr lang="en-US" dirty="0" err="1"/>
              <a:t>tiab</a:t>
            </a:r>
            <a:r>
              <a:rPr lang="en-US" dirty="0"/>
              <a:t>] OR "Hypnotics and Sedatives"[Mesh])</a:t>
            </a:r>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8</a:t>
            </a:fld>
            <a:endParaRPr lang="nl-NL"/>
          </a:p>
        </p:txBody>
      </p:sp>
    </p:spTree>
    <p:extLst>
      <p:ext uri="{BB962C8B-B14F-4D97-AF65-F5344CB8AC3E}">
        <p14:creationId xmlns:p14="http://schemas.microsoft.com/office/powerpoint/2010/main" val="1475395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Incidentie delier verwijderd</a:t>
            </a:r>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10</a:t>
            </a:fld>
            <a:endParaRPr lang="nl-NL"/>
          </a:p>
        </p:txBody>
      </p:sp>
    </p:spTree>
    <p:extLst>
      <p:ext uri="{BB962C8B-B14F-4D97-AF65-F5344CB8AC3E}">
        <p14:creationId xmlns:p14="http://schemas.microsoft.com/office/powerpoint/2010/main" val="3915344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15EFC-88E1-8AC4-2A2B-42E222353B5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7C4FF2C-04EF-69ED-8359-91C751097AE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1F81F55-A693-58B3-2D7D-C43D6F1BD34D}"/>
              </a:ext>
            </a:extLst>
          </p:cNvPr>
          <p:cNvSpPr>
            <a:spLocks noGrp="1"/>
          </p:cNvSpPr>
          <p:nvPr>
            <p:ph type="body" idx="1"/>
          </p:nvPr>
        </p:nvSpPr>
        <p:spPr/>
        <p:txBody>
          <a:bodyPr/>
          <a:lstStyle/>
          <a:p>
            <a:pPr>
              <a:lnSpc>
                <a:spcPct val="80000"/>
              </a:lnSpc>
            </a:pPr>
            <a:r>
              <a:rPr lang="nl-NL" dirty="0">
                <a:solidFill>
                  <a:srgbClr val="1191FA"/>
                </a:solidFill>
              </a:rPr>
              <a:t>(</a:t>
            </a:r>
            <a:r>
              <a:rPr lang="en-US" dirty="0">
                <a:solidFill>
                  <a:srgbClr val="1191FA"/>
                </a:solidFill>
              </a:rPr>
              <a:t>"Intensive Care Units"[Mesh] OR “ICU”[</a:t>
            </a:r>
            <a:r>
              <a:rPr lang="en-US" dirty="0" err="1">
                <a:solidFill>
                  <a:srgbClr val="1191FA"/>
                </a:solidFill>
              </a:rPr>
              <a:t>tiab</a:t>
            </a:r>
            <a:r>
              <a:rPr lang="en-US" dirty="0">
                <a:solidFill>
                  <a:srgbClr val="1191FA"/>
                </a:solidFill>
              </a:rPr>
              <a:t>] OR “intensive care”[</a:t>
            </a:r>
            <a:r>
              <a:rPr lang="en-US" dirty="0" err="1">
                <a:solidFill>
                  <a:srgbClr val="1191FA"/>
                </a:solidFill>
              </a:rPr>
              <a:t>tiab</a:t>
            </a:r>
            <a:r>
              <a:rPr lang="en-US" dirty="0">
                <a:solidFill>
                  <a:srgbClr val="1191FA"/>
                </a:solidFill>
              </a:rPr>
              <a:t>] OR “mechanical* ventilation*”[</a:t>
            </a:r>
            <a:r>
              <a:rPr lang="en-US" dirty="0" err="1">
                <a:solidFill>
                  <a:srgbClr val="1191FA"/>
                </a:solidFill>
              </a:rPr>
              <a:t>tiab</a:t>
            </a:r>
            <a:r>
              <a:rPr lang="en-US" dirty="0">
                <a:solidFill>
                  <a:srgbClr val="1191FA"/>
                </a:solidFill>
              </a:rPr>
              <a:t>] OR “Critical Care”[Mesh] OR “critical care”[</a:t>
            </a:r>
            <a:r>
              <a:rPr lang="en-US" dirty="0" err="1">
                <a:solidFill>
                  <a:srgbClr val="1191FA"/>
                </a:solidFill>
              </a:rPr>
              <a:t>tiab</a:t>
            </a:r>
            <a:r>
              <a:rPr lang="en-US" dirty="0">
                <a:solidFill>
                  <a:srgbClr val="1191FA"/>
                </a:solidFill>
              </a:rPr>
              <a:t>]) AND </a:t>
            </a:r>
            <a:r>
              <a:rPr lang="pt-BR" dirty="0">
                <a:solidFill>
                  <a:srgbClr val="1191FA"/>
                </a:solidFill>
              </a:rPr>
              <a:t>“</a:t>
            </a:r>
            <a:r>
              <a:rPr lang="pt-BR" dirty="0" err="1">
                <a:solidFill>
                  <a:srgbClr val="1191FA"/>
                </a:solidFill>
              </a:rPr>
              <a:t>remimazolam</a:t>
            </a:r>
            <a:r>
              <a:rPr lang="pt-BR" dirty="0">
                <a:solidFill>
                  <a:srgbClr val="1191FA"/>
                </a:solidFill>
              </a:rPr>
              <a:t>”[</a:t>
            </a:r>
            <a:r>
              <a:rPr lang="pt-BR" dirty="0" err="1">
                <a:solidFill>
                  <a:srgbClr val="1191FA"/>
                </a:solidFill>
              </a:rPr>
              <a:t>tiab</a:t>
            </a:r>
            <a:r>
              <a:rPr lang="pt-BR" dirty="0">
                <a:solidFill>
                  <a:srgbClr val="1191FA"/>
                </a:solidFill>
              </a:rPr>
              <a:t>] AND </a:t>
            </a:r>
            <a:r>
              <a:rPr lang="nl-NL" dirty="0">
                <a:solidFill>
                  <a:srgbClr val="1191FA"/>
                </a:solidFill>
              </a:rPr>
              <a:t>(“sedation”[tiab] OR “sedative*”[tiab] OR “Hypnotics and Sedatives”[Mesh])</a:t>
            </a:r>
            <a:endParaRPr lang="nl-NL" dirty="0"/>
          </a:p>
        </p:txBody>
      </p:sp>
      <p:sp>
        <p:nvSpPr>
          <p:cNvPr id="4" name="Tijdelijke aanduiding voor dianummer 3">
            <a:extLst>
              <a:ext uri="{FF2B5EF4-FFF2-40B4-BE49-F238E27FC236}">
                <a16:creationId xmlns:a16="http://schemas.microsoft.com/office/drawing/2014/main" id="{F4E63C3D-D91E-5F2D-5AB7-879071A66547}"/>
              </a:ext>
            </a:extLst>
          </p:cNvPr>
          <p:cNvSpPr>
            <a:spLocks noGrp="1"/>
          </p:cNvSpPr>
          <p:nvPr>
            <p:ph type="sldNum" sz="quarter" idx="5"/>
          </p:nvPr>
        </p:nvSpPr>
        <p:spPr/>
        <p:txBody>
          <a:bodyPr/>
          <a:lstStyle/>
          <a:p>
            <a:fld id="{7664705B-BA61-44C3-B827-071B55B257D1}" type="slidenum">
              <a:rPr lang="nl-NL" smtClean="0"/>
              <a:t>11</a:t>
            </a:fld>
            <a:endParaRPr lang="nl-NL"/>
          </a:p>
        </p:txBody>
      </p:sp>
    </p:spTree>
    <p:extLst>
      <p:ext uri="{BB962C8B-B14F-4D97-AF65-F5344CB8AC3E}">
        <p14:creationId xmlns:p14="http://schemas.microsoft.com/office/powerpoint/2010/main" val="221580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12</a:t>
            </a:fld>
            <a:endParaRPr lang="nl-NL"/>
          </a:p>
        </p:txBody>
      </p:sp>
    </p:spTree>
    <p:extLst>
      <p:ext uri="{BB962C8B-B14F-4D97-AF65-F5344CB8AC3E}">
        <p14:creationId xmlns:p14="http://schemas.microsoft.com/office/powerpoint/2010/main" val="3191061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LOS = ICU LOS</a:t>
            </a:r>
          </a:p>
          <a:p>
            <a:r>
              <a:rPr lang="nl-NL" dirty="0"/>
              <a:t>Ns = non-significant</a:t>
            </a:r>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13</a:t>
            </a:fld>
            <a:endParaRPr lang="nl-NL"/>
          </a:p>
        </p:txBody>
      </p:sp>
    </p:spTree>
    <p:extLst>
      <p:ext uri="{BB962C8B-B14F-4D97-AF65-F5344CB8AC3E}">
        <p14:creationId xmlns:p14="http://schemas.microsoft.com/office/powerpoint/2010/main" val="1796129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8.JPG"/><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8.JPG"/><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svg"/><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svg"/><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svg"/><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svg"/><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0B8CDF4-463C-49A4-AB31-5818F8BEE00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B560B550-79F4-4E2A-A15F-FBCA4DCDD99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271730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626427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7" name="Groep 26">
            <a:extLst>
              <a:ext uri="{FF2B5EF4-FFF2-40B4-BE49-F238E27FC236}">
                <a16:creationId xmlns:a16="http://schemas.microsoft.com/office/drawing/2014/main" id="{11B9781A-04F6-47DE-A461-DE883D73C801}"/>
              </a:ext>
            </a:extLst>
          </p:cNvPr>
          <p:cNvGrpSpPr/>
          <p:nvPr userDrawn="1"/>
        </p:nvGrpSpPr>
        <p:grpSpPr>
          <a:xfrm>
            <a:off x="-2463800" y="0"/>
            <a:ext cx="2329217" cy="2718588"/>
            <a:chOff x="-2463800" y="0"/>
            <a:chExt cx="2329217" cy="2718588"/>
          </a:xfrm>
        </p:grpSpPr>
        <p:sp>
          <p:nvSpPr>
            <p:cNvPr id="28" name="Rectangle 106">
              <a:extLst>
                <a:ext uri="{FF2B5EF4-FFF2-40B4-BE49-F238E27FC236}">
                  <a16:creationId xmlns:a16="http://schemas.microsoft.com/office/drawing/2014/main" id="{60DC901B-1F3B-46B9-B420-4E591AA305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9" name="Group 22">
              <a:extLst>
                <a:ext uri="{FF2B5EF4-FFF2-40B4-BE49-F238E27FC236}">
                  <a16:creationId xmlns:a16="http://schemas.microsoft.com/office/drawing/2014/main" id="{82427DA8-D4BB-4557-9561-11410C947889}"/>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6379DDA6-5E1B-479E-9909-00306D11551B}"/>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CC985201-CA17-48C4-AB94-F2CF609D591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CAA7EE08-8684-4178-8E75-391EFE130C9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AF2582DB-38B0-4321-A92F-1C3A1721DE13}"/>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29149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9" name="Groep 28">
            <a:extLst>
              <a:ext uri="{FF2B5EF4-FFF2-40B4-BE49-F238E27FC236}">
                <a16:creationId xmlns:a16="http://schemas.microsoft.com/office/drawing/2014/main" id="{32259F25-5396-430C-91D2-0ECF5150D533}"/>
              </a:ext>
            </a:extLst>
          </p:cNvPr>
          <p:cNvGrpSpPr/>
          <p:nvPr userDrawn="1"/>
        </p:nvGrpSpPr>
        <p:grpSpPr>
          <a:xfrm>
            <a:off x="-2463800" y="0"/>
            <a:ext cx="2329217" cy="2718588"/>
            <a:chOff x="-2463800" y="0"/>
            <a:chExt cx="2329217" cy="2718588"/>
          </a:xfrm>
        </p:grpSpPr>
        <p:sp>
          <p:nvSpPr>
            <p:cNvPr id="30" name="Rectangle 106">
              <a:extLst>
                <a:ext uri="{FF2B5EF4-FFF2-40B4-BE49-F238E27FC236}">
                  <a16:creationId xmlns:a16="http://schemas.microsoft.com/office/drawing/2014/main" id="{28281BEF-1E40-4931-B948-31D87EB5610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1" name="Group 22">
              <a:extLst>
                <a:ext uri="{FF2B5EF4-FFF2-40B4-BE49-F238E27FC236}">
                  <a16:creationId xmlns:a16="http://schemas.microsoft.com/office/drawing/2014/main" id="{75024DCA-1B27-4687-BC61-08A2E09CB0FE}"/>
                </a:ext>
              </a:extLst>
            </p:cNvPr>
            <p:cNvGrpSpPr/>
            <p:nvPr userDrawn="1"/>
          </p:nvGrpSpPr>
          <p:grpSpPr>
            <a:xfrm>
              <a:off x="-2318863" y="1050055"/>
              <a:ext cx="2044800" cy="534731"/>
              <a:chOff x="-2108199" y="3333735"/>
              <a:chExt cx="2314576" cy="605280"/>
            </a:xfrm>
          </p:grpSpPr>
          <p:grpSp>
            <p:nvGrpSpPr>
              <p:cNvPr id="32" name="Group 9">
                <a:extLst>
                  <a:ext uri="{FF2B5EF4-FFF2-40B4-BE49-F238E27FC236}">
                    <a16:creationId xmlns:a16="http://schemas.microsoft.com/office/drawing/2014/main" id="{C7C79A87-8C92-4C89-A3CB-70FAC87BBE3D}"/>
                  </a:ext>
                </a:extLst>
              </p:cNvPr>
              <p:cNvGrpSpPr/>
              <p:nvPr userDrawn="1"/>
            </p:nvGrpSpPr>
            <p:grpSpPr>
              <a:xfrm>
                <a:off x="-2108199" y="3333735"/>
                <a:ext cx="2314576" cy="605280"/>
                <a:chOff x="-1062434" y="2679700"/>
                <a:chExt cx="2314576" cy="605280"/>
              </a:xfrm>
            </p:grpSpPr>
            <p:pic>
              <p:nvPicPr>
                <p:cNvPr id="34" name="Picture 5">
                  <a:extLst>
                    <a:ext uri="{FF2B5EF4-FFF2-40B4-BE49-F238E27FC236}">
                      <a16:creationId xmlns:a16="http://schemas.microsoft.com/office/drawing/2014/main" id="{C1FC5642-72AB-48BA-9D79-E63BF3AF4079}"/>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B5534AF8-5901-4935-95AB-8D0E61FE6FE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3" name="Graphic 19" descr="Close with solid fill">
                <a:extLst>
                  <a:ext uri="{FF2B5EF4-FFF2-40B4-BE49-F238E27FC236}">
                    <a16:creationId xmlns:a16="http://schemas.microsoft.com/office/drawing/2014/main" id="{42893893-B889-414D-BBEF-53DE43539BD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52419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DAFBE1FE-90C7-46AD-8EE8-A420DA026830}"/>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AA205AF7-9F62-4071-8F0E-835D74F6FDD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3458F50F-4A8F-4D9A-AB3D-891EADFD4A7F}"/>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7637B90-82E7-40D1-9E01-B0ED55269C27}"/>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8E159CDA-86C6-494A-810A-6922DB08FC22}"/>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B347F4DE-79AE-425E-9D9F-0B301410D64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6AB1E71A-D077-4F75-9C63-6C495D04354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95444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92AF4C17-C6F1-4F5A-B726-5D5831EA75CC}"/>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036DA269-7C38-4C42-BCDB-5357D38352CF}"/>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929BF5C2-8C3B-47EB-BB57-4BE7DAD9341E}"/>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BF20745-9578-4B06-85B8-7B246CC94CC2}"/>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3FC0C1F8-0478-4A6A-88FB-A531ACE66E70}"/>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2EB62DBB-33E8-402E-89CA-544509A1555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EF30FA5C-59D1-45A5-9D0D-FBF19FAB8B0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660470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6242050" y="1476375"/>
            <a:ext cx="5330825" cy="3981449"/>
          </a:xfrm>
          <a:blipFill>
            <a:blip r:embed="rId3"/>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899D78AE-AC52-4454-B4BF-5BA82980E328}"/>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A1EC2772-97F6-4175-8C76-7477D5E724C7}"/>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D4383079-9F0E-429E-BB57-7A986101D33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27E3F61C-087F-4DA5-BB3E-8EEAC9238968}"/>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A9DCFE25-3BAA-4549-94FA-BDD4421CC99D}"/>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1437F93B-7BAE-4D35-8F0A-C97F9FE67D8B}"/>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EB60D608-F82F-45A2-B3A7-D3EE22A998E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D7B57F96-7DF8-48AC-BA17-1E437C51805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482176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0F8960A-8517-423E-9815-4FF5C91B160F}"/>
              </a:ext>
            </a:extLst>
          </p:cNvPr>
          <p:cNvSpPr>
            <a:spLocks noGrp="1"/>
          </p:cNvSpPr>
          <p:nvPr>
            <p:ph type="pic" sz="quarter" idx="12" hasCustomPrompt="1"/>
          </p:nvPr>
        </p:nvSpPr>
        <p:spPr>
          <a:xfrm>
            <a:off x="6246814" y="1524000"/>
            <a:ext cx="5343910" cy="3982485"/>
          </a:xfrm>
          <a:custGeom>
            <a:avLst/>
            <a:gdLst>
              <a:gd name="connsiteX0" fmla="*/ 0 w 5343910"/>
              <a:gd name="connsiteY0" fmla="*/ 0 h 3982485"/>
              <a:gd name="connsiteX1" fmla="*/ 4936755 w 5343910"/>
              <a:gd name="connsiteY1" fmla="*/ 0 h 3982485"/>
              <a:gd name="connsiteX2" fmla="*/ 5343910 w 5343910"/>
              <a:gd name="connsiteY2" fmla="*/ 407155 h 3982485"/>
              <a:gd name="connsiteX3" fmla="*/ 5343910 w 5343910"/>
              <a:gd name="connsiteY3" fmla="*/ 3982485 h 3982485"/>
              <a:gd name="connsiteX4" fmla="*/ 407155 w 5343910"/>
              <a:gd name="connsiteY4" fmla="*/ 3982485 h 3982485"/>
              <a:gd name="connsiteX5" fmla="*/ 0 w 5343910"/>
              <a:gd name="connsiteY5" fmla="*/ 3575330 h 398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910" h="3982485">
                <a:moveTo>
                  <a:pt x="0" y="0"/>
                </a:moveTo>
                <a:lnTo>
                  <a:pt x="4936755" y="0"/>
                </a:lnTo>
                <a:cubicBezTo>
                  <a:pt x="5161963" y="0"/>
                  <a:pt x="5343910" y="181947"/>
                  <a:pt x="5343910" y="407155"/>
                </a:cubicBezTo>
                <a:lnTo>
                  <a:pt x="5343910" y="3982485"/>
                </a:lnTo>
                <a:lnTo>
                  <a:pt x="407155" y="3982485"/>
                </a:lnTo>
                <a:cubicBezTo>
                  <a:pt x="181947" y="3982485"/>
                  <a:pt x="0" y="3800538"/>
                  <a:pt x="0" y="357533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653349" y="5647464"/>
            <a:ext cx="4941751"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9" name="Groep 28">
            <a:extLst>
              <a:ext uri="{FF2B5EF4-FFF2-40B4-BE49-F238E27FC236}">
                <a16:creationId xmlns:a16="http://schemas.microsoft.com/office/drawing/2014/main" id="{36B31425-2440-4CEB-88AA-F5C3BD4F068F}"/>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D52CDAA1-9059-4660-A784-3B10B51CDF3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320AF3D7-C05A-4E95-911E-742F14D4D0E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F1CEF859-550A-42D7-9D9B-8B24175B0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AB4B685-A4B0-42FC-BBFD-C1CB02CD6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80B49682-359C-45F6-A819-EC7A7B583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49E9B1B0-D157-43AD-874B-8D86AE13FD8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58CC4DA-45D0-4746-834E-AE2FAC2AB5B7}"/>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2EB74185-98A0-4EA0-8F95-237A7132B2A8}"/>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560106DA-13E6-410E-BBF0-8C3122BFAE65}"/>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E10BC917-DB44-49EA-9EBD-F02BECC168D6}"/>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596A6224-D195-42E5-80E0-7D95846A0FC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2CCFFD31-9D78-4006-A7D8-7D73D54F62E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92C2201D-B892-4C59-835F-76B1B1CAD7F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5BDDE0CA-DC17-4ECB-83E6-798FED46D14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58" name="Groep 57">
            <a:extLst>
              <a:ext uri="{FF2B5EF4-FFF2-40B4-BE49-F238E27FC236}">
                <a16:creationId xmlns:a16="http://schemas.microsoft.com/office/drawing/2014/main" id="{13A245B0-715B-45D4-8B3D-077A0B459790}"/>
              </a:ext>
            </a:extLst>
          </p:cNvPr>
          <p:cNvGrpSpPr/>
          <p:nvPr userDrawn="1"/>
        </p:nvGrpSpPr>
        <p:grpSpPr>
          <a:xfrm>
            <a:off x="-2463800" y="0"/>
            <a:ext cx="2329217" cy="2718588"/>
            <a:chOff x="-2463800" y="0"/>
            <a:chExt cx="2329217" cy="2718588"/>
          </a:xfrm>
        </p:grpSpPr>
        <p:sp>
          <p:nvSpPr>
            <p:cNvPr id="59" name="Rectangle 106">
              <a:extLst>
                <a:ext uri="{FF2B5EF4-FFF2-40B4-BE49-F238E27FC236}">
                  <a16:creationId xmlns:a16="http://schemas.microsoft.com/office/drawing/2014/main" id="{55F11C7C-6E24-4BFB-B0F3-597FC0840B4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0" name="Group 22">
              <a:extLst>
                <a:ext uri="{FF2B5EF4-FFF2-40B4-BE49-F238E27FC236}">
                  <a16:creationId xmlns:a16="http://schemas.microsoft.com/office/drawing/2014/main" id="{442922A8-351C-4E15-A12C-2859261985B6}"/>
                </a:ext>
              </a:extLst>
            </p:cNvPr>
            <p:cNvGrpSpPr/>
            <p:nvPr userDrawn="1"/>
          </p:nvGrpSpPr>
          <p:grpSpPr>
            <a:xfrm>
              <a:off x="-2318863" y="1050055"/>
              <a:ext cx="2044800" cy="534731"/>
              <a:chOff x="-2108199" y="3333735"/>
              <a:chExt cx="2314576" cy="605280"/>
            </a:xfrm>
          </p:grpSpPr>
          <p:grpSp>
            <p:nvGrpSpPr>
              <p:cNvPr id="61" name="Group 9">
                <a:extLst>
                  <a:ext uri="{FF2B5EF4-FFF2-40B4-BE49-F238E27FC236}">
                    <a16:creationId xmlns:a16="http://schemas.microsoft.com/office/drawing/2014/main" id="{798350B7-14E7-482F-87E9-09E880493BFC}"/>
                  </a:ext>
                </a:extLst>
              </p:cNvPr>
              <p:cNvGrpSpPr/>
              <p:nvPr userDrawn="1"/>
            </p:nvGrpSpPr>
            <p:grpSpPr>
              <a:xfrm>
                <a:off x="-2108199" y="3333735"/>
                <a:ext cx="2314576" cy="605280"/>
                <a:chOff x="-1062434" y="2679700"/>
                <a:chExt cx="2314576" cy="605280"/>
              </a:xfrm>
            </p:grpSpPr>
            <p:pic>
              <p:nvPicPr>
                <p:cNvPr id="63" name="Picture 5">
                  <a:extLst>
                    <a:ext uri="{FF2B5EF4-FFF2-40B4-BE49-F238E27FC236}">
                      <a16:creationId xmlns:a16="http://schemas.microsoft.com/office/drawing/2014/main" id="{F097A544-9997-4258-8716-93F4EE1B6C63}"/>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64" name="Rectangle 21">
                  <a:extLst>
                    <a:ext uri="{FF2B5EF4-FFF2-40B4-BE49-F238E27FC236}">
                      <a16:creationId xmlns:a16="http://schemas.microsoft.com/office/drawing/2014/main" id="{017159F5-F984-479F-831F-B4CFFEF2131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62" name="Graphic 19" descr="Close with solid fill">
                <a:extLst>
                  <a:ext uri="{FF2B5EF4-FFF2-40B4-BE49-F238E27FC236}">
                    <a16:creationId xmlns:a16="http://schemas.microsoft.com/office/drawing/2014/main" id="{1198A984-F4AB-44D9-80D0-F14639461EF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252425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E8B08A7-7635-430D-9C22-7D9B8213D1BB}"/>
              </a:ext>
            </a:extLst>
          </p:cNvPr>
          <p:cNvSpPr>
            <a:spLocks noGrp="1"/>
          </p:cNvSpPr>
          <p:nvPr>
            <p:ph type="pic" sz="quarter" idx="12" hasCustomPrompt="1"/>
          </p:nvPr>
        </p:nvSpPr>
        <p:spPr>
          <a:xfrm>
            <a:off x="6242052" y="0"/>
            <a:ext cx="5949948" cy="5504973"/>
          </a:xfrm>
          <a:custGeom>
            <a:avLst/>
            <a:gdLst>
              <a:gd name="connsiteX0" fmla="*/ 0 w 5949948"/>
              <a:gd name="connsiteY0" fmla="*/ 0 h 5504973"/>
              <a:gd name="connsiteX1" fmla="*/ 5949948 w 5949948"/>
              <a:gd name="connsiteY1" fmla="*/ 0 h 5504973"/>
              <a:gd name="connsiteX2" fmla="*/ 5949948 w 5949948"/>
              <a:gd name="connsiteY2" fmla="*/ 5504973 h 5504973"/>
              <a:gd name="connsiteX3" fmla="*/ 610251 w 5949948"/>
              <a:gd name="connsiteY3" fmla="*/ 5504973 h 5504973"/>
              <a:gd name="connsiteX4" fmla="*/ 0 w 5949948"/>
              <a:gd name="connsiteY4" fmla="*/ 4894722 h 550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48" h="5504973">
                <a:moveTo>
                  <a:pt x="0" y="0"/>
                </a:moveTo>
                <a:lnTo>
                  <a:pt x="5949948" y="0"/>
                </a:lnTo>
                <a:lnTo>
                  <a:pt x="5949948" y="5504973"/>
                </a:lnTo>
                <a:lnTo>
                  <a:pt x="610251" y="5504973"/>
                </a:lnTo>
                <a:cubicBezTo>
                  <a:pt x="273342" y="5504973"/>
                  <a:pt x="0" y="5231632"/>
                  <a:pt x="0" y="489472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533082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881813" y="5656891"/>
            <a:ext cx="4713287"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646F98F3-FA89-44C8-97FA-51E866C043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9" name="Groep 28">
            <a:extLst>
              <a:ext uri="{FF2B5EF4-FFF2-40B4-BE49-F238E27FC236}">
                <a16:creationId xmlns:a16="http://schemas.microsoft.com/office/drawing/2014/main" id="{0784C64F-EB2A-4162-B5A6-EFE2CF697FB9}"/>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E2BD2581-61FB-4588-ACC3-18FD442A3B5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06252602-0922-43E8-9126-A395B505E98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3E9D0137-6060-44E1-B536-EE45D44B5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3E4C210-2C62-4CD5-8310-7F8358EB3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511934B8-BD63-4BB8-BDFD-58EF2B5E9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D97A68CE-BD27-4B47-9CBD-3CBF6C64099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E0FAF4A-82EC-45CE-A891-DB54B8B16D05}"/>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671A16EB-CCED-4DBC-B98A-D410A1CE1726}"/>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07D8F517-9DC1-4E2C-80C1-A4257C42FF7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CCCA038C-9264-472F-B526-BC74CCB65B6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7EB39E36-ED86-478B-B0F7-F0727106BF7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7812477D-D97E-4BAB-A71A-8FE0FD30EE02}"/>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8EE94037-39BF-4451-A1D1-DB2960711AB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BC26731C-8742-4FBC-ACC1-17E71424657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58" name="Rectangle 106">
            <a:extLst>
              <a:ext uri="{FF2B5EF4-FFF2-40B4-BE49-F238E27FC236}">
                <a16:creationId xmlns:a16="http://schemas.microsoft.com/office/drawing/2014/main" id="{A06EA6D4-9CFE-4970-988F-62786DE8010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59" name="Groep 58">
            <a:extLst>
              <a:ext uri="{FF2B5EF4-FFF2-40B4-BE49-F238E27FC236}">
                <a16:creationId xmlns:a16="http://schemas.microsoft.com/office/drawing/2014/main" id="{29E30F0B-44E8-4459-936E-E1791F6801FB}"/>
              </a:ext>
            </a:extLst>
          </p:cNvPr>
          <p:cNvGrpSpPr/>
          <p:nvPr userDrawn="1"/>
        </p:nvGrpSpPr>
        <p:grpSpPr>
          <a:xfrm>
            <a:off x="-2463800" y="0"/>
            <a:ext cx="2329217" cy="2718588"/>
            <a:chOff x="-2463800" y="0"/>
            <a:chExt cx="2329217" cy="2718588"/>
          </a:xfrm>
        </p:grpSpPr>
        <p:sp>
          <p:nvSpPr>
            <p:cNvPr id="60" name="Rectangle 106">
              <a:extLst>
                <a:ext uri="{FF2B5EF4-FFF2-40B4-BE49-F238E27FC236}">
                  <a16:creationId xmlns:a16="http://schemas.microsoft.com/office/drawing/2014/main" id="{4E3D30B1-1954-425E-AD5F-52EEA9273E2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1" name="Group 22">
              <a:extLst>
                <a:ext uri="{FF2B5EF4-FFF2-40B4-BE49-F238E27FC236}">
                  <a16:creationId xmlns:a16="http://schemas.microsoft.com/office/drawing/2014/main" id="{695F6F48-69EE-47B5-8D19-5328D49AFE90}"/>
                </a:ext>
              </a:extLst>
            </p:cNvPr>
            <p:cNvGrpSpPr/>
            <p:nvPr userDrawn="1"/>
          </p:nvGrpSpPr>
          <p:grpSpPr>
            <a:xfrm>
              <a:off x="-2318863" y="1050055"/>
              <a:ext cx="2044800" cy="534731"/>
              <a:chOff x="-2108199" y="3333735"/>
              <a:chExt cx="2314576" cy="605280"/>
            </a:xfrm>
          </p:grpSpPr>
          <p:grpSp>
            <p:nvGrpSpPr>
              <p:cNvPr id="70" name="Group 9">
                <a:extLst>
                  <a:ext uri="{FF2B5EF4-FFF2-40B4-BE49-F238E27FC236}">
                    <a16:creationId xmlns:a16="http://schemas.microsoft.com/office/drawing/2014/main" id="{C267ACD7-31CC-4A9C-BCBD-8249ADCCE4C9}"/>
                  </a:ext>
                </a:extLst>
              </p:cNvPr>
              <p:cNvGrpSpPr/>
              <p:nvPr userDrawn="1"/>
            </p:nvGrpSpPr>
            <p:grpSpPr>
              <a:xfrm>
                <a:off x="-2108199" y="3333735"/>
                <a:ext cx="2314576" cy="605280"/>
                <a:chOff x="-1062434" y="2679700"/>
                <a:chExt cx="2314576" cy="605280"/>
              </a:xfrm>
            </p:grpSpPr>
            <p:pic>
              <p:nvPicPr>
                <p:cNvPr id="72" name="Picture 5">
                  <a:extLst>
                    <a:ext uri="{FF2B5EF4-FFF2-40B4-BE49-F238E27FC236}">
                      <a16:creationId xmlns:a16="http://schemas.microsoft.com/office/drawing/2014/main" id="{18F8BEFD-0681-4917-A7BF-04FE22A44ECB}"/>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73" name="Rectangle 21">
                  <a:extLst>
                    <a:ext uri="{FF2B5EF4-FFF2-40B4-BE49-F238E27FC236}">
                      <a16:creationId xmlns:a16="http://schemas.microsoft.com/office/drawing/2014/main" id="{E732D06B-C761-4977-8FB5-83F79A45C53C}"/>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1" name="Graphic 19" descr="Close with solid fill">
                <a:extLst>
                  <a:ext uri="{FF2B5EF4-FFF2-40B4-BE49-F238E27FC236}">
                    <a16:creationId xmlns:a16="http://schemas.microsoft.com/office/drawing/2014/main" id="{42679DDE-A769-42F3-AE99-687989EB114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4F10E8FA-A150-4B0B-8D46-B1DF1CB43E39}"/>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438380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564127E-D772-4F30-A6F2-266E8FA2E9DD}"/>
              </a:ext>
            </a:extLst>
          </p:cNvPr>
          <p:cNvSpPr>
            <a:spLocks noGrp="1"/>
          </p:cNvSpPr>
          <p:nvPr>
            <p:ph type="pic" sz="quarter" idx="12" hasCustomPrompt="1"/>
          </p:nvPr>
        </p:nvSpPr>
        <p:spPr>
          <a:xfrm>
            <a:off x="603196" y="1"/>
            <a:ext cx="11588804" cy="5397889"/>
          </a:xfrm>
          <a:custGeom>
            <a:avLst/>
            <a:gdLst>
              <a:gd name="connsiteX0" fmla="*/ 0 w 11588804"/>
              <a:gd name="connsiteY0" fmla="*/ 0 h 5397889"/>
              <a:gd name="connsiteX1" fmla="*/ 11588804 w 11588804"/>
              <a:gd name="connsiteY1" fmla="*/ 0 h 5397889"/>
              <a:gd name="connsiteX2" fmla="*/ 11588804 w 11588804"/>
              <a:gd name="connsiteY2" fmla="*/ 5397889 h 5397889"/>
              <a:gd name="connsiteX3" fmla="*/ 609937 w 11588804"/>
              <a:gd name="connsiteY3" fmla="*/ 5397889 h 5397889"/>
              <a:gd name="connsiteX4" fmla="*/ 0 w 11588804"/>
              <a:gd name="connsiteY4" fmla="*/ 4787952 h 53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804" h="5397889">
                <a:moveTo>
                  <a:pt x="0" y="0"/>
                </a:moveTo>
                <a:lnTo>
                  <a:pt x="11588804" y="0"/>
                </a:lnTo>
                <a:lnTo>
                  <a:pt x="11588804" y="5397889"/>
                </a:lnTo>
                <a:lnTo>
                  <a:pt x="609937" y="5397889"/>
                </a:lnTo>
                <a:cubicBezTo>
                  <a:pt x="273201" y="5397889"/>
                  <a:pt x="0" y="5124688"/>
                  <a:pt x="0" y="478795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1190625" y="5533251"/>
            <a:ext cx="10404476"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20" name="Rectangle 106">
            <a:extLst>
              <a:ext uri="{FF2B5EF4-FFF2-40B4-BE49-F238E27FC236}">
                <a16:creationId xmlns:a16="http://schemas.microsoft.com/office/drawing/2014/main" id="{98C4478D-0D03-406A-AF2B-FBE68F22363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1" name="Groep 20">
            <a:extLst>
              <a:ext uri="{FF2B5EF4-FFF2-40B4-BE49-F238E27FC236}">
                <a16:creationId xmlns:a16="http://schemas.microsoft.com/office/drawing/2014/main" id="{DD1A860E-45B8-4574-9AD0-10ED16AB2C9B}"/>
              </a:ext>
            </a:extLst>
          </p:cNvPr>
          <p:cNvGrpSpPr/>
          <p:nvPr userDrawn="1"/>
        </p:nvGrpSpPr>
        <p:grpSpPr>
          <a:xfrm>
            <a:off x="12326583" y="1"/>
            <a:ext cx="2329217" cy="5718810"/>
            <a:chOff x="12326583" y="1"/>
            <a:chExt cx="2329217" cy="5718810"/>
          </a:xfrm>
        </p:grpSpPr>
        <p:sp>
          <p:nvSpPr>
            <p:cNvPr id="37" name="Rectangle 106">
              <a:extLst>
                <a:ext uri="{FF2B5EF4-FFF2-40B4-BE49-F238E27FC236}">
                  <a16:creationId xmlns:a16="http://schemas.microsoft.com/office/drawing/2014/main" id="{1A68CBE2-5D0E-44AE-9122-CB4188164E65}"/>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8" name="Groep 37">
              <a:extLst>
                <a:ext uri="{FF2B5EF4-FFF2-40B4-BE49-F238E27FC236}">
                  <a16:creationId xmlns:a16="http://schemas.microsoft.com/office/drawing/2014/main" id="{59A7CE74-9B46-4367-A761-12CDD51D2F13}"/>
                </a:ext>
              </a:extLst>
            </p:cNvPr>
            <p:cNvGrpSpPr>
              <a:grpSpLocks noChangeAspect="1"/>
            </p:cNvGrpSpPr>
            <p:nvPr userDrawn="1"/>
          </p:nvGrpSpPr>
          <p:grpSpPr>
            <a:xfrm>
              <a:off x="12616299" y="4739224"/>
              <a:ext cx="1766851" cy="793244"/>
              <a:chOff x="2766083" y="6357983"/>
              <a:chExt cx="1485890" cy="667104"/>
            </a:xfrm>
          </p:grpSpPr>
          <p:pic>
            <p:nvPicPr>
              <p:cNvPr id="43" name="Picture 15">
                <a:extLst>
                  <a:ext uri="{FF2B5EF4-FFF2-40B4-BE49-F238E27FC236}">
                    <a16:creationId xmlns:a16="http://schemas.microsoft.com/office/drawing/2014/main" id="{81561C30-F868-4E59-9385-B75C90427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4" name="Picture 18">
                <a:extLst>
                  <a:ext uri="{FF2B5EF4-FFF2-40B4-BE49-F238E27FC236}">
                    <a16:creationId xmlns:a16="http://schemas.microsoft.com/office/drawing/2014/main" id="{87758E39-6283-4120-9660-0868AC5B0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5" name="Picture 19">
                <a:extLst>
                  <a:ext uri="{FF2B5EF4-FFF2-40B4-BE49-F238E27FC236}">
                    <a16:creationId xmlns:a16="http://schemas.microsoft.com/office/drawing/2014/main" id="{EF54CCEC-E40F-4744-8F08-7B56D3D57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6" name="Straight Arrow Connector 23">
                <a:extLst>
                  <a:ext uri="{FF2B5EF4-FFF2-40B4-BE49-F238E27FC236}">
                    <a16:creationId xmlns:a16="http://schemas.microsoft.com/office/drawing/2014/main" id="{EDD509BF-EFB9-44E9-A26C-2D6D7823BEA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24">
                <a:extLst>
                  <a:ext uri="{FF2B5EF4-FFF2-40B4-BE49-F238E27FC236}">
                    <a16:creationId xmlns:a16="http://schemas.microsoft.com/office/drawing/2014/main" id="{5ED4C97D-6E78-4EAF-BD93-9EE39097F486}"/>
                  </a:ext>
                </a:extLst>
              </p:cNvPr>
              <p:cNvCxnSpPr>
                <a:stCxn id="43" idx="0"/>
                <a:endCxn id="4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26">
                <a:extLst>
                  <a:ext uri="{FF2B5EF4-FFF2-40B4-BE49-F238E27FC236}">
                    <a16:creationId xmlns:a16="http://schemas.microsoft.com/office/drawing/2014/main" id="{264AF252-7CF6-401B-8878-4BB3C1686BD5}"/>
                  </a:ext>
                </a:extLst>
              </p:cNvPr>
              <p:cNvCxnSpPr>
                <a:stCxn id="43" idx="3"/>
                <a:endCxn id="4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27">
                <a:extLst>
                  <a:ext uri="{FF2B5EF4-FFF2-40B4-BE49-F238E27FC236}">
                    <a16:creationId xmlns:a16="http://schemas.microsoft.com/office/drawing/2014/main" id="{22DCC81C-E411-44CB-B8BC-5F41ED1F510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Oval 28">
                <a:extLst>
                  <a:ext uri="{FF2B5EF4-FFF2-40B4-BE49-F238E27FC236}">
                    <a16:creationId xmlns:a16="http://schemas.microsoft.com/office/drawing/2014/main" id="{D4E158C6-7EEF-4DDA-AA7D-F1CE8FC46FA8}"/>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9" name="Groep 38">
              <a:extLst>
                <a:ext uri="{FF2B5EF4-FFF2-40B4-BE49-F238E27FC236}">
                  <a16:creationId xmlns:a16="http://schemas.microsoft.com/office/drawing/2014/main" id="{5AD9ED47-9C35-4A97-A41E-34BC9DBC6500}"/>
                </a:ext>
              </a:extLst>
            </p:cNvPr>
            <p:cNvGrpSpPr/>
            <p:nvPr userDrawn="1"/>
          </p:nvGrpSpPr>
          <p:grpSpPr>
            <a:xfrm>
              <a:off x="12610022" y="1108316"/>
              <a:ext cx="425380" cy="577954"/>
              <a:chOff x="-37364" y="4061531"/>
              <a:chExt cx="571037" cy="775855"/>
            </a:xfrm>
          </p:grpSpPr>
          <p:pic>
            <p:nvPicPr>
              <p:cNvPr id="41" name="Afbeelding 40">
                <a:extLst>
                  <a:ext uri="{FF2B5EF4-FFF2-40B4-BE49-F238E27FC236}">
                    <a16:creationId xmlns:a16="http://schemas.microsoft.com/office/drawing/2014/main" id="{BAA1ADD2-62AC-4CD1-96E2-2C0E12AD21FA}"/>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2" name="Rectangle 21">
                <a:extLst>
                  <a:ext uri="{FF2B5EF4-FFF2-40B4-BE49-F238E27FC236}">
                    <a16:creationId xmlns:a16="http://schemas.microsoft.com/office/drawing/2014/main" id="{EE8DE1CF-F98A-4FE4-B179-1BDD301E9015}"/>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0" name="Afbeelding 39">
              <a:extLst>
                <a:ext uri="{FF2B5EF4-FFF2-40B4-BE49-F238E27FC236}">
                  <a16:creationId xmlns:a16="http://schemas.microsoft.com/office/drawing/2014/main" id="{24D28329-76ED-432F-A6B8-4B326CA024C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48519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A2303D10-7A22-4D77-961C-6FBC031E10F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Graphic 4">
            <a:extLst>
              <a:ext uri="{FF2B5EF4-FFF2-40B4-BE49-F238E27FC236}">
                <a16:creationId xmlns:a16="http://schemas.microsoft.com/office/drawing/2014/main" id="{D131E5D0-3ED7-4EA0-A958-994E40B1573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bg1"/>
                </a:solidFill>
              </a:defRPr>
            </a:lvl1pPr>
          </a:lstStyle>
          <a:p>
            <a:r>
              <a:rPr lang="nl-NL" dirty="0"/>
              <a:t>Klik om titel toe te voegen</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A9759F2D-2ACC-441B-878C-F9F591B825F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2568142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C6A9B036-C851-464B-A4B4-FD651AEC886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rgbClr val="1191FA"/>
                </a:solidFill>
              </a:defRPr>
            </a:lvl1pPr>
          </a:lstStyle>
          <a:p>
            <a:r>
              <a:rPr lang="nl-NL" dirty="0"/>
              <a:t>Klik om titel toe te voegen</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E7051C55-7AB7-4B7F-8A89-8A8FB4EDE13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76263" y="6059262"/>
            <a:ext cx="2556000" cy="486530"/>
          </a:xfrm>
          <a:prstGeom prst="rect">
            <a:avLst/>
          </a:prstGeom>
        </p:spPr>
      </p:pic>
      <p:pic>
        <p:nvPicPr>
          <p:cNvPr id="13" name="Graphic 12">
            <a:extLst>
              <a:ext uri="{FF2B5EF4-FFF2-40B4-BE49-F238E27FC236}">
                <a16:creationId xmlns:a16="http://schemas.microsoft.com/office/drawing/2014/main" id="{E69A62B5-D55E-4596-885C-F7885BD617A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076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 name="Picture Placeholder 20">
            <a:extLst>
              <a:ext uri="{FF2B5EF4-FFF2-40B4-BE49-F238E27FC236}">
                <a16:creationId xmlns:a16="http://schemas.microsoft.com/office/drawing/2014/main" id="{F053FC1F-0C87-464E-9626-4AA4ADFCB446}"/>
              </a:ext>
            </a:extLst>
          </p:cNvPr>
          <p:cNvSpPr>
            <a:spLocks noGrp="1"/>
          </p:cNvSpPr>
          <p:nvPr>
            <p:ph type="pic" sz="quarter" idx="12" hasCustomPrompt="1"/>
          </p:nvPr>
        </p:nvSpPr>
        <p:spPr>
          <a:xfrm>
            <a:off x="614838" y="0"/>
            <a:ext cx="11577160" cy="4144674"/>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979594"/>
            <a:ext cx="6153150" cy="1123949"/>
          </a:xfrm>
        </p:spPr>
        <p:txBody>
          <a:bodyPr anchor="b" anchorCtr="0">
            <a:noAutofit/>
          </a:bodyPr>
          <a:lstStyle>
            <a:lvl1pPr>
              <a:lnSpc>
                <a:spcPct val="80000"/>
              </a:lnSpc>
              <a:defRPr sz="4000" spc="-60" baseline="0">
                <a:solidFill>
                  <a:schemeClr val="bg2"/>
                </a:solidFill>
              </a:defRPr>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5419726" y="5472971"/>
            <a:ext cx="6152400" cy="590400"/>
          </a:xfrm>
        </p:spPr>
        <p:txBody>
          <a:bodyPr/>
          <a:lstStyle>
            <a:lvl1pPr>
              <a:lnSpc>
                <a:spcPct val="80000"/>
              </a:lnSpc>
              <a:defRPr sz="4000" spc="-60"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 name="Groep 2">
            <a:extLst>
              <a:ext uri="{FF2B5EF4-FFF2-40B4-BE49-F238E27FC236}">
                <a16:creationId xmlns:a16="http://schemas.microsoft.com/office/drawing/2014/main" id="{6F02B3C6-631D-4822-B4DB-C6F757FD8769}"/>
              </a:ext>
            </a:extLst>
          </p:cNvPr>
          <p:cNvGrpSpPr/>
          <p:nvPr userDrawn="1"/>
        </p:nvGrpSpPr>
        <p:grpSpPr>
          <a:xfrm>
            <a:off x="12326583" y="1"/>
            <a:ext cx="2329217" cy="5718810"/>
            <a:chOff x="12326583" y="1"/>
            <a:chExt cx="2329217" cy="5718810"/>
          </a:xfrm>
        </p:grpSpPr>
        <p:sp>
          <p:nvSpPr>
            <p:cNvPr id="38" name="Rectangle 106">
              <a:extLst>
                <a:ext uri="{FF2B5EF4-FFF2-40B4-BE49-F238E27FC236}">
                  <a16:creationId xmlns:a16="http://schemas.microsoft.com/office/drawing/2014/main" id="{A6DFDEE3-7213-4A1B-BD16-73602857A5E0}"/>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9" name="Groep 38">
              <a:extLst>
                <a:ext uri="{FF2B5EF4-FFF2-40B4-BE49-F238E27FC236}">
                  <a16:creationId xmlns:a16="http://schemas.microsoft.com/office/drawing/2014/main" id="{09E4CED3-BB4A-4110-B81E-CE2A557D2D70}"/>
                </a:ext>
              </a:extLst>
            </p:cNvPr>
            <p:cNvGrpSpPr>
              <a:grpSpLocks noChangeAspect="1"/>
            </p:cNvGrpSpPr>
            <p:nvPr userDrawn="1"/>
          </p:nvGrpSpPr>
          <p:grpSpPr>
            <a:xfrm>
              <a:off x="12616299" y="4739224"/>
              <a:ext cx="1766851" cy="793244"/>
              <a:chOff x="2766083" y="6357983"/>
              <a:chExt cx="1485890" cy="667104"/>
            </a:xfrm>
          </p:grpSpPr>
          <p:pic>
            <p:nvPicPr>
              <p:cNvPr id="45" name="Picture 15">
                <a:extLst>
                  <a:ext uri="{FF2B5EF4-FFF2-40B4-BE49-F238E27FC236}">
                    <a16:creationId xmlns:a16="http://schemas.microsoft.com/office/drawing/2014/main" id="{56B0DA35-602A-47A3-A33B-1A42C766D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6" name="Picture 18">
                <a:extLst>
                  <a:ext uri="{FF2B5EF4-FFF2-40B4-BE49-F238E27FC236}">
                    <a16:creationId xmlns:a16="http://schemas.microsoft.com/office/drawing/2014/main" id="{4B0AA089-9CA7-4986-9B0B-1E2EA8A81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7" name="Picture 19">
                <a:extLst>
                  <a:ext uri="{FF2B5EF4-FFF2-40B4-BE49-F238E27FC236}">
                    <a16:creationId xmlns:a16="http://schemas.microsoft.com/office/drawing/2014/main" id="{161FA9E9-975D-48C8-80CC-B71ED5E6E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8" name="Straight Arrow Connector 23">
                <a:extLst>
                  <a:ext uri="{FF2B5EF4-FFF2-40B4-BE49-F238E27FC236}">
                    <a16:creationId xmlns:a16="http://schemas.microsoft.com/office/drawing/2014/main" id="{F075B050-4DB9-4B32-BE98-3384B146B6C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24">
                <a:extLst>
                  <a:ext uri="{FF2B5EF4-FFF2-40B4-BE49-F238E27FC236}">
                    <a16:creationId xmlns:a16="http://schemas.microsoft.com/office/drawing/2014/main" id="{D9EDB32F-0592-4CEA-A31B-520DCEBC33A8}"/>
                  </a:ext>
                </a:extLst>
              </p:cNvPr>
              <p:cNvCxnSpPr>
                <a:stCxn id="45" idx="0"/>
                <a:endCxn id="4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26">
                <a:extLst>
                  <a:ext uri="{FF2B5EF4-FFF2-40B4-BE49-F238E27FC236}">
                    <a16:creationId xmlns:a16="http://schemas.microsoft.com/office/drawing/2014/main" id="{2FD2F19B-CE2C-4067-8970-A800CEABDCD1}"/>
                  </a:ext>
                </a:extLst>
              </p:cNvPr>
              <p:cNvCxnSpPr>
                <a:stCxn id="45" idx="3"/>
                <a:endCxn id="4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27">
                <a:extLst>
                  <a:ext uri="{FF2B5EF4-FFF2-40B4-BE49-F238E27FC236}">
                    <a16:creationId xmlns:a16="http://schemas.microsoft.com/office/drawing/2014/main" id="{A21F9A8E-4718-437A-9C9C-614F8D8E6116}"/>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Oval 28">
                <a:extLst>
                  <a:ext uri="{FF2B5EF4-FFF2-40B4-BE49-F238E27FC236}">
                    <a16:creationId xmlns:a16="http://schemas.microsoft.com/office/drawing/2014/main" id="{0EF24A99-15FA-417C-9DA9-29E89F9F4EFB}"/>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0" name="Groep 39">
              <a:extLst>
                <a:ext uri="{FF2B5EF4-FFF2-40B4-BE49-F238E27FC236}">
                  <a16:creationId xmlns:a16="http://schemas.microsoft.com/office/drawing/2014/main" id="{44ACFC89-278E-4429-96AD-D9AF4F35723A}"/>
                </a:ext>
              </a:extLst>
            </p:cNvPr>
            <p:cNvGrpSpPr/>
            <p:nvPr userDrawn="1"/>
          </p:nvGrpSpPr>
          <p:grpSpPr>
            <a:xfrm>
              <a:off x="12610022" y="1108316"/>
              <a:ext cx="425380" cy="577954"/>
              <a:chOff x="-37364" y="4061531"/>
              <a:chExt cx="571037" cy="775855"/>
            </a:xfrm>
          </p:grpSpPr>
          <p:pic>
            <p:nvPicPr>
              <p:cNvPr id="43" name="Afbeelding 42">
                <a:extLst>
                  <a:ext uri="{FF2B5EF4-FFF2-40B4-BE49-F238E27FC236}">
                    <a16:creationId xmlns:a16="http://schemas.microsoft.com/office/drawing/2014/main" id="{76D1C94F-2678-4538-8AE7-A8F1AE44B733}"/>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4" name="Rectangle 21">
                <a:extLst>
                  <a:ext uri="{FF2B5EF4-FFF2-40B4-BE49-F238E27FC236}">
                    <a16:creationId xmlns:a16="http://schemas.microsoft.com/office/drawing/2014/main" id="{C0795D33-419B-4D90-B7D0-F23B0A229481}"/>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1" name="Afbeelding 40">
              <a:extLst>
                <a:ext uri="{FF2B5EF4-FFF2-40B4-BE49-F238E27FC236}">
                  <a16:creationId xmlns:a16="http://schemas.microsoft.com/office/drawing/2014/main" id="{BBCF88BC-C930-469B-B044-AF9EF5C457A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27" name="Graphic 26">
            <a:extLst>
              <a:ext uri="{FF2B5EF4-FFF2-40B4-BE49-F238E27FC236}">
                <a16:creationId xmlns:a16="http://schemas.microsoft.com/office/drawing/2014/main" id="{1A3DCED0-55B9-4533-B805-E10051A19596}"/>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11902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264275" y="1476375"/>
            <a:ext cx="533082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1" name="Rectangle 106">
            <a:extLst>
              <a:ext uri="{FF2B5EF4-FFF2-40B4-BE49-F238E27FC236}">
                <a16:creationId xmlns:a16="http://schemas.microsoft.com/office/drawing/2014/main" id="{730C924B-F91D-43CC-A0C8-A160AAD5E487}"/>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grpSp>
        <p:nvGrpSpPr>
          <p:cNvPr id="13" name="Groep 12">
            <a:extLst>
              <a:ext uri="{FF2B5EF4-FFF2-40B4-BE49-F238E27FC236}">
                <a16:creationId xmlns:a16="http://schemas.microsoft.com/office/drawing/2014/main" id="{0D738BE7-6A7E-46F7-8BF1-965AD4F71B8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E3A6B80D-90EB-4816-8F06-1FF0DE11125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CCB39D30-1E27-408F-80D8-32932B5B9480}"/>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1F50881A-2BBC-44BE-9D27-9754AB68E97E}"/>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C357F009-954B-42E8-9AFE-44B6234E24EC}"/>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B5B3C759-A389-411C-B870-027A6960A40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5B652822-ACAD-45A5-ADBF-D119E46F5B24}"/>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20" name="Rectangle 106">
            <a:extLst>
              <a:ext uri="{FF2B5EF4-FFF2-40B4-BE49-F238E27FC236}">
                <a16:creationId xmlns:a16="http://schemas.microsoft.com/office/drawing/2014/main" id="{B96D5399-79A2-4DBB-833B-CAEFBB9F023F}"/>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2308845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19125"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7" name="Rectangle 106">
            <a:extLst>
              <a:ext uri="{FF2B5EF4-FFF2-40B4-BE49-F238E27FC236}">
                <a16:creationId xmlns:a16="http://schemas.microsoft.com/office/drawing/2014/main" id="{A5A0DE91-09F1-4A57-AEC5-58AD14C7204C}"/>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6" name="Rectangle 106">
            <a:extLst>
              <a:ext uri="{FF2B5EF4-FFF2-40B4-BE49-F238E27FC236}">
                <a16:creationId xmlns:a16="http://schemas.microsoft.com/office/drawing/2014/main" id="{556C8F8E-76A1-4304-BF89-408C069A3681}"/>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1915588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39D28042-45AB-4F8C-A0C9-EF684DE5B4DB}"/>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3FB83E7A-138B-4198-9501-4160394F1F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8" name="Group 22">
              <a:extLst>
                <a:ext uri="{FF2B5EF4-FFF2-40B4-BE49-F238E27FC236}">
                  <a16:creationId xmlns:a16="http://schemas.microsoft.com/office/drawing/2014/main" id="{4B9181B1-0FC2-43EA-A5E5-7F2684792BD0}"/>
                </a:ext>
              </a:extLst>
            </p:cNvPr>
            <p:cNvGrpSpPr/>
            <p:nvPr userDrawn="1"/>
          </p:nvGrpSpPr>
          <p:grpSpPr>
            <a:xfrm>
              <a:off x="-2318863" y="1050055"/>
              <a:ext cx="2044800" cy="534731"/>
              <a:chOff x="-2108199" y="3333735"/>
              <a:chExt cx="2314576" cy="605280"/>
            </a:xfrm>
          </p:grpSpPr>
          <p:grpSp>
            <p:nvGrpSpPr>
              <p:cNvPr id="19" name="Group 9">
                <a:extLst>
                  <a:ext uri="{FF2B5EF4-FFF2-40B4-BE49-F238E27FC236}">
                    <a16:creationId xmlns:a16="http://schemas.microsoft.com/office/drawing/2014/main" id="{41B5B16A-7983-4922-B06F-1B9FB8222C3A}"/>
                  </a:ext>
                </a:extLst>
              </p:cNvPr>
              <p:cNvGrpSpPr/>
              <p:nvPr userDrawn="1"/>
            </p:nvGrpSpPr>
            <p:grpSpPr>
              <a:xfrm>
                <a:off x="-2108199" y="3333735"/>
                <a:ext cx="2314576" cy="605280"/>
                <a:chOff x="-1062434" y="2679700"/>
                <a:chExt cx="2314576" cy="605280"/>
              </a:xfrm>
            </p:grpSpPr>
            <p:pic>
              <p:nvPicPr>
                <p:cNvPr id="25" name="Picture 5">
                  <a:extLst>
                    <a:ext uri="{FF2B5EF4-FFF2-40B4-BE49-F238E27FC236}">
                      <a16:creationId xmlns:a16="http://schemas.microsoft.com/office/drawing/2014/main" id="{6F924BE0-7547-4ADB-B5C8-6B1AD42860BB}"/>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6" name="Rectangle 21">
                  <a:extLst>
                    <a:ext uri="{FF2B5EF4-FFF2-40B4-BE49-F238E27FC236}">
                      <a16:creationId xmlns:a16="http://schemas.microsoft.com/office/drawing/2014/main" id="{65EA48B2-4247-424F-AA38-1B9E1BF2236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4" name="Graphic 19" descr="Close with solid fill">
                <a:extLst>
                  <a:ext uri="{FF2B5EF4-FFF2-40B4-BE49-F238E27FC236}">
                    <a16:creationId xmlns:a16="http://schemas.microsoft.com/office/drawing/2014/main" id="{9CB9F003-E90D-4944-83B7-1D24E4D23F3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364962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626427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59203073-DE59-416A-AA44-7F372A9FDBB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F5FFBB0E-E7AA-4195-BFDA-AD4AAE8AF17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D1B56FAE-4A4A-4024-A4A6-138655FC3BEA}"/>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4445C993-2037-441B-9505-E53F3662739F}"/>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883BEEDD-CF51-4837-AC93-782143669D62}"/>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EEB4948F-4504-49F1-AE4F-FDEE036985B4}"/>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6AB26215-EC34-49DB-ABEE-8F7B0EEAA60F}"/>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360385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494588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7350500"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8139953" y="1476374"/>
            <a:ext cx="3455147"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13" name="Groep 12">
            <a:extLst>
              <a:ext uri="{FF2B5EF4-FFF2-40B4-BE49-F238E27FC236}">
                <a16:creationId xmlns:a16="http://schemas.microsoft.com/office/drawing/2014/main" id="{5E83B0FA-B23A-496C-B195-75212D27D47C}"/>
              </a:ext>
            </a:extLst>
          </p:cNvPr>
          <p:cNvGrpSpPr/>
          <p:nvPr userDrawn="1"/>
        </p:nvGrpSpPr>
        <p:grpSpPr>
          <a:xfrm>
            <a:off x="-2463800" y="0"/>
            <a:ext cx="2329217" cy="2718588"/>
            <a:chOff x="-2463800" y="0"/>
            <a:chExt cx="2329217" cy="2718588"/>
          </a:xfrm>
        </p:grpSpPr>
        <p:sp>
          <p:nvSpPr>
            <p:cNvPr id="15" name="Rectangle 106">
              <a:extLst>
                <a:ext uri="{FF2B5EF4-FFF2-40B4-BE49-F238E27FC236}">
                  <a16:creationId xmlns:a16="http://schemas.microsoft.com/office/drawing/2014/main" id="{A74CD945-E3B1-44BB-9078-0B33E75FD2D3}"/>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5EBB861B-324D-4050-98CB-5FC1944AA212}"/>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C496B105-25C3-46D5-9ED3-09FABD170D3C}"/>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4823FC08-9FD5-40F2-BE2D-08A85D82899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84EFE7DE-989D-4C7A-8CF0-BE5D23DA2A0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39A81122-C4E6-45E7-B5B7-9AE166503FB8}"/>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948920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4"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10001250" y="5372657"/>
            <a:ext cx="1593849" cy="423718"/>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730325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lvl1pPr>
              <a:defRPr>
                <a:solidFill>
                  <a:schemeClr val="bg2"/>
                </a:solidFill>
              </a:defRPr>
            </a:lvl1pPr>
          </a:lstStyle>
          <a:p>
            <a:r>
              <a:rPr lang="nl-NL" noProof="0" dirty="0"/>
              <a:t>Klik om titel toe te voegen</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17220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674776"/>
            <a:ext cx="6153150" cy="1123949"/>
          </a:xfrm>
        </p:spPr>
        <p:txBody>
          <a:bodyPr anchor="b" anchorCtr="0">
            <a:noAutofit/>
          </a:bodyPr>
          <a:lstStyle>
            <a:lvl1pPr>
              <a:lnSpc>
                <a:spcPct val="80000"/>
              </a:lnSpc>
              <a:defRPr sz="4000" spc="-60" baseline="0"/>
            </a:lvl1pPr>
          </a:lstStyle>
          <a:p>
            <a:r>
              <a:rPr lang="nl-NL" noProof="0" dirty="0"/>
              <a:t>Klik om titel toe te voegen</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7" name="Picture Placeholder 16">
            <a:extLst>
              <a:ext uri="{FF2B5EF4-FFF2-40B4-BE49-F238E27FC236}">
                <a16:creationId xmlns:a16="http://schemas.microsoft.com/office/drawing/2014/main" id="{4013582F-7574-4439-B6C2-A497946DF6E2}"/>
              </a:ext>
            </a:extLst>
          </p:cNvPr>
          <p:cNvSpPr>
            <a:spLocks noGrp="1"/>
          </p:cNvSpPr>
          <p:nvPr>
            <p:ph type="pic" sz="quarter" idx="13" hasCustomPrompt="1"/>
          </p:nvPr>
        </p:nvSpPr>
        <p:spPr>
          <a:xfrm>
            <a:off x="614838" y="0"/>
            <a:ext cx="11577162" cy="4815396"/>
          </a:xfrm>
          <a:custGeom>
            <a:avLst/>
            <a:gdLst>
              <a:gd name="connsiteX0" fmla="*/ 0 w 11577162"/>
              <a:gd name="connsiteY0" fmla="*/ 0 h 4815396"/>
              <a:gd name="connsiteX1" fmla="*/ 11577162 w 11577162"/>
              <a:gd name="connsiteY1" fmla="*/ 0 h 4815396"/>
              <a:gd name="connsiteX2" fmla="*/ 11577162 w 11577162"/>
              <a:gd name="connsiteY2" fmla="*/ 287354 h 4815396"/>
              <a:gd name="connsiteX3" fmla="*/ 11577162 w 11577162"/>
              <a:gd name="connsiteY3" fmla="*/ 4096437 h 4815396"/>
              <a:gd name="connsiteX4" fmla="*/ 11577162 w 11577162"/>
              <a:gd name="connsiteY4" fmla="*/ 4383791 h 4815396"/>
              <a:gd name="connsiteX5" fmla="*/ 4823818 w 11577162"/>
              <a:gd name="connsiteY5" fmla="*/ 4383791 h 4815396"/>
              <a:gd name="connsiteX6" fmla="*/ 4392213 w 11577162"/>
              <a:gd name="connsiteY6" fmla="*/ 4815396 h 4815396"/>
              <a:gd name="connsiteX7" fmla="*/ 609324 w 11577162"/>
              <a:gd name="connsiteY7" fmla="*/ 4815396 h 4815396"/>
              <a:gd name="connsiteX8" fmla="*/ 0 w 11577162"/>
              <a:gd name="connsiteY8" fmla="*/ 4206072 h 4815396"/>
              <a:gd name="connsiteX9" fmla="*/ 0 w 11577162"/>
              <a:gd name="connsiteY9" fmla="*/ 3918718 h 4815396"/>
              <a:gd name="connsiteX10" fmla="*/ 0 w 11577162"/>
              <a:gd name="connsiteY10" fmla="*/ 287354 h 481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2" h="4815396">
                <a:moveTo>
                  <a:pt x="0" y="0"/>
                </a:moveTo>
                <a:lnTo>
                  <a:pt x="11577162" y="0"/>
                </a:lnTo>
                <a:lnTo>
                  <a:pt x="11577162" y="287354"/>
                </a:lnTo>
                <a:lnTo>
                  <a:pt x="11577162" y="4096437"/>
                </a:lnTo>
                <a:lnTo>
                  <a:pt x="11577162" y="4383791"/>
                </a:lnTo>
                <a:lnTo>
                  <a:pt x="4823818" y="4383791"/>
                </a:lnTo>
                <a:cubicBezTo>
                  <a:pt x="4585166" y="4383791"/>
                  <a:pt x="4392213" y="4576744"/>
                  <a:pt x="4392213" y="4815396"/>
                </a:cubicBezTo>
                <a:lnTo>
                  <a:pt x="609324" y="4815396"/>
                </a:lnTo>
                <a:cubicBezTo>
                  <a:pt x="272927" y="4815396"/>
                  <a:pt x="0" y="4542470"/>
                  <a:pt x="0" y="4206072"/>
                </a:cubicBezTo>
                <a:lnTo>
                  <a:pt x="0" y="391871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CB5DB861-8B0B-40B1-99FF-85C4858E4B12}"/>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82EE33D4-AA65-41B1-83EC-3D251607DDC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8" name="Groep 27">
              <a:extLst>
                <a:ext uri="{FF2B5EF4-FFF2-40B4-BE49-F238E27FC236}">
                  <a16:creationId xmlns:a16="http://schemas.microsoft.com/office/drawing/2014/main" id="{C0C46775-E42B-43A7-B81A-A74507767902}"/>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25984700-EAE1-44D3-9316-FD98FE07A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1" name="Picture 18">
                <a:extLst>
                  <a:ext uri="{FF2B5EF4-FFF2-40B4-BE49-F238E27FC236}">
                    <a16:creationId xmlns:a16="http://schemas.microsoft.com/office/drawing/2014/main" id="{669A3E3A-C277-4FFF-B6C2-BB9596820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2" name="Picture 19">
                <a:extLst>
                  <a:ext uri="{FF2B5EF4-FFF2-40B4-BE49-F238E27FC236}">
                    <a16:creationId xmlns:a16="http://schemas.microsoft.com/office/drawing/2014/main" id="{DA9896DE-5DEB-41CA-B66E-D75203FD4C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3" name="Straight Arrow Connector 23">
                <a:extLst>
                  <a:ext uri="{FF2B5EF4-FFF2-40B4-BE49-F238E27FC236}">
                    <a16:creationId xmlns:a16="http://schemas.microsoft.com/office/drawing/2014/main" id="{0A36B336-429E-4AC7-A54A-1BA88CD6FF11}"/>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24">
                <a:extLst>
                  <a:ext uri="{FF2B5EF4-FFF2-40B4-BE49-F238E27FC236}">
                    <a16:creationId xmlns:a16="http://schemas.microsoft.com/office/drawing/2014/main" id="{8169E45F-AFD0-4641-821C-4D17C579F61B}"/>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26">
                <a:extLst>
                  <a:ext uri="{FF2B5EF4-FFF2-40B4-BE49-F238E27FC236}">
                    <a16:creationId xmlns:a16="http://schemas.microsoft.com/office/drawing/2014/main" id="{7C687A62-0D55-4435-B630-40E05DA905C0}"/>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27">
                <a:extLst>
                  <a:ext uri="{FF2B5EF4-FFF2-40B4-BE49-F238E27FC236}">
                    <a16:creationId xmlns:a16="http://schemas.microsoft.com/office/drawing/2014/main" id="{FAB01E32-74A3-4B31-8901-4E67FAEC8C69}"/>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Oval 28">
                <a:extLst>
                  <a:ext uri="{FF2B5EF4-FFF2-40B4-BE49-F238E27FC236}">
                    <a16:creationId xmlns:a16="http://schemas.microsoft.com/office/drawing/2014/main" id="{2FF34830-8954-4D30-83D4-99C4F4C46681}"/>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9" name="Groep 28">
              <a:extLst>
                <a:ext uri="{FF2B5EF4-FFF2-40B4-BE49-F238E27FC236}">
                  <a16:creationId xmlns:a16="http://schemas.microsoft.com/office/drawing/2014/main" id="{59790C7E-A250-4548-8C93-F6D117591529}"/>
                </a:ext>
              </a:extLst>
            </p:cNvPr>
            <p:cNvGrpSpPr/>
            <p:nvPr userDrawn="1"/>
          </p:nvGrpSpPr>
          <p:grpSpPr>
            <a:xfrm>
              <a:off x="12610022" y="1108316"/>
              <a:ext cx="425380" cy="577954"/>
              <a:chOff x="-37364" y="4061531"/>
              <a:chExt cx="571037" cy="775855"/>
            </a:xfrm>
          </p:grpSpPr>
          <p:pic>
            <p:nvPicPr>
              <p:cNvPr id="31" name="Afbeelding 30">
                <a:extLst>
                  <a:ext uri="{FF2B5EF4-FFF2-40B4-BE49-F238E27FC236}">
                    <a16:creationId xmlns:a16="http://schemas.microsoft.com/office/drawing/2014/main" id="{6959E222-0F9E-420F-B497-C6B18DA7B14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C53C7EA7-4CE8-40A2-8B08-7BF4C44624D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0" name="Afbeelding 29">
              <a:extLst>
                <a:ext uri="{FF2B5EF4-FFF2-40B4-BE49-F238E27FC236}">
                  <a16:creationId xmlns:a16="http://schemas.microsoft.com/office/drawing/2014/main" id="{E2ED972A-1323-4811-843D-EE7A1E381B2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35" name="Graphic 34">
            <a:extLst>
              <a:ext uri="{FF2B5EF4-FFF2-40B4-BE49-F238E27FC236}">
                <a16:creationId xmlns:a16="http://schemas.microsoft.com/office/drawing/2014/main" id="{116A8EBF-29E2-4EED-AEB3-921647B13B38}"/>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17133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67" name="Rectangle 3">
            <a:extLst>
              <a:ext uri="{FF2B5EF4-FFF2-40B4-BE49-F238E27FC236}">
                <a16:creationId xmlns:a16="http://schemas.microsoft.com/office/drawing/2014/main" id="{F5EF8DCD-9292-462B-A74B-D8652305D139}"/>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Picture Placeholder 13">
            <a:extLst>
              <a:ext uri="{FF2B5EF4-FFF2-40B4-BE49-F238E27FC236}">
                <a16:creationId xmlns:a16="http://schemas.microsoft.com/office/drawing/2014/main" id="{0C409B38-ACCF-4D90-961D-C94121FA2E9A}"/>
              </a:ext>
            </a:extLst>
          </p:cNvPr>
          <p:cNvSpPr>
            <a:spLocks noGrp="1"/>
          </p:cNvSpPr>
          <p:nvPr>
            <p:ph type="pic" sz="quarter" idx="12" hasCustomPrompt="1"/>
          </p:nvPr>
        </p:nvSpPr>
        <p:spPr>
          <a:xfrm>
            <a:off x="614838" y="0"/>
            <a:ext cx="11577160" cy="4704629"/>
          </a:xfrm>
          <a:custGeom>
            <a:avLst/>
            <a:gdLst>
              <a:gd name="connsiteX0" fmla="*/ 0 w 11577160"/>
              <a:gd name="connsiteY0" fmla="*/ 0 h 4704629"/>
              <a:gd name="connsiteX1" fmla="*/ 11577160 w 11577160"/>
              <a:gd name="connsiteY1" fmla="*/ 0 h 4704629"/>
              <a:gd name="connsiteX2" fmla="*/ 11577160 w 11577160"/>
              <a:gd name="connsiteY2" fmla="*/ 559955 h 4704629"/>
              <a:gd name="connsiteX3" fmla="*/ 11577160 w 11577160"/>
              <a:gd name="connsiteY3" fmla="*/ 3713070 h 4704629"/>
              <a:gd name="connsiteX4" fmla="*/ 11577160 w 11577160"/>
              <a:gd name="connsiteY4" fmla="*/ 4273025 h 4704629"/>
              <a:gd name="connsiteX5" fmla="*/ 4823817 w 11577160"/>
              <a:gd name="connsiteY5" fmla="*/ 4273025 h 4704629"/>
              <a:gd name="connsiteX6" fmla="*/ 4392212 w 11577160"/>
              <a:gd name="connsiteY6" fmla="*/ 4704629 h 4704629"/>
              <a:gd name="connsiteX7" fmla="*/ 609325 w 11577160"/>
              <a:gd name="connsiteY7" fmla="*/ 4704629 h 4704629"/>
              <a:gd name="connsiteX8" fmla="*/ 0 w 11577160"/>
              <a:gd name="connsiteY8" fmla="*/ 4095305 h 4704629"/>
              <a:gd name="connsiteX9" fmla="*/ 0 w 11577160"/>
              <a:gd name="connsiteY9" fmla="*/ 3535350 h 4704629"/>
              <a:gd name="connsiteX10" fmla="*/ 0 w 11577160"/>
              <a:gd name="connsiteY10" fmla="*/ 559955 h 470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0" h="4704629">
                <a:moveTo>
                  <a:pt x="0" y="0"/>
                </a:moveTo>
                <a:lnTo>
                  <a:pt x="11577160" y="0"/>
                </a:lnTo>
                <a:lnTo>
                  <a:pt x="11577160" y="559955"/>
                </a:lnTo>
                <a:lnTo>
                  <a:pt x="11577160" y="3713070"/>
                </a:lnTo>
                <a:lnTo>
                  <a:pt x="11577160" y="4273025"/>
                </a:lnTo>
                <a:lnTo>
                  <a:pt x="4823817" y="4273025"/>
                </a:lnTo>
                <a:cubicBezTo>
                  <a:pt x="4585165" y="4273025"/>
                  <a:pt x="4392212" y="4465977"/>
                  <a:pt x="4392212" y="4704629"/>
                </a:cubicBezTo>
                <a:lnTo>
                  <a:pt x="609325" y="4704629"/>
                </a:lnTo>
                <a:cubicBezTo>
                  <a:pt x="272927" y="4704629"/>
                  <a:pt x="0" y="4431702"/>
                  <a:pt x="0" y="4095305"/>
                </a:cubicBezTo>
                <a:lnTo>
                  <a:pt x="0" y="3535350"/>
                </a:lnTo>
                <a:lnTo>
                  <a:pt x="0" y="559955"/>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557165"/>
            <a:ext cx="6153150" cy="553998"/>
          </a:xfrm>
        </p:spPr>
        <p:txBody>
          <a:bodyPr anchor="b" anchorCtr="0">
            <a:noAutofit/>
          </a:bodyPr>
          <a:lstStyle>
            <a:lvl1pPr>
              <a:lnSpc>
                <a:spcPct val="80000"/>
              </a:lnSpc>
              <a:defRPr sz="4000" spc="-60" baseline="0"/>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spcAft>
                <a:spcPts val="0"/>
              </a:spcAft>
              <a:defRPr sz="180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4" name="Rectangle 106">
            <a:extLst>
              <a:ext uri="{FF2B5EF4-FFF2-40B4-BE49-F238E27FC236}">
                <a16:creationId xmlns:a16="http://schemas.microsoft.com/office/drawing/2014/main" id="{5F4E91A0-0FF3-4F74-BC79-0E25FFDFE1C8}"/>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Text Placeholder 25">
            <a:extLst>
              <a:ext uri="{FF2B5EF4-FFF2-40B4-BE49-F238E27FC236}">
                <a16:creationId xmlns:a16="http://schemas.microsoft.com/office/drawing/2014/main" id="{35170365-DF7B-4447-9BBE-72F81EAD074D}"/>
              </a:ext>
            </a:extLst>
          </p:cNvPr>
          <p:cNvSpPr>
            <a:spLocks noGrp="1"/>
          </p:cNvSpPr>
          <p:nvPr>
            <p:ph type="body" sz="quarter" idx="13" hasCustomPrompt="1"/>
          </p:nvPr>
        </p:nvSpPr>
        <p:spPr>
          <a:xfrm>
            <a:off x="5419726" y="5465351"/>
            <a:ext cx="6152400" cy="590400"/>
          </a:xfrm>
        </p:spPr>
        <p:txBody>
          <a:bodyPr/>
          <a:lstStyle>
            <a:lvl1pPr>
              <a:spcAft>
                <a:spcPts val="0"/>
              </a:spcAft>
              <a:defRPr sz="4000" spc="-60" baseline="0">
                <a:solidFill>
                  <a:srgbClr val="1191FA"/>
                </a:solidFill>
              </a:defRPr>
            </a:lvl1pPr>
          </a:lstStyle>
          <a:p>
            <a:pPr lvl="0"/>
            <a:r>
              <a:rPr lang="nl-NL" noProof="0" dirty="0"/>
              <a:t>Klik om subtitel toe te voegen</a:t>
            </a:r>
          </a:p>
        </p:txBody>
      </p:sp>
      <p:sp>
        <p:nvSpPr>
          <p:cNvPr id="44" name="Rectangle 106">
            <a:extLst>
              <a:ext uri="{FF2B5EF4-FFF2-40B4-BE49-F238E27FC236}">
                <a16:creationId xmlns:a16="http://schemas.microsoft.com/office/drawing/2014/main" id="{14C71E34-1C29-46E8-BE04-DA89BD902DB8}"/>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6" name="Groep 25">
            <a:extLst>
              <a:ext uri="{FF2B5EF4-FFF2-40B4-BE49-F238E27FC236}">
                <a16:creationId xmlns:a16="http://schemas.microsoft.com/office/drawing/2014/main" id="{9AD2E2F5-B151-4ADE-9A71-9093046C0006}"/>
              </a:ext>
            </a:extLst>
          </p:cNvPr>
          <p:cNvGrpSpPr/>
          <p:nvPr userDrawn="1"/>
        </p:nvGrpSpPr>
        <p:grpSpPr>
          <a:xfrm>
            <a:off x="12326583" y="1"/>
            <a:ext cx="2329217" cy="5718810"/>
            <a:chOff x="12326583" y="1"/>
            <a:chExt cx="2329217" cy="5718810"/>
          </a:xfrm>
        </p:grpSpPr>
        <p:sp>
          <p:nvSpPr>
            <p:cNvPr id="28" name="Rectangle 106">
              <a:extLst>
                <a:ext uri="{FF2B5EF4-FFF2-40B4-BE49-F238E27FC236}">
                  <a16:creationId xmlns:a16="http://schemas.microsoft.com/office/drawing/2014/main" id="{3CD94BA0-0267-440D-9403-EB6AC15F3CBB}"/>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9" name="Groep 28">
              <a:extLst>
                <a:ext uri="{FF2B5EF4-FFF2-40B4-BE49-F238E27FC236}">
                  <a16:creationId xmlns:a16="http://schemas.microsoft.com/office/drawing/2014/main" id="{4ADA60EB-391A-4591-A7B2-222A228C900C}"/>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E7BD03A9-F5C9-4856-91FF-0333E4BB8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5" name="Picture 18">
                <a:extLst>
                  <a:ext uri="{FF2B5EF4-FFF2-40B4-BE49-F238E27FC236}">
                    <a16:creationId xmlns:a16="http://schemas.microsoft.com/office/drawing/2014/main" id="{15ABCB50-9BE8-470E-A959-335067E61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6" name="Picture 19">
                <a:extLst>
                  <a:ext uri="{FF2B5EF4-FFF2-40B4-BE49-F238E27FC236}">
                    <a16:creationId xmlns:a16="http://schemas.microsoft.com/office/drawing/2014/main" id="{B364A9D9-9853-4E42-B33F-4AFFE5CAC3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7" name="Straight Arrow Connector 23">
                <a:extLst>
                  <a:ext uri="{FF2B5EF4-FFF2-40B4-BE49-F238E27FC236}">
                    <a16:creationId xmlns:a16="http://schemas.microsoft.com/office/drawing/2014/main" id="{034AF327-7D22-4EA3-B370-2D580F58FA40}"/>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24">
                <a:extLst>
                  <a:ext uri="{FF2B5EF4-FFF2-40B4-BE49-F238E27FC236}">
                    <a16:creationId xmlns:a16="http://schemas.microsoft.com/office/drawing/2014/main" id="{DA1E1BE1-7B02-42FF-BC46-D7A4BAFFD677}"/>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26">
                <a:extLst>
                  <a:ext uri="{FF2B5EF4-FFF2-40B4-BE49-F238E27FC236}">
                    <a16:creationId xmlns:a16="http://schemas.microsoft.com/office/drawing/2014/main" id="{CE0EB8CD-4829-4C62-8977-866BCD7C7F73}"/>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27">
                <a:extLst>
                  <a:ext uri="{FF2B5EF4-FFF2-40B4-BE49-F238E27FC236}">
                    <a16:creationId xmlns:a16="http://schemas.microsoft.com/office/drawing/2014/main" id="{967BDB17-4484-4F67-A2E3-46A55F7A463B}"/>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Oval 28">
                <a:extLst>
                  <a:ext uri="{FF2B5EF4-FFF2-40B4-BE49-F238E27FC236}">
                    <a16:creationId xmlns:a16="http://schemas.microsoft.com/office/drawing/2014/main" id="{1913D9FD-89D9-494B-AB64-9711ECE2D22F}"/>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0" name="Groep 29">
              <a:extLst>
                <a:ext uri="{FF2B5EF4-FFF2-40B4-BE49-F238E27FC236}">
                  <a16:creationId xmlns:a16="http://schemas.microsoft.com/office/drawing/2014/main" id="{656E2387-6F28-4A32-8156-2DE2B8445320}"/>
                </a:ext>
              </a:extLst>
            </p:cNvPr>
            <p:cNvGrpSpPr/>
            <p:nvPr userDrawn="1"/>
          </p:nvGrpSpPr>
          <p:grpSpPr>
            <a:xfrm>
              <a:off x="12610022" y="1108316"/>
              <a:ext cx="425380" cy="577954"/>
              <a:chOff x="-37364" y="4061531"/>
              <a:chExt cx="571037" cy="775855"/>
            </a:xfrm>
          </p:grpSpPr>
          <p:pic>
            <p:nvPicPr>
              <p:cNvPr id="32" name="Afbeelding 31">
                <a:extLst>
                  <a:ext uri="{FF2B5EF4-FFF2-40B4-BE49-F238E27FC236}">
                    <a16:creationId xmlns:a16="http://schemas.microsoft.com/office/drawing/2014/main" id="{082EE115-37CA-48A1-ACA3-E91EF742B8BF}"/>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71365FEE-2563-4E49-8418-A7F15E0D9F9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1" name="Afbeelding 30">
              <a:extLst>
                <a:ext uri="{FF2B5EF4-FFF2-40B4-BE49-F238E27FC236}">
                  <a16:creationId xmlns:a16="http://schemas.microsoft.com/office/drawing/2014/main" id="{3CFCD0A1-E4BA-473A-81E8-B7002DCB3455}"/>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42" name="Graphic 41">
            <a:extLst>
              <a:ext uri="{FF2B5EF4-FFF2-40B4-BE49-F238E27FC236}">
                <a16:creationId xmlns:a16="http://schemas.microsoft.com/office/drawing/2014/main" id="{2CCDB123-BEB0-4E37-AE2C-D208BD1138D3}"/>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80347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61" name="Rectangle 3">
            <a:extLst>
              <a:ext uri="{FF2B5EF4-FFF2-40B4-BE49-F238E27FC236}">
                <a16:creationId xmlns:a16="http://schemas.microsoft.com/office/drawing/2014/main" id="{E5520479-9DAB-498A-956C-B48E2928D85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5244727"/>
            <a:ext cx="6153150" cy="553998"/>
          </a:xfrm>
        </p:spPr>
        <p:txBody>
          <a:bodyPr anchor="b" anchorCtr="0">
            <a:noAutofit/>
          </a:bodyPr>
          <a:lstStyle>
            <a:lvl1pPr>
              <a:lnSpc>
                <a:spcPct val="100000"/>
              </a:lnSpc>
              <a:defRPr sz="4000" spc="-60" baseline="0"/>
            </a:lvl1pPr>
          </a:lstStyle>
          <a:p>
            <a:r>
              <a:rPr lang="nl-NL" noProof="0" dirty="0"/>
              <a:t>Klik om titel toe te voegen</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5" name="Picture Placeholder 14">
            <a:extLst>
              <a:ext uri="{FF2B5EF4-FFF2-40B4-BE49-F238E27FC236}">
                <a16:creationId xmlns:a16="http://schemas.microsoft.com/office/drawing/2014/main" id="{1D99B095-1501-4B59-8DD9-77BC4593140D}"/>
              </a:ext>
            </a:extLst>
          </p:cNvPr>
          <p:cNvSpPr>
            <a:spLocks noGrp="1"/>
          </p:cNvSpPr>
          <p:nvPr>
            <p:ph type="pic" sz="quarter" idx="14" hasCustomPrompt="1"/>
          </p:nvPr>
        </p:nvSpPr>
        <p:spPr>
          <a:xfrm>
            <a:off x="614838" y="0"/>
            <a:ext cx="11577162" cy="5394374"/>
          </a:xfrm>
          <a:custGeom>
            <a:avLst/>
            <a:gdLst>
              <a:gd name="connsiteX0" fmla="*/ 0 w 11577162"/>
              <a:gd name="connsiteY0" fmla="*/ 0 h 5394374"/>
              <a:gd name="connsiteX1" fmla="*/ 11577162 w 11577162"/>
              <a:gd name="connsiteY1" fmla="*/ 0 h 5394374"/>
              <a:gd name="connsiteX2" fmla="*/ 11577162 w 11577162"/>
              <a:gd name="connsiteY2" fmla="*/ 287354 h 5394374"/>
              <a:gd name="connsiteX3" fmla="*/ 11577162 w 11577162"/>
              <a:gd name="connsiteY3" fmla="*/ 578978 h 5394374"/>
              <a:gd name="connsiteX4" fmla="*/ 11577162 w 11577162"/>
              <a:gd name="connsiteY4" fmla="*/ 866332 h 5394374"/>
              <a:gd name="connsiteX5" fmla="*/ 11577162 w 11577162"/>
              <a:gd name="connsiteY5" fmla="*/ 4096437 h 5394374"/>
              <a:gd name="connsiteX6" fmla="*/ 11577162 w 11577162"/>
              <a:gd name="connsiteY6" fmla="*/ 4383791 h 5394374"/>
              <a:gd name="connsiteX7" fmla="*/ 11577162 w 11577162"/>
              <a:gd name="connsiteY7" fmla="*/ 4675415 h 5394374"/>
              <a:gd name="connsiteX8" fmla="*/ 11577162 w 11577162"/>
              <a:gd name="connsiteY8" fmla="*/ 4962769 h 5394374"/>
              <a:gd name="connsiteX9" fmla="*/ 4823818 w 11577162"/>
              <a:gd name="connsiteY9" fmla="*/ 4962769 h 5394374"/>
              <a:gd name="connsiteX10" fmla="*/ 4392213 w 11577162"/>
              <a:gd name="connsiteY10" fmla="*/ 5394374 h 5394374"/>
              <a:gd name="connsiteX11" fmla="*/ 609324 w 11577162"/>
              <a:gd name="connsiteY11" fmla="*/ 5394374 h 5394374"/>
              <a:gd name="connsiteX12" fmla="*/ 0 w 11577162"/>
              <a:gd name="connsiteY12" fmla="*/ 4785050 h 5394374"/>
              <a:gd name="connsiteX13" fmla="*/ 0 w 11577162"/>
              <a:gd name="connsiteY13" fmla="*/ 4497696 h 5394374"/>
              <a:gd name="connsiteX14" fmla="*/ 0 w 11577162"/>
              <a:gd name="connsiteY14" fmla="*/ 4206072 h 5394374"/>
              <a:gd name="connsiteX15" fmla="*/ 0 w 11577162"/>
              <a:gd name="connsiteY15" fmla="*/ 3918718 h 5394374"/>
              <a:gd name="connsiteX16" fmla="*/ 0 w 11577162"/>
              <a:gd name="connsiteY16" fmla="*/ 866332 h 5394374"/>
              <a:gd name="connsiteX17" fmla="*/ 0 w 11577162"/>
              <a:gd name="connsiteY17" fmla="*/ 578978 h 5394374"/>
              <a:gd name="connsiteX18" fmla="*/ 0 w 11577162"/>
              <a:gd name="connsiteY18" fmla="*/ 287354 h 53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77162" h="5394374">
                <a:moveTo>
                  <a:pt x="0" y="0"/>
                </a:moveTo>
                <a:lnTo>
                  <a:pt x="11577162" y="0"/>
                </a:lnTo>
                <a:lnTo>
                  <a:pt x="11577162" y="287354"/>
                </a:lnTo>
                <a:lnTo>
                  <a:pt x="11577162" y="578978"/>
                </a:lnTo>
                <a:lnTo>
                  <a:pt x="11577162" y="866332"/>
                </a:lnTo>
                <a:lnTo>
                  <a:pt x="11577162" y="4096437"/>
                </a:lnTo>
                <a:lnTo>
                  <a:pt x="11577162" y="4383791"/>
                </a:lnTo>
                <a:lnTo>
                  <a:pt x="11577162" y="4675415"/>
                </a:lnTo>
                <a:lnTo>
                  <a:pt x="11577162" y="4962769"/>
                </a:lnTo>
                <a:lnTo>
                  <a:pt x="4823818" y="4962769"/>
                </a:lnTo>
                <a:cubicBezTo>
                  <a:pt x="4585166" y="4962769"/>
                  <a:pt x="4392213" y="5155722"/>
                  <a:pt x="4392213" y="5394374"/>
                </a:cubicBezTo>
                <a:lnTo>
                  <a:pt x="609324" y="5394374"/>
                </a:lnTo>
                <a:cubicBezTo>
                  <a:pt x="272927" y="5394374"/>
                  <a:pt x="0" y="5121448"/>
                  <a:pt x="0" y="4785050"/>
                </a:cubicBezTo>
                <a:lnTo>
                  <a:pt x="0" y="4497696"/>
                </a:lnTo>
                <a:lnTo>
                  <a:pt x="0" y="4206072"/>
                </a:lnTo>
                <a:lnTo>
                  <a:pt x="0" y="3918718"/>
                </a:lnTo>
                <a:lnTo>
                  <a:pt x="0" y="866332"/>
                </a:lnTo>
                <a:lnTo>
                  <a:pt x="0" y="57897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3" name="Rectangle 106">
            <a:extLst>
              <a:ext uri="{FF2B5EF4-FFF2-40B4-BE49-F238E27FC236}">
                <a16:creationId xmlns:a16="http://schemas.microsoft.com/office/drawing/2014/main" id="{CFF65860-E1F0-447E-9D6A-0D2CD930F7CE}"/>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60" name="Rectangle 106">
            <a:extLst>
              <a:ext uri="{FF2B5EF4-FFF2-40B4-BE49-F238E27FC236}">
                <a16:creationId xmlns:a16="http://schemas.microsoft.com/office/drawing/2014/main" id="{277AB3C3-E037-4640-B717-8C67D9D494E7}"/>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89178FDE-BAE0-43E7-AA1A-06482FFE70D0}"/>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79063005-F1F2-4D01-B0B5-A49EF674AE07}"/>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7" name="Groep 26">
              <a:extLst>
                <a:ext uri="{FF2B5EF4-FFF2-40B4-BE49-F238E27FC236}">
                  <a16:creationId xmlns:a16="http://schemas.microsoft.com/office/drawing/2014/main" id="{9DA16140-637C-4113-B03C-56E860934D1E}"/>
                </a:ext>
              </a:extLst>
            </p:cNvPr>
            <p:cNvGrpSpPr>
              <a:grpSpLocks noChangeAspect="1"/>
            </p:cNvGrpSpPr>
            <p:nvPr userDrawn="1"/>
          </p:nvGrpSpPr>
          <p:grpSpPr>
            <a:xfrm>
              <a:off x="12616299" y="4739224"/>
              <a:ext cx="1766851" cy="793244"/>
              <a:chOff x="2766083" y="6357983"/>
              <a:chExt cx="1485890" cy="667104"/>
            </a:xfrm>
          </p:grpSpPr>
          <p:pic>
            <p:nvPicPr>
              <p:cNvPr id="32" name="Picture 15">
                <a:extLst>
                  <a:ext uri="{FF2B5EF4-FFF2-40B4-BE49-F238E27FC236}">
                    <a16:creationId xmlns:a16="http://schemas.microsoft.com/office/drawing/2014/main" id="{36FCE058-5E9B-4FD6-ACC6-37514A9F0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3" name="Picture 18">
                <a:extLst>
                  <a:ext uri="{FF2B5EF4-FFF2-40B4-BE49-F238E27FC236}">
                    <a16:creationId xmlns:a16="http://schemas.microsoft.com/office/drawing/2014/main" id="{CCC80EA5-C81F-4D8A-B10E-2B60F9DCA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4" name="Picture 19">
                <a:extLst>
                  <a:ext uri="{FF2B5EF4-FFF2-40B4-BE49-F238E27FC236}">
                    <a16:creationId xmlns:a16="http://schemas.microsoft.com/office/drawing/2014/main" id="{2AD5621E-6CAC-42BF-A25D-A5987E6E3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5" name="Straight Arrow Connector 23">
                <a:extLst>
                  <a:ext uri="{FF2B5EF4-FFF2-40B4-BE49-F238E27FC236}">
                    <a16:creationId xmlns:a16="http://schemas.microsoft.com/office/drawing/2014/main" id="{9058038B-1BC4-49E6-ABDC-8AB5443379A4}"/>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24">
                <a:extLst>
                  <a:ext uri="{FF2B5EF4-FFF2-40B4-BE49-F238E27FC236}">
                    <a16:creationId xmlns:a16="http://schemas.microsoft.com/office/drawing/2014/main" id="{E8165268-5D35-469D-8597-6D7F95736D85}"/>
                  </a:ext>
                </a:extLst>
              </p:cNvPr>
              <p:cNvCxnSpPr>
                <a:stCxn id="32" idx="0"/>
                <a:endCxn id="3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26">
                <a:extLst>
                  <a:ext uri="{FF2B5EF4-FFF2-40B4-BE49-F238E27FC236}">
                    <a16:creationId xmlns:a16="http://schemas.microsoft.com/office/drawing/2014/main" id="{21453590-87D7-4817-B0AF-397D57FE1D36}"/>
                  </a:ext>
                </a:extLst>
              </p:cNvPr>
              <p:cNvCxnSpPr>
                <a:stCxn id="32" idx="3"/>
                <a:endCxn id="3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27">
                <a:extLst>
                  <a:ext uri="{FF2B5EF4-FFF2-40B4-BE49-F238E27FC236}">
                    <a16:creationId xmlns:a16="http://schemas.microsoft.com/office/drawing/2014/main" id="{711094D4-2046-48AD-9187-123542806E9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Oval 28">
                <a:extLst>
                  <a:ext uri="{FF2B5EF4-FFF2-40B4-BE49-F238E27FC236}">
                    <a16:creationId xmlns:a16="http://schemas.microsoft.com/office/drawing/2014/main" id="{31143F47-FD36-49F8-9826-41682785F043}"/>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8" name="Groep 27">
              <a:extLst>
                <a:ext uri="{FF2B5EF4-FFF2-40B4-BE49-F238E27FC236}">
                  <a16:creationId xmlns:a16="http://schemas.microsoft.com/office/drawing/2014/main" id="{CC553825-F1A0-4F3F-BF73-52CEAF84DB83}"/>
                </a:ext>
              </a:extLst>
            </p:cNvPr>
            <p:cNvGrpSpPr/>
            <p:nvPr userDrawn="1"/>
          </p:nvGrpSpPr>
          <p:grpSpPr>
            <a:xfrm>
              <a:off x="12610022" y="1108316"/>
              <a:ext cx="425380" cy="577954"/>
              <a:chOff x="-37364" y="4061531"/>
              <a:chExt cx="571037" cy="775855"/>
            </a:xfrm>
          </p:grpSpPr>
          <p:pic>
            <p:nvPicPr>
              <p:cNvPr id="30" name="Afbeelding 29">
                <a:extLst>
                  <a:ext uri="{FF2B5EF4-FFF2-40B4-BE49-F238E27FC236}">
                    <a16:creationId xmlns:a16="http://schemas.microsoft.com/office/drawing/2014/main" id="{45C84A41-9738-4507-8304-0BA722E1CC2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1" name="Rectangle 21">
                <a:extLst>
                  <a:ext uri="{FF2B5EF4-FFF2-40B4-BE49-F238E27FC236}">
                    <a16:creationId xmlns:a16="http://schemas.microsoft.com/office/drawing/2014/main" id="{F88C8D67-DCA7-4464-9858-FCF662DD034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29" name="Afbeelding 28">
              <a:extLst>
                <a:ext uri="{FF2B5EF4-FFF2-40B4-BE49-F238E27FC236}">
                  <a16:creationId xmlns:a16="http://schemas.microsoft.com/office/drawing/2014/main" id="{ABBF3883-BF5F-4F6D-AAFC-4C8A3EEE973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40" name="Graphic 39">
            <a:extLst>
              <a:ext uri="{FF2B5EF4-FFF2-40B4-BE49-F238E27FC236}">
                <a16:creationId xmlns:a16="http://schemas.microsoft.com/office/drawing/2014/main" id="{F543C340-19DC-4792-8963-3937598541D5}"/>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90730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1">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0B8FC82-B2D7-4277-A3F9-11F9C6775F0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1"/>
            <a:ext cx="12192002" cy="6858001"/>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194918"/>
            <a:ext cx="6152400" cy="1123949"/>
          </a:xfrm>
        </p:spPr>
        <p:txBody>
          <a:bodyPr anchor="b" anchorCtr="0">
            <a:noAutofit/>
          </a:bodyPr>
          <a:lstStyle>
            <a:lvl1pPr>
              <a:lnSpc>
                <a:spcPct val="80000"/>
              </a:lnSpc>
              <a:defRPr sz="4000" spc="-60"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5419726" y="4768849"/>
            <a:ext cx="6152400" cy="590400"/>
          </a:xfrm>
        </p:spPr>
        <p:txBody>
          <a:bodyPr/>
          <a:lstStyle>
            <a:lvl1pPr>
              <a:defRPr sz="4000" spc="-60" baseline="0">
                <a:solidFill>
                  <a:srgbClr val="1191FA"/>
                </a:solidFill>
              </a:defRPr>
            </a:lvl1pPr>
          </a:lstStyle>
          <a:p>
            <a:pPr lvl="0"/>
            <a:r>
              <a:rPr lang="nl-NL" noProof="0" dirty="0"/>
              <a:t>Klik om subtitel toe te voegen</a:t>
            </a:r>
          </a:p>
        </p:txBody>
      </p:sp>
      <p:pic>
        <p:nvPicPr>
          <p:cNvPr id="9" name="Graphic 8">
            <a:extLst>
              <a:ext uri="{FF2B5EF4-FFF2-40B4-BE49-F238E27FC236}">
                <a16:creationId xmlns:a16="http://schemas.microsoft.com/office/drawing/2014/main" id="{0F40FA24-7A5D-49CB-834F-4190E2A4EBE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5981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422760" y="2286197"/>
            <a:ext cx="8333981" cy="1123949"/>
          </a:xfrm>
        </p:spPr>
        <p:txBody>
          <a:bodyPr anchor="b" anchorCtr="0">
            <a:noAutofit/>
          </a:bodyPr>
          <a:lstStyle>
            <a:lvl1pPr>
              <a:lnSpc>
                <a:spcPct val="80000"/>
              </a:lnSpc>
              <a:defRPr sz="4800" spc="-60"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422760" y="4624705"/>
            <a:ext cx="8333980" cy="232858"/>
          </a:xfrm>
        </p:spPr>
        <p:txBody>
          <a:bodyPr>
            <a:noAutofit/>
          </a:bodyPr>
          <a:lstStyle>
            <a:lvl1pPr>
              <a:lnSpc>
                <a:spcPct val="80000"/>
              </a:lnSpc>
              <a:spcAft>
                <a:spcPts val="0"/>
              </a:spcAft>
              <a:defRPr sz="23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422761" y="3784712"/>
            <a:ext cx="8333980" cy="590400"/>
          </a:xfrm>
        </p:spPr>
        <p:txBody>
          <a:bodyPr/>
          <a:lstStyle>
            <a:lvl1pPr>
              <a:defRPr sz="4800" spc="-60" baseline="0">
                <a:solidFill>
                  <a:srgbClr val="1191FA"/>
                </a:solidFill>
              </a:defRPr>
            </a:lvl1pPr>
          </a:lstStyle>
          <a:p>
            <a:pPr lvl="0"/>
            <a:r>
              <a:rPr lang="nl-NL" noProof="0" dirty="0"/>
              <a:t>Klik om subtitel toe te voegen</a:t>
            </a:r>
          </a:p>
        </p:txBody>
      </p:sp>
      <p:pic>
        <p:nvPicPr>
          <p:cNvPr id="9" name="Graphic 8">
            <a:extLst>
              <a:ext uri="{FF2B5EF4-FFF2-40B4-BE49-F238E27FC236}">
                <a16:creationId xmlns:a16="http://schemas.microsoft.com/office/drawing/2014/main" id="{05DED11D-96FC-40B4-87C4-76DE5439BDE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69118" y="5840001"/>
            <a:ext cx="3517200" cy="669493"/>
          </a:xfrm>
          <a:prstGeom prst="rect">
            <a:avLst/>
          </a:prstGeom>
        </p:spPr>
      </p:pic>
      <p:pic>
        <p:nvPicPr>
          <p:cNvPr id="12" name="Graphic 11">
            <a:extLst>
              <a:ext uri="{FF2B5EF4-FFF2-40B4-BE49-F238E27FC236}">
                <a16:creationId xmlns:a16="http://schemas.microsoft.com/office/drawing/2014/main" id="{CCA16013-E907-4322-9C36-9AA55C8DA795}"/>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l="1" t="13983" r="717" b="30830"/>
          <a:stretch/>
        </p:blipFill>
        <p:spPr>
          <a:xfrm>
            <a:off x="87461" y="0"/>
            <a:ext cx="12104539" cy="3784712"/>
          </a:xfrm>
          <a:prstGeom prst="rect">
            <a:avLst/>
          </a:prstGeom>
        </p:spPr>
      </p:pic>
    </p:spTree>
    <p:extLst>
      <p:ext uri="{BB962C8B-B14F-4D97-AF65-F5344CB8AC3E}">
        <p14:creationId xmlns:p14="http://schemas.microsoft.com/office/powerpoint/2010/main" val="189221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grpSp>
        <p:nvGrpSpPr>
          <p:cNvPr id="3" name="Groep 2">
            <a:extLst>
              <a:ext uri="{FF2B5EF4-FFF2-40B4-BE49-F238E27FC236}">
                <a16:creationId xmlns:a16="http://schemas.microsoft.com/office/drawing/2014/main" id="{2CF7D35E-BD38-4E1D-A1A4-DCE809B613B2}"/>
              </a:ext>
            </a:extLst>
          </p:cNvPr>
          <p:cNvGrpSpPr/>
          <p:nvPr userDrawn="1"/>
        </p:nvGrpSpPr>
        <p:grpSpPr>
          <a:xfrm>
            <a:off x="-2463800" y="0"/>
            <a:ext cx="2329217" cy="2718588"/>
            <a:chOff x="-2463800" y="0"/>
            <a:chExt cx="2329217" cy="2718588"/>
          </a:xfrm>
        </p:grpSpPr>
        <p:sp>
          <p:nvSpPr>
            <p:cNvPr id="29" name="Rectangle 106">
              <a:extLst>
                <a:ext uri="{FF2B5EF4-FFF2-40B4-BE49-F238E27FC236}">
                  <a16:creationId xmlns:a16="http://schemas.microsoft.com/office/drawing/2014/main" id="{8EFECCA7-ADC2-45D3-A6C3-E5EDB3B498E7}"/>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0" name="Group 22">
              <a:extLst>
                <a:ext uri="{FF2B5EF4-FFF2-40B4-BE49-F238E27FC236}">
                  <a16:creationId xmlns:a16="http://schemas.microsoft.com/office/drawing/2014/main" id="{5012CF3D-ADB2-4D14-BF7C-A9FD5145CF7F}"/>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5876244-CC7A-4388-B381-62B883FC1285}"/>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BCFA0C2F-F1B3-48A7-872C-B7C11C1FD90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3AAB3979-EBA7-4D1A-AF18-C6B82FB03B27}"/>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2" name="Graphic 19" descr="Close with solid fill">
                <a:extLst>
                  <a:ext uri="{FF2B5EF4-FFF2-40B4-BE49-F238E27FC236}">
                    <a16:creationId xmlns:a16="http://schemas.microsoft.com/office/drawing/2014/main" id="{5A99591B-19E3-4428-AAEA-EB23D7911F4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619125" y="1529540"/>
            <a:ext cx="10966451" cy="4320000"/>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360000" indent="-360000">
              <a:lnSpc>
                <a:spcPct val="80000"/>
              </a:lnSpc>
              <a:spcBef>
                <a:spcPts val="0"/>
              </a:spcBef>
              <a:buFont typeface="+mj-lt"/>
              <a:buAutoNum type="arabicPeriod"/>
              <a:defRPr/>
            </a:lvl3pPr>
            <a:lvl4pPr marL="630000">
              <a:lnSpc>
                <a:spcPct val="80000"/>
              </a:lnSpc>
              <a:spcBef>
                <a:spcPts val="0"/>
              </a:spcBef>
              <a:defRPr/>
            </a:lvl4pPr>
            <a:lvl5pPr>
              <a:lnSpc>
                <a:spcPts val="2800"/>
              </a:lnSpc>
              <a:spcBef>
                <a:spcPts val="1200"/>
              </a:spcBef>
              <a:defRPr/>
            </a:lvl5pPr>
          </a:lstStyle>
          <a:p>
            <a:pPr lvl="0"/>
            <a:r>
              <a:rPr lang="nl-NL" noProof="0" dirty="0"/>
              <a:t>Klik om kop toe te voegen</a:t>
            </a:r>
          </a:p>
          <a:p>
            <a:pPr lvl="1"/>
            <a:r>
              <a:rPr lang="nl-NL" noProof="0" dirty="0" err="1"/>
              <a:t>Subkop</a:t>
            </a:r>
            <a:endParaRPr lang="nl-NL" noProof="0" dirty="0"/>
          </a:p>
          <a:p>
            <a:pPr lvl="2"/>
            <a:r>
              <a:rPr lang="nl-NL" noProof="0" dirty="0"/>
              <a:t>Agendapunt</a:t>
            </a:r>
          </a:p>
          <a:p>
            <a:pPr lvl="3"/>
            <a:r>
              <a:rPr lang="nl-NL" noProof="0" dirty="0" err="1"/>
              <a:t>Bullet</a:t>
            </a:r>
            <a:r>
              <a:rPr lang="nl-NL" noProof="0" dirty="0"/>
              <a:t> niveau</a:t>
            </a:r>
          </a:p>
        </p:txBody>
      </p:sp>
      <p:sp>
        <p:nvSpPr>
          <p:cNvPr id="4" name="Slide Number Placeholder 3">
            <a:extLst>
              <a:ext uri="{FF2B5EF4-FFF2-40B4-BE49-F238E27FC236}">
                <a16:creationId xmlns:a16="http://schemas.microsoft.com/office/drawing/2014/main" id="{FC7632C6-E4C5-4388-B122-E2FF62E3DB65}"/>
              </a:ext>
            </a:extLst>
          </p:cNvPr>
          <p:cNvSpPr>
            <a:spLocks noGrp="1"/>
          </p:cNvSpPr>
          <p:nvPr>
            <p:ph type="sldNum" sz="quarter" idx="11"/>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05509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619125" y="1530000"/>
            <a:ext cx="10966451" cy="4320000"/>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70000">
              <a:lnSpc>
                <a:spcPct val="80000"/>
              </a:lnSpc>
              <a:spcBef>
                <a:spcPts val="0"/>
              </a:spcBef>
              <a:spcAft>
                <a:spcPts val="0"/>
              </a:spcAft>
              <a:defRPr/>
            </a:lvl4pPr>
            <a:lvl5pPr marL="540000">
              <a:lnSpc>
                <a:spcPct val="80000"/>
              </a:lnSpc>
              <a:spcBef>
                <a:spcPts val="0"/>
              </a:spcBef>
              <a:spcAft>
                <a:spcPts val="0"/>
              </a:spcAft>
              <a:defRPr/>
            </a:lvl5pPr>
            <a:lvl6pPr marL="810000">
              <a:lnSpc>
                <a:spcPct val="80000"/>
              </a:lnSpc>
              <a:spcBef>
                <a:spcPts val="0"/>
              </a:spcBef>
              <a:spcAft>
                <a:spcPts val="0"/>
              </a:spcAft>
              <a:defRPr/>
            </a:lvl6pPr>
            <a:lvl7pPr marL="1080000">
              <a:lnSpc>
                <a:spcPct val="80000"/>
              </a:lnSpc>
              <a:spcBef>
                <a:spcPts val="0"/>
              </a:spcBef>
              <a:spcAft>
                <a:spcPts val="0"/>
              </a:spcAft>
              <a:defRPr/>
            </a:lvl7pPr>
          </a:lstStyle>
          <a:p>
            <a:pPr lvl="0"/>
            <a:r>
              <a:rPr lang="nl-NL" noProof="0" dirty="0"/>
              <a:t>Klik om kop toe te voegen</a:t>
            </a:r>
          </a:p>
          <a:p>
            <a:pPr lvl="1"/>
            <a:r>
              <a:rPr lang="nl-NL" noProof="0" dirty="0" err="1"/>
              <a:t>Subkop</a:t>
            </a:r>
            <a:endParaRPr lang="nl-NL" noProof="0" dirty="0"/>
          </a:p>
          <a:p>
            <a:pPr lvl="2"/>
            <a:r>
              <a:rPr lang="nl-NL" noProof="0" dirty="0"/>
              <a:t>Body tekst</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p:txBody>
      </p:sp>
      <p:grpSp>
        <p:nvGrpSpPr>
          <p:cNvPr id="26" name="Groep 25">
            <a:extLst>
              <a:ext uri="{FF2B5EF4-FFF2-40B4-BE49-F238E27FC236}">
                <a16:creationId xmlns:a16="http://schemas.microsoft.com/office/drawing/2014/main" id="{08A15A47-0960-4D45-B4FF-EF3A0BAEF993}"/>
              </a:ext>
            </a:extLst>
          </p:cNvPr>
          <p:cNvGrpSpPr/>
          <p:nvPr userDrawn="1"/>
        </p:nvGrpSpPr>
        <p:grpSpPr>
          <a:xfrm>
            <a:off x="-2463800" y="0"/>
            <a:ext cx="2329217" cy="2718588"/>
            <a:chOff x="-2463800" y="0"/>
            <a:chExt cx="2329217" cy="2718588"/>
          </a:xfrm>
        </p:grpSpPr>
        <p:sp>
          <p:nvSpPr>
            <p:cNvPr id="27" name="Rectangle 106">
              <a:extLst>
                <a:ext uri="{FF2B5EF4-FFF2-40B4-BE49-F238E27FC236}">
                  <a16:creationId xmlns:a16="http://schemas.microsoft.com/office/drawing/2014/main" id="{A1DB3519-1E30-4471-AD4C-6DDC3B82DFD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8" name="Group 22">
              <a:extLst>
                <a:ext uri="{FF2B5EF4-FFF2-40B4-BE49-F238E27FC236}">
                  <a16:creationId xmlns:a16="http://schemas.microsoft.com/office/drawing/2014/main" id="{612871E4-A9D5-43D2-AE74-F57FE2965C84}"/>
                </a:ext>
              </a:extLst>
            </p:cNvPr>
            <p:cNvGrpSpPr/>
            <p:nvPr userDrawn="1"/>
          </p:nvGrpSpPr>
          <p:grpSpPr>
            <a:xfrm>
              <a:off x="-2318863" y="1050055"/>
              <a:ext cx="2044800" cy="534731"/>
              <a:chOff x="-2108199" y="3333735"/>
              <a:chExt cx="2314576" cy="605280"/>
            </a:xfrm>
          </p:grpSpPr>
          <p:grpSp>
            <p:nvGrpSpPr>
              <p:cNvPr id="29" name="Group 9">
                <a:extLst>
                  <a:ext uri="{FF2B5EF4-FFF2-40B4-BE49-F238E27FC236}">
                    <a16:creationId xmlns:a16="http://schemas.microsoft.com/office/drawing/2014/main" id="{7D793679-3082-42EF-9205-D87BB9DE0281}"/>
                  </a:ext>
                </a:extLst>
              </p:cNvPr>
              <p:cNvGrpSpPr/>
              <p:nvPr userDrawn="1"/>
            </p:nvGrpSpPr>
            <p:grpSpPr>
              <a:xfrm>
                <a:off x="-2108199" y="3333735"/>
                <a:ext cx="2314576" cy="605280"/>
                <a:chOff x="-1062434" y="2679700"/>
                <a:chExt cx="2314576" cy="605280"/>
              </a:xfrm>
            </p:grpSpPr>
            <p:pic>
              <p:nvPicPr>
                <p:cNvPr id="31" name="Picture 5">
                  <a:extLst>
                    <a:ext uri="{FF2B5EF4-FFF2-40B4-BE49-F238E27FC236}">
                      <a16:creationId xmlns:a16="http://schemas.microsoft.com/office/drawing/2014/main" id="{D145A39A-1240-4A8F-9798-FB32AB4DCC5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1B96E3E2-C2BE-4C80-BF91-326F6FF78E7E}"/>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0" name="Graphic 19" descr="Close with solid fill">
                <a:extLst>
                  <a:ext uri="{FF2B5EF4-FFF2-40B4-BE49-F238E27FC236}">
                    <a16:creationId xmlns:a16="http://schemas.microsoft.com/office/drawing/2014/main" id="{69DF857E-8B49-467D-A623-BD02BF2EAB1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4E165EC0-D73C-4C51-9202-7CAC512A781B}"/>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573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619125" y="460376"/>
            <a:ext cx="10975975" cy="659242"/>
          </a:xfrm>
          <a:prstGeom prst="rect">
            <a:avLst/>
          </a:prstGeom>
        </p:spPr>
        <p:txBody>
          <a:bodyPr vert="horz" lIns="0" tIns="0" rIns="0" bIns="0" rtlCol="0" anchor="t" anchorCtr="0">
            <a:noAutofit/>
          </a:bodyPr>
          <a:lstStyle/>
          <a:p>
            <a:r>
              <a:rPr lang="nl-NL" noProof="0" dirty="0"/>
              <a:t>Klik om titel toe te voegen</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619125" y="1528807"/>
            <a:ext cx="10975975" cy="4320000"/>
          </a:xfrm>
          <a:prstGeom prst="rect">
            <a:avLst/>
          </a:prstGeom>
        </p:spPr>
        <p:txBody>
          <a:bodyPr vert="horz" lIns="0" tIns="0" rIns="0" bIns="0" rtlCol="0" anchor="t" anchorCtr="0">
            <a:noAutofit/>
          </a:bodyPr>
          <a:lstStyle/>
          <a:p>
            <a:pPr lvl="0"/>
            <a:r>
              <a:rPr lang="nl-NL" noProof="0" dirty="0"/>
              <a:t>Klik om tekst toe te voegen</a:t>
            </a:r>
          </a:p>
          <a:p>
            <a:pPr lvl="1"/>
            <a:r>
              <a:rPr lang="nl-NL" noProof="0" dirty="0" err="1"/>
              <a:t>Bullet</a:t>
            </a:r>
            <a:r>
              <a:rPr lang="nl-NL" noProof="0" dirty="0"/>
              <a:t> niveau 1</a:t>
            </a:r>
          </a:p>
          <a:p>
            <a:pPr lvl="2"/>
            <a:r>
              <a:rPr lang="nl-NL" noProof="0" dirty="0" err="1"/>
              <a:t>Bullet</a:t>
            </a:r>
            <a:r>
              <a:rPr lang="nl-NL" noProof="0" dirty="0"/>
              <a:t> niveau 2</a:t>
            </a:r>
          </a:p>
          <a:p>
            <a:pPr lvl="3"/>
            <a:r>
              <a:rPr lang="nl-NL" noProof="0" dirty="0" err="1"/>
              <a:t>Bullet</a:t>
            </a:r>
            <a:r>
              <a:rPr lang="nl-NL" noProof="0" dirty="0"/>
              <a:t> niveau 3</a:t>
            </a:r>
          </a:p>
          <a:p>
            <a:pPr lvl="4"/>
            <a:r>
              <a:rPr lang="nl-NL" noProof="0" dirty="0" err="1"/>
              <a:t>Bullet</a:t>
            </a:r>
            <a:r>
              <a:rPr lang="nl-NL" noProof="0" dirty="0"/>
              <a:t> niveau 4</a:t>
            </a:r>
          </a:p>
          <a:p>
            <a:pPr lvl="5"/>
            <a:r>
              <a:rPr lang="nl-NL" noProof="0" dirty="0" err="1"/>
              <a:t>Bullet</a:t>
            </a:r>
            <a:r>
              <a:rPr lang="nl-NL" noProof="0" dirty="0"/>
              <a:t> niveau 5</a:t>
            </a:r>
          </a:p>
          <a:p>
            <a:pPr lvl="6"/>
            <a:r>
              <a:rPr lang="nl-NL" noProof="0" dirty="0" err="1"/>
              <a:t>Bullet</a:t>
            </a:r>
            <a:r>
              <a:rPr lang="nl-NL" noProof="0" dirty="0"/>
              <a:t> niveau 6</a:t>
            </a:r>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cxnSp>
        <p:nvCxnSpPr>
          <p:cNvPr id="7" name="Straight Connector 6">
            <a:extLst>
              <a:ext uri="{FF2B5EF4-FFF2-40B4-BE49-F238E27FC236}">
                <a16:creationId xmlns:a16="http://schemas.microsoft.com/office/drawing/2014/main" id="{0C382846-0594-4291-9CB1-B6452D54A367}"/>
              </a:ext>
            </a:extLst>
          </p:cNvPr>
          <p:cNvCxnSpPr>
            <a:cxnSpLocks/>
          </p:cNvCxnSpPr>
          <p:nvPr userDrawn="1"/>
        </p:nvCxnSpPr>
        <p:spPr>
          <a:xfrm>
            <a:off x="628649" y="1125970"/>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11229975" y="6191328"/>
            <a:ext cx="365125" cy="249385"/>
          </a:xfrm>
          <a:prstGeom prst="rect">
            <a:avLst/>
          </a:prstGeom>
        </p:spPr>
        <p:txBody>
          <a:bodyPr vert="horz" lIns="0" tIns="0" rIns="0" bIns="0" rtlCol="0" anchor="ctr"/>
          <a:lstStyle>
            <a:lvl1pPr algn="r">
              <a:defRPr sz="1200">
                <a:solidFill>
                  <a:schemeClr val="tx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C73F4658-9387-4F5E-B7A6-8DB6678A9A81}"/>
              </a:ext>
            </a:extLst>
          </p:cNvPr>
          <p:cNvPicPr>
            <a:picLocks noChangeAspect="1"/>
          </p:cNvPicPr>
          <p:nvPr userDrawn="1"/>
        </p:nvPicPr>
        <p:blipFill>
          <a:blip>
            <a:extLst>
              <a:ext uri="{96DAC541-7B7A-43D3-8B79-37D633B846F1}">
                <asvg:svgBlip xmlns:asvg="http://schemas.microsoft.com/office/drawing/2016/SVG/main" r:embed="rId29"/>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1243466960"/>
      </p:ext>
    </p:extLst>
  </p:cSld>
  <p:clrMap bg1="lt1" tx1="dk1" bg2="lt2" tx2="dk2" accent1="accent1" accent2="accent2" accent3="accent3" accent4="accent4" accent5="accent5" accent6="accent6" hlink="hlink" folHlink="folHlink"/>
  <p:sldLayoutIdLst>
    <p:sldLayoutId id="2147483674" r:id="rId1"/>
    <p:sldLayoutId id="2147483652" r:id="rId2"/>
    <p:sldLayoutId id="2147483653" r:id="rId3"/>
    <p:sldLayoutId id="2147483671" r:id="rId4"/>
    <p:sldLayoutId id="2147483672" r:id="rId5"/>
    <p:sldLayoutId id="2147483651" r:id="rId6"/>
    <p:sldLayoutId id="2147483677" r:id="rId7"/>
    <p:sldLayoutId id="2147483675" r:id="rId8"/>
    <p:sldLayoutId id="2147483650" r:id="rId9"/>
    <p:sldLayoutId id="2147483655" r:id="rId10"/>
    <p:sldLayoutId id="2147483659" r:id="rId11"/>
    <p:sldLayoutId id="2147483676" r:id="rId12"/>
    <p:sldLayoutId id="2147483657" r:id="rId13"/>
    <p:sldLayoutId id="2147483658" r:id="rId14"/>
    <p:sldLayoutId id="2147483665" r:id="rId15"/>
    <p:sldLayoutId id="2147483666" r:id="rId16"/>
    <p:sldLayoutId id="2147483667" r:id="rId17"/>
    <p:sldLayoutId id="2147483656" r:id="rId18"/>
    <p:sldLayoutId id="2147483654" r:id="rId19"/>
    <p:sldLayoutId id="2147483668" r:id="rId20"/>
    <p:sldLayoutId id="2147483669" r:id="rId21"/>
    <p:sldLayoutId id="2147483660" r:id="rId22"/>
    <p:sldLayoutId id="2147483661" r:id="rId23"/>
    <p:sldLayoutId id="2147483662" r:id="rId24"/>
    <p:sldLayoutId id="2147483664" r:id="rId25"/>
    <p:sldLayoutId id="2147483663" r:id="rId26"/>
    <p:sldLayoutId id="2147483673" r:id="rId27"/>
  </p:sldLayoutIdLst>
  <p:hf hdr="0" ftr="0" dt="0"/>
  <p:txStyles>
    <p:titleStyle>
      <a:lvl1pPr algn="l" defTabSz="914400" rtl="0" eaLnBrk="1" latinLnBrk="0" hangingPunct="1">
        <a:lnSpc>
          <a:spcPct val="80000"/>
        </a:lnSpc>
        <a:spcBef>
          <a:spcPct val="0"/>
        </a:spcBef>
        <a:buNone/>
        <a:defRPr sz="4000" kern="1200" spc="-60" baseline="0">
          <a:solidFill>
            <a:schemeClr val="bg2"/>
          </a:solidFill>
          <a:latin typeface="+mj-lt"/>
          <a:ea typeface="+mj-ea"/>
          <a:cs typeface="+mj-cs"/>
        </a:defRPr>
      </a:lvl1pPr>
    </p:titleStyle>
    <p:bodyStyle>
      <a:lvl1pPr marL="0" indent="0" algn="l" defTabSz="914400"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800" kern="1200" dirty="0">
          <a:solidFill>
            <a:schemeClr val="tx1"/>
          </a:solidFill>
          <a:latin typeface="+mn-lt"/>
          <a:ea typeface="+mn-ea"/>
          <a:cs typeface="+mn-cs"/>
        </a:defRPr>
      </a:lvl1pPr>
      <a:lvl2pPr marL="26987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2pPr>
      <a:lvl3pPr marL="53975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3pPr>
      <a:lvl4pPr marL="80962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10795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135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62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uk-remifentanil-5-mg-5-mg-4450 - Hameln Pharma">
            <a:extLst>
              <a:ext uri="{FF2B5EF4-FFF2-40B4-BE49-F238E27FC236}">
                <a16:creationId xmlns:a16="http://schemas.microsoft.com/office/drawing/2014/main" id="{7F10C12C-237D-AC6A-1621-DD58131CDA56}"/>
              </a:ext>
            </a:extLst>
          </p:cNvPr>
          <p:cNvPicPr>
            <a:picLocks noGrp="1" noChangeAspect="1"/>
          </p:cNvPicPr>
          <p:nvPr>
            <p:ph type="pic" sz="quarter" idx="12"/>
          </p:nvPr>
        </p:nvPicPr>
        <p:blipFill>
          <a:blip r:embed="rId2"/>
          <a:srcRect t="24939" b="24939"/>
          <a:stretch/>
        </p:blipFill>
        <p:spPr>
          <a:xfrm>
            <a:off x="357102" y="1512794"/>
            <a:ext cx="4595898" cy="1914705"/>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pic>
      <p:sp>
        <p:nvSpPr>
          <p:cNvPr id="3" name="Title 2">
            <a:extLst>
              <a:ext uri="{FF2B5EF4-FFF2-40B4-BE49-F238E27FC236}">
                <a16:creationId xmlns:a16="http://schemas.microsoft.com/office/drawing/2014/main" id="{F500E6DC-A1EA-4D20-8035-DBEED6820275}"/>
              </a:ext>
            </a:extLst>
          </p:cNvPr>
          <p:cNvSpPr>
            <a:spLocks noGrp="1"/>
          </p:cNvSpPr>
          <p:nvPr>
            <p:ph type="title"/>
          </p:nvPr>
        </p:nvSpPr>
        <p:spPr>
          <a:xfrm>
            <a:off x="5257800" y="3969683"/>
            <a:ext cx="6153150" cy="1123949"/>
          </a:xfrm>
        </p:spPr>
        <p:txBody>
          <a:bodyPr/>
          <a:lstStyle/>
          <a:p>
            <a:r>
              <a:rPr lang="en-US" dirty="0" err="1"/>
              <a:t>Remimazolam</a:t>
            </a:r>
            <a:r>
              <a:rPr lang="en-US" dirty="0"/>
              <a:t> (</a:t>
            </a:r>
            <a:r>
              <a:rPr lang="en-US" dirty="0" err="1"/>
              <a:t>Byfavo</a:t>
            </a:r>
            <a:r>
              <a:rPr lang="en-US" dirty="0"/>
              <a:t>™)</a:t>
            </a:r>
          </a:p>
        </p:txBody>
      </p:sp>
      <p:sp>
        <p:nvSpPr>
          <p:cNvPr id="4" name="Text Placeholder 3">
            <a:extLst>
              <a:ext uri="{FF2B5EF4-FFF2-40B4-BE49-F238E27FC236}">
                <a16:creationId xmlns:a16="http://schemas.microsoft.com/office/drawing/2014/main" id="{51524366-7BB0-4750-9F09-C1847A4ECE2C}"/>
              </a:ext>
            </a:extLst>
          </p:cNvPr>
          <p:cNvSpPr>
            <a:spLocks noGrp="1"/>
          </p:cNvSpPr>
          <p:nvPr>
            <p:ph type="body" sz="quarter" idx="11"/>
          </p:nvPr>
        </p:nvSpPr>
        <p:spPr>
          <a:xfrm>
            <a:off x="5257800" y="6084643"/>
            <a:ext cx="6153150" cy="487669"/>
          </a:xfrm>
        </p:spPr>
        <p:txBody>
          <a:bodyPr/>
          <a:lstStyle/>
          <a:p>
            <a:pPr>
              <a:lnSpc>
                <a:spcPct val="100000"/>
              </a:lnSpc>
            </a:pPr>
            <a:r>
              <a:rPr lang="en-US" dirty="0"/>
              <a:t>Kimberly van der Laan – </a:t>
            </a:r>
            <a:r>
              <a:rPr lang="en-US" dirty="0" err="1"/>
              <a:t>begeleider</a:t>
            </a:r>
            <a:r>
              <a:rPr lang="en-US" dirty="0"/>
              <a:t>: Valerie Slooff </a:t>
            </a:r>
          </a:p>
          <a:p>
            <a:pPr>
              <a:lnSpc>
                <a:spcPct val="100000"/>
              </a:lnSpc>
            </a:pPr>
            <a:r>
              <a:rPr lang="en-US" dirty="0"/>
              <a:t>Juni 2026</a:t>
            </a:r>
          </a:p>
        </p:txBody>
      </p:sp>
      <p:sp>
        <p:nvSpPr>
          <p:cNvPr id="5" name="Text Placeholder 4">
            <a:extLst>
              <a:ext uri="{FF2B5EF4-FFF2-40B4-BE49-F238E27FC236}">
                <a16:creationId xmlns:a16="http://schemas.microsoft.com/office/drawing/2014/main" id="{089D2756-906D-44DC-815E-1D591E467F09}"/>
              </a:ext>
            </a:extLst>
          </p:cNvPr>
          <p:cNvSpPr>
            <a:spLocks noGrp="1"/>
          </p:cNvSpPr>
          <p:nvPr>
            <p:ph type="body" sz="quarter" idx="13"/>
          </p:nvPr>
        </p:nvSpPr>
        <p:spPr>
          <a:xfrm>
            <a:off x="5257800" y="5472971"/>
            <a:ext cx="6737684" cy="590400"/>
          </a:xfrm>
        </p:spPr>
        <p:txBody>
          <a:bodyPr/>
          <a:lstStyle/>
          <a:p>
            <a:r>
              <a:rPr lang="en-US" dirty="0"/>
              <a:t>PICU </a:t>
            </a:r>
            <a:r>
              <a:rPr lang="en-US" dirty="0" err="1"/>
              <a:t>sedatie</a:t>
            </a:r>
            <a:r>
              <a:rPr lang="en-US" dirty="0"/>
              <a:t> van de </a:t>
            </a:r>
            <a:r>
              <a:rPr lang="en-US" dirty="0" err="1"/>
              <a:t>toekomst</a:t>
            </a:r>
            <a:r>
              <a:rPr lang="en-US" dirty="0"/>
              <a:t>?</a:t>
            </a:r>
          </a:p>
        </p:txBody>
      </p:sp>
      <p:pic>
        <p:nvPicPr>
          <p:cNvPr id="8" name="Afbeelding 7" descr="Remimazolam">
            <a:extLst>
              <a:ext uri="{FF2B5EF4-FFF2-40B4-BE49-F238E27FC236}">
                <a16:creationId xmlns:a16="http://schemas.microsoft.com/office/drawing/2014/main" id="{4EA967AD-A97F-72A7-C602-5FB0F9D4C931}"/>
              </a:ext>
            </a:extLst>
          </p:cNvPr>
          <p:cNvPicPr>
            <a:picLocks noChangeAspect="1"/>
          </p:cNvPicPr>
          <p:nvPr/>
        </p:nvPicPr>
        <p:blipFill>
          <a:blip r:embed="rId3"/>
          <a:stretch>
            <a:fillRect/>
          </a:stretch>
        </p:blipFill>
        <p:spPr>
          <a:xfrm>
            <a:off x="5731808" y="479051"/>
            <a:ext cx="6039971" cy="3490632"/>
          </a:xfrm>
          <a:prstGeom prst="rect">
            <a:avLst/>
          </a:prstGeom>
        </p:spPr>
      </p:pic>
      <p:sp>
        <p:nvSpPr>
          <p:cNvPr id="11" name="Vermenigvuldigingsteken 10">
            <a:extLst>
              <a:ext uri="{FF2B5EF4-FFF2-40B4-BE49-F238E27FC236}">
                <a16:creationId xmlns:a16="http://schemas.microsoft.com/office/drawing/2014/main" id="{FD427811-E60B-3638-7EE3-A477479C3152}"/>
              </a:ext>
            </a:extLst>
          </p:cNvPr>
          <p:cNvSpPr/>
          <p:nvPr/>
        </p:nvSpPr>
        <p:spPr>
          <a:xfrm>
            <a:off x="1022145" y="1514480"/>
            <a:ext cx="2836738" cy="2736907"/>
          </a:xfrm>
          <a:prstGeom prst="mathMultiply">
            <a:avLst/>
          </a:prstGeom>
          <a:solidFill>
            <a:srgbClr val="FF0000"/>
          </a:solidFill>
          <a:ln w="635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Tree>
    <p:extLst>
      <p:ext uri="{BB962C8B-B14F-4D97-AF65-F5344CB8AC3E}">
        <p14:creationId xmlns:p14="http://schemas.microsoft.com/office/powerpoint/2010/main" val="630799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2C40F-132C-37AC-6AF9-5F620A20180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9A639EB-E080-2723-DEED-AC134831FEA8}"/>
              </a:ext>
            </a:extLst>
          </p:cNvPr>
          <p:cNvSpPr>
            <a:spLocks noGrp="1"/>
          </p:cNvSpPr>
          <p:nvPr>
            <p:ph type="title"/>
          </p:nvPr>
        </p:nvSpPr>
        <p:spPr/>
        <p:txBody>
          <a:bodyPr/>
          <a:lstStyle/>
          <a:p>
            <a:r>
              <a:rPr lang="nl-NL"/>
              <a:t>Aangepaste PICO</a:t>
            </a:r>
          </a:p>
        </p:txBody>
      </p:sp>
      <p:sp>
        <p:nvSpPr>
          <p:cNvPr id="3" name="Tijdelijke aanduiding voor tekst 2">
            <a:extLst>
              <a:ext uri="{FF2B5EF4-FFF2-40B4-BE49-F238E27FC236}">
                <a16:creationId xmlns:a16="http://schemas.microsoft.com/office/drawing/2014/main" id="{587FF810-F0BE-C28E-2734-BB3A80E51D07}"/>
              </a:ext>
            </a:extLst>
          </p:cNvPr>
          <p:cNvSpPr>
            <a:spLocks noGrp="1"/>
          </p:cNvSpPr>
          <p:nvPr>
            <p:ph type="body" sz="quarter" idx="11"/>
          </p:nvPr>
        </p:nvSpPr>
        <p:spPr>
          <a:xfrm>
            <a:off x="619125" y="1530000"/>
            <a:ext cx="10966451" cy="4661328"/>
          </a:xfrm>
        </p:spPr>
        <p:txBody>
          <a:bodyPr/>
          <a:lstStyle/>
          <a:p>
            <a:r>
              <a:rPr lang="nl-NL" sz="2000" dirty="0"/>
              <a:t>P: 	</a:t>
            </a:r>
            <a:r>
              <a:rPr lang="nl-NL" sz="2000" b="0" dirty="0"/>
              <a:t>volwassenen met indicatie continue i.v. sedatie</a:t>
            </a:r>
            <a:endParaRPr lang="nl-NL" sz="2000" dirty="0"/>
          </a:p>
          <a:p>
            <a:endParaRPr lang="nl-NL" sz="2000" dirty="0"/>
          </a:p>
          <a:p>
            <a:r>
              <a:rPr lang="nl-NL" sz="2000" dirty="0"/>
              <a:t>I: 	</a:t>
            </a:r>
            <a:r>
              <a:rPr lang="nl-NL" sz="2000" b="0" dirty="0" err="1"/>
              <a:t>remimazolam</a:t>
            </a:r>
            <a:r>
              <a:rPr lang="nl-NL" sz="2000" b="0" dirty="0"/>
              <a:t> </a:t>
            </a:r>
          </a:p>
          <a:p>
            <a:endParaRPr lang="nl-NL" sz="2000" dirty="0"/>
          </a:p>
          <a:p>
            <a:r>
              <a:rPr lang="nl-NL" sz="2000" dirty="0"/>
              <a:t>C: 	</a:t>
            </a:r>
            <a:r>
              <a:rPr lang="nl-NL" sz="2000" b="0" dirty="0"/>
              <a:t>conventionele i.v. sedatie (</a:t>
            </a:r>
            <a:r>
              <a:rPr lang="nl-NL" sz="2000" b="0" dirty="0" err="1"/>
              <a:t>midazolam</a:t>
            </a:r>
            <a:r>
              <a:rPr lang="nl-NL" sz="2000" b="0" dirty="0"/>
              <a:t>, </a:t>
            </a:r>
            <a:r>
              <a:rPr lang="nl-NL" sz="2000" b="0" dirty="0" err="1"/>
              <a:t>propofol</a:t>
            </a:r>
            <a:r>
              <a:rPr lang="nl-NL" sz="2000" b="0" dirty="0"/>
              <a:t> en/of </a:t>
            </a:r>
            <a:r>
              <a:rPr lang="nl-NL" sz="2000" b="0" dirty="0" err="1"/>
              <a:t>dexmed</a:t>
            </a:r>
            <a:r>
              <a:rPr lang="nl-NL" sz="2000" b="0" dirty="0"/>
              <a:t>)</a:t>
            </a:r>
            <a:endParaRPr lang="nl-NL" sz="2000" dirty="0"/>
          </a:p>
          <a:p>
            <a:endParaRPr lang="nl-NL" sz="2000" dirty="0"/>
          </a:p>
          <a:p>
            <a:r>
              <a:rPr lang="nl-NL" sz="2000" dirty="0"/>
              <a:t>O: 	</a:t>
            </a:r>
            <a:r>
              <a:rPr lang="nl-NL" sz="2000" b="0" u="sng" dirty="0"/>
              <a:t>invasieve beademingsduur</a:t>
            </a:r>
          </a:p>
          <a:p>
            <a:r>
              <a:rPr lang="nl-NL" sz="2000" b="0" dirty="0"/>
              <a:t>	ligduur ICU</a:t>
            </a:r>
          </a:p>
          <a:p>
            <a:r>
              <a:rPr lang="nl-NL" sz="2000" b="0" dirty="0"/>
              <a:t>	hemodynamische instabiliteit</a:t>
            </a:r>
          </a:p>
          <a:p>
            <a:r>
              <a:rPr lang="nl-NL" sz="2000" b="0" dirty="0"/>
              <a:t>	incidentie onttrekking</a:t>
            </a:r>
          </a:p>
          <a:p>
            <a:r>
              <a:rPr lang="nl-NL" sz="2000" b="0" dirty="0"/>
              <a:t>	tijd tot extubatie na stop (</a:t>
            </a:r>
            <a:r>
              <a:rPr lang="nl-NL" sz="2000" b="0" dirty="0" err="1"/>
              <a:t>midazolam</a:t>
            </a:r>
            <a:r>
              <a:rPr lang="nl-NL" sz="2000" b="0" dirty="0"/>
              <a:t>)</a:t>
            </a:r>
          </a:p>
          <a:p>
            <a:r>
              <a:rPr lang="nl-NL" b="0" dirty="0"/>
              <a:t>	</a:t>
            </a:r>
          </a:p>
          <a:p>
            <a:endParaRPr lang="nl-NL" b="0" dirty="0"/>
          </a:p>
          <a:p>
            <a:r>
              <a:rPr lang="nl-NL" b="0" dirty="0"/>
              <a:t>Leidt </a:t>
            </a:r>
            <a:r>
              <a:rPr lang="nl-NL" b="0" dirty="0" err="1"/>
              <a:t>remimazolam</a:t>
            </a:r>
            <a:r>
              <a:rPr lang="nl-NL" b="0" dirty="0"/>
              <a:t> sedatie in vergelijking met andere i.v. sedativa op de ICU bij volwassenen tot een kortere beademingsduur?</a:t>
            </a:r>
          </a:p>
          <a:p>
            <a:r>
              <a:rPr lang="nl-NL" b="0" dirty="0"/>
              <a:t>	</a:t>
            </a:r>
            <a:endParaRPr lang="nl-NL" dirty="0"/>
          </a:p>
        </p:txBody>
      </p:sp>
      <p:sp>
        <p:nvSpPr>
          <p:cNvPr id="4" name="Tijdelijke aanduiding voor dianummer 3">
            <a:extLst>
              <a:ext uri="{FF2B5EF4-FFF2-40B4-BE49-F238E27FC236}">
                <a16:creationId xmlns:a16="http://schemas.microsoft.com/office/drawing/2014/main" id="{CC628068-7AAE-FC0A-7528-A0F16ECFFB1C}"/>
              </a:ext>
            </a:extLst>
          </p:cNvPr>
          <p:cNvSpPr>
            <a:spLocks noGrp="1"/>
          </p:cNvSpPr>
          <p:nvPr>
            <p:ph type="sldNum" sz="quarter" idx="12"/>
          </p:nvPr>
        </p:nvSpPr>
        <p:spPr/>
        <p:txBody>
          <a:bodyPr/>
          <a:lstStyle/>
          <a:p>
            <a:fld id="{5A195573-6125-40C3-AA0C-3AC6CFB9F86B}" type="slidenum">
              <a:rPr lang="en-US" smtClean="0"/>
              <a:pPr/>
              <a:t>10</a:t>
            </a:fld>
            <a:endParaRPr lang="en-US" dirty="0"/>
          </a:p>
        </p:txBody>
      </p:sp>
    </p:spTree>
    <p:extLst>
      <p:ext uri="{BB962C8B-B14F-4D97-AF65-F5344CB8AC3E}">
        <p14:creationId xmlns:p14="http://schemas.microsoft.com/office/powerpoint/2010/main" val="1457061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2B5E8-81BB-D6D6-7B25-8DD1687DBCF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70F1A28-2726-07AE-FB4F-AD47026782A8}"/>
              </a:ext>
            </a:extLst>
          </p:cNvPr>
          <p:cNvSpPr>
            <a:spLocks noGrp="1"/>
          </p:cNvSpPr>
          <p:nvPr>
            <p:ph type="title"/>
          </p:nvPr>
        </p:nvSpPr>
        <p:spPr/>
        <p:txBody>
          <a:bodyPr/>
          <a:lstStyle/>
          <a:p>
            <a:r>
              <a:rPr lang="nl-NL"/>
              <a:t>Aangepaste zoekstrategie</a:t>
            </a:r>
            <a:endParaRPr lang="nl-NL" dirty="0"/>
          </a:p>
        </p:txBody>
      </p:sp>
      <p:sp>
        <p:nvSpPr>
          <p:cNvPr id="3" name="Tijdelijke aanduiding voor tekst 2">
            <a:extLst>
              <a:ext uri="{FF2B5EF4-FFF2-40B4-BE49-F238E27FC236}">
                <a16:creationId xmlns:a16="http://schemas.microsoft.com/office/drawing/2014/main" id="{24A4A03A-DDE1-E017-66B3-392F0AD1B168}"/>
              </a:ext>
            </a:extLst>
          </p:cNvPr>
          <p:cNvSpPr>
            <a:spLocks noGrp="1"/>
          </p:cNvSpPr>
          <p:nvPr>
            <p:ph type="body" sz="quarter" idx="11"/>
          </p:nvPr>
        </p:nvSpPr>
        <p:spPr>
          <a:xfrm>
            <a:off x="628649" y="1494032"/>
            <a:ext cx="10966451" cy="4564862"/>
          </a:xfrm>
        </p:spPr>
        <p:txBody>
          <a:bodyPr/>
          <a:lstStyle/>
          <a:p>
            <a:r>
              <a:rPr lang="nl-NL" sz="1800" dirty="0"/>
              <a:t>P: 	</a:t>
            </a:r>
            <a:r>
              <a:rPr lang="nl-NL" sz="1800" b="0" dirty="0"/>
              <a:t>(</a:t>
            </a:r>
            <a:r>
              <a:rPr lang="en-US" sz="1800" b="0" dirty="0"/>
              <a:t>"Intensive Care Units"[Mesh] OR “ICU”[</a:t>
            </a:r>
            <a:r>
              <a:rPr lang="en-US" sz="1800" b="0" dirty="0" err="1"/>
              <a:t>tiab</a:t>
            </a:r>
            <a:r>
              <a:rPr lang="en-US" sz="1800" b="0" dirty="0"/>
              <a:t>] OR “intensive care”[</a:t>
            </a:r>
            <a:r>
              <a:rPr lang="en-US" sz="1800" b="0" dirty="0" err="1"/>
              <a:t>tiab</a:t>
            </a:r>
            <a:r>
              <a:rPr lang="en-US" sz="1800" b="0" dirty="0"/>
              <a:t>]  OR “mechanical* ventilation*”[</a:t>
            </a:r>
            <a:r>
              <a:rPr lang="en-US" sz="1800" b="0" dirty="0" err="1"/>
              <a:t>tiab</a:t>
            </a:r>
            <a:r>
              <a:rPr lang="en-US" sz="1800" b="0" dirty="0"/>
              <a:t>] OR “Critical Care”[Mesh] OR “critical care”[</a:t>
            </a:r>
            <a:r>
              <a:rPr lang="en-US" sz="1800" b="0" dirty="0" err="1"/>
              <a:t>tiab</a:t>
            </a:r>
            <a:r>
              <a:rPr lang="en-US" sz="1800" b="0" dirty="0"/>
              <a:t>])</a:t>
            </a:r>
            <a:endParaRPr lang="en-US" dirty="0"/>
          </a:p>
          <a:p>
            <a:endParaRPr lang="en-US" sz="1800" b="0" dirty="0"/>
          </a:p>
          <a:p>
            <a:r>
              <a:rPr lang="en-US" sz="1800" b="0"/>
              <a:t>AND</a:t>
            </a:r>
            <a:endParaRPr lang="en-US" sz="1800" b="0" dirty="0"/>
          </a:p>
          <a:p>
            <a:endParaRPr lang="nl-NL" sz="1800" dirty="0"/>
          </a:p>
          <a:p>
            <a:r>
              <a:rPr lang="nl-NL" sz="1800" dirty="0"/>
              <a:t>I: 	</a:t>
            </a:r>
            <a:r>
              <a:rPr lang="pt-BR" sz="1800" b="0" dirty="0"/>
              <a:t>“</a:t>
            </a:r>
            <a:r>
              <a:rPr lang="pt-BR" sz="1800" b="0" dirty="0" err="1"/>
              <a:t>remimazolam</a:t>
            </a:r>
            <a:r>
              <a:rPr lang="pt-BR" sz="1800" b="0" dirty="0"/>
              <a:t>”[</a:t>
            </a:r>
            <a:r>
              <a:rPr lang="pt-BR" sz="1800" b="0" dirty="0" err="1"/>
              <a:t>tiab</a:t>
            </a:r>
            <a:r>
              <a:rPr lang="pt-BR" sz="1800" b="0" dirty="0"/>
              <a:t>] </a:t>
            </a:r>
          </a:p>
          <a:p>
            <a:r>
              <a:rPr lang="pt-BR" sz="1800" b="0" dirty="0"/>
              <a:t>	</a:t>
            </a:r>
          </a:p>
          <a:p>
            <a:r>
              <a:rPr lang="pt-BR" sz="1800" b="0" dirty="0"/>
              <a:t>AND</a:t>
            </a:r>
          </a:p>
          <a:p>
            <a:endParaRPr lang="pt-BR" sz="1800" b="0" dirty="0"/>
          </a:p>
          <a:p>
            <a:r>
              <a:rPr lang="nl-NL" sz="1800" b="0" dirty="0"/>
              <a:t>(“</a:t>
            </a:r>
            <a:r>
              <a:rPr lang="nl-NL" sz="1800" b="0" err="1"/>
              <a:t>sedation</a:t>
            </a:r>
            <a:r>
              <a:rPr lang="nl-NL" sz="1800" b="0" dirty="0"/>
              <a:t>”[</a:t>
            </a:r>
            <a:r>
              <a:rPr lang="nl-NL" sz="1800" b="0" err="1"/>
              <a:t>tiab</a:t>
            </a:r>
            <a:r>
              <a:rPr lang="nl-NL" sz="1800" b="0" dirty="0"/>
              <a:t>] OR “</a:t>
            </a:r>
            <a:r>
              <a:rPr lang="nl-NL" sz="1800" b="0" err="1"/>
              <a:t>sedative</a:t>
            </a:r>
            <a:r>
              <a:rPr lang="nl-NL" sz="1800" b="0" dirty="0"/>
              <a:t>*”[</a:t>
            </a:r>
            <a:r>
              <a:rPr lang="nl-NL" sz="1800" b="0" err="1"/>
              <a:t>tiab</a:t>
            </a:r>
            <a:r>
              <a:rPr lang="nl-NL" sz="1800" b="0" dirty="0"/>
              <a:t>] OR “</a:t>
            </a:r>
            <a:r>
              <a:rPr lang="nl-NL" sz="1800" b="0" err="1"/>
              <a:t>Hypnotics</a:t>
            </a:r>
            <a:r>
              <a:rPr lang="nl-NL" sz="1800" b="0" dirty="0"/>
              <a:t> </a:t>
            </a:r>
            <a:r>
              <a:rPr lang="nl-NL" sz="1800" b="0" err="1"/>
              <a:t>and</a:t>
            </a:r>
            <a:r>
              <a:rPr lang="nl-NL" sz="1800" b="0" dirty="0"/>
              <a:t> </a:t>
            </a:r>
            <a:r>
              <a:rPr lang="nl-NL" sz="1800" b="0"/>
              <a:t>Sedatives”[Mesh])</a:t>
            </a:r>
            <a:endParaRPr lang="nl-NL"/>
          </a:p>
          <a:p>
            <a:endParaRPr lang="nl-NL" sz="1800" dirty="0"/>
          </a:p>
          <a:p>
            <a:r>
              <a:rPr lang="nl-NL" sz="1800" dirty="0"/>
              <a:t>C: 	</a:t>
            </a:r>
            <a:r>
              <a:rPr lang="nl-NL" sz="1800" b="0" dirty="0"/>
              <a:t>-</a:t>
            </a:r>
          </a:p>
          <a:p>
            <a:endParaRPr lang="nl-NL" sz="1800" dirty="0"/>
          </a:p>
          <a:p>
            <a:r>
              <a:rPr lang="nl-NL" sz="1800" dirty="0"/>
              <a:t>O: 	</a:t>
            </a:r>
            <a:r>
              <a:rPr lang="nl-NL" sz="1800" b="0" dirty="0"/>
              <a:t>-</a:t>
            </a:r>
          </a:p>
          <a:p>
            <a:endParaRPr lang="nl-NL" dirty="0"/>
          </a:p>
        </p:txBody>
      </p:sp>
      <p:sp>
        <p:nvSpPr>
          <p:cNvPr id="4" name="Tijdelijke aanduiding voor dianummer 3">
            <a:extLst>
              <a:ext uri="{FF2B5EF4-FFF2-40B4-BE49-F238E27FC236}">
                <a16:creationId xmlns:a16="http://schemas.microsoft.com/office/drawing/2014/main" id="{2429FBDC-200E-9F0C-2592-3367DD847076}"/>
              </a:ext>
            </a:extLst>
          </p:cNvPr>
          <p:cNvSpPr>
            <a:spLocks noGrp="1"/>
          </p:cNvSpPr>
          <p:nvPr>
            <p:ph type="sldNum" sz="quarter" idx="12"/>
          </p:nvPr>
        </p:nvSpPr>
        <p:spPr/>
        <p:txBody>
          <a:bodyPr/>
          <a:lstStyle/>
          <a:p>
            <a:fld id="{5A195573-6125-40C3-AA0C-3AC6CFB9F86B}" type="slidenum">
              <a:rPr lang="en-US" smtClean="0"/>
              <a:pPr/>
              <a:t>11</a:t>
            </a:fld>
            <a:endParaRPr lang="en-US" dirty="0"/>
          </a:p>
        </p:txBody>
      </p:sp>
    </p:spTree>
    <p:extLst>
      <p:ext uri="{BB962C8B-B14F-4D97-AF65-F5344CB8AC3E}">
        <p14:creationId xmlns:p14="http://schemas.microsoft.com/office/powerpoint/2010/main" val="93465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043C8-5E8C-11C2-75CC-D30DC112DCC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8EBE02E-EBF0-14B6-B41C-CED6E9661E27}"/>
              </a:ext>
            </a:extLst>
          </p:cNvPr>
          <p:cNvSpPr>
            <a:spLocks noGrp="1"/>
          </p:cNvSpPr>
          <p:nvPr>
            <p:ph type="title"/>
          </p:nvPr>
        </p:nvSpPr>
        <p:spPr/>
        <p:txBody>
          <a:bodyPr/>
          <a:lstStyle/>
          <a:p>
            <a:r>
              <a:rPr lang="nl-NL"/>
              <a:t>89 artikelen</a:t>
            </a:r>
          </a:p>
        </p:txBody>
      </p:sp>
      <p:sp>
        <p:nvSpPr>
          <p:cNvPr id="3" name="Tijdelijke aanduiding voor tekst 2">
            <a:extLst>
              <a:ext uri="{FF2B5EF4-FFF2-40B4-BE49-F238E27FC236}">
                <a16:creationId xmlns:a16="http://schemas.microsoft.com/office/drawing/2014/main" id="{1AD4E93B-2FBF-AE77-B3F9-CD2DB3E25C51}"/>
              </a:ext>
            </a:extLst>
          </p:cNvPr>
          <p:cNvSpPr>
            <a:spLocks noGrp="1"/>
          </p:cNvSpPr>
          <p:nvPr>
            <p:ph type="body" sz="quarter" idx="11"/>
          </p:nvPr>
        </p:nvSpPr>
        <p:spPr/>
        <p:txBody>
          <a:bodyPr/>
          <a:lstStyle/>
          <a:p>
            <a:r>
              <a:rPr lang="nl-NL" b="0" dirty="0" err="1"/>
              <a:t>RCT’s</a:t>
            </a:r>
            <a:r>
              <a:rPr lang="nl-NL" b="0" dirty="0"/>
              <a:t>, prospectief en retrospectief observationeel, </a:t>
            </a:r>
            <a:r>
              <a:rPr lang="nl-NL" b="0" dirty="0" err="1"/>
              <a:t>syst</a:t>
            </a:r>
            <a:r>
              <a:rPr lang="nl-NL" b="0" dirty="0"/>
              <a:t> reviews, meta analyses</a:t>
            </a:r>
          </a:p>
          <a:p>
            <a:endParaRPr lang="nl-NL" b="0" dirty="0"/>
          </a:p>
          <a:p>
            <a:r>
              <a:rPr lang="nl-NL" b="0" dirty="0">
                <a:sym typeface="Wingdings" panose="05000000000000000000" pitchFamily="2" charset="2"/>
              </a:rPr>
              <a:t> </a:t>
            </a:r>
            <a:endParaRPr lang="nl-NL" b="0" dirty="0"/>
          </a:p>
          <a:p>
            <a:endParaRPr lang="nl-NL" b="0" dirty="0"/>
          </a:p>
          <a:p>
            <a:r>
              <a:rPr lang="nl-NL" b="0" dirty="0"/>
              <a:t>9 artikelen</a:t>
            </a:r>
          </a:p>
          <a:p>
            <a:endParaRPr lang="nl-NL" b="0" dirty="0"/>
          </a:p>
          <a:p>
            <a:endParaRPr lang="nl-NL" dirty="0"/>
          </a:p>
        </p:txBody>
      </p:sp>
      <p:sp>
        <p:nvSpPr>
          <p:cNvPr id="4" name="Tijdelijke aanduiding voor dianummer 3">
            <a:extLst>
              <a:ext uri="{FF2B5EF4-FFF2-40B4-BE49-F238E27FC236}">
                <a16:creationId xmlns:a16="http://schemas.microsoft.com/office/drawing/2014/main" id="{864C21D2-4D31-B227-BBF9-6AE14A35E081}"/>
              </a:ext>
            </a:extLst>
          </p:cNvPr>
          <p:cNvSpPr>
            <a:spLocks noGrp="1"/>
          </p:cNvSpPr>
          <p:nvPr>
            <p:ph type="sldNum" sz="quarter" idx="12"/>
          </p:nvPr>
        </p:nvSpPr>
        <p:spPr/>
        <p:txBody>
          <a:bodyPr/>
          <a:lstStyle/>
          <a:p>
            <a:fld id="{5A195573-6125-40C3-AA0C-3AC6CFB9F86B}" type="slidenum">
              <a:rPr lang="en-US" smtClean="0"/>
              <a:pPr/>
              <a:t>12</a:t>
            </a:fld>
            <a:endParaRPr lang="en-US" dirty="0"/>
          </a:p>
        </p:txBody>
      </p:sp>
    </p:spTree>
    <p:extLst>
      <p:ext uri="{BB962C8B-B14F-4D97-AF65-F5344CB8AC3E}">
        <p14:creationId xmlns:p14="http://schemas.microsoft.com/office/powerpoint/2010/main" val="461281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48245-69F7-749A-FE0E-983C2928279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4680EF3-1308-2553-52D6-2D841997C97E}"/>
              </a:ext>
            </a:extLst>
          </p:cNvPr>
          <p:cNvSpPr>
            <a:spLocks noGrp="1"/>
          </p:cNvSpPr>
          <p:nvPr>
            <p:ph type="title"/>
          </p:nvPr>
        </p:nvSpPr>
        <p:spPr/>
        <p:txBody>
          <a:bodyPr/>
          <a:lstStyle/>
          <a:p>
            <a:r>
              <a:rPr lang="nl-NL" dirty="0"/>
              <a:t>Literatuurbespreking</a:t>
            </a:r>
          </a:p>
        </p:txBody>
      </p:sp>
      <p:sp>
        <p:nvSpPr>
          <p:cNvPr id="4" name="Tijdelijke aanduiding voor dianummer 3">
            <a:extLst>
              <a:ext uri="{FF2B5EF4-FFF2-40B4-BE49-F238E27FC236}">
                <a16:creationId xmlns:a16="http://schemas.microsoft.com/office/drawing/2014/main" id="{A485BC24-4A03-98B0-05CA-25918CAA883B}"/>
              </a:ext>
            </a:extLst>
          </p:cNvPr>
          <p:cNvSpPr>
            <a:spLocks noGrp="1"/>
          </p:cNvSpPr>
          <p:nvPr>
            <p:ph type="sldNum" sz="quarter" idx="12"/>
          </p:nvPr>
        </p:nvSpPr>
        <p:spPr/>
        <p:txBody>
          <a:bodyPr/>
          <a:lstStyle/>
          <a:p>
            <a:fld id="{5A195573-6125-40C3-AA0C-3AC6CFB9F86B}" type="slidenum">
              <a:rPr lang="en-US" smtClean="0"/>
              <a:pPr/>
              <a:t>13</a:t>
            </a:fld>
            <a:endParaRPr lang="en-US" dirty="0"/>
          </a:p>
        </p:txBody>
      </p:sp>
      <p:graphicFrame>
        <p:nvGraphicFramePr>
          <p:cNvPr id="5" name="Tabel 4">
            <a:extLst>
              <a:ext uri="{FF2B5EF4-FFF2-40B4-BE49-F238E27FC236}">
                <a16:creationId xmlns:a16="http://schemas.microsoft.com/office/drawing/2014/main" id="{56D70311-758F-9C5B-C170-3952C3862581}"/>
              </a:ext>
            </a:extLst>
          </p:cNvPr>
          <p:cNvGraphicFramePr>
            <a:graphicFrameLocks noGrp="1"/>
          </p:cNvGraphicFramePr>
          <p:nvPr>
            <p:extLst>
              <p:ext uri="{D42A27DB-BD31-4B8C-83A1-F6EECF244321}">
                <p14:modId xmlns:p14="http://schemas.microsoft.com/office/powerpoint/2010/main" val="161051215"/>
              </p:ext>
            </p:extLst>
          </p:nvPr>
        </p:nvGraphicFramePr>
        <p:xfrm>
          <a:off x="0" y="954518"/>
          <a:ext cx="12191999" cy="6377751"/>
        </p:xfrm>
        <a:graphic>
          <a:graphicData uri="http://schemas.openxmlformats.org/drawingml/2006/table">
            <a:tbl>
              <a:tblPr firstRow="1" bandRow="1">
                <a:tableStyleId>{69012ECD-51FC-41F1-AA8D-1B2483CD663E}</a:tableStyleId>
              </a:tblPr>
              <a:tblGrid>
                <a:gridCol w="1961147">
                  <a:extLst>
                    <a:ext uri="{9D8B030D-6E8A-4147-A177-3AD203B41FA5}">
                      <a16:colId xmlns:a16="http://schemas.microsoft.com/office/drawing/2014/main" val="1322159108"/>
                    </a:ext>
                  </a:extLst>
                </a:gridCol>
                <a:gridCol w="2261937">
                  <a:extLst>
                    <a:ext uri="{9D8B030D-6E8A-4147-A177-3AD203B41FA5}">
                      <a16:colId xmlns:a16="http://schemas.microsoft.com/office/drawing/2014/main" val="4132938367"/>
                    </a:ext>
                  </a:extLst>
                </a:gridCol>
                <a:gridCol w="1887698">
                  <a:extLst>
                    <a:ext uri="{9D8B030D-6E8A-4147-A177-3AD203B41FA5}">
                      <a16:colId xmlns:a16="http://schemas.microsoft.com/office/drawing/2014/main" val="520816113"/>
                    </a:ext>
                  </a:extLst>
                </a:gridCol>
                <a:gridCol w="2936965">
                  <a:extLst>
                    <a:ext uri="{9D8B030D-6E8A-4147-A177-3AD203B41FA5}">
                      <a16:colId xmlns:a16="http://schemas.microsoft.com/office/drawing/2014/main" val="4147204334"/>
                    </a:ext>
                  </a:extLst>
                </a:gridCol>
                <a:gridCol w="3144252">
                  <a:extLst>
                    <a:ext uri="{9D8B030D-6E8A-4147-A177-3AD203B41FA5}">
                      <a16:colId xmlns:a16="http://schemas.microsoft.com/office/drawing/2014/main" val="3492571903"/>
                    </a:ext>
                  </a:extLst>
                </a:gridCol>
              </a:tblGrid>
              <a:tr h="759678">
                <a:tc>
                  <a:txBody>
                    <a:bodyPr/>
                    <a:lstStyle/>
                    <a:p>
                      <a:r>
                        <a:rPr lang="nl-NL" dirty="0" err="1"/>
                        <a:t>Study</a:t>
                      </a:r>
                      <a:r>
                        <a:rPr lang="nl-NL" dirty="0"/>
                        <a:t> (</a:t>
                      </a:r>
                      <a:r>
                        <a:rPr lang="nl-NL" dirty="0" err="1"/>
                        <a:t>years</a:t>
                      </a:r>
                      <a:r>
                        <a:rPr lang="nl-NL" dirty="0"/>
                        <a:t>)</a:t>
                      </a:r>
                    </a:p>
                  </a:txBody>
                  <a:tcPr/>
                </a:tc>
                <a:tc>
                  <a:txBody>
                    <a:bodyPr/>
                    <a:lstStyle/>
                    <a:p>
                      <a:r>
                        <a:rPr lang="nl-NL" dirty="0"/>
                        <a:t>Design</a:t>
                      </a:r>
                    </a:p>
                  </a:txBody>
                  <a:tcPr/>
                </a:tc>
                <a:tc>
                  <a:txBody>
                    <a:bodyPr/>
                    <a:lstStyle/>
                    <a:p>
                      <a:r>
                        <a:rPr lang="nl-NL" dirty="0"/>
                        <a:t>Sample </a:t>
                      </a:r>
                      <a:r>
                        <a:rPr lang="nl-NL" dirty="0" err="1"/>
                        <a:t>size</a:t>
                      </a:r>
                      <a:r>
                        <a:rPr lang="nl-NL" dirty="0"/>
                        <a:t> (RMZ/control)</a:t>
                      </a:r>
                    </a:p>
                  </a:txBody>
                  <a:tcPr/>
                </a:tc>
                <a:tc>
                  <a:txBody>
                    <a:bodyPr/>
                    <a:lstStyle/>
                    <a:p>
                      <a:r>
                        <a:rPr lang="nl-NL" dirty="0" err="1"/>
                        <a:t>Outcomes</a:t>
                      </a:r>
                      <a:endParaRPr lang="nl-NL" dirty="0"/>
                    </a:p>
                  </a:txBody>
                  <a:tcPr/>
                </a:tc>
                <a:tc>
                  <a:txBody>
                    <a:bodyPr/>
                    <a:lstStyle/>
                    <a:p>
                      <a:r>
                        <a:rPr lang="nl-NL" dirty="0" err="1"/>
                        <a:t>Main</a:t>
                      </a:r>
                      <a:r>
                        <a:rPr lang="nl-NL" dirty="0"/>
                        <a:t> </a:t>
                      </a:r>
                      <a:r>
                        <a:rPr lang="nl-NL" dirty="0" err="1"/>
                        <a:t>results</a:t>
                      </a:r>
                      <a:r>
                        <a:rPr lang="nl-NL" dirty="0"/>
                        <a:t> (RMZ </a:t>
                      </a:r>
                      <a:r>
                        <a:rPr lang="nl-NL" dirty="0" err="1"/>
                        <a:t>vs</a:t>
                      </a:r>
                      <a:r>
                        <a:rPr lang="nl-NL" dirty="0"/>
                        <a:t> control)</a:t>
                      </a:r>
                    </a:p>
                  </a:txBody>
                  <a:tcPr/>
                </a:tc>
                <a:extLst>
                  <a:ext uri="{0D108BD9-81ED-4DB2-BD59-A6C34878D82A}">
                    <a16:rowId xmlns:a16="http://schemas.microsoft.com/office/drawing/2014/main" val="2375444043"/>
                  </a:ext>
                </a:extLst>
              </a:tr>
              <a:tr h="440131">
                <a:tc>
                  <a:txBody>
                    <a:bodyPr/>
                    <a:lstStyle/>
                    <a:p>
                      <a:r>
                        <a:rPr lang="nl-NL" dirty="0"/>
                        <a:t>Li et al (2025)</a:t>
                      </a:r>
                    </a:p>
                  </a:txBody>
                  <a:tcPr/>
                </a:tc>
                <a:tc>
                  <a:txBody>
                    <a:bodyPr/>
                    <a:lstStyle/>
                    <a:p>
                      <a:r>
                        <a:rPr lang="nl-NL" dirty="0"/>
                        <a:t>Single-center RCT</a:t>
                      </a:r>
                    </a:p>
                  </a:txBody>
                  <a:tcPr/>
                </a:tc>
                <a:tc>
                  <a:txBody>
                    <a:bodyPr/>
                    <a:lstStyle/>
                    <a:p>
                      <a:r>
                        <a:rPr lang="nl-NL" dirty="0"/>
                        <a:t>40/40 (RMZ/P)</a:t>
                      </a:r>
                    </a:p>
                  </a:txBody>
                  <a:tcPr/>
                </a:tc>
                <a:tc>
                  <a:txBody>
                    <a:bodyPr/>
                    <a:lstStyle/>
                    <a:p>
                      <a:r>
                        <a:rPr lang="nl-NL" dirty="0" err="1"/>
                        <a:t>Ventilation</a:t>
                      </a:r>
                      <a:r>
                        <a:rPr lang="nl-NL" dirty="0"/>
                        <a:t> </a:t>
                      </a:r>
                      <a:r>
                        <a:rPr lang="nl-NL" dirty="0" err="1"/>
                        <a:t>duration</a:t>
                      </a:r>
                      <a:r>
                        <a:rPr lang="nl-NL" dirty="0"/>
                        <a:t> </a:t>
                      </a:r>
                    </a:p>
                    <a:p>
                      <a:r>
                        <a:rPr lang="nl-NL" dirty="0"/>
                        <a:t>LOS</a:t>
                      </a:r>
                    </a:p>
                  </a:txBody>
                  <a:tcPr/>
                </a:tc>
                <a:tc>
                  <a:txBody>
                    <a:bodyPr/>
                    <a:lstStyle/>
                    <a:p>
                      <a:r>
                        <a:rPr lang="nl-NL" dirty="0"/>
                        <a:t>107.5 </a:t>
                      </a:r>
                      <a:r>
                        <a:rPr lang="nl-NL" dirty="0" err="1"/>
                        <a:t>vs</a:t>
                      </a:r>
                      <a:r>
                        <a:rPr lang="nl-NL" dirty="0"/>
                        <a:t> 104.5h (ns)</a:t>
                      </a:r>
                    </a:p>
                    <a:p>
                      <a:r>
                        <a:rPr lang="nl-NL" dirty="0"/>
                        <a:t>7 </a:t>
                      </a:r>
                      <a:r>
                        <a:rPr lang="nl-NL" dirty="0" err="1"/>
                        <a:t>vs</a:t>
                      </a:r>
                      <a:r>
                        <a:rPr lang="nl-NL" dirty="0"/>
                        <a:t> 7d (ns)</a:t>
                      </a:r>
                    </a:p>
                  </a:txBody>
                  <a:tcPr/>
                </a:tc>
                <a:extLst>
                  <a:ext uri="{0D108BD9-81ED-4DB2-BD59-A6C34878D82A}">
                    <a16:rowId xmlns:a16="http://schemas.microsoft.com/office/drawing/2014/main" val="3321721217"/>
                  </a:ext>
                </a:extLst>
              </a:tr>
              <a:tr h="440131">
                <a:tc>
                  <a:txBody>
                    <a:bodyPr/>
                    <a:lstStyle/>
                    <a:p>
                      <a:r>
                        <a:rPr lang="nl-NL" dirty="0"/>
                        <a:t>Tang et al (2023)</a:t>
                      </a:r>
                    </a:p>
                  </a:txBody>
                  <a:tcPr/>
                </a:tc>
                <a:tc>
                  <a:txBody>
                    <a:bodyPr/>
                    <a:lstStyle/>
                    <a:p>
                      <a:r>
                        <a:rPr lang="nl-NL" dirty="0"/>
                        <a:t>Single-center RCT</a:t>
                      </a:r>
                    </a:p>
                  </a:txBody>
                  <a:tcPr/>
                </a:tc>
                <a:tc>
                  <a:txBody>
                    <a:bodyPr/>
                    <a:lstStyle/>
                    <a:p>
                      <a:r>
                        <a:rPr lang="nl-NL" dirty="0"/>
                        <a:t>30/30 (RMZ/P)</a:t>
                      </a:r>
                    </a:p>
                  </a:txBody>
                  <a:tcPr/>
                </a:tc>
                <a:tc>
                  <a:txBody>
                    <a:bodyPr/>
                    <a:lstStyle/>
                    <a:p>
                      <a:r>
                        <a:rPr lang="nl-NL" dirty="0"/>
                        <a:t>LOS</a:t>
                      </a:r>
                    </a:p>
                    <a:p>
                      <a:r>
                        <a:rPr lang="nl-NL" dirty="0" err="1"/>
                        <a:t>Hypotension</a:t>
                      </a:r>
                      <a:endParaRPr lang="nl-NL" dirty="0"/>
                    </a:p>
                  </a:txBody>
                  <a:tcPr/>
                </a:tc>
                <a:tc>
                  <a:txBody>
                    <a:bodyPr/>
                    <a:lstStyle/>
                    <a:p>
                      <a:r>
                        <a:rPr lang="nl-NL" dirty="0"/>
                        <a:t>23.5 </a:t>
                      </a:r>
                      <a:r>
                        <a:rPr lang="nl-NL" dirty="0" err="1"/>
                        <a:t>vs</a:t>
                      </a:r>
                      <a:r>
                        <a:rPr lang="nl-NL" dirty="0"/>
                        <a:t> 28.0d (ns)</a:t>
                      </a:r>
                    </a:p>
                    <a:p>
                      <a:r>
                        <a:rPr lang="nl-NL" dirty="0"/>
                        <a:t>53.3 </a:t>
                      </a:r>
                      <a:r>
                        <a:rPr lang="nl-NL" dirty="0" err="1"/>
                        <a:t>vs</a:t>
                      </a:r>
                      <a:r>
                        <a:rPr lang="nl-NL" dirty="0"/>
                        <a:t> 60.0% (ns)</a:t>
                      </a:r>
                    </a:p>
                  </a:txBody>
                  <a:tcPr/>
                </a:tc>
                <a:extLst>
                  <a:ext uri="{0D108BD9-81ED-4DB2-BD59-A6C34878D82A}">
                    <a16:rowId xmlns:a16="http://schemas.microsoft.com/office/drawing/2014/main" val="271546901"/>
                  </a:ext>
                </a:extLst>
              </a:tr>
              <a:tr h="440131">
                <a:tc>
                  <a:txBody>
                    <a:bodyPr/>
                    <a:lstStyle/>
                    <a:p>
                      <a:r>
                        <a:rPr lang="nl-NL" dirty="0"/>
                        <a:t>Yuan et al (2026)</a:t>
                      </a:r>
                    </a:p>
                  </a:txBody>
                  <a:tcPr/>
                </a:tc>
                <a:tc>
                  <a:txBody>
                    <a:bodyPr/>
                    <a:lstStyle/>
                    <a:p>
                      <a:r>
                        <a:rPr lang="nl-NL" dirty="0"/>
                        <a:t>Single-center RCT</a:t>
                      </a:r>
                    </a:p>
                  </a:txBody>
                  <a:tcPr/>
                </a:tc>
                <a:tc>
                  <a:txBody>
                    <a:bodyPr/>
                    <a:lstStyle/>
                    <a:p>
                      <a:r>
                        <a:rPr lang="nl-NL" dirty="0"/>
                        <a:t>55/55 (RMZ/P)</a:t>
                      </a:r>
                    </a:p>
                  </a:txBody>
                  <a:tcPr/>
                </a:tc>
                <a:tc>
                  <a:txBody>
                    <a:bodyPr/>
                    <a:lstStyle/>
                    <a:p>
                      <a:r>
                        <a:rPr lang="nl-NL" dirty="0"/>
                        <a:t>7d </a:t>
                      </a:r>
                      <a:r>
                        <a:rPr lang="nl-NL" dirty="0" err="1"/>
                        <a:t>extubation</a:t>
                      </a:r>
                      <a:endParaRPr lang="nl-NL" dirty="0"/>
                    </a:p>
                    <a:p>
                      <a:r>
                        <a:rPr lang="nl-NL" dirty="0"/>
                        <a:t>LOS</a:t>
                      </a:r>
                    </a:p>
                    <a:p>
                      <a:r>
                        <a:rPr lang="nl-NL" dirty="0"/>
                        <a:t>AE </a:t>
                      </a:r>
                      <a:r>
                        <a:rPr lang="nl-NL" dirty="0" err="1"/>
                        <a:t>hemodyn</a:t>
                      </a:r>
                      <a:endParaRPr lang="nl-NL" dirty="0"/>
                    </a:p>
                  </a:txBody>
                  <a:tcPr/>
                </a:tc>
                <a:tc>
                  <a:txBody>
                    <a:bodyPr/>
                    <a:lstStyle/>
                    <a:p>
                      <a:r>
                        <a:rPr lang="nl-NL" dirty="0"/>
                        <a:t>78.3 </a:t>
                      </a:r>
                      <a:r>
                        <a:rPr lang="nl-NL" dirty="0" err="1"/>
                        <a:t>vs</a:t>
                      </a:r>
                      <a:r>
                        <a:rPr lang="nl-NL" dirty="0"/>
                        <a:t> 76.5% (ns)</a:t>
                      </a:r>
                    </a:p>
                    <a:p>
                      <a:r>
                        <a:rPr lang="nl-NL" dirty="0"/>
                        <a:t>8.2 </a:t>
                      </a:r>
                      <a:r>
                        <a:rPr lang="nl-NL" dirty="0" err="1"/>
                        <a:t>vs</a:t>
                      </a:r>
                      <a:r>
                        <a:rPr lang="nl-NL" dirty="0"/>
                        <a:t> 7.3d (ns)</a:t>
                      </a:r>
                    </a:p>
                    <a:p>
                      <a:r>
                        <a:rPr lang="nl-NL" dirty="0"/>
                        <a:t>7.3 </a:t>
                      </a:r>
                      <a:r>
                        <a:rPr lang="nl-NL" dirty="0" err="1"/>
                        <a:t>vs</a:t>
                      </a:r>
                      <a:r>
                        <a:rPr lang="nl-NL" dirty="0"/>
                        <a:t> 10.6% (ns)</a:t>
                      </a:r>
                    </a:p>
                  </a:txBody>
                  <a:tcPr/>
                </a:tc>
                <a:extLst>
                  <a:ext uri="{0D108BD9-81ED-4DB2-BD59-A6C34878D82A}">
                    <a16:rowId xmlns:a16="http://schemas.microsoft.com/office/drawing/2014/main" val="2115859885"/>
                  </a:ext>
                </a:extLst>
              </a:tr>
              <a:tr h="440131">
                <a:tc>
                  <a:txBody>
                    <a:bodyPr/>
                    <a:lstStyle/>
                    <a:p>
                      <a:r>
                        <a:rPr lang="nl-NL" dirty="0" err="1"/>
                        <a:t>Xie</a:t>
                      </a:r>
                      <a:r>
                        <a:rPr lang="nl-NL" dirty="0"/>
                        <a:t> et al (2026)</a:t>
                      </a:r>
                    </a:p>
                  </a:txBody>
                  <a:tcPr/>
                </a:tc>
                <a:tc>
                  <a:txBody>
                    <a:bodyPr/>
                    <a:lstStyle/>
                    <a:p>
                      <a:r>
                        <a:rPr lang="nl-NL" dirty="0"/>
                        <a:t>Single-center </a:t>
                      </a:r>
                      <a:r>
                        <a:rPr lang="nl-NL" dirty="0" err="1"/>
                        <a:t>retrospective</a:t>
                      </a:r>
                      <a:r>
                        <a:rPr lang="nl-NL" dirty="0"/>
                        <a:t> </a:t>
                      </a:r>
                      <a:r>
                        <a:rPr lang="nl-NL" dirty="0" err="1"/>
                        <a:t>propensity</a:t>
                      </a:r>
                      <a:r>
                        <a:rPr lang="nl-NL" dirty="0"/>
                        <a:t> score-</a:t>
                      </a:r>
                      <a:r>
                        <a:rPr lang="nl-NL" dirty="0" err="1"/>
                        <a:t>matched</a:t>
                      </a:r>
                      <a:endParaRPr lang="nl-NL" dirty="0"/>
                    </a:p>
                  </a:txBody>
                  <a:tcPr/>
                </a:tc>
                <a:tc>
                  <a:txBody>
                    <a:bodyPr/>
                    <a:lstStyle/>
                    <a:p>
                      <a:r>
                        <a:rPr lang="nl-NL" dirty="0"/>
                        <a:t>183/183 (RMZ/P)</a:t>
                      </a:r>
                    </a:p>
                  </a:txBody>
                  <a:tcPr/>
                </a:tc>
                <a:tc>
                  <a:txBody>
                    <a:bodyPr/>
                    <a:lstStyle/>
                    <a:p>
                      <a:r>
                        <a:rPr lang="nl-NL" dirty="0" err="1"/>
                        <a:t>Hypotension</a:t>
                      </a:r>
                      <a:endParaRPr lang="nl-NL" dirty="0"/>
                    </a:p>
                    <a:p>
                      <a:r>
                        <a:rPr lang="nl-NL" dirty="0" err="1"/>
                        <a:t>Ventilation</a:t>
                      </a:r>
                      <a:r>
                        <a:rPr lang="nl-NL" dirty="0"/>
                        <a:t> </a:t>
                      </a:r>
                      <a:r>
                        <a:rPr lang="nl-NL" dirty="0" err="1"/>
                        <a:t>duration</a:t>
                      </a:r>
                      <a:endParaRPr lang="nl-NL" dirty="0"/>
                    </a:p>
                    <a:p>
                      <a:r>
                        <a:rPr lang="nl-NL" dirty="0"/>
                        <a:t>LOS</a:t>
                      </a:r>
                    </a:p>
                  </a:txBody>
                  <a:tcPr/>
                </a:tc>
                <a:tc>
                  <a:txBody>
                    <a:bodyPr/>
                    <a:lstStyle/>
                    <a:p>
                      <a:r>
                        <a:rPr lang="nl-NL" b="1" dirty="0"/>
                        <a:t>13.7 </a:t>
                      </a:r>
                      <a:r>
                        <a:rPr lang="nl-NL" b="1" dirty="0" err="1"/>
                        <a:t>vs</a:t>
                      </a:r>
                      <a:r>
                        <a:rPr lang="nl-NL" b="1" dirty="0"/>
                        <a:t> 22.4% (p=0.041)</a:t>
                      </a:r>
                    </a:p>
                    <a:p>
                      <a:r>
                        <a:rPr lang="nl-NL" dirty="0"/>
                        <a:t>5 </a:t>
                      </a:r>
                      <a:r>
                        <a:rPr lang="nl-NL" dirty="0" err="1"/>
                        <a:t>vs</a:t>
                      </a:r>
                      <a:r>
                        <a:rPr lang="nl-NL" dirty="0"/>
                        <a:t> 5d (ns) </a:t>
                      </a:r>
                    </a:p>
                    <a:p>
                      <a:r>
                        <a:rPr lang="nl-NL" dirty="0"/>
                        <a:t>19 </a:t>
                      </a:r>
                      <a:r>
                        <a:rPr lang="nl-NL" dirty="0" err="1"/>
                        <a:t>vs</a:t>
                      </a:r>
                      <a:r>
                        <a:rPr lang="nl-NL" dirty="0"/>
                        <a:t> 18d (ns)</a:t>
                      </a:r>
                    </a:p>
                  </a:txBody>
                  <a:tcPr/>
                </a:tc>
                <a:extLst>
                  <a:ext uri="{0D108BD9-81ED-4DB2-BD59-A6C34878D82A}">
                    <a16:rowId xmlns:a16="http://schemas.microsoft.com/office/drawing/2014/main" val="3529281921"/>
                  </a:ext>
                </a:extLst>
              </a:tr>
              <a:tr h="440131">
                <a:tc>
                  <a:txBody>
                    <a:bodyPr/>
                    <a:lstStyle/>
                    <a:p>
                      <a:r>
                        <a:rPr lang="nl-NL" dirty="0"/>
                        <a:t>Tang et al (2022)</a:t>
                      </a:r>
                    </a:p>
                  </a:txBody>
                  <a:tcPr/>
                </a:tc>
                <a:tc>
                  <a:txBody>
                    <a:bodyPr/>
                    <a:lstStyle/>
                    <a:p>
                      <a:r>
                        <a:rPr lang="nl-NL" dirty="0"/>
                        <a:t>Single-center RCT</a:t>
                      </a:r>
                    </a:p>
                  </a:txBody>
                  <a:tcPr/>
                </a:tc>
                <a:tc>
                  <a:txBody>
                    <a:bodyPr/>
                    <a:lstStyle/>
                    <a:p>
                      <a:r>
                        <a:rPr lang="nl-NL" dirty="0"/>
                        <a:t>30/30 (RMZ/P)</a:t>
                      </a:r>
                    </a:p>
                  </a:txBody>
                  <a:tcPr/>
                </a:tc>
                <a:tc>
                  <a:txBody>
                    <a:bodyPr/>
                    <a:lstStyle/>
                    <a:p>
                      <a:r>
                        <a:rPr lang="nl-NL" dirty="0"/>
                        <a:t>LOS</a:t>
                      </a:r>
                    </a:p>
                  </a:txBody>
                  <a:tcPr/>
                </a:tc>
                <a:tc>
                  <a:txBody>
                    <a:bodyPr/>
                    <a:lstStyle/>
                    <a:p>
                      <a:r>
                        <a:rPr lang="nl-NL" dirty="0"/>
                        <a:t>ns</a:t>
                      </a:r>
                    </a:p>
                  </a:txBody>
                  <a:tcPr/>
                </a:tc>
                <a:extLst>
                  <a:ext uri="{0D108BD9-81ED-4DB2-BD59-A6C34878D82A}">
                    <a16:rowId xmlns:a16="http://schemas.microsoft.com/office/drawing/2014/main" val="2605251470"/>
                  </a:ext>
                </a:extLst>
              </a:tr>
              <a:tr h="440131">
                <a:tc>
                  <a:txBody>
                    <a:bodyPr/>
                    <a:lstStyle/>
                    <a:p>
                      <a:r>
                        <a:rPr lang="nl-NL" dirty="0" err="1"/>
                        <a:t>Zhao</a:t>
                      </a:r>
                      <a:r>
                        <a:rPr lang="nl-NL" dirty="0"/>
                        <a:t> et al (2026)</a:t>
                      </a:r>
                    </a:p>
                  </a:txBody>
                  <a:tcPr/>
                </a:tc>
                <a:tc>
                  <a:txBody>
                    <a:bodyPr/>
                    <a:lstStyle/>
                    <a:p>
                      <a:r>
                        <a:rPr lang="nl-NL" dirty="0"/>
                        <a:t>Single-center RCT</a:t>
                      </a:r>
                    </a:p>
                  </a:txBody>
                  <a:tcPr/>
                </a:tc>
                <a:tc>
                  <a:txBody>
                    <a:bodyPr/>
                    <a:lstStyle/>
                    <a:p>
                      <a:r>
                        <a:rPr lang="nl-NL" dirty="0"/>
                        <a:t>40/40 (RMZ/P)</a:t>
                      </a:r>
                    </a:p>
                  </a:txBody>
                  <a:tcPr/>
                </a:tc>
                <a:tc>
                  <a:txBody>
                    <a:bodyPr/>
                    <a:lstStyle/>
                    <a:p>
                      <a:r>
                        <a:rPr lang="nl-NL" dirty="0" err="1"/>
                        <a:t>Ventilation</a:t>
                      </a:r>
                      <a:r>
                        <a:rPr lang="nl-NL" dirty="0"/>
                        <a:t> </a:t>
                      </a:r>
                      <a:r>
                        <a:rPr lang="nl-NL" dirty="0" err="1"/>
                        <a:t>duration</a:t>
                      </a:r>
                      <a:endParaRPr lang="nl-NL" dirty="0"/>
                    </a:p>
                    <a:p>
                      <a:r>
                        <a:rPr lang="nl-NL" dirty="0" err="1"/>
                        <a:t>Hypotension</a:t>
                      </a:r>
                      <a:endParaRPr lang="nl-NL" dirty="0"/>
                    </a:p>
                    <a:p>
                      <a:r>
                        <a:rPr lang="nl-NL" dirty="0"/>
                        <a:t>LOS</a:t>
                      </a:r>
                    </a:p>
                  </a:txBody>
                  <a:tcPr/>
                </a:tc>
                <a:tc>
                  <a:txBody>
                    <a:bodyPr/>
                    <a:lstStyle/>
                    <a:p>
                      <a:r>
                        <a:rPr lang="nl-NL" dirty="0"/>
                        <a:t>23.0 </a:t>
                      </a:r>
                      <a:r>
                        <a:rPr lang="nl-NL" dirty="0" err="1"/>
                        <a:t>vs</a:t>
                      </a:r>
                      <a:r>
                        <a:rPr lang="nl-NL" dirty="0"/>
                        <a:t> 20.5h (ns)</a:t>
                      </a:r>
                    </a:p>
                    <a:p>
                      <a:r>
                        <a:rPr lang="nl-NL" b="1" dirty="0"/>
                        <a:t>15 </a:t>
                      </a:r>
                      <a:r>
                        <a:rPr lang="nl-NL" b="1" dirty="0" err="1"/>
                        <a:t>vs</a:t>
                      </a:r>
                      <a:r>
                        <a:rPr lang="nl-NL" b="1" dirty="0"/>
                        <a:t> 42.5% (p=0.007)</a:t>
                      </a:r>
                    </a:p>
                    <a:p>
                      <a:r>
                        <a:rPr lang="nl-NL" dirty="0"/>
                        <a:t>5.0 </a:t>
                      </a:r>
                      <a:r>
                        <a:rPr lang="nl-NL" dirty="0" err="1"/>
                        <a:t>vs</a:t>
                      </a:r>
                      <a:r>
                        <a:rPr lang="nl-NL" dirty="0"/>
                        <a:t> 4.5d (ns)</a:t>
                      </a:r>
                    </a:p>
                  </a:txBody>
                  <a:tcPr/>
                </a:tc>
                <a:extLst>
                  <a:ext uri="{0D108BD9-81ED-4DB2-BD59-A6C34878D82A}">
                    <a16:rowId xmlns:a16="http://schemas.microsoft.com/office/drawing/2014/main" val="3932347171"/>
                  </a:ext>
                </a:extLst>
              </a:tr>
              <a:tr h="440131">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dirty="0"/>
                    </a:p>
                  </a:txBody>
                  <a:tcPr/>
                </a:tc>
                <a:tc>
                  <a:txBody>
                    <a:bodyPr/>
                    <a:lstStyle/>
                    <a:p>
                      <a:endParaRPr lang="nl-NL"/>
                    </a:p>
                  </a:txBody>
                  <a:tcPr/>
                </a:tc>
                <a:extLst>
                  <a:ext uri="{0D108BD9-81ED-4DB2-BD59-A6C34878D82A}">
                    <a16:rowId xmlns:a16="http://schemas.microsoft.com/office/drawing/2014/main" val="1795585058"/>
                  </a:ext>
                </a:extLst>
              </a:tr>
              <a:tr h="440131">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086931575"/>
                  </a:ext>
                </a:extLst>
              </a:tr>
            </a:tbl>
          </a:graphicData>
        </a:graphic>
      </p:graphicFrame>
    </p:spTree>
    <p:extLst>
      <p:ext uri="{BB962C8B-B14F-4D97-AF65-F5344CB8AC3E}">
        <p14:creationId xmlns:p14="http://schemas.microsoft.com/office/powerpoint/2010/main" val="3819268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DE237-12A6-B5A7-DBBC-F2EF5108F49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A67DD47-3F61-E98A-1EA8-9457CFD73D62}"/>
              </a:ext>
            </a:extLst>
          </p:cNvPr>
          <p:cNvSpPr>
            <a:spLocks noGrp="1"/>
          </p:cNvSpPr>
          <p:nvPr>
            <p:ph type="title"/>
          </p:nvPr>
        </p:nvSpPr>
        <p:spPr/>
        <p:txBody>
          <a:bodyPr/>
          <a:lstStyle/>
          <a:p>
            <a:r>
              <a:rPr lang="nl-NL" dirty="0"/>
              <a:t>Literatuurbespreking</a:t>
            </a:r>
          </a:p>
        </p:txBody>
      </p:sp>
      <p:sp>
        <p:nvSpPr>
          <p:cNvPr id="4" name="Tijdelijke aanduiding voor dianummer 3">
            <a:extLst>
              <a:ext uri="{FF2B5EF4-FFF2-40B4-BE49-F238E27FC236}">
                <a16:creationId xmlns:a16="http://schemas.microsoft.com/office/drawing/2014/main" id="{75748F3D-EC29-72B9-0013-0CF1DB317692}"/>
              </a:ext>
            </a:extLst>
          </p:cNvPr>
          <p:cNvSpPr>
            <a:spLocks noGrp="1"/>
          </p:cNvSpPr>
          <p:nvPr>
            <p:ph type="sldNum" sz="quarter" idx="12"/>
          </p:nvPr>
        </p:nvSpPr>
        <p:spPr/>
        <p:txBody>
          <a:bodyPr/>
          <a:lstStyle/>
          <a:p>
            <a:fld id="{5A195573-6125-40C3-AA0C-3AC6CFB9F86B}" type="slidenum">
              <a:rPr lang="en-US" smtClean="0"/>
              <a:pPr/>
              <a:t>14</a:t>
            </a:fld>
            <a:endParaRPr lang="en-US" dirty="0"/>
          </a:p>
        </p:txBody>
      </p:sp>
      <p:graphicFrame>
        <p:nvGraphicFramePr>
          <p:cNvPr id="5" name="Tabel 4">
            <a:extLst>
              <a:ext uri="{FF2B5EF4-FFF2-40B4-BE49-F238E27FC236}">
                <a16:creationId xmlns:a16="http://schemas.microsoft.com/office/drawing/2014/main" id="{E272EF5F-893F-907E-DFC2-4517190EC1FE}"/>
              </a:ext>
            </a:extLst>
          </p:cNvPr>
          <p:cNvGraphicFramePr>
            <a:graphicFrameLocks noGrp="1"/>
          </p:cNvGraphicFramePr>
          <p:nvPr>
            <p:extLst>
              <p:ext uri="{D42A27DB-BD31-4B8C-83A1-F6EECF244321}">
                <p14:modId xmlns:p14="http://schemas.microsoft.com/office/powerpoint/2010/main" val="2246071815"/>
              </p:ext>
            </p:extLst>
          </p:nvPr>
        </p:nvGraphicFramePr>
        <p:xfrm>
          <a:off x="1" y="1275907"/>
          <a:ext cx="12191999" cy="3228558"/>
        </p:xfrm>
        <a:graphic>
          <a:graphicData uri="http://schemas.openxmlformats.org/drawingml/2006/table">
            <a:tbl>
              <a:tblPr firstRow="1" bandRow="1">
                <a:tableStyleId>{69012ECD-51FC-41F1-AA8D-1B2483CD663E}</a:tableStyleId>
              </a:tblPr>
              <a:tblGrid>
                <a:gridCol w="2201165">
                  <a:extLst>
                    <a:ext uri="{9D8B030D-6E8A-4147-A177-3AD203B41FA5}">
                      <a16:colId xmlns:a16="http://schemas.microsoft.com/office/drawing/2014/main" val="1322159108"/>
                    </a:ext>
                  </a:extLst>
                </a:gridCol>
                <a:gridCol w="2250518">
                  <a:extLst>
                    <a:ext uri="{9D8B030D-6E8A-4147-A177-3AD203B41FA5}">
                      <a16:colId xmlns:a16="http://schemas.microsoft.com/office/drawing/2014/main" val="4132938367"/>
                    </a:ext>
                  </a:extLst>
                </a:gridCol>
                <a:gridCol w="1659099">
                  <a:extLst>
                    <a:ext uri="{9D8B030D-6E8A-4147-A177-3AD203B41FA5}">
                      <a16:colId xmlns:a16="http://schemas.microsoft.com/office/drawing/2014/main" val="520816113"/>
                    </a:ext>
                  </a:extLst>
                </a:gridCol>
                <a:gridCol w="3293078">
                  <a:extLst>
                    <a:ext uri="{9D8B030D-6E8A-4147-A177-3AD203B41FA5}">
                      <a16:colId xmlns:a16="http://schemas.microsoft.com/office/drawing/2014/main" val="4147204334"/>
                    </a:ext>
                  </a:extLst>
                </a:gridCol>
                <a:gridCol w="2788139">
                  <a:extLst>
                    <a:ext uri="{9D8B030D-6E8A-4147-A177-3AD203B41FA5}">
                      <a16:colId xmlns:a16="http://schemas.microsoft.com/office/drawing/2014/main" val="3492571903"/>
                    </a:ext>
                  </a:extLst>
                </a:gridCol>
              </a:tblGrid>
              <a:tr h="759678">
                <a:tc>
                  <a:txBody>
                    <a:bodyPr/>
                    <a:lstStyle/>
                    <a:p>
                      <a:r>
                        <a:rPr lang="nl-NL" dirty="0" err="1"/>
                        <a:t>Study</a:t>
                      </a:r>
                      <a:r>
                        <a:rPr lang="nl-NL" dirty="0"/>
                        <a:t> (</a:t>
                      </a:r>
                      <a:r>
                        <a:rPr lang="nl-NL" dirty="0" err="1"/>
                        <a:t>years</a:t>
                      </a:r>
                      <a:r>
                        <a:rPr lang="nl-NL" dirty="0"/>
                        <a:t>)</a:t>
                      </a:r>
                    </a:p>
                  </a:txBody>
                  <a:tcPr/>
                </a:tc>
                <a:tc>
                  <a:txBody>
                    <a:bodyPr/>
                    <a:lstStyle/>
                    <a:p>
                      <a:r>
                        <a:rPr lang="nl-NL" dirty="0"/>
                        <a:t>Design</a:t>
                      </a:r>
                    </a:p>
                  </a:txBody>
                  <a:tcPr/>
                </a:tc>
                <a:tc>
                  <a:txBody>
                    <a:bodyPr/>
                    <a:lstStyle/>
                    <a:p>
                      <a:r>
                        <a:rPr lang="nl-NL" dirty="0"/>
                        <a:t>Sample </a:t>
                      </a:r>
                      <a:r>
                        <a:rPr lang="nl-NL" dirty="0" err="1"/>
                        <a:t>size</a:t>
                      </a:r>
                      <a:r>
                        <a:rPr lang="nl-NL" dirty="0"/>
                        <a:t> (RMZ/control)</a:t>
                      </a:r>
                    </a:p>
                  </a:txBody>
                  <a:tcPr/>
                </a:tc>
                <a:tc>
                  <a:txBody>
                    <a:bodyPr/>
                    <a:lstStyle/>
                    <a:p>
                      <a:r>
                        <a:rPr lang="nl-NL" dirty="0" err="1"/>
                        <a:t>Outcomes</a:t>
                      </a:r>
                      <a:endParaRPr lang="nl-NL" dirty="0"/>
                    </a:p>
                  </a:txBody>
                  <a:tcPr/>
                </a:tc>
                <a:tc>
                  <a:txBody>
                    <a:bodyPr/>
                    <a:lstStyle/>
                    <a:p>
                      <a:r>
                        <a:rPr lang="nl-NL" dirty="0" err="1"/>
                        <a:t>Main</a:t>
                      </a:r>
                      <a:r>
                        <a:rPr lang="nl-NL" dirty="0"/>
                        <a:t> </a:t>
                      </a:r>
                      <a:r>
                        <a:rPr lang="nl-NL" dirty="0" err="1"/>
                        <a:t>results</a:t>
                      </a:r>
                      <a:r>
                        <a:rPr lang="nl-NL" dirty="0"/>
                        <a:t> (RMZ </a:t>
                      </a:r>
                      <a:r>
                        <a:rPr lang="nl-NL" dirty="0" err="1"/>
                        <a:t>vs</a:t>
                      </a:r>
                      <a:r>
                        <a:rPr lang="nl-NL" dirty="0"/>
                        <a:t> control)</a:t>
                      </a:r>
                    </a:p>
                  </a:txBody>
                  <a:tcPr/>
                </a:tc>
                <a:extLst>
                  <a:ext uri="{0D108BD9-81ED-4DB2-BD59-A6C34878D82A}">
                    <a16:rowId xmlns:a16="http://schemas.microsoft.com/office/drawing/2014/main" val="2375444043"/>
                  </a:ext>
                </a:extLst>
              </a:tr>
              <a:tr h="440131">
                <a:tc>
                  <a:txBody>
                    <a:bodyPr/>
                    <a:lstStyle/>
                    <a:p>
                      <a:r>
                        <a:rPr lang="nl-NL" dirty="0" err="1"/>
                        <a:t>Cheng</a:t>
                      </a:r>
                      <a:r>
                        <a:rPr lang="nl-NL" dirty="0"/>
                        <a:t> et al (2026)</a:t>
                      </a:r>
                    </a:p>
                  </a:txBody>
                  <a:tcPr/>
                </a:tc>
                <a:tc>
                  <a:txBody>
                    <a:bodyPr/>
                    <a:lstStyle/>
                    <a:p>
                      <a:r>
                        <a:rPr lang="nl-NL" dirty="0"/>
                        <a:t>Multicenter single- </a:t>
                      </a:r>
                      <a:r>
                        <a:rPr lang="nl-NL" dirty="0" err="1"/>
                        <a:t>blinded</a:t>
                      </a:r>
                      <a:r>
                        <a:rPr lang="nl-NL" dirty="0"/>
                        <a:t> RCT</a:t>
                      </a:r>
                    </a:p>
                  </a:txBody>
                  <a:tcPr/>
                </a:tc>
                <a:tc>
                  <a:txBody>
                    <a:bodyPr/>
                    <a:lstStyle/>
                    <a:p>
                      <a:r>
                        <a:rPr lang="nl-NL" dirty="0"/>
                        <a:t>151/148 (RMZ/DEX)</a:t>
                      </a:r>
                    </a:p>
                  </a:txBody>
                  <a:tcPr/>
                </a:tc>
                <a:tc>
                  <a:txBody>
                    <a:bodyPr/>
                    <a:lstStyle/>
                    <a:p>
                      <a:r>
                        <a:rPr lang="nl-NL" dirty="0" err="1"/>
                        <a:t>Hypotension</a:t>
                      </a:r>
                      <a:r>
                        <a:rPr lang="nl-NL" dirty="0"/>
                        <a:t> </a:t>
                      </a:r>
                    </a:p>
                    <a:p>
                      <a:r>
                        <a:rPr lang="nl-NL" dirty="0" err="1"/>
                        <a:t>Ventilation</a:t>
                      </a:r>
                      <a:r>
                        <a:rPr lang="nl-NL" dirty="0"/>
                        <a:t> </a:t>
                      </a:r>
                      <a:r>
                        <a:rPr lang="nl-NL" dirty="0" err="1"/>
                        <a:t>duration</a:t>
                      </a:r>
                      <a:r>
                        <a:rPr lang="nl-NL" dirty="0"/>
                        <a:t> </a:t>
                      </a:r>
                    </a:p>
                    <a:p>
                      <a:r>
                        <a:rPr lang="nl-NL" dirty="0"/>
                        <a:t>LOS </a:t>
                      </a:r>
                    </a:p>
                  </a:txBody>
                  <a:tcPr/>
                </a:tc>
                <a:tc>
                  <a:txBody>
                    <a:bodyPr/>
                    <a:lstStyle/>
                    <a:p>
                      <a:r>
                        <a:rPr lang="nl-NL" dirty="0"/>
                        <a:t>5.3 </a:t>
                      </a:r>
                      <a:r>
                        <a:rPr lang="nl-NL" dirty="0" err="1"/>
                        <a:t>vs</a:t>
                      </a:r>
                      <a:r>
                        <a:rPr lang="nl-NL" dirty="0"/>
                        <a:t> 7.4% (ns)</a:t>
                      </a:r>
                    </a:p>
                    <a:p>
                      <a:r>
                        <a:rPr lang="nl-NL" dirty="0"/>
                        <a:t>66.8 </a:t>
                      </a:r>
                      <a:r>
                        <a:rPr lang="nl-NL" dirty="0" err="1"/>
                        <a:t>vs</a:t>
                      </a:r>
                      <a:r>
                        <a:rPr lang="nl-NL" dirty="0"/>
                        <a:t> 53.7h (ns)</a:t>
                      </a:r>
                    </a:p>
                    <a:p>
                      <a:r>
                        <a:rPr lang="nl-NL" dirty="0"/>
                        <a:t>6.0 </a:t>
                      </a:r>
                      <a:r>
                        <a:rPr lang="nl-NL" dirty="0" err="1"/>
                        <a:t>vs</a:t>
                      </a:r>
                      <a:r>
                        <a:rPr lang="nl-NL" dirty="0"/>
                        <a:t> 5.0d (ns)</a:t>
                      </a:r>
                    </a:p>
                  </a:txBody>
                  <a:tcPr/>
                </a:tc>
                <a:extLst>
                  <a:ext uri="{0D108BD9-81ED-4DB2-BD59-A6C34878D82A}">
                    <a16:rowId xmlns:a16="http://schemas.microsoft.com/office/drawing/2014/main" val="3321721217"/>
                  </a:ext>
                </a:extLst>
              </a:tr>
              <a:tr h="440131">
                <a:tc>
                  <a:txBody>
                    <a:bodyPr/>
                    <a:lstStyle/>
                    <a:p>
                      <a:r>
                        <a:rPr lang="nl-NL" dirty="0" err="1"/>
                        <a:t>Liu</a:t>
                      </a:r>
                      <a:r>
                        <a:rPr lang="nl-NL" dirty="0"/>
                        <a:t> et al (2025)</a:t>
                      </a:r>
                    </a:p>
                  </a:txBody>
                  <a:tcPr/>
                </a:tc>
                <a:tc>
                  <a:txBody>
                    <a:bodyPr/>
                    <a:lstStyle/>
                    <a:p>
                      <a:r>
                        <a:rPr lang="nl-NL" dirty="0"/>
                        <a:t>Multicenter RCT </a:t>
                      </a:r>
                    </a:p>
                  </a:txBody>
                  <a:tcPr/>
                </a:tc>
                <a:tc>
                  <a:txBody>
                    <a:bodyPr/>
                    <a:lstStyle/>
                    <a:p>
                      <a:r>
                        <a:rPr lang="nl-NL" dirty="0"/>
                        <a:t>140/132 (RMZ/MIDA)</a:t>
                      </a:r>
                    </a:p>
                  </a:txBody>
                  <a:tcPr/>
                </a:tc>
                <a:tc>
                  <a:txBody>
                    <a:bodyPr/>
                    <a:lstStyle/>
                    <a:p>
                      <a:r>
                        <a:rPr lang="nl-NL" dirty="0"/>
                        <a:t>Time </a:t>
                      </a:r>
                      <a:r>
                        <a:rPr lang="nl-NL" dirty="0" err="1"/>
                        <a:t>to</a:t>
                      </a:r>
                      <a:r>
                        <a:rPr lang="nl-NL" dirty="0"/>
                        <a:t> </a:t>
                      </a:r>
                      <a:r>
                        <a:rPr lang="nl-NL" dirty="0" err="1"/>
                        <a:t>extubation</a:t>
                      </a:r>
                      <a:endParaRPr lang="nl-NL" dirty="0"/>
                    </a:p>
                    <a:p>
                      <a:r>
                        <a:rPr lang="nl-NL" dirty="0"/>
                        <a:t>LOS</a:t>
                      </a:r>
                    </a:p>
                  </a:txBody>
                  <a:tcPr/>
                </a:tc>
                <a:tc>
                  <a:txBody>
                    <a:bodyPr/>
                    <a:lstStyle/>
                    <a:p>
                      <a:r>
                        <a:rPr lang="nl-NL" b="1" dirty="0"/>
                        <a:t>51 </a:t>
                      </a:r>
                      <a:r>
                        <a:rPr lang="nl-NL" b="1" dirty="0" err="1"/>
                        <a:t>vs</a:t>
                      </a:r>
                      <a:r>
                        <a:rPr lang="nl-NL" b="1" dirty="0"/>
                        <a:t> 80min (p&lt;0.000)</a:t>
                      </a:r>
                    </a:p>
                    <a:p>
                      <a:r>
                        <a:rPr lang="nl-NL" dirty="0"/>
                        <a:t>3 </a:t>
                      </a:r>
                      <a:r>
                        <a:rPr lang="nl-NL" dirty="0" err="1"/>
                        <a:t>vs</a:t>
                      </a:r>
                      <a:r>
                        <a:rPr lang="nl-NL" dirty="0"/>
                        <a:t> 3d (ns)</a:t>
                      </a:r>
                    </a:p>
                  </a:txBody>
                  <a:tcPr/>
                </a:tc>
                <a:extLst>
                  <a:ext uri="{0D108BD9-81ED-4DB2-BD59-A6C34878D82A}">
                    <a16:rowId xmlns:a16="http://schemas.microsoft.com/office/drawing/2014/main" val="271546901"/>
                  </a:ext>
                </a:extLst>
              </a:tr>
              <a:tr h="440131">
                <a:tc>
                  <a:txBody>
                    <a:bodyPr/>
                    <a:lstStyle/>
                    <a:p>
                      <a:r>
                        <a:rPr lang="nl-NL" dirty="0" err="1"/>
                        <a:t>Yao</a:t>
                      </a:r>
                      <a:r>
                        <a:rPr lang="nl-NL" dirty="0"/>
                        <a:t> et al (2023)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Single-center </a:t>
                      </a:r>
                      <a:r>
                        <a:rPr lang="nl-NL" dirty="0" err="1"/>
                        <a:t>prospective</a:t>
                      </a:r>
                      <a:r>
                        <a:rPr lang="nl-NL" dirty="0"/>
                        <a:t> </a:t>
                      </a:r>
                      <a:r>
                        <a:rPr lang="nl-NL" dirty="0" err="1"/>
                        <a:t>observational</a:t>
                      </a:r>
                      <a:endParaRPr lang="nl-NL" dirty="0"/>
                    </a:p>
                  </a:txBody>
                  <a:tcPr/>
                </a:tc>
                <a:tc>
                  <a:txBody>
                    <a:bodyPr/>
                    <a:lstStyle/>
                    <a:p>
                      <a:r>
                        <a:rPr lang="nl-NL" dirty="0"/>
                        <a:t>60/46 (RMZ/P&amp;MIDA)</a:t>
                      </a:r>
                    </a:p>
                  </a:txBody>
                  <a:tcPr/>
                </a:tc>
                <a:tc>
                  <a:txBody>
                    <a:bodyPr/>
                    <a:lstStyle/>
                    <a:p>
                      <a:r>
                        <a:rPr lang="nl-NL" dirty="0"/>
                        <a:t>LOS </a:t>
                      </a:r>
                    </a:p>
                    <a:p>
                      <a:r>
                        <a:rPr lang="nl-NL" dirty="0" err="1"/>
                        <a:t>Hypotension</a:t>
                      </a:r>
                      <a:endParaRPr lang="nl-NL" dirty="0"/>
                    </a:p>
                    <a:p>
                      <a:r>
                        <a:rPr lang="nl-NL" dirty="0" err="1"/>
                        <a:t>Ventilation</a:t>
                      </a:r>
                      <a:r>
                        <a:rPr lang="nl-NL" dirty="0"/>
                        <a:t> </a:t>
                      </a:r>
                      <a:r>
                        <a:rPr lang="nl-NL" dirty="0" err="1"/>
                        <a:t>duration</a:t>
                      </a:r>
                      <a:endParaRPr lang="nl-NL" dirty="0"/>
                    </a:p>
                  </a:txBody>
                  <a:tcPr/>
                </a:tc>
                <a:tc>
                  <a:txBody>
                    <a:bodyPr/>
                    <a:lstStyle/>
                    <a:p>
                      <a:r>
                        <a:rPr lang="nl-NL" dirty="0"/>
                        <a:t>6.0 </a:t>
                      </a:r>
                      <a:r>
                        <a:rPr lang="nl-NL" dirty="0" err="1"/>
                        <a:t>vs</a:t>
                      </a:r>
                      <a:r>
                        <a:rPr lang="nl-NL" dirty="0"/>
                        <a:t> 7.0d (ns)</a:t>
                      </a:r>
                    </a:p>
                    <a:p>
                      <a:r>
                        <a:rPr lang="nl-NL" dirty="0"/>
                        <a:t>18.3 </a:t>
                      </a:r>
                      <a:r>
                        <a:rPr lang="nl-NL" dirty="0" err="1"/>
                        <a:t>vs</a:t>
                      </a:r>
                      <a:r>
                        <a:rPr lang="nl-NL" dirty="0"/>
                        <a:t> 17.4% (ns)</a:t>
                      </a:r>
                    </a:p>
                    <a:p>
                      <a:r>
                        <a:rPr lang="nl-NL" b="1" dirty="0"/>
                        <a:t>75 </a:t>
                      </a:r>
                      <a:r>
                        <a:rPr lang="nl-NL" b="1" dirty="0" err="1"/>
                        <a:t>vs</a:t>
                      </a:r>
                      <a:r>
                        <a:rPr lang="nl-NL" b="1" dirty="0"/>
                        <a:t> 114h (p=0.038)</a:t>
                      </a:r>
                    </a:p>
                  </a:txBody>
                  <a:tcPr/>
                </a:tc>
                <a:extLst>
                  <a:ext uri="{0D108BD9-81ED-4DB2-BD59-A6C34878D82A}">
                    <a16:rowId xmlns:a16="http://schemas.microsoft.com/office/drawing/2014/main" val="3004987707"/>
                  </a:ext>
                </a:extLst>
              </a:tr>
            </a:tbl>
          </a:graphicData>
        </a:graphic>
      </p:graphicFrame>
    </p:spTree>
    <p:extLst>
      <p:ext uri="{BB962C8B-B14F-4D97-AF65-F5344CB8AC3E}">
        <p14:creationId xmlns:p14="http://schemas.microsoft.com/office/powerpoint/2010/main" val="3312770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1077-4678-7365-45B6-4BF5214E914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AA2FCAD-49AF-DA54-6F17-3E8A1140EB3A}"/>
              </a:ext>
            </a:extLst>
          </p:cNvPr>
          <p:cNvSpPr>
            <a:spLocks noGrp="1"/>
          </p:cNvSpPr>
          <p:nvPr>
            <p:ph type="title"/>
          </p:nvPr>
        </p:nvSpPr>
        <p:spPr/>
        <p:txBody>
          <a:bodyPr/>
          <a:lstStyle/>
          <a:p>
            <a:r>
              <a:rPr lang="nl-NL" dirty="0"/>
              <a:t>Conclusie</a:t>
            </a:r>
          </a:p>
        </p:txBody>
      </p:sp>
      <p:sp>
        <p:nvSpPr>
          <p:cNvPr id="3" name="Tijdelijke aanduiding voor tekst 2">
            <a:extLst>
              <a:ext uri="{FF2B5EF4-FFF2-40B4-BE49-F238E27FC236}">
                <a16:creationId xmlns:a16="http://schemas.microsoft.com/office/drawing/2014/main" id="{188B79A2-8DAD-90E1-3E9E-77572FE378AB}"/>
              </a:ext>
            </a:extLst>
          </p:cNvPr>
          <p:cNvSpPr>
            <a:spLocks noGrp="1"/>
          </p:cNvSpPr>
          <p:nvPr>
            <p:ph type="body" sz="quarter" idx="11"/>
          </p:nvPr>
        </p:nvSpPr>
        <p:spPr/>
        <p:txBody>
          <a:bodyPr/>
          <a:lstStyle/>
          <a:p>
            <a:r>
              <a:rPr lang="nl-NL" b="0" dirty="0"/>
              <a:t>Ontbrekende </a:t>
            </a:r>
            <a:r>
              <a:rPr lang="nl-NL" b="0" dirty="0" err="1"/>
              <a:t>evidence</a:t>
            </a:r>
            <a:r>
              <a:rPr lang="nl-NL" b="0" dirty="0"/>
              <a:t> voor PICU populatie</a:t>
            </a:r>
          </a:p>
          <a:p>
            <a:endParaRPr lang="nl-NL" b="0" dirty="0"/>
          </a:p>
          <a:p>
            <a:r>
              <a:rPr lang="nl-NL" b="0" dirty="0"/>
              <a:t>Lig- en beademingsduur vergelijkbaar met </a:t>
            </a:r>
            <a:r>
              <a:rPr lang="nl-NL" b="0" dirty="0" err="1"/>
              <a:t>propofol</a:t>
            </a:r>
            <a:endParaRPr lang="nl-NL" b="0" dirty="0"/>
          </a:p>
          <a:p>
            <a:r>
              <a:rPr lang="nl-NL" b="0" dirty="0"/>
              <a:t>Mogelijk minder hemodynamische instabiliteit</a:t>
            </a:r>
          </a:p>
          <a:p>
            <a:endParaRPr lang="nl-NL" b="0" dirty="0"/>
          </a:p>
          <a:p>
            <a:r>
              <a:rPr lang="nl-NL" b="0" dirty="0"/>
              <a:t>Kortere tijd tot extubatie en beademingsduur in vergelijking met </a:t>
            </a:r>
            <a:r>
              <a:rPr lang="nl-NL" b="0" dirty="0" err="1"/>
              <a:t>midazolam</a:t>
            </a:r>
            <a:r>
              <a:rPr lang="nl-NL" b="0" dirty="0"/>
              <a:t> </a:t>
            </a:r>
          </a:p>
          <a:p>
            <a:endParaRPr lang="nl-NL" b="0" dirty="0"/>
          </a:p>
          <a:p>
            <a:endParaRPr lang="nl-NL" b="0" dirty="0"/>
          </a:p>
        </p:txBody>
      </p:sp>
      <p:sp>
        <p:nvSpPr>
          <p:cNvPr id="4" name="Tijdelijke aanduiding voor dianummer 3">
            <a:extLst>
              <a:ext uri="{FF2B5EF4-FFF2-40B4-BE49-F238E27FC236}">
                <a16:creationId xmlns:a16="http://schemas.microsoft.com/office/drawing/2014/main" id="{84F660B1-E58F-E7A2-31AD-1D4B45DA361E}"/>
              </a:ext>
            </a:extLst>
          </p:cNvPr>
          <p:cNvSpPr>
            <a:spLocks noGrp="1"/>
          </p:cNvSpPr>
          <p:nvPr>
            <p:ph type="sldNum" sz="quarter" idx="12"/>
          </p:nvPr>
        </p:nvSpPr>
        <p:spPr/>
        <p:txBody>
          <a:bodyPr/>
          <a:lstStyle/>
          <a:p>
            <a:fld id="{5A195573-6125-40C3-AA0C-3AC6CFB9F86B}" type="slidenum">
              <a:rPr lang="en-US" smtClean="0"/>
              <a:pPr/>
              <a:t>15</a:t>
            </a:fld>
            <a:endParaRPr lang="en-US" dirty="0"/>
          </a:p>
        </p:txBody>
      </p:sp>
    </p:spTree>
    <p:extLst>
      <p:ext uri="{BB962C8B-B14F-4D97-AF65-F5344CB8AC3E}">
        <p14:creationId xmlns:p14="http://schemas.microsoft.com/office/powerpoint/2010/main" val="1699826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D47FD-A851-B350-1F5D-B650E72328B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1D2AF76-2D0B-BB1A-B7D4-3E7E2DF19C1E}"/>
              </a:ext>
            </a:extLst>
          </p:cNvPr>
          <p:cNvSpPr>
            <a:spLocks noGrp="1"/>
          </p:cNvSpPr>
          <p:nvPr>
            <p:ph type="title"/>
          </p:nvPr>
        </p:nvSpPr>
        <p:spPr/>
        <p:txBody>
          <a:bodyPr/>
          <a:lstStyle/>
          <a:p>
            <a:r>
              <a:rPr lang="nl-NL" dirty="0"/>
              <a:t>Discussie</a:t>
            </a:r>
          </a:p>
        </p:txBody>
      </p:sp>
      <p:sp>
        <p:nvSpPr>
          <p:cNvPr id="3" name="Tijdelijke aanduiding voor tekst 2">
            <a:extLst>
              <a:ext uri="{FF2B5EF4-FFF2-40B4-BE49-F238E27FC236}">
                <a16:creationId xmlns:a16="http://schemas.microsoft.com/office/drawing/2014/main" id="{99A5BE2F-CF76-8854-3D14-1B4C18EA0848}"/>
              </a:ext>
            </a:extLst>
          </p:cNvPr>
          <p:cNvSpPr>
            <a:spLocks noGrp="1"/>
          </p:cNvSpPr>
          <p:nvPr>
            <p:ph type="body" sz="quarter" idx="11"/>
          </p:nvPr>
        </p:nvSpPr>
        <p:spPr/>
        <p:txBody>
          <a:bodyPr/>
          <a:lstStyle/>
          <a:p>
            <a:r>
              <a:rPr lang="nl-NL" b="0" dirty="0">
                <a:solidFill>
                  <a:srgbClr val="1191FA"/>
                </a:solidFill>
              </a:rPr>
              <a:t>Mogelijke indicaties</a:t>
            </a:r>
          </a:p>
          <a:p>
            <a:r>
              <a:rPr lang="nl-NL" b="0" dirty="0">
                <a:solidFill>
                  <a:srgbClr val="1191FA"/>
                </a:solidFill>
              </a:rPr>
              <a:t>Op termijn vervanging van </a:t>
            </a:r>
            <a:r>
              <a:rPr lang="nl-NL" b="0" dirty="0" err="1">
                <a:solidFill>
                  <a:srgbClr val="1191FA"/>
                </a:solidFill>
              </a:rPr>
              <a:t>propofol</a:t>
            </a:r>
            <a:r>
              <a:rPr lang="nl-NL" b="0" dirty="0">
                <a:solidFill>
                  <a:srgbClr val="1191FA"/>
                </a:solidFill>
              </a:rPr>
              <a:t> én </a:t>
            </a:r>
            <a:r>
              <a:rPr lang="nl-NL" b="0" dirty="0" err="1">
                <a:solidFill>
                  <a:srgbClr val="1191FA"/>
                </a:solidFill>
              </a:rPr>
              <a:t>midazolam</a:t>
            </a:r>
            <a:r>
              <a:rPr lang="nl-NL" b="0" dirty="0">
                <a:solidFill>
                  <a:srgbClr val="1191FA"/>
                </a:solidFill>
              </a:rPr>
              <a:t>? </a:t>
            </a:r>
          </a:p>
          <a:p>
            <a:endParaRPr lang="nl-NL" b="0" dirty="0">
              <a:solidFill>
                <a:srgbClr val="1191FA"/>
              </a:solidFill>
            </a:endParaRPr>
          </a:p>
          <a:p>
            <a:r>
              <a:rPr lang="nl-NL" b="0" dirty="0">
                <a:solidFill>
                  <a:srgbClr val="1191FA"/>
                </a:solidFill>
              </a:rPr>
              <a:t>Onttrekking?</a:t>
            </a:r>
          </a:p>
          <a:p>
            <a:endParaRPr lang="nl-NL" b="0" dirty="0">
              <a:solidFill>
                <a:srgbClr val="1191FA"/>
              </a:solidFill>
            </a:endParaRPr>
          </a:p>
          <a:p>
            <a:r>
              <a:rPr lang="nl-NL" b="0" dirty="0">
                <a:solidFill>
                  <a:srgbClr val="1191FA"/>
                </a:solidFill>
              </a:rPr>
              <a:t>Kosten?</a:t>
            </a:r>
          </a:p>
          <a:p>
            <a:endParaRPr lang="nl-NL" b="0" dirty="0">
              <a:solidFill>
                <a:srgbClr val="1191FA"/>
              </a:solidFill>
            </a:endParaRPr>
          </a:p>
          <a:p>
            <a:r>
              <a:rPr lang="nl-NL" b="0" dirty="0">
                <a:solidFill>
                  <a:srgbClr val="1191FA"/>
                </a:solidFill>
              </a:rPr>
              <a:t>Veiligheid? </a:t>
            </a:r>
          </a:p>
        </p:txBody>
      </p:sp>
      <p:sp>
        <p:nvSpPr>
          <p:cNvPr id="4" name="Tijdelijke aanduiding voor dianummer 3">
            <a:extLst>
              <a:ext uri="{FF2B5EF4-FFF2-40B4-BE49-F238E27FC236}">
                <a16:creationId xmlns:a16="http://schemas.microsoft.com/office/drawing/2014/main" id="{35F4FDF1-D143-EF94-4713-6F4C452EC588}"/>
              </a:ext>
            </a:extLst>
          </p:cNvPr>
          <p:cNvSpPr>
            <a:spLocks noGrp="1"/>
          </p:cNvSpPr>
          <p:nvPr>
            <p:ph type="sldNum" sz="quarter" idx="12"/>
          </p:nvPr>
        </p:nvSpPr>
        <p:spPr/>
        <p:txBody>
          <a:bodyPr/>
          <a:lstStyle/>
          <a:p>
            <a:fld id="{5A195573-6125-40C3-AA0C-3AC6CFB9F86B}" type="slidenum">
              <a:rPr lang="en-US" smtClean="0"/>
              <a:pPr/>
              <a:t>16</a:t>
            </a:fld>
            <a:endParaRPr lang="en-US" dirty="0"/>
          </a:p>
        </p:txBody>
      </p:sp>
      <p:pic>
        <p:nvPicPr>
          <p:cNvPr id="7" name="Afbeelding 6">
            <a:extLst>
              <a:ext uri="{FF2B5EF4-FFF2-40B4-BE49-F238E27FC236}">
                <a16:creationId xmlns:a16="http://schemas.microsoft.com/office/drawing/2014/main" id="{0364F518-00F5-23E9-5D6A-9BAA8A1DCFBB}"/>
              </a:ext>
            </a:extLst>
          </p:cNvPr>
          <p:cNvPicPr>
            <a:picLocks noChangeAspect="1"/>
          </p:cNvPicPr>
          <p:nvPr/>
        </p:nvPicPr>
        <p:blipFill>
          <a:blip r:embed="rId3"/>
          <a:stretch>
            <a:fillRect/>
          </a:stretch>
        </p:blipFill>
        <p:spPr>
          <a:xfrm>
            <a:off x="6230678" y="3410812"/>
            <a:ext cx="5100973" cy="1213126"/>
          </a:xfrm>
          <a:prstGeom prst="rect">
            <a:avLst/>
          </a:prstGeom>
        </p:spPr>
      </p:pic>
      <p:pic>
        <p:nvPicPr>
          <p:cNvPr id="9" name="Afbeelding 8">
            <a:extLst>
              <a:ext uri="{FF2B5EF4-FFF2-40B4-BE49-F238E27FC236}">
                <a16:creationId xmlns:a16="http://schemas.microsoft.com/office/drawing/2014/main" id="{301F4297-FD94-586A-CBBF-1F86832BE2C1}"/>
              </a:ext>
            </a:extLst>
          </p:cNvPr>
          <p:cNvPicPr>
            <a:picLocks noChangeAspect="1"/>
          </p:cNvPicPr>
          <p:nvPr/>
        </p:nvPicPr>
        <p:blipFill>
          <a:blip r:embed="rId4"/>
          <a:stretch>
            <a:fillRect/>
          </a:stretch>
        </p:blipFill>
        <p:spPr>
          <a:xfrm>
            <a:off x="6230678" y="4743699"/>
            <a:ext cx="3705742" cy="1819529"/>
          </a:xfrm>
          <a:prstGeom prst="rect">
            <a:avLst/>
          </a:prstGeom>
        </p:spPr>
      </p:pic>
      <p:pic>
        <p:nvPicPr>
          <p:cNvPr id="11" name="Afbeelding 10">
            <a:extLst>
              <a:ext uri="{FF2B5EF4-FFF2-40B4-BE49-F238E27FC236}">
                <a16:creationId xmlns:a16="http://schemas.microsoft.com/office/drawing/2014/main" id="{52CCC8B9-5A06-2A49-FB97-8FC1B5731AB6}"/>
              </a:ext>
            </a:extLst>
          </p:cNvPr>
          <p:cNvPicPr>
            <a:picLocks noChangeAspect="1"/>
          </p:cNvPicPr>
          <p:nvPr/>
        </p:nvPicPr>
        <p:blipFill>
          <a:blip r:embed="rId5"/>
          <a:srcRect l="29859" t="-5236" b="-1"/>
          <a:stretch>
            <a:fillRect/>
          </a:stretch>
        </p:blipFill>
        <p:spPr>
          <a:xfrm>
            <a:off x="6282823" y="6563228"/>
            <a:ext cx="2091411" cy="140353"/>
          </a:xfrm>
          <a:prstGeom prst="rect">
            <a:avLst/>
          </a:prstGeom>
        </p:spPr>
      </p:pic>
      <p:pic>
        <p:nvPicPr>
          <p:cNvPr id="2050" name="Picture 2" descr="The End | 9781087884080 | Drew Pierson | Boeken | bol">
            <a:extLst>
              <a:ext uri="{FF2B5EF4-FFF2-40B4-BE49-F238E27FC236}">
                <a16:creationId xmlns:a16="http://schemas.microsoft.com/office/drawing/2014/main" id="{82FB9E6D-028A-F02F-2A10-78C268C2DD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2088" y="5187800"/>
            <a:ext cx="1552575" cy="2007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614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C212F-EE9F-88EE-DD9B-7B6513A4934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BFF5B33-A9D6-1854-AA7B-159065B18DDA}"/>
              </a:ext>
            </a:extLst>
          </p:cNvPr>
          <p:cNvSpPr>
            <a:spLocks noGrp="1"/>
          </p:cNvSpPr>
          <p:nvPr>
            <p:ph type="title"/>
          </p:nvPr>
        </p:nvSpPr>
        <p:spPr/>
        <p:txBody>
          <a:bodyPr/>
          <a:lstStyle/>
          <a:p>
            <a:r>
              <a:rPr lang="nl-NL" dirty="0"/>
              <a:t>Bronnen</a:t>
            </a:r>
          </a:p>
        </p:txBody>
      </p:sp>
      <p:sp>
        <p:nvSpPr>
          <p:cNvPr id="3" name="Tijdelijke aanduiding voor tekst 2">
            <a:extLst>
              <a:ext uri="{FF2B5EF4-FFF2-40B4-BE49-F238E27FC236}">
                <a16:creationId xmlns:a16="http://schemas.microsoft.com/office/drawing/2014/main" id="{8E8B8D38-FEFF-090B-BF3A-DD4976766325}"/>
              </a:ext>
            </a:extLst>
          </p:cNvPr>
          <p:cNvSpPr>
            <a:spLocks noGrp="1"/>
          </p:cNvSpPr>
          <p:nvPr>
            <p:ph type="body" sz="quarter" idx="11"/>
          </p:nvPr>
        </p:nvSpPr>
        <p:spPr>
          <a:xfrm>
            <a:off x="612774" y="1232905"/>
            <a:ext cx="10966451" cy="5372432"/>
          </a:xfrm>
        </p:spPr>
        <p:txBody>
          <a:bodyPr/>
          <a:lstStyle/>
          <a:p>
            <a:r>
              <a:rPr lang="nl-NL" sz="1400" b="0" dirty="0" err="1"/>
              <a:t>Ramamurthi</a:t>
            </a:r>
            <a:r>
              <a:rPr lang="nl-NL" sz="1400" b="0" dirty="0"/>
              <a:t>, R.J., Hammer, G. </a:t>
            </a:r>
            <a:r>
              <a:rPr lang="nl-NL" sz="1400" b="0" dirty="0" err="1"/>
              <a:t>Remimazolam</a:t>
            </a:r>
            <a:r>
              <a:rPr lang="nl-NL" sz="1400" b="0" dirty="0"/>
              <a:t> in </a:t>
            </a:r>
            <a:r>
              <a:rPr lang="nl-NL" sz="1400" b="0" dirty="0" err="1"/>
              <a:t>Pediatric</a:t>
            </a:r>
            <a:r>
              <a:rPr lang="nl-NL" sz="1400" b="0" dirty="0"/>
              <a:t> </a:t>
            </a:r>
            <a:r>
              <a:rPr lang="nl-NL" sz="1400" b="0" dirty="0" err="1"/>
              <a:t>Anesthesia</a:t>
            </a:r>
            <a:r>
              <a:rPr lang="nl-NL" sz="1400" b="0" dirty="0"/>
              <a:t> </a:t>
            </a:r>
            <a:r>
              <a:rPr lang="nl-NL" sz="1400" b="0" dirty="0" err="1"/>
              <a:t>and</a:t>
            </a:r>
            <a:r>
              <a:rPr lang="nl-NL" sz="1400" b="0" dirty="0"/>
              <a:t> </a:t>
            </a:r>
            <a:r>
              <a:rPr lang="nl-NL" sz="1400" b="0" dirty="0" err="1"/>
              <a:t>Sedation</a:t>
            </a:r>
            <a:r>
              <a:rPr lang="nl-NL" sz="1400" b="0" dirty="0"/>
              <a:t>. </a:t>
            </a:r>
            <a:r>
              <a:rPr lang="nl-NL" sz="1400" b="0" i="1" dirty="0" err="1"/>
              <a:t>Curr</a:t>
            </a:r>
            <a:r>
              <a:rPr lang="nl-NL" sz="1400" b="0" i="1" dirty="0"/>
              <a:t> </a:t>
            </a:r>
            <a:r>
              <a:rPr lang="nl-NL" sz="1400" b="0" i="1" dirty="0" err="1"/>
              <a:t>Anesthesiol</a:t>
            </a:r>
            <a:r>
              <a:rPr lang="nl-NL" sz="1400" b="0" i="1" dirty="0"/>
              <a:t> Rep</a:t>
            </a:r>
            <a:r>
              <a:rPr lang="nl-NL" sz="1400" b="0" dirty="0"/>
              <a:t> </a:t>
            </a:r>
            <a:r>
              <a:rPr lang="nl-NL" sz="1400" dirty="0"/>
              <a:t>13</a:t>
            </a:r>
            <a:r>
              <a:rPr lang="nl-NL" sz="1400" b="0" dirty="0"/>
              <a:t>, 165–171 (2023).</a:t>
            </a:r>
          </a:p>
          <a:p>
            <a:endParaRPr lang="nl-NL" sz="1400" b="0" dirty="0"/>
          </a:p>
          <a:p>
            <a:r>
              <a:rPr lang="en-US" sz="1400" b="0" dirty="0"/>
              <a:t>Zhang, H., Li, H., Zhao, S., &amp; Bao, F. (2024). </a:t>
            </a:r>
            <a:r>
              <a:rPr lang="en-US" sz="1400" b="0" dirty="0" err="1"/>
              <a:t>Remimazolam</a:t>
            </a:r>
            <a:r>
              <a:rPr lang="en-US" sz="1400" b="0" dirty="0"/>
              <a:t> in General Anesthesia: A Comprehensive Review of Its Applications and Clinical Efficacy. </a:t>
            </a:r>
            <a:r>
              <a:rPr lang="en-US" sz="1400" b="0" i="1" dirty="0"/>
              <a:t>Drug design, development and therapy</a:t>
            </a:r>
            <a:r>
              <a:rPr lang="en-US" sz="1400" b="0" dirty="0"/>
              <a:t>, </a:t>
            </a:r>
            <a:r>
              <a:rPr lang="en-US" sz="1400" b="0" i="1" dirty="0"/>
              <a:t>18</a:t>
            </a:r>
            <a:r>
              <a:rPr lang="en-US" sz="1400" b="0" dirty="0"/>
              <a:t>, 3487–3498. </a:t>
            </a:r>
          </a:p>
          <a:p>
            <a:endParaRPr lang="en-US" sz="1400" b="0" dirty="0"/>
          </a:p>
          <a:p>
            <a:r>
              <a:rPr lang="en-US" sz="1400" b="0" dirty="0"/>
              <a:t>Saito, J., &amp; Hirota, K. (2026). Discontinuation of the development of </a:t>
            </a:r>
            <a:r>
              <a:rPr lang="en-US" sz="1400" b="0" dirty="0" err="1"/>
              <a:t>remimazolam</a:t>
            </a:r>
            <a:r>
              <a:rPr lang="en-US" sz="1400" b="0" dirty="0"/>
              <a:t> for ICU sedation in Japan: background and rationale. </a:t>
            </a:r>
            <a:r>
              <a:rPr lang="en-US" sz="1400" b="0" i="1" dirty="0"/>
              <a:t>Journal of intensive care</a:t>
            </a:r>
            <a:r>
              <a:rPr lang="en-US" sz="1400" b="0" dirty="0"/>
              <a:t>, </a:t>
            </a:r>
            <a:r>
              <a:rPr lang="en-US" sz="1400" b="0" i="1" dirty="0"/>
              <a:t>14</a:t>
            </a:r>
            <a:r>
              <a:rPr lang="en-US" sz="1400" b="0" dirty="0"/>
              <a:t>(1), 15.</a:t>
            </a:r>
          </a:p>
          <a:p>
            <a:endParaRPr lang="en-US" sz="1400" b="0" dirty="0"/>
          </a:p>
          <a:p>
            <a:r>
              <a:rPr lang="nl-NL" sz="1400" b="0" dirty="0"/>
              <a:t>Yuan, Z. N., Cao, F., Wang, H. J., </a:t>
            </a:r>
            <a:r>
              <a:rPr lang="nl-NL" sz="1400" b="0" dirty="0" err="1"/>
              <a:t>Qu</a:t>
            </a:r>
            <a:r>
              <a:rPr lang="nl-NL" sz="1400" b="0" dirty="0"/>
              <a:t>, S. N., </a:t>
            </a:r>
            <a:r>
              <a:rPr lang="nl-NL" sz="1400" b="0" dirty="0" err="1"/>
              <a:t>Huang</a:t>
            </a:r>
            <a:r>
              <a:rPr lang="nl-NL" sz="1400" b="0" dirty="0"/>
              <a:t>, C. L., Wang, H., Zhang, H., &amp; </a:t>
            </a:r>
            <a:r>
              <a:rPr lang="nl-NL" sz="1400" b="0" dirty="0" err="1"/>
              <a:t>Xing</a:t>
            </a:r>
            <a:r>
              <a:rPr lang="nl-NL" sz="1400" b="0" dirty="0"/>
              <a:t>, X. Z. (2026). </a:t>
            </a:r>
            <a:r>
              <a:rPr lang="nl-NL" sz="1400" b="0" dirty="0" err="1"/>
              <a:t>Comparative</a:t>
            </a:r>
            <a:r>
              <a:rPr lang="nl-NL" sz="1400" b="0" dirty="0"/>
              <a:t> long-term </a:t>
            </a:r>
            <a:r>
              <a:rPr lang="nl-NL" sz="1400" b="0" dirty="0" err="1"/>
              <a:t>sedation</a:t>
            </a:r>
            <a:r>
              <a:rPr lang="nl-NL" sz="1400" b="0" dirty="0"/>
              <a:t> </a:t>
            </a:r>
            <a:r>
              <a:rPr lang="nl-NL" sz="1400" b="0" dirty="0" err="1"/>
              <a:t>efficacy</a:t>
            </a:r>
            <a:r>
              <a:rPr lang="nl-NL" sz="1400" b="0" dirty="0"/>
              <a:t> of </a:t>
            </a:r>
            <a:r>
              <a:rPr lang="nl-NL" sz="1400" b="0" dirty="0" err="1"/>
              <a:t>remimazolam</a:t>
            </a:r>
            <a:r>
              <a:rPr lang="nl-NL" sz="1400" b="0" dirty="0"/>
              <a:t> </a:t>
            </a:r>
            <a:r>
              <a:rPr lang="nl-NL" sz="1400" b="0" dirty="0" err="1"/>
              <a:t>vs</a:t>
            </a:r>
            <a:r>
              <a:rPr lang="nl-NL" sz="1400" b="0" dirty="0"/>
              <a:t> </a:t>
            </a:r>
            <a:r>
              <a:rPr lang="nl-NL" sz="1400" b="0" dirty="0" err="1"/>
              <a:t>propofol</a:t>
            </a:r>
            <a:r>
              <a:rPr lang="nl-NL" sz="1400" b="0" dirty="0"/>
              <a:t> in </a:t>
            </a:r>
            <a:r>
              <a:rPr lang="nl-NL" sz="1400" b="0" dirty="0" err="1"/>
              <a:t>malignant</a:t>
            </a:r>
            <a:r>
              <a:rPr lang="nl-NL" sz="1400" b="0" dirty="0"/>
              <a:t> </a:t>
            </a:r>
            <a:r>
              <a:rPr lang="nl-NL" sz="1400" b="0" dirty="0" err="1"/>
              <a:t>patients</a:t>
            </a:r>
            <a:r>
              <a:rPr lang="nl-NL" sz="1400" b="0" dirty="0"/>
              <a:t> </a:t>
            </a:r>
            <a:r>
              <a:rPr lang="nl-NL" sz="1400" b="0" dirty="0" err="1"/>
              <a:t>with</a:t>
            </a:r>
            <a:r>
              <a:rPr lang="nl-NL" sz="1400" b="0" dirty="0"/>
              <a:t> </a:t>
            </a:r>
            <a:r>
              <a:rPr lang="nl-NL" sz="1400" b="0" dirty="0" err="1"/>
              <a:t>mechanical</a:t>
            </a:r>
            <a:r>
              <a:rPr lang="nl-NL" sz="1400" b="0" dirty="0"/>
              <a:t> </a:t>
            </a:r>
            <a:r>
              <a:rPr lang="nl-NL" sz="1400" b="0" dirty="0" err="1"/>
              <a:t>ventilation</a:t>
            </a:r>
            <a:r>
              <a:rPr lang="nl-NL" sz="1400" b="0" dirty="0"/>
              <a:t>: </a:t>
            </a:r>
            <a:r>
              <a:rPr lang="nl-NL" sz="1400" b="0" dirty="0" err="1"/>
              <a:t>an</a:t>
            </a:r>
            <a:r>
              <a:rPr lang="nl-NL" sz="1400" b="0" dirty="0"/>
              <a:t> </a:t>
            </a:r>
            <a:r>
              <a:rPr lang="nl-NL" sz="1400" b="0" dirty="0" err="1"/>
              <a:t>exploratory</a:t>
            </a:r>
            <a:r>
              <a:rPr lang="nl-NL" sz="1400" b="0" dirty="0"/>
              <a:t> non-</a:t>
            </a:r>
            <a:r>
              <a:rPr lang="nl-NL" sz="1400" b="0" dirty="0" err="1"/>
              <a:t>inferiority</a:t>
            </a:r>
            <a:r>
              <a:rPr lang="nl-NL" sz="1400" b="0" dirty="0"/>
              <a:t> </a:t>
            </a:r>
            <a:r>
              <a:rPr lang="nl-NL" sz="1400" b="0" dirty="0" err="1"/>
              <a:t>randomized</a:t>
            </a:r>
            <a:r>
              <a:rPr lang="nl-NL" sz="1400" b="0" dirty="0"/>
              <a:t> </a:t>
            </a:r>
            <a:r>
              <a:rPr lang="nl-NL" sz="1400" b="0" dirty="0" err="1"/>
              <a:t>study</a:t>
            </a:r>
            <a:r>
              <a:rPr lang="nl-NL" sz="1400" b="0" dirty="0"/>
              <a:t>. </a:t>
            </a:r>
            <a:r>
              <a:rPr lang="nl-NL" sz="1400" b="0" i="1" dirty="0" err="1"/>
              <a:t>Scientific</a:t>
            </a:r>
            <a:r>
              <a:rPr lang="nl-NL" sz="1400" b="0" i="1" dirty="0"/>
              <a:t> </a:t>
            </a:r>
            <a:r>
              <a:rPr lang="nl-NL" sz="1400" b="0" i="1" dirty="0" err="1"/>
              <a:t>reports</a:t>
            </a:r>
            <a:r>
              <a:rPr lang="nl-NL" sz="1400" b="0" dirty="0"/>
              <a:t>, </a:t>
            </a:r>
            <a:r>
              <a:rPr lang="nl-NL" sz="1400" b="0" i="1" dirty="0"/>
              <a:t>16</a:t>
            </a:r>
            <a:r>
              <a:rPr lang="nl-NL" sz="1400" b="0" dirty="0"/>
              <a:t>(1), 13900. </a:t>
            </a:r>
            <a:endParaRPr lang="en-US" sz="1400" b="0" dirty="0"/>
          </a:p>
          <a:p>
            <a:endParaRPr lang="en-US" sz="1400" b="0" dirty="0"/>
          </a:p>
          <a:p>
            <a:r>
              <a:rPr lang="nl-NL" sz="1400" b="0" dirty="0"/>
              <a:t>Tang, Y., </a:t>
            </a:r>
            <a:r>
              <a:rPr lang="nl-NL" sz="1400" b="0" dirty="0" err="1"/>
              <a:t>Gao</a:t>
            </a:r>
            <a:r>
              <a:rPr lang="nl-NL" sz="1400" b="0" dirty="0"/>
              <a:t>, X., </a:t>
            </a:r>
            <a:r>
              <a:rPr lang="nl-NL" sz="1400" b="0" dirty="0" err="1"/>
              <a:t>Xu</a:t>
            </a:r>
            <a:r>
              <a:rPr lang="nl-NL" sz="1400" b="0" dirty="0"/>
              <a:t>, J., Ren, L., </a:t>
            </a:r>
            <a:r>
              <a:rPr lang="nl-NL" sz="1400" b="0" dirty="0" err="1"/>
              <a:t>Qi</a:t>
            </a:r>
            <a:r>
              <a:rPr lang="nl-NL" sz="1400" b="0" dirty="0"/>
              <a:t>, H., Li, R., </a:t>
            </a:r>
            <a:r>
              <a:rPr lang="nl-NL" sz="1400" b="0" dirty="0" err="1"/>
              <a:t>Shu</a:t>
            </a:r>
            <a:r>
              <a:rPr lang="nl-NL" sz="1400" b="0" dirty="0"/>
              <a:t>, H., Zou, X., Yuan, S., Yang, X., &amp; </a:t>
            </a:r>
            <a:r>
              <a:rPr lang="nl-NL" sz="1400" b="0" dirty="0" err="1"/>
              <a:t>Shang</a:t>
            </a:r>
            <a:r>
              <a:rPr lang="nl-NL" sz="1400" b="0" dirty="0"/>
              <a:t>, Y. (2023). </a:t>
            </a:r>
            <a:r>
              <a:rPr lang="nl-NL" sz="1400" b="0" dirty="0" err="1"/>
              <a:t>Remimazolam</a:t>
            </a:r>
            <a:r>
              <a:rPr lang="nl-NL" sz="1400" b="0" dirty="0"/>
              <a:t> </a:t>
            </a:r>
            <a:r>
              <a:rPr lang="nl-NL" sz="1400" b="0" dirty="0" err="1"/>
              <a:t>besylate</a:t>
            </a:r>
            <a:r>
              <a:rPr lang="nl-NL" sz="1400" b="0" dirty="0"/>
              <a:t> versus </a:t>
            </a:r>
            <a:r>
              <a:rPr lang="nl-NL" sz="1400" b="0" dirty="0" err="1"/>
              <a:t>propofol</a:t>
            </a:r>
            <a:r>
              <a:rPr lang="nl-NL" sz="1400" b="0" dirty="0"/>
              <a:t> </a:t>
            </a:r>
            <a:r>
              <a:rPr lang="nl-NL" sz="1400" b="0" dirty="0" err="1"/>
              <a:t>for</a:t>
            </a:r>
            <a:r>
              <a:rPr lang="nl-NL" sz="1400" b="0" dirty="0"/>
              <a:t> </a:t>
            </a:r>
            <a:r>
              <a:rPr lang="nl-NL" sz="1400" b="0" dirty="0" err="1"/>
              <a:t>deep</a:t>
            </a:r>
            <a:r>
              <a:rPr lang="nl-NL" sz="1400" b="0" dirty="0"/>
              <a:t> </a:t>
            </a:r>
            <a:r>
              <a:rPr lang="nl-NL" sz="1400" b="0" dirty="0" err="1"/>
              <a:t>sedation</a:t>
            </a:r>
            <a:r>
              <a:rPr lang="nl-NL" sz="1400" b="0" dirty="0"/>
              <a:t> in </a:t>
            </a:r>
            <a:r>
              <a:rPr lang="nl-NL" sz="1400" b="0" dirty="0" err="1"/>
              <a:t>critically</a:t>
            </a:r>
            <a:r>
              <a:rPr lang="nl-NL" sz="1400" b="0" dirty="0"/>
              <a:t> </a:t>
            </a:r>
            <a:r>
              <a:rPr lang="nl-NL" sz="1400" b="0" dirty="0" err="1"/>
              <a:t>ill</a:t>
            </a:r>
            <a:r>
              <a:rPr lang="nl-NL" sz="1400" b="0" dirty="0"/>
              <a:t> </a:t>
            </a:r>
            <a:r>
              <a:rPr lang="nl-NL" sz="1400" b="0" dirty="0" err="1"/>
              <a:t>patients</a:t>
            </a:r>
            <a:r>
              <a:rPr lang="nl-NL" sz="1400" b="0" dirty="0"/>
              <a:t>: a </a:t>
            </a:r>
            <a:r>
              <a:rPr lang="nl-NL" sz="1400" b="0" dirty="0" err="1"/>
              <a:t>randomized</a:t>
            </a:r>
            <a:r>
              <a:rPr lang="nl-NL" sz="1400" b="0" dirty="0"/>
              <a:t> pilot </a:t>
            </a:r>
            <a:r>
              <a:rPr lang="nl-NL" sz="1400" b="0" dirty="0" err="1"/>
              <a:t>study</a:t>
            </a:r>
            <a:r>
              <a:rPr lang="nl-NL" sz="1400" b="0" dirty="0"/>
              <a:t>. </a:t>
            </a:r>
            <a:r>
              <a:rPr lang="nl-NL" sz="1400" b="0" i="1" dirty="0"/>
              <a:t>Critical care (London, England)</a:t>
            </a:r>
            <a:r>
              <a:rPr lang="nl-NL" sz="1400" b="0" dirty="0"/>
              <a:t>, </a:t>
            </a:r>
            <a:r>
              <a:rPr lang="nl-NL" sz="1400" b="0" i="1" dirty="0"/>
              <a:t>27</a:t>
            </a:r>
            <a:r>
              <a:rPr lang="nl-NL" sz="1400" b="0" dirty="0"/>
              <a:t>(1), 474.</a:t>
            </a:r>
            <a:endParaRPr lang="en-US" sz="1400" b="0" dirty="0"/>
          </a:p>
          <a:p>
            <a:endParaRPr lang="nl-NL" sz="1400" b="0" dirty="0"/>
          </a:p>
          <a:p>
            <a:r>
              <a:rPr lang="en-US" sz="1400" b="0" dirty="0"/>
              <a:t> Xie W., Fang X., Shi Z. </a:t>
            </a:r>
            <a:r>
              <a:rPr lang="en-US" sz="1400" b="0" i="1" dirty="0"/>
              <a:t>et al. </a:t>
            </a:r>
            <a:r>
              <a:rPr lang="en-US" sz="1400" b="0" dirty="0"/>
              <a:t>Effect and hemodynamics of </a:t>
            </a:r>
            <a:r>
              <a:rPr lang="en-US" sz="1400" b="0" dirty="0" err="1"/>
              <a:t>remimazolam</a:t>
            </a:r>
            <a:r>
              <a:rPr lang="en-US" sz="1400" b="0" dirty="0"/>
              <a:t> besylate on sedation of mechanically ventilated patients: a propensity score-matched study. </a:t>
            </a:r>
            <a:r>
              <a:rPr lang="en-US" sz="1400" b="0" i="1" dirty="0"/>
              <a:t>BMC </a:t>
            </a:r>
            <a:r>
              <a:rPr lang="en-US" sz="1400" b="0" i="1" dirty="0" err="1"/>
              <a:t>Anesthesiol</a:t>
            </a:r>
            <a:r>
              <a:rPr lang="en-US" sz="1400" b="0" i="1" dirty="0"/>
              <a:t> </a:t>
            </a:r>
            <a:r>
              <a:rPr lang="en-US" sz="1400" b="0" dirty="0"/>
              <a:t>(2026). In press. </a:t>
            </a:r>
          </a:p>
          <a:p>
            <a:endParaRPr lang="en-US" sz="1400" b="0" dirty="0"/>
          </a:p>
          <a:p>
            <a:r>
              <a:rPr lang="nl-NL" sz="1400" b="0" dirty="0" err="1"/>
              <a:t>Cheng</a:t>
            </a:r>
            <a:r>
              <a:rPr lang="nl-NL" sz="1400" b="0" dirty="0"/>
              <a:t>, W., Chen, Y., He, F., </a:t>
            </a:r>
            <a:r>
              <a:rPr lang="nl-NL" sz="1400" b="0" dirty="0" err="1"/>
              <a:t>Zhao</a:t>
            </a:r>
            <a:r>
              <a:rPr lang="nl-NL" sz="1400" b="0" dirty="0"/>
              <a:t>, J., Mao, Z., </a:t>
            </a:r>
            <a:r>
              <a:rPr lang="nl-NL" sz="1400" b="0" dirty="0" err="1"/>
              <a:t>Qin</a:t>
            </a:r>
            <a:r>
              <a:rPr lang="nl-NL" sz="1400" b="0" dirty="0"/>
              <a:t>, B., Hu, C., Feng, S., Zhang, F., Dong, X., Li, X., Zhang, B., </a:t>
            </a:r>
            <a:r>
              <a:rPr lang="nl-NL" sz="1400" b="0" dirty="0" err="1"/>
              <a:t>Yue</a:t>
            </a:r>
            <a:r>
              <a:rPr lang="nl-NL" sz="1400" b="0" dirty="0"/>
              <a:t>, T., Zhang, M., Lu, Y., Chen, J., </a:t>
            </a:r>
            <a:r>
              <a:rPr lang="nl-NL" sz="1400" b="0" dirty="0" err="1"/>
              <a:t>Jin</a:t>
            </a:r>
            <a:r>
              <a:rPr lang="nl-NL" sz="1400" b="0" dirty="0"/>
              <a:t>, X., </a:t>
            </a:r>
            <a:r>
              <a:rPr lang="nl-NL" sz="1400" b="0" dirty="0" err="1"/>
              <a:t>Chang</a:t>
            </a:r>
            <a:r>
              <a:rPr lang="nl-NL" sz="1400" b="0" dirty="0"/>
              <a:t>, Y., Chen, P., Wang, L., … </a:t>
            </a:r>
            <a:r>
              <a:rPr lang="nl-NL" sz="1400" b="0" dirty="0" err="1"/>
              <a:t>Shao</a:t>
            </a:r>
            <a:r>
              <a:rPr lang="nl-NL" sz="1400" b="0" dirty="0"/>
              <a:t>, H. (2026). </a:t>
            </a:r>
            <a:r>
              <a:rPr lang="nl-NL" sz="1400" b="0" dirty="0" err="1"/>
              <a:t>Remimazolam</a:t>
            </a:r>
            <a:r>
              <a:rPr lang="nl-NL" sz="1400" b="0" dirty="0"/>
              <a:t> </a:t>
            </a:r>
            <a:r>
              <a:rPr lang="nl-NL" sz="1400" b="0" dirty="0" err="1"/>
              <a:t>Besylate</a:t>
            </a:r>
            <a:r>
              <a:rPr lang="nl-NL" sz="1400" b="0" dirty="0"/>
              <a:t> Versus </a:t>
            </a:r>
            <a:r>
              <a:rPr lang="nl-NL" sz="1400" b="0" dirty="0" err="1"/>
              <a:t>Dexmedetomidine</a:t>
            </a:r>
            <a:r>
              <a:rPr lang="nl-NL" sz="1400" b="0" dirty="0"/>
              <a:t> As a </a:t>
            </a:r>
            <a:r>
              <a:rPr lang="nl-NL" sz="1400" b="0" dirty="0" err="1"/>
              <a:t>Sedative</a:t>
            </a:r>
            <a:r>
              <a:rPr lang="nl-NL" sz="1400" b="0" dirty="0"/>
              <a:t> in ICU </a:t>
            </a:r>
            <a:r>
              <a:rPr lang="nl-NL" sz="1400" b="0" dirty="0" err="1"/>
              <a:t>Patients</a:t>
            </a:r>
            <a:r>
              <a:rPr lang="nl-NL" sz="1400" b="0" dirty="0"/>
              <a:t> </a:t>
            </a:r>
            <a:r>
              <a:rPr lang="nl-NL" sz="1400" b="0" dirty="0" err="1"/>
              <a:t>Undergoing</a:t>
            </a:r>
            <a:r>
              <a:rPr lang="nl-NL" sz="1400" b="0" dirty="0"/>
              <a:t> </a:t>
            </a:r>
            <a:r>
              <a:rPr lang="nl-NL" sz="1400" b="0" dirty="0" err="1"/>
              <a:t>Mechanical</a:t>
            </a:r>
            <a:r>
              <a:rPr lang="nl-NL" sz="1400" b="0" dirty="0"/>
              <a:t> </a:t>
            </a:r>
            <a:r>
              <a:rPr lang="nl-NL" sz="1400" b="0" dirty="0" err="1"/>
              <a:t>Ventilation</a:t>
            </a:r>
            <a:r>
              <a:rPr lang="nl-NL" sz="1400" b="0" dirty="0"/>
              <a:t>: A Multicenter, Single-</a:t>
            </a:r>
            <a:r>
              <a:rPr lang="nl-NL" sz="1400" b="0" dirty="0" err="1"/>
              <a:t>blinded</a:t>
            </a:r>
            <a:r>
              <a:rPr lang="nl-NL" sz="1400" b="0" dirty="0"/>
              <a:t>, </a:t>
            </a:r>
            <a:r>
              <a:rPr lang="nl-NL" sz="1400" b="0" dirty="0" err="1"/>
              <a:t>Randomized</a:t>
            </a:r>
            <a:r>
              <a:rPr lang="nl-NL" sz="1400" b="0" dirty="0"/>
              <a:t>, </a:t>
            </a:r>
            <a:r>
              <a:rPr lang="nl-NL" sz="1400" b="0" dirty="0" err="1"/>
              <a:t>Noninferiority</a:t>
            </a:r>
            <a:r>
              <a:rPr lang="nl-NL" sz="1400" b="0" dirty="0"/>
              <a:t> Trial. </a:t>
            </a:r>
            <a:r>
              <a:rPr lang="nl-NL" sz="1400" b="0" i="1" dirty="0"/>
              <a:t>Critical care </a:t>
            </a:r>
            <a:r>
              <a:rPr lang="nl-NL" sz="1400" b="0" i="1" dirty="0" err="1"/>
              <a:t>medicine</a:t>
            </a:r>
            <a:r>
              <a:rPr lang="nl-NL" sz="1400" b="0" dirty="0"/>
              <a:t>, </a:t>
            </a:r>
            <a:r>
              <a:rPr lang="nl-NL" sz="1400" b="0" i="1" dirty="0"/>
              <a:t>54</a:t>
            </a:r>
            <a:r>
              <a:rPr lang="nl-NL" sz="1400" b="0" dirty="0"/>
              <a:t>(3), 496–506.</a:t>
            </a:r>
            <a:endParaRPr lang="en-US" sz="1400" b="0" dirty="0"/>
          </a:p>
          <a:p>
            <a:endParaRPr lang="en-US" sz="1400" b="0" dirty="0"/>
          </a:p>
          <a:p>
            <a:r>
              <a:rPr lang="nl-NL" sz="1400" b="0" dirty="0" err="1"/>
              <a:t>Liu</a:t>
            </a:r>
            <a:r>
              <a:rPr lang="nl-NL" sz="1400" b="0" dirty="0"/>
              <a:t>, R., </a:t>
            </a:r>
            <a:r>
              <a:rPr lang="nl-NL" sz="1400" b="0" dirty="0" err="1"/>
              <a:t>Su</a:t>
            </a:r>
            <a:r>
              <a:rPr lang="nl-NL" sz="1400" b="0" dirty="0"/>
              <a:t>, B., </a:t>
            </a:r>
            <a:r>
              <a:rPr lang="nl-NL" sz="1400" b="0" dirty="0" err="1"/>
              <a:t>Gan</a:t>
            </a:r>
            <a:r>
              <a:rPr lang="nl-NL" sz="1400" b="0" dirty="0"/>
              <a:t>, G., Wang, G., Wang, C., </a:t>
            </a:r>
            <a:r>
              <a:rPr lang="nl-NL" sz="1400" b="0" dirty="0" err="1"/>
              <a:t>Xu</a:t>
            </a:r>
            <a:r>
              <a:rPr lang="nl-NL" sz="1400" b="0" dirty="0"/>
              <a:t>, N., Feng, G., </a:t>
            </a:r>
            <a:r>
              <a:rPr lang="nl-NL" sz="1400" b="0" dirty="0" err="1"/>
              <a:t>Guo</a:t>
            </a:r>
            <a:r>
              <a:rPr lang="nl-NL" sz="1400" b="0" dirty="0"/>
              <a:t>, H., Yuan, Q., Li, A., </a:t>
            </a:r>
            <a:r>
              <a:rPr lang="nl-NL" sz="1400" b="0" dirty="0" err="1"/>
              <a:t>Zheng</a:t>
            </a:r>
            <a:r>
              <a:rPr lang="nl-NL" sz="1400" b="0" dirty="0"/>
              <a:t>, W., Li, J., Chen, Y., &amp; Zhang, X. (2025). Effect of </a:t>
            </a:r>
            <a:r>
              <a:rPr lang="nl-NL" sz="1400" b="0" dirty="0" err="1"/>
              <a:t>remimazolam</a:t>
            </a:r>
            <a:r>
              <a:rPr lang="nl-NL" sz="1400" b="0" dirty="0"/>
              <a:t> </a:t>
            </a:r>
            <a:r>
              <a:rPr lang="nl-NL" sz="1400" b="0" dirty="0" err="1"/>
              <a:t>besylate</a:t>
            </a:r>
            <a:r>
              <a:rPr lang="nl-NL" sz="1400" b="0" dirty="0"/>
              <a:t> versus </a:t>
            </a:r>
            <a:r>
              <a:rPr lang="nl-NL" sz="1400" b="0" dirty="0" err="1"/>
              <a:t>midazolam</a:t>
            </a:r>
            <a:r>
              <a:rPr lang="nl-NL" sz="1400" b="0" dirty="0"/>
              <a:t> on time </a:t>
            </a:r>
            <a:r>
              <a:rPr lang="nl-NL" sz="1400" b="0" dirty="0" err="1"/>
              <a:t>to</a:t>
            </a:r>
            <a:r>
              <a:rPr lang="nl-NL" sz="1400" b="0" dirty="0"/>
              <a:t> </a:t>
            </a:r>
            <a:r>
              <a:rPr lang="nl-NL" sz="1400" b="0" dirty="0" err="1"/>
              <a:t>extubation</a:t>
            </a:r>
            <a:r>
              <a:rPr lang="nl-NL" sz="1400" b="0" dirty="0"/>
              <a:t> in </a:t>
            </a:r>
            <a:r>
              <a:rPr lang="nl-NL" sz="1400" b="0" dirty="0" err="1"/>
              <a:t>critically</a:t>
            </a:r>
            <a:r>
              <a:rPr lang="nl-NL" sz="1400" b="0" dirty="0"/>
              <a:t> </a:t>
            </a:r>
            <a:r>
              <a:rPr lang="nl-NL" sz="1400" b="0" dirty="0" err="1"/>
              <a:t>ill</a:t>
            </a:r>
            <a:r>
              <a:rPr lang="nl-NL" sz="1400" b="0" dirty="0"/>
              <a:t>, </a:t>
            </a:r>
            <a:r>
              <a:rPr lang="nl-NL" sz="1400" b="0" dirty="0" err="1"/>
              <a:t>mechanically</a:t>
            </a:r>
            <a:r>
              <a:rPr lang="nl-NL" sz="1400" b="0" dirty="0"/>
              <a:t> </a:t>
            </a:r>
            <a:r>
              <a:rPr lang="nl-NL" sz="1400" b="0" dirty="0" err="1"/>
              <a:t>ventilated</a:t>
            </a:r>
            <a:r>
              <a:rPr lang="nl-NL" sz="1400" b="0" dirty="0"/>
              <a:t> </a:t>
            </a:r>
            <a:r>
              <a:rPr lang="nl-NL" sz="1400" b="0" dirty="0" err="1"/>
              <a:t>patients</a:t>
            </a:r>
            <a:r>
              <a:rPr lang="nl-NL" sz="1400" b="0" dirty="0"/>
              <a:t>: a </a:t>
            </a:r>
            <a:r>
              <a:rPr lang="nl-NL" sz="1400" b="0" dirty="0" err="1"/>
              <a:t>randomized</a:t>
            </a:r>
            <a:r>
              <a:rPr lang="nl-NL" sz="1400" b="0" dirty="0"/>
              <a:t> </a:t>
            </a:r>
            <a:r>
              <a:rPr lang="nl-NL" sz="1400" b="0" dirty="0" err="1"/>
              <a:t>controlled</a:t>
            </a:r>
            <a:r>
              <a:rPr lang="nl-NL" sz="1400" b="0" dirty="0"/>
              <a:t> trial. </a:t>
            </a:r>
            <a:r>
              <a:rPr lang="nl-NL" sz="1400" b="0" i="1" dirty="0"/>
              <a:t>Frontiers in </a:t>
            </a:r>
            <a:r>
              <a:rPr lang="nl-NL" sz="1400" b="0" i="1" dirty="0" err="1"/>
              <a:t>medicine</a:t>
            </a:r>
            <a:r>
              <a:rPr lang="nl-NL" sz="1400" b="0" dirty="0"/>
              <a:t>, </a:t>
            </a:r>
            <a:r>
              <a:rPr lang="nl-NL" sz="1400" b="0" i="1" dirty="0"/>
              <a:t>12</a:t>
            </a:r>
            <a:r>
              <a:rPr lang="nl-NL" sz="1400" b="0" dirty="0"/>
              <a:t>, 1553495.</a:t>
            </a:r>
          </a:p>
          <a:p>
            <a:endParaRPr lang="nl-NL" sz="1400" b="0" dirty="0"/>
          </a:p>
          <a:p>
            <a:r>
              <a:rPr lang="nl-NL" sz="1400" b="0" dirty="0"/>
              <a:t>Li, Y., Yuan, Y., </a:t>
            </a:r>
            <a:r>
              <a:rPr lang="nl-NL" sz="1400" b="0" dirty="0" err="1"/>
              <a:t>Zhou</a:t>
            </a:r>
            <a:r>
              <a:rPr lang="nl-NL" sz="1400" b="0" dirty="0"/>
              <a:t>, J., &amp; Ma, L. (2025). Effect of </a:t>
            </a:r>
            <a:r>
              <a:rPr lang="nl-NL" sz="1400" b="0" dirty="0" err="1"/>
              <a:t>remimazolam</a:t>
            </a:r>
            <a:r>
              <a:rPr lang="nl-NL" sz="1400" b="0" dirty="0"/>
              <a:t> </a:t>
            </a:r>
            <a:r>
              <a:rPr lang="nl-NL" sz="1400" b="0" dirty="0" err="1"/>
              <a:t>besylate</a:t>
            </a:r>
            <a:r>
              <a:rPr lang="nl-NL" sz="1400" b="0" dirty="0"/>
              <a:t> on </a:t>
            </a:r>
            <a:r>
              <a:rPr lang="nl-NL" sz="1400" b="0" dirty="0" err="1"/>
              <a:t>elderly</a:t>
            </a:r>
            <a:r>
              <a:rPr lang="nl-NL" sz="1400" b="0" dirty="0"/>
              <a:t> </a:t>
            </a:r>
            <a:r>
              <a:rPr lang="nl-NL" sz="1400" b="0" dirty="0" err="1"/>
              <a:t>patients</a:t>
            </a:r>
            <a:r>
              <a:rPr lang="nl-NL" sz="1400" b="0" dirty="0"/>
              <a:t> </a:t>
            </a:r>
            <a:r>
              <a:rPr lang="nl-NL" sz="1400" b="0" dirty="0" err="1"/>
              <a:t>with</a:t>
            </a:r>
            <a:r>
              <a:rPr lang="nl-NL" sz="1400" b="0" dirty="0"/>
              <a:t> </a:t>
            </a:r>
            <a:r>
              <a:rPr lang="nl-NL" sz="1400" b="0" dirty="0" err="1"/>
              <a:t>mechanical</a:t>
            </a:r>
            <a:r>
              <a:rPr lang="nl-NL" sz="1400" b="0" dirty="0"/>
              <a:t> </a:t>
            </a:r>
            <a:r>
              <a:rPr lang="nl-NL" sz="1400" b="0" dirty="0" err="1"/>
              <a:t>ventilation</a:t>
            </a:r>
            <a:r>
              <a:rPr lang="nl-NL" sz="1400" b="0" dirty="0"/>
              <a:t>: a single-center </a:t>
            </a:r>
            <a:r>
              <a:rPr lang="nl-NL" sz="1400" b="0" dirty="0" err="1"/>
              <a:t>randomized</a:t>
            </a:r>
            <a:r>
              <a:rPr lang="nl-NL" sz="1400" b="0" dirty="0"/>
              <a:t> </a:t>
            </a:r>
            <a:r>
              <a:rPr lang="nl-NL" sz="1400" b="0" dirty="0" err="1"/>
              <a:t>controlled</a:t>
            </a:r>
            <a:r>
              <a:rPr lang="nl-NL" sz="1400" b="0" dirty="0"/>
              <a:t> </a:t>
            </a:r>
            <a:r>
              <a:rPr lang="nl-NL" sz="1400" b="0" dirty="0" err="1"/>
              <a:t>study</a:t>
            </a:r>
            <a:r>
              <a:rPr lang="nl-NL" sz="1400" b="0" dirty="0"/>
              <a:t>. </a:t>
            </a:r>
            <a:r>
              <a:rPr lang="nl-NL" sz="1400" b="0" i="1" dirty="0"/>
              <a:t>BMC </a:t>
            </a:r>
            <a:r>
              <a:rPr lang="nl-NL" sz="1400" b="0" i="1" dirty="0" err="1"/>
              <a:t>anesthesiology</a:t>
            </a:r>
            <a:r>
              <a:rPr lang="nl-NL" sz="1400" b="0" dirty="0"/>
              <a:t>, </a:t>
            </a:r>
            <a:r>
              <a:rPr lang="nl-NL" sz="1400" b="0" i="1" dirty="0"/>
              <a:t>25</a:t>
            </a:r>
            <a:r>
              <a:rPr lang="nl-NL" sz="1400" b="0" dirty="0"/>
              <a:t>(1), 65.</a:t>
            </a:r>
          </a:p>
          <a:p>
            <a:endParaRPr lang="nl-NL" sz="1400" b="0" dirty="0"/>
          </a:p>
          <a:p>
            <a:endParaRPr lang="en-US" sz="1400" b="0" dirty="0"/>
          </a:p>
          <a:p>
            <a:r>
              <a:rPr lang="en-US" sz="1400" b="0" dirty="0"/>
              <a:t> </a:t>
            </a:r>
            <a:endParaRPr lang="nl-NL" sz="1400" b="0" dirty="0"/>
          </a:p>
        </p:txBody>
      </p:sp>
      <p:sp>
        <p:nvSpPr>
          <p:cNvPr id="4" name="Tijdelijke aanduiding voor dianummer 3">
            <a:extLst>
              <a:ext uri="{FF2B5EF4-FFF2-40B4-BE49-F238E27FC236}">
                <a16:creationId xmlns:a16="http://schemas.microsoft.com/office/drawing/2014/main" id="{A00562F1-19B6-AB25-31E4-E2CB3F510C49}"/>
              </a:ext>
            </a:extLst>
          </p:cNvPr>
          <p:cNvSpPr>
            <a:spLocks noGrp="1"/>
          </p:cNvSpPr>
          <p:nvPr>
            <p:ph type="sldNum" sz="quarter" idx="12"/>
          </p:nvPr>
        </p:nvSpPr>
        <p:spPr/>
        <p:txBody>
          <a:bodyPr/>
          <a:lstStyle/>
          <a:p>
            <a:fld id="{5A195573-6125-40C3-AA0C-3AC6CFB9F86B}" type="slidenum">
              <a:rPr lang="en-US" smtClean="0"/>
              <a:pPr/>
              <a:t>17</a:t>
            </a:fld>
            <a:endParaRPr lang="en-US" dirty="0"/>
          </a:p>
        </p:txBody>
      </p:sp>
    </p:spTree>
    <p:extLst>
      <p:ext uri="{BB962C8B-B14F-4D97-AF65-F5344CB8AC3E}">
        <p14:creationId xmlns:p14="http://schemas.microsoft.com/office/powerpoint/2010/main" val="3538600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C5287-8EAC-37B0-78E4-BEDCB97D1CB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01AA8F1-A9E2-33BF-74C7-77761F83CD04}"/>
              </a:ext>
            </a:extLst>
          </p:cNvPr>
          <p:cNvSpPr>
            <a:spLocks noGrp="1"/>
          </p:cNvSpPr>
          <p:nvPr>
            <p:ph type="title"/>
          </p:nvPr>
        </p:nvSpPr>
        <p:spPr/>
        <p:txBody>
          <a:bodyPr/>
          <a:lstStyle/>
          <a:p>
            <a:r>
              <a:rPr lang="nl-NL" dirty="0"/>
              <a:t>Bronnen</a:t>
            </a:r>
          </a:p>
        </p:txBody>
      </p:sp>
      <p:sp>
        <p:nvSpPr>
          <p:cNvPr id="3" name="Tijdelijke aanduiding voor tekst 2">
            <a:extLst>
              <a:ext uri="{FF2B5EF4-FFF2-40B4-BE49-F238E27FC236}">
                <a16:creationId xmlns:a16="http://schemas.microsoft.com/office/drawing/2014/main" id="{BC66D11A-C223-8427-862D-C11E47ABD81F}"/>
              </a:ext>
            </a:extLst>
          </p:cNvPr>
          <p:cNvSpPr>
            <a:spLocks noGrp="1"/>
          </p:cNvSpPr>
          <p:nvPr>
            <p:ph type="body" sz="quarter" idx="11"/>
          </p:nvPr>
        </p:nvSpPr>
        <p:spPr>
          <a:xfrm>
            <a:off x="612774" y="1232905"/>
            <a:ext cx="10966451" cy="5372432"/>
          </a:xfrm>
        </p:spPr>
        <p:txBody>
          <a:bodyPr/>
          <a:lstStyle/>
          <a:p>
            <a:r>
              <a:rPr lang="nl-NL" sz="1400" b="0" dirty="0" err="1"/>
              <a:t>Zhao</a:t>
            </a:r>
            <a:r>
              <a:rPr lang="nl-NL" sz="1400" b="0" dirty="0"/>
              <a:t>, C., Fan, X., Li, L., </a:t>
            </a:r>
            <a:r>
              <a:rPr lang="nl-NL" sz="1400" b="0" dirty="0" err="1"/>
              <a:t>Nan</a:t>
            </a:r>
            <a:r>
              <a:rPr lang="nl-NL" sz="1400" b="0" dirty="0"/>
              <a:t>, Z., Lin, X., Han, Y., </a:t>
            </a:r>
            <a:r>
              <a:rPr lang="nl-NL" sz="1400" b="0" dirty="0" err="1"/>
              <a:t>Wu</a:t>
            </a:r>
            <a:r>
              <a:rPr lang="nl-NL" sz="1400" b="0" dirty="0"/>
              <a:t>, Y., Yin, Y., Xin, Y., &amp; Hu, Z. (2026). </a:t>
            </a:r>
            <a:r>
              <a:rPr lang="nl-NL" sz="1400" b="0" dirty="0" err="1"/>
              <a:t>Remimazolam</a:t>
            </a:r>
            <a:r>
              <a:rPr lang="nl-NL" sz="1400" b="0" dirty="0"/>
              <a:t> versus </a:t>
            </a:r>
            <a:r>
              <a:rPr lang="nl-NL" sz="1400" b="0" dirty="0" err="1"/>
              <a:t>propofol</a:t>
            </a:r>
            <a:r>
              <a:rPr lang="nl-NL" sz="1400" b="0" dirty="0"/>
              <a:t> </a:t>
            </a:r>
            <a:r>
              <a:rPr lang="nl-NL" sz="1400" b="0" dirty="0" err="1"/>
              <a:t>for</a:t>
            </a:r>
            <a:r>
              <a:rPr lang="nl-NL" sz="1400" b="0" dirty="0"/>
              <a:t> </a:t>
            </a:r>
            <a:r>
              <a:rPr lang="nl-NL" sz="1400" b="0" dirty="0" err="1"/>
              <a:t>postoperative</a:t>
            </a:r>
            <a:r>
              <a:rPr lang="nl-NL" sz="1400" b="0" dirty="0"/>
              <a:t> ICU </a:t>
            </a:r>
            <a:r>
              <a:rPr lang="nl-NL" sz="1400" b="0" dirty="0" err="1"/>
              <a:t>sedation</a:t>
            </a:r>
            <a:r>
              <a:rPr lang="nl-NL" sz="1400" b="0" dirty="0"/>
              <a:t> in </a:t>
            </a:r>
            <a:r>
              <a:rPr lang="nl-NL" sz="1400" b="0" dirty="0" err="1"/>
              <a:t>mechanically</a:t>
            </a:r>
            <a:r>
              <a:rPr lang="nl-NL" sz="1400" b="0" dirty="0"/>
              <a:t> </a:t>
            </a:r>
            <a:r>
              <a:rPr lang="nl-NL" sz="1400" b="0" dirty="0" err="1"/>
              <a:t>ventilated</a:t>
            </a:r>
            <a:r>
              <a:rPr lang="nl-NL" sz="1400" b="0" dirty="0"/>
              <a:t> </a:t>
            </a:r>
            <a:r>
              <a:rPr lang="nl-NL" sz="1400" b="0" dirty="0" err="1"/>
              <a:t>cancer</a:t>
            </a:r>
            <a:r>
              <a:rPr lang="nl-NL" sz="1400" b="0" dirty="0"/>
              <a:t> </a:t>
            </a:r>
            <a:r>
              <a:rPr lang="nl-NL" sz="1400" b="0" dirty="0" err="1"/>
              <a:t>patients</a:t>
            </a:r>
            <a:r>
              <a:rPr lang="nl-NL" sz="1400" b="0" dirty="0"/>
              <a:t>: a </a:t>
            </a:r>
            <a:r>
              <a:rPr lang="nl-NL" sz="1400" b="0" dirty="0" err="1"/>
              <a:t>noninferiority</a:t>
            </a:r>
            <a:r>
              <a:rPr lang="nl-NL" sz="1400" b="0" dirty="0"/>
              <a:t> </a:t>
            </a:r>
            <a:r>
              <a:rPr lang="nl-NL" sz="1400" b="0" dirty="0" err="1"/>
              <a:t>randomized</a:t>
            </a:r>
            <a:r>
              <a:rPr lang="nl-NL" sz="1400" b="0" dirty="0"/>
              <a:t> </a:t>
            </a:r>
            <a:r>
              <a:rPr lang="nl-NL" sz="1400" b="0" dirty="0" err="1"/>
              <a:t>clinical</a:t>
            </a:r>
            <a:r>
              <a:rPr lang="nl-NL" sz="1400" b="0" dirty="0"/>
              <a:t> trial. </a:t>
            </a:r>
            <a:r>
              <a:rPr lang="nl-NL" sz="1400" b="0" i="1" dirty="0"/>
              <a:t>Frontiers in </a:t>
            </a:r>
            <a:r>
              <a:rPr lang="nl-NL" sz="1400" b="0" i="1" dirty="0" err="1"/>
              <a:t>pharmacology</a:t>
            </a:r>
            <a:r>
              <a:rPr lang="nl-NL" sz="1400" b="0" dirty="0"/>
              <a:t>, </a:t>
            </a:r>
            <a:r>
              <a:rPr lang="nl-NL" sz="1400" b="0" i="1" dirty="0"/>
              <a:t>17</a:t>
            </a:r>
            <a:r>
              <a:rPr lang="nl-NL" sz="1400" b="0" dirty="0"/>
              <a:t>, 1784928.</a:t>
            </a:r>
          </a:p>
          <a:p>
            <a:endParaRPr lang="nl-NL" sz="1400" b="0" dirty="0"/>
          </a:p>
          <a:p>
            <a:r>
              <a:rPr lang="nl-NL" sz="1400" b="0" dirty="0"/>
              <a:t>Tang, Y., Yang, X., </a:t>
            </a:r>
            <a:r>
              <a:rPr lang="nl-NL" sz="1400" b="0" dirty="0" err="1"/>
              <a:t>Yu</a:t>
            </a:r>
            <a:r>
              <a:rPr lang="nl-NL" sz="1400" b="0" dirty="0"/>
              <a:t>, Y., </a:t>
            </a:r>
            <a:r>
              <a:rPr lang="nl-NL" sz="1400" b="0" dirty="0" err="1"/>
              <a:t>Shu</a:t>
            </a:r>
            <a:r>
              <a:rPr lang="nl-NL" sz="1400" b="0" dirty="0"/>
              <a:t>, H., Yuan, Y., </a:t>
            </a:r>
            <a:r>
              <a:rPr lang="nl-NL" sz="1400" b="0" dirty="0" err="1"/>
              <a:t>Liu</a:t>
            </a:r>
            <a:r>
              <a:rPr lang="nl-NL" sz="1400" b="0" dirty="0"/>
              <a:t>, H., Zou, X., Yuan, S., &amp; </a:t>
            </a:r>
            <a:r>
              <a:rPr lang="nl-NL" sz="1400" b="0" dirty="0" err="1"/>
              <a:t>Shang</a:t>
            </a:r>
            <a:r>
              <a:rPr lang="nl-NL" sz="1400" b="0" dirty="0"/>
              <a:t>, Y. (2022). </a:t>
            </a:r>
            <a:r>
              <a:rPr lang="nl-NL" sz="1400" b="0" dirty="0" err="1"/>
              <a:t>Remimazolam</a:t>
            </a:r>
            <a:r>
              <a:rPr lang="nl-NL" sz="1400" b="0" dirty="0"/>
              <a:t> </a:t>
            </a:r>
            <a:r>
              <a:rPr lang="nl-NL" sz="1400" b="0" dirty="0" err="1"/>
              <a:t>besylate</a:t>
            </a:r>
            <a:r>
              <a:rPr lang="nl-NL" sz="1400" b="0" dirty="0"/>
              <a:t> versus </a:t>
            </a:r>
            <a:r>
              <a:rPr lang="nl-NL" sz="1400" b="0" dirty="0" err="1"/>
              <a:t>propofol</a:t>
            </a:r>
            <a:r>
              <a:rPr lang="nl-NL" sz="1400" b="0" dirty="0"/>
              <a:t> </a:t>
            </a:r>
            <a:r>
              <a:rPr lang="nl-NL" sz="1400" b="0" dirty="0" err="1"/>
              <a:t>for</a:t>
            </a:r>
            <a:r>
              <a:rPr lang="nl-NL" sz="1400" b="0" dirty="0"/>
              <a:t> long-term </a:t>
            </a:r>
            <a:r>
              <a:rPr lang="nl-NL" sz="1400" b="0" dirty="0" err="1"/>
              <a:t>sedation</a:t>
            </a:r>
            <a:r>
              <a:rPr lang="nl-NL" sz="1400" b="0" dirty="0"/>
              <a:t> </a:t>
            </a:r>
            <a:r>
              <a:rPr lang="nl-NL" sz="1400" b="0" dirty="0" err="1"/>
              <a:t>during</a:t>
            </a:r>
            <a:r>
              <a:rPr lang="nl-NL" sz="1400" b="0" dirty="0"/>
              <a:t> </a:t>
            </a:r>
            <a:r>
              <a:rPr lang="nl-NL" sz="1400" b="0" dirty="0" err="1"/>
              <a:t>invasive</a:t>
            </a:r>
            <a:r>
              <a:rPr lang="nl-NL" sz="1400" b="0" dirty="0"/>
              <a:t> </a:t>
            </a:r>
            <a:r>
              <a:rPr lang="nl-NL" sz="1400" b="0" dirty="0" err="1"/>
              <a:t>mechanical</a:t>
            </a:r>
            <a:r>
              <a:rPr lang="nl-NL" sz="1400" b="0" dirty="0"/>
              <a:t> </a:t>
            </a:r>
            <a:r>
              <a:rPr lang="nl-NL" sz="1400" b="0" dirty="0" err="1"/>
              <a:t>ventilation</a:t>
            </a:r>
            <a:r>
              <a:rPr lang="nl-NL" sz="1400" b="0" dirty="0"/>
              <a:t>: a pilot </a:t>
            </a:r>
            <a:r>
              <a:rPr lang="nl-NL" sz="1400" b="0" dirty="0" err="1"/>
              <a:t>study</a:t>
            </a:r>
            <a:r>
              <a:rPr lang="nl-NL" sz="1400" b="0" dirty="0"/>
              <a:t>. </a:t>
            </a:r>
            <a:r>
              <a:rPr lang="nl-NL" sz="1400" b="0" i="1" dirty="0"/>
              <a:t>Critical care (London, England)</a:t>
            </a:r>
            <a:r>
              <a:rPr lang="nl-NL" sz="1400" b="0" dirty="0"/>
              <a:t>, </a:t>
            </a:r>
            <a:r>
              <a:rPr lang="nl-NL" sz="1400" b="0" i="1" dirty="0"/>
              <a:t>26</a:t>
            </a:r>
            <a:r>
              <a:rPr lang="nl-NL" sz="1400" b="0" dirty="0"/>
              <a:t>(1), 279.</a:t>
            </a:r>
          </a:p>
          <a:p>
            <a:endParaRPr lang="nl-NL" sz="1400" b="0" dirty="0"/>
          </a:p>
          <a:p>
            <a:r>
              <a:rPr lang="nl-NL" sz="1400" b="0" dirty="0" err="1"/>
              <a:t>Yao</a:t>
            </a:r>
            <a:r>
              <a:rPr lang="nl-NL" sz="1400" b="0" dirty="0"/>
              <a:t>, Z., </a:t>
            </a:r>
            <a:r>
              <a:rPr lang="nl-NL" sz="1400" b="0" dirty="0" err="1"/>
              <a:t>Liao</a:t>
            </a:r>
            <a:r>
              <a:rPr lang="nl-NL" sz="1400" b="0" dirty="0"/>
              <a:t>, Z., Li, G., Wang, L., </a:t>
            </a:r>
            <a:r>
              <a:rPr lang="nl-NL" sz="1400" b="0" dirty="0" err="1"/>
              <a:t>Zhan</a:t>
            </a:r>
            <a:r>
              <a:rPr lang="nl-NL" sz="1400" b="0" dirty="0"/>
              <a:t>, L., &amp; </a:t>
            </a:r>
            <a:r>
              <a:rPr lang="nl-NL" sz="1400" b="0" dirty="0" err="1"/>
              <a:t>Xia</a:t>
            </a:r>
            <a:r>
              <a:rPr lang="nl-NL" sz="1400" b="0" dirty="0"/>
              <a:t>, W. (2023). </a:t>
            </a:r>
            <a:r>
              <a:rPr lang="nl-NL" sz="1400" b="0" dirty="0" err="1"/>
              <a:t>Remimazolam</a:t>
            </a:r>
            <a:r>
              <a:rPr lang="nl-NL" sz="1400" b="0" dirty="0"/>
              <a:t> </a:t>
            </a:r>
            <a:r>
              <a:rPr lang="nl-NL" sz="1400" b="0" dirty="0" err="1"/>
              <a:t>tosylate's</a:t>
            </a:r>
            <a:r>
              <a:rPr lang="nl-NL" sz="1400" b="0" dirty="0"/>
              <a:t> long-term </a:t>
            </a:r>
            <a:r>
              <a:rPr lang="nl-NL" sz="1400" b="0" dirty="0" err="1"/>
              <a:t>sedative</a:t>
            </a:r>
            <a:r>
              <a:rPr lang="nl-NL" sz="1400" b="0" dirty="0"/>
              <a:t> </a:t>
            </a:r>
            <a:r>
              <a:rPr lang="nl-NL" sz="1400" b="0" dirty="0" err="1"/>
              <a:t>properties</a:t>
            </a:r>
            <a:r>
              <a:rPr lang="nl-NL" sz="1400" b="0" dirty="0"/>
              <a:t> in ICU </a:t>
            </a:r>
            <a:r>
              <a:rPr lang="nl-NL" sz="1400" b="0" dirty="0" err="1"/>
              <a:t>patients</a:t>
            </a:r>
            <a:r>
              <a:rPr lang="nl-NL" sz="1400" b="0" dirty="0"/>
              <a:t> on </a:t>
            </a:r>
            <a:r>
              <a:rPr lang="nl-NL" sz="1400" b="0" dirty="0" err="1"/>
              <a:t>mechanical</a:t>
            </a:r>
            <a:r>
              <a:rPr lang="nl-NL" sz="1400" b="0" dirty="0"/>
              <a:t> </a:t>
            </a:r>
            <a:r>
              <a:rPr lang="nl-NL" sz="1400" b="0" dirty="0" err="1"/>
              <a:t>ventilation</a:t>
            </a:r>
            <a:r>
              <a:rPr lang="nl-NL" sz="1400" b="0" dirty="0"/>
              <a:t>: </a:t>
            </a:r>
            <a:r>
              <a:rPr lang="nl-NL" sz="1400" b="0" dirty="0" err="1"/>
              <a:t>effectiveness</a:t>
            </a:r>
            <a:r>
              <a:rPr lang="nl-NL" sz="1400" b="0" dirty="0"/>
              <a:t> </a:t>
            </a:r>
            <a:r>
              <a:rPr lang="nl-NL" sz="1400" b="0" dirty="0" err="1"/>
              <a:t>and</a:t>
            </a:r>
            <a:r>
              <a:rPr lang="nl-NL" sz="1400" b="0" dirty="0"/>
              <a:t> </a:t>
            </a:r>
            <a:r>
              <a:rPr lang="nl-NL" sz="1400" b="0" dirty="0" err="1"/>
              <a:t>safety</a:t>
            </a:r>
            <a:r>
              <a:rPr lang="nl-NL" sz="1400" b="0" dirty="0"/>
              <a:t>. </a:t>
            </a:r>
            <a:r>
              <a:rPr lang="nl-NL" sz="1400" b="0" i="1" dirty="0"/>
              <a:t>European </a:t>
            </a:r>
            <a:r>
              <a:rPr lang="nl-NL" sz="1400" b="0" i="1" dirty="0" err="1"/>
              <a:t>journal</a:t>
            </a:r>
            <a:r>
              <a:rPr lang="nl-NL" sz="1400" b="0" i="1" dirty="0"/>
              <a:t> of </a:t>
            </a:r>
            <a:r>
              <a:rPr lang="nl-NL" sz="1400" b="0" i="1" dirty="0" err="1"/>
              <a:t>medical</a:t>
            </a:r>
            <a:r>
              <a:rPr lang="nl-NL" sz="1400" b="0" i="1" dirty="0"/>
              <a:t> research</a:t>
            </a:r>
            <a:r>
              <a:rPr lang="nl-NL" sz="1400" b="0" dirty="0"/>
              <a:t>, </a:t>
            </a:r>
            <a:r>
              <a:rPr lang="nl-NL" sz="1400" b="0" i="1" dirty="0"/>
              <a:t>28</a:t>
            </a:r>
            <a:r>
              <a:rPr lang="nl-NL" sz="1400" b="0" dirty="0"/>
              <a:t>(1), 452. </a:t>
            </a:r>
          </a:p>
          <a:p>
            <a:endParaRPr lang="en-US" sz="1400" b="0" dirty="0"/>
          </a:p>
        </p:txBody>
      </p:sp>
      <p:sp>
        <p:nvSpPr>
          <p:cNvPr id="4" name="Tijdelijke aanduiding voor dianummer 3">
            <a:extLst>
              <a:ext uri="{FF2B5EF4-FFF2-40B4-BE49-F238E27FC236}">
                <a16:creationId xmlns:a16="http://schemas.microsoft.com/office/drawing/2014/main" id="{74ED72D5-F0CC-CB87-AC55-4B00387A9449}"/>
              </a:ext>
            </a:extLst>
          </p:cNvPr>
          <p:cNvSpPr>
            <a:spLocks noGrp="1"/>
          </p:cNvSpPr>
          <p:nvPr>
            <p:ph type="sldNum" sz="quarter" idx="12"/>
          </p:nvPr>
        </p:nvSpPr>
        <p:spPr/>
        <p:txBody>
          <a:bodyPr/>
          <a:lstStyle/>
          <a:p>
            <a:fld id="{5A195573-6125-40C3-AA0C-3AC6CFB9F86B}" type="slidenum">
              <a:rPr lang="en-US" smtClean="0"/>
              <a:pPr/>
              <a:t>18</a:t>
            </a:fld>
            <a:endParaRPr lang="en-US" dirty="0"/>
          </a:p>
        </p:txBody>
      </p:sp>
    </p:spTree>
    <p:extLst>
      <p:ext uri="{BB962C8B-B14F-4D97-AF65-F5344CB8AC3E}">
        <p14:creationId xmlns:p14="http://schemas.microsoft.com/office/powerpoint/2010/main" val="103159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8EBC6-2EAD-A00C-BB7D-9EB75F108771}"/>
              </a:ext>
            </a:extLst>
          </p:cNvPr>
          <p:cNvSpPr>
            <a:spLocks noGrp="1"/>
          </p:cNvSpPr>
          <p:nvPr>
            <p:ph type="title"/>
          </p:nvPr>
        </p:nvSpPr>
        <p:spPr/>
        <p:txBody>
          <a:bodyPr/>
          <a:lstStyle/>
          <a:p>
            <a:r>
              <a:rPr lang="nl-NL" dirty="0"/>
              <a:t>Aanleiding</a:t>
            </a:r>
          </a:p>
        </p:txBody>
      </p:sp>
      <p:sp>
        <p:nvSpPr>
          <p:cNvPr id="3" name="Tijdelijke aanduiding voor tekst 2">
            <a:extLst>
              <a:ext uri="{FF2B5EF4-FFF2-40B4-BE49-F238E27FC236}">
                <a16:creationId xmlns:a16="http://schemas.microsoft.com/office/drawing/2014/main" id="{D207AB16-37B1-4112-1204-3D844E93E624}"/>
              </a:ext>
            </a:extLst>
          </p:cNvPr>
          <p:cNvSpPr>
            <a:spLocks noGrp="1"/>
          </p:cNvSpPr>
          <p:nvPr>
            <p:ph type="body" sz="quarter" idx="11"/>
          </p:nvPr>
        </p:nvSpPr>
        <p:spPr>
          <a:xfrm>
            <a:off x="612774" y="1494032"/>
            <a:ext cx="10966451" cy="4320000"/>
          </a:xfrm>
        </p:spPr>
        <p:txBody>
          <a:bodyPr/>
          <a:lstStyle/>
          <a:p>
            <a:r>
              <a:rPr lang="nl-NL" b="0" dirty="0"/>
              <a:t>Frequente neurocontroles bij langdurig invasief beademde patiënten</a:t>
            </a:r>
          </a:p>
          <a:p>
            <a:endParaRPr lang="nl-NL" b="0" dirty="0"/>
          </a:p>
          <a:p>
            <a:r>
              <a:rPr lang="nl-NL" b="0" dirty="0"/>
              <a:t>Moeizaam met langwerkende sedatie</a:t>
            </a:r>
          </a:p>
          <a:p>
            <a:endParaRPr lang="nl-NL" b="0" dirty="0"/>
          </a:p>
          <a:p>
            <a:r>
              <a:rPr lang="nl-NL" b="0" dirty="0"/>
              <a:t>Echter contra-indicatie </a:t>
            </a:r>
            <a:r>
              <a:rPr lang="nl-NL" b="0" dirty="0" err="1"/>
              <a:t>propofol</a:t>
            </a:r>
            <a:r>
              <a:rPr lang="nl-NL" b="0" dirty="0"/>
              <a:t> bij kinderen</a:t>
            </a:r>
          </a:p>
          <a:p>
            <a:endParaRPr lang="nl-NL" b="0" dirty="0"/>
          </a:p>
          <a:p>
            <a:endParaRPr lang="nl-NL" b="0" dirty="0"/>
          </a:p>
        </p:txBody>
      </p:sp>
      <p:sp>
        <p:nvSpPr>
          <p:cNvPr id="4" name="Tijdelijke aanduiding voor dianummer 3">
            <a:extLst>
              <a:ext uri="{FF2B5EF4-FFF2-40B4-BE49-F238E27FC236}">
                <a16:creationId xmlns:a16="http://schemas.microsoft.com/office/drawing/2014/main" id="{4E179858-1D5B-CB1D-AB9D-89B1F7D61B5B}"/>
              </a:ext>
            </a:extLst>
          </p:cNvPr>
          <p:cNvSpPr>
            <a:spLocks noGrp="1"/>
          </p:cNvSpPr>
          <p:nvPr>
            <p:ph type="sldNum" sz="quarter" idx="12"/>
          </p:nvPr>
        </p:nvSpPr>
        <p:spPr/>
        <p:txBody>
          <a:bodyPr/>
          <a:lstStyle/>
          <a:p>
            <a:fld id="{5A195573-6125-40C3-AA0C-3AC6CFB9F86B}" type="slidenum">
              <a:rPr lang="en-US" smtClean="0"/>
              <a:pPr/>
              <a:t>2</a:t>
            </a:fld>
            <a:endParaRPr lang="en-US" dirty="0"/>
          </a:p>
        </p:txBody>
      </p:sp>
      <p:pic>
        <p:nvPicPr>
          <p:cNvPr id="3074" name="Picture 2" descr="The history/origin of the question mark - Where did it come from?">
            <a:extLst>
              <a:ext uri="{FF2B5EF4-FFF2-40B4-BE49-F238E27FC236}">
                <a16:creationId xmlns:a16="http://schemas.microsoft.com/office/drawing/2014/main" id="{93CE9F67-8631-EBCF-BDEF-14BD611C7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7589" y="3619934"/>
            <a:ext cx="2543927" cy="2780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616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8542B-6A09-5E75-4E1C-D74FF00F29D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4C50B77-05F2-2FA8-F2A2-E1634E91ABE1}"/>
              </a:ext>
            </a:extLst>
          </p:cNvPr>
          <p:cNvSpPr>
            <a:spLocks noGrp="1"/>
          </p:cNvSpPr>
          <p:nvPr>
            <p:ph type="title"/>
          </p:nvPr>
        </p:nvSpPr>
        <p:spPr/>
        <p:txBody>
          <a:bodyPr/>
          <a:lstStyle/>
          <a:p>
            <a:r>
              <a:rPr lang="nl-NL" dirty="0"/>
              <a:t>Introductie</a:t>
            </a:r>
          </a:p>
        </p:txBody>
      </p:sp>
      <p:sp>
        <p:nvSpPr>
          <p:cNvPr id="3" name="Tijdelijke aanduiding voor tekst 2">
            <a:extLst>
              <a:ext uri="{FF2B5EF4-FFF2-40B4-BE49-F238E27FC236}">
                <a16:creationId xmlns:a16="http://schemas.microsoft.com/office/drawing/2014/main" id="{ED004733-3680-8E8D-1058-C4A2A15DC4EC}"/>
              </a:ext>
            </a:extLst>
          </p:cNvPr>
          <p:cNvSpPr>
            <a:spLocks noGrp="1"/>
          </p:cNvSpPr>
          <p:nvPr>
            <p:ph type="body" sz="quarter" idx="11"/>
          </p:nvPr>
        </p:nvSpPr>
        <p:spPr/>
        <p:txBody>
          <a:bodyPr/>
          <a:lstStyle/>
          <a:p>
            <a:r>
              <a:rPr lang="nl-NL" sz="2400" b="0" dirty="0"/>
              <a:t>I.v. ultrakort- en snelwerkende benzodiazepine agonist</a:t>
            </a:r>
          </a:p>
          <a:p>
            <a:endParaRPr lang="nl-NL" sz="2400" b="0" dirty="0"/>
          </a:p>
          <a:p>
            <a:r>
              <a:rPr lang="nl-NL" sz="2400" b="0" dirty="0"/>
              <a:t>Sedatie, </a:t>
            </a:r>
            <a:r>
              <a:rPr lang="nl-NL" sz="2400" b="0" dirty="0" err="1"/>
              <a:t>anxiolyse</a:t>
            </a:r>
            <a:r>
              <a:rPr lang="nl-NL" sz="2400" b="0" dirty="0"/>
              <a:t>, </a:t>
            </a:r>
            <a:r>
              <a:rPr lang="nl-NL" sz="2400" b="0" dirty="0" err="1"/>
              <a:t>anticonvulsief</a:t>
            </a:r>
            <a:endParaRPr lang="nl-NL" sz="2400" b="0" dirty="0"/>
          </a:p>
          <a:p>
            <a:endParaRPr lang="nl-NL" sz="2400" b="0" dirty="0"/>
          </a:p>
          <a:p>
            <a:r>
              <a:rPr lang="nl-NL" sz="2400" b="0" dirty="0"/>
              <a:t>2019 Op de markt</a:t>
            </a:r>
          </a:p>
          <a:p>
            <a:r>
              <a:rPr lang="nl-NL" sz="2400" b="0" dirty="0"/>
              <a:t>2020 FDA </a:t>
            </a:r>
            <a:r>
              <a:rPr lang="nl-NL" sz="2400" b="0" dirty="0" err="1"/>
              <a:t>approval</a:t>
            </a:r>
            <a:r>
              <a:rPr lang="nl-NL" sz="2400" b="0" dirty="0"/>
              <a:t> (procedurele sedatie &lt;30min)</a:t>
            </a:r>
          </a:p>
          <a:p>
            <a:r>
              <a:rPr lang="nl-NL" sz="2400" b="0" dirty="0">
                <a:solidFill>
                  <a:srgbClr val="1191FA"/>
                </a:solidFill>
              </a:rPr>
              <a:t>2021 Goedkeuring EU procedurele sedatie + algehele anesthesie volwassenen</a:t>
            </a:r>
          </a:p>
          <a:p>
            <a:endParaRPr lang="nl-NL" sz="2400" b="0" dirty="0"/>
          </a:p>
          <a:p>
            <a:r>
              <a:rPr lang="nl-NL" sz="2400" b="0" dirty="0"/>
              <a:t>Sedatie ICU?</a:t>
            </a:r>
          </a:p>
          <a:p>
            <a:endParaRPr lang="nl-NL" sz="2400" b="0" dirty="0"/>
          </a:p>
          <a:p>
            <a:r>
              <a:rPr lang="nl-NL" sz="2400" b="0" dirty="0"/>
              <a:t>Interessant voor de PICU? </a:t>
            </a:r>
          </a:p>
        </p:txBody>
      </p:sp>
      <p:sp>
        <p:nvSpPr>
          <p:cNvPr id="4" name="Tijdelijke aanduiding voor dianummer 3">
            <a:extLst>
              <a:ext uri="{FF2B5EF4-FFF2-40B4-BE49-F238E27FC236}">
                <a16:creationId xmlns:a16="http://schemas.microsoft.com/office/drawing/2014/main" id="{5351CC68-5B93-ED28-CFEA-440C18685BDC}"/>
              </a:ext>
            </a:extLst>
          </p:cNvPr>
          <p:cNvSpPr>
            <a:spLocks noGrp="1"/>
          </p:cNvSpPr>
          <p:nvPr>
            <p:ph type="sldNum" sz="quarter" idx="12"/>
          </p:nvPr>
        </p:nvSpPr>
        <p:spPr/>
        <p:txBody>
          <a:bodyPr/>
          <a:lstStyle/>
          <a:p>
            <a:fld id="{5A195573-6125-40C3-AA0C-3AC6CFB9F86B}" type="slidenum">
              <a:rPr lang="en-US" smtClean="0"/>
              <a:pPr/>
              <a:t>3</a:t>
            </a:fld>
            <a:endParaRPr lang="en-US" dirty="0"/>
          </a:p>
        </p:txBody>
      </p:sp>
      <p:pic>
        <p:nvPicPr>
          <p:cNvPr id="4100" name="Picture 4" descr="Remimazolam activates GABAa receptors and reduces the excitability of the nervous system. A schematic representation of remimazolam illustrates its mechanism of action through the activation of GABAa receptors, resulting in a decrease in the excitability of the nervous system. This reduction ultimately leads to decreases in blood flow velocity, oxygen saturation, arterial pressure, and heart rate.">
            <a:extLst>
              <a:ext uri="{FF2B5EF4-FFF2-40B4-BE49-F238E27FC236}">
                <a16:creationId xmlns:a16="http://schemas.microsoft.com/office/drawing/2014/main" id="{86F70AEB-D498-72D1-124E-2DAEB8B372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1388"/>
          <a:stretch>
            <a:fillRect/>
          </a:stretch>
        </p:blipFill>
        <p:spPr bwMode="auto">
          <a:xfrm>
            <a:off x="6587786" y="3548897"/>
            <a:ext cx="3642422" cy="2891816"/>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45D4D50A-8A29-936F-FB8B-508B3DBBE621}"/>
              </a:ext>
            </a:extLst>
          </p:cNvPr>
          <p:cNvSpPr txBox="1"/>
          <p:nvPr/>
        </p:nvSpPr>
        <p:spPr>
          <a:xfrm>
            <a:off x="9925356" y="6618722"/>
            <a:ext cx="2736471" cy="246221"/>
          </a:xfrm>
          <a:prstGeom prst="rect">
            <a:avLst/>
          </a:prstGeom>
          <a:noFill/>
        </p:spPr>
        <p:txBody>
          <a:bodyPr wrap="square" rtlCol="0">
            <a:spAutoFit/>
          </a:bodyPr>
          <a:lstStyle/>
          <a:p>
            <a:r>
              <a:rPr lang="nl-NL" sz="1000" dirty="0"/>
              <a:t>Zhang et al. </a:t>
            </a:r>
            <a:r>
              <a:rPr lang="nl-NL" sz="1000" i="1" dirty="0"/>
              <a:t>Drug Des </a:t>
            </a:r>
            <a:r>
              <a:rPr lang="nl-NL" sz="1000" i="1" dirty="0" err="1"/>
              <a:t>Devel</a:t>
            </a:r>
            <a:r>
              <a:rPr lang="nl-NL" sz="1000" i="1" dirty="0"/>
              <a:t> </a:t>
            </a:r>
            <a:r>
              <a:rPr lang="nl-NL" sz="1000" i="1" dirty="0" err="1"/>
              <a:t>Ther</a:t>
            </a:r>
            <a:r>
              <a:rPr lang="nl-NL" sz="1000" i="1" dirty="0"/>
              <a:t> </a:t>
            </a:r>
            <a:r>
              <a:rPr lang="nl-NL" sz="1000" dirty="0"/>
              <a:t>2024</a:t>
            </a:r>
          </a:p>
        </p:txBody>
      </p:sp>
    </p:spTree>
    <p:extLst>
      <p:ext uri="{BB962C8B-B14F-4D97-AF65-F5344CB8AC3E}">
        <p14:creationId xmlns:p14="http://schemas.microsoft.com/office/powerpoint/2010/main" val="2667489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EAF11-0451-15F2-B228-DE559987A8A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A700195-194C-88EB-C880-003DCAF6934C}"/>
              </a:ext>
            </a:extLst>
          </p:cNvPr>
          <p:cNvSpPr>
            <a:spLocks noGrp="1"/>
          </p:cNvSpPr>
          <p:nvPr>
            <p:ph type="title"/>
          </p:nvPr>
        </p:nvSpPr>
        <p:spPr/>
        <p:txBody>
          <a:bodyPr/>
          <a:lstStyle/>
          <a:p>
            <a:endParaRPr lang="nl-NL"/>
          </a:p>
        </p:txBody>
      </p:sp>
      <p:sp>
        <p:nvSpPr>
          <p:cNvPr id="4" name="Tijdelijke aanduiding voor dianummer 3">
            <a:extLst>
              <a:ext uri="{FF2B5EF4-FFF2-40B4-BE49-F238E27FC236}">
                <a16:creationId xmlns:a16="http://schemas.microsoft.com/office/drawing/2014/main" id="{82DADCA4-44C0-DE1F-5389-080E4336A77A}"/>
              </a:ext>
            </a:extLst>
          </p:cNvPr>
          <p:cNvSpPr>
            <a:spLocks noGrp="1"/>
          </p:cNvSpPr>
          <p:nvPr>
            <p:ph type="sldNum" sz="quarter" idx="12"/>
          </p:nvPr>
        </p:nvSpPr>
        <p:spPr/>
        <p:txBody>
          <a:bodyPr/>
          <a:lstStyle/>
          <a:p>
            <a:fld id="{5A195573-6125-40C3-AA0C-3AC6CFB9F86B}" type="slidenum">
              <a:rPr lang="en-US" smtClean="0"/>
              <a:pPr/>
              <a:t>4</a:t>
            </a:fld>
            <a:endParaRPr lang="en-US" dirty="0"/>
          </a:p>
        </p:txBody>
      </p:sp>
      <p:sp>
        <p:nvSpPr>
          <p:cNvPr id="5" name="Tekstvak 4">
            <a:extLst>
              <a:ext uri="{FF2B5EF4-FFF2-40B4-BE49-F238E27FC236}">
                <a16:creationId xmlns:a16="http://schemas.microsoft.com/office/drawing/2014/main" id="{8C06F546-0898-9A9B-8B6A-626F4104E36B}"/>
              </a:ext>
            </a:extLst>
          </p:cNvPr>
          <p:cNvSpPr txBox="1"/>
          <p:nvPr/>
        </p:nvSpPr>
        <p:spPr>
          <a:xfrm>
            <a:off x="9557609" y="6611779"/>
            <a:ext cx="2736471" cy="246221"/>
          </a:xfrm>
          <a:prstGeom prst="rect">
            <a:avLst/>
          </a:prstGeom>
          <a:noFill/>
        </p:spPr>
        <p:txBody>
          <a:bodyPr wrap="square" rtlCol="0">
            <a:spAutoFit/>
          </a:bodyPr>
          <a:lstStyle/>
          <a:p>
            <a:r>
              <a:rPr lang="nl-NL" sz="1000" dirty="0" err="1"/>
              <a:t>Ramamurthi</a:t>
            </a:r>
            <a:r>
              <a:rPr lang="nl-NL" sz="1000" dirty="0"/>
              <a:t> et al. </a:t>
            </a:r>
            <a:r>
              <a:rPr lang="nl-NL" sz="1000" i="1" dirty="0" err="1"/>
              <a:t>Curr</a:t>
            </a:r>
            <a:r>
              <a:rPr lang="nl-NL" sz="1000" i="1" dirty="0"/>
              <a:t> </a:t>
            </a:r>
            <a:r>
              <a:rPr lang="nl-NL" sz="1000" i="1" dirty="0" err="1"/>
              <a:t>Anesthesiol</a:t>
            </a:r>
            <a:r>
              <a:rPr lang="nl-NL" sz="1000" i="1" dirty="0"/>
              <a:t> Rep </a:t>
            </a:r>
            <a:r>
              <a:rPr lang="nl-NL" sz="1000" dirty="0"/>
              <a:t>2023</a:t>
            </a:r>
          </a:p>
        </p:txBody>
      </p:sp>
      <p:pic>
        <p:nvPicPr>
          <p:cNvPr id="3080" name="Picture 8" descr="Fig. 1">
            <a:extLst>
              <a:ext uri="{FF2B5EF4-FFF2-40B4-BE49-F238E27FC236}">
                <a16:creationId xmlns:a16="http://schemas.microsoft.com/office/drawing/2014/main" id="{02EED31E-C26C-E3EB-A9E7-F8A3162354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32309" b="45533"/>
          <a:stretch>
            <a:fillRect/>
          </a:stretch>
        </p:blipFill>
        <p:spPr bwMode="auto">
          <a:xfrm>
            <a:off x="373912" y="167779"/>
            <a:ext cx="7746632" cy="3145872"/>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a:extLst>
              <a:ext uri="{FF2B5EF4-FFF2-40B4-BE49-F238E27FC236}">
                <a16:creationId xmlns:a16="http://schemas.microsoft.com/office/drawing/2014/main" id="{A639D2CD-FC05-F9FA-34B7-D3AE579005EE}"/>
              </a:ext>
            </a:extLst>
          </p:cNvPr>
          <p:cNvSpPr/>
          <p:nvPr/>
        </p:nvSpPr>
        <p:spPr>
          <a:xfrm>
            <a:off x="6610525" y="1895911"/>
            <a:ext cx="1400961" cy="913591"/>
          </a:xfrm>
          <a:prstGeom prst="rect">
            <a:avLst/>
          </a:prstGeom>
          <a:solidFill>
            <a:srgbClr val="F2F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tekst 8">
            <a:extLst>
              <a:ext uri="{FF2B5EF4-FFF2-40B4-BE49-F238E27FC236}">
                <a16:creationId xmlns:a16="http://schemas.microsoft.com/office/drawing/2014/main" id="{D0A7FE07-CBAC-26E0-770F-3EC737276C81}"/>
              </a:ext>
            </a:extLst>
          </p:cNvPr>
          <p:cNvSpPr>
            <a:spLocks noGrp="1"/>
          </p:cNvSpPr>
          <p:nvPr>
            <p:ph type="body" sz="quarter" idx="11"/>
          </p:nvPr>
        </p:nvSpPr>
        <p:spPr>
          <a:xfrm>
            <a:off x="2196255" y="3229761"/>
            <a:ext cx="790225" cy="83890"/>
          </a:xfrm>
          <a:prstGeom prst="rect">
            <a:avLst/>
          </a:prstGeom>
          <a:solidFill>
            <a:srgbClr val="F2F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400" dirty="0"/>
              <a:t>.</a:t>
            </a:r>
          </a:p>
        </p:txBody>
      </p:sp>
    </p:spTree>
    <p:extLst>
      <p:ext uri="{BB962C8B-B14F-4D97-AF65-F5344CB8AC3E}">
        <p14:creationId xmlns:p14="http://schemas.microsoft.com/office/powerpoint/2010/main" val="52185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1A01B-1AB2-FF8A-E9CA-F4774601967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E21DF19-126A-5205-8A21-1BB29E49681E}"/>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DE5AC8C6-B89D-C184-3E9A-CFD3A41A9E71}"/>
              </a:ext>
            </a:extLst>
          </p:cNvPr>
          <p:cNvSpPr>
            <a:spLocks noGrp="1"/>
          </p:cNvSpPr>
          <p:nvPr>
            <p:ph type="body"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8136023-A048-F1A5-90D6-B0756F32F8E3}"/>
              </a:ext>
            </a:extLst>
          </p:cNvPr>
          <p:cNvSpPr>
            <a:spLocks noGrp="1"/>
          </p:cNvSpPr>
          <p:nvPr>
            <p:ph type="sldNum" sz="quarter" idx="12"/>
          </p:nvPr>
        </p:nvSpPr>
        <p:spPr/>
        <p:txBody>
          <a:bodyPr/>
          <a:lstStyle/>
          <a:p>
            <a:fld id="{5A195573-6125-40C3-AA0C-3AC6CFB9F86B}" type="slidenum">
              <a:rPr lang="en-US" smtClean="0"/>
              <a:pPr/>
              <a:t>5</a:t>
            </a:fld>
            <a:endParaRPr lang="en-US" dirty="0"/>
          </a:p>
        </p:txBody>
      </p:sp>
      <p:sp>
        <p:nvSpPr>
          <p:cNvPr id="5" name="Tekstvak 4">
            <a:extLst>
              <a:ext uri="{FF2B5EF4-FFF2-40B4-BE49-F238E27FC236}">
                <a16:creationId xmlns:a16="http://schemas.microsoft.com/office/drawing/2014/main" id="{03AA945C-5CD1-6B42-2D9C-9A88A4B491C0}"/>
              </a:ext>
            </a:extLst>
          </p:cNvPr>
          <p:cNvSpPr txBox="1"/>
          <p:nvPr/>
        </p:nvSpPr>
        <p:spPr>
          <a:xfrm>
            <a:off x="9557609" y="6611779"/>
            <a:ext cx="2736471" cy="246221"/>
          </a:xfrm>
          <a:prstGeom prst="rect">
            <a:avLst/>
          </a:prstGeom>
          <a:noFill/>
        </p:spPr>
        <p:txBody>
          <a:bodyPr wrap="square" rtlCol="0">
            <a:spAutoFit/>
          </a:bodyPr>
          <a:lstStyle/>
          <a:p>
            <a:r>
              <a:rPr lang="nl-NL" sz="1000" dirty="0" err="1"/>
              <a:t>Ramamurthi</a:t>
            </a:r>
            <a:r>
              <a:rPr lang="nl-NL" sz="1000" dirty="0"/>
              <a:t> et al. </a:t>
            </a:r>
            <a:r>
              <a:rPr lang="nl-NL" sz="1000" i="1" dirty="0" err="1"/>
              <a:t>Curr</a:t>
            </a:r>
            <a:r>
              <a:rPr lang="nl-NL" sz="1000" i="1" dirty="0"/>
              <a:t> </a:t>
            </a:r>
            <a:r>
              <a:rPr lang="nl-NL" sz="1000" i="1" dirty="0" err="1"/>
              <a:t>Anesthesiol</a:t>
            </a:r>
            <a:r>
              <a:rPr lang="nl-NL" sz="1000" i="1" dirty="0"/>
              <a:t> Rep </a:t>
            </a:r>
            <a:r>
              <a:rPr lang="nl-NL" sz="1000" dirty="0"/>
              <a:t>2023</a:t>
            </a:r>
          </a:p>
        </p:txBody>
      </p:sp>
      <p:pic>
        <p:nvPicPr>
          <p:cNvPr id="3080" name="Picture 8" descr="Fig. 1">
            <a:extLst>
              <a:ext uri="{FF2B5EF4-FFF2-40B4-BE49-F238E27FC236}">
                <a16:creationId xmlns:a16="http://schemas.microsoft.com/office/drawing/2014/main" id="{43BE1DC1-D0E2-0915-C45E-644D3A0ED3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911" y="167778"/>
            <a:ext cx="11444177" cy="5775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147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C0F33-6618-4E51-9AC4-9366D3FE00AC}"/>
              </a:ext>
            </a:extLst>
          </p:cNvPr>
          <p:cNvSpPr>
            <a:spLocks noGrp="1"/>
          </p:cNvSpPr>
          <p:nvPr>
            <p:ph type="title"/>
          </p:nvPr>
        </p:nvSpPr>
        <p:spPr/>
        <p:txBody>
          <a:bodyPr/>
          <a:lstStyle/>
          <a:p>
            <a:r>
              <a:rPr lang="en-US" dirty="0" err="1"/>
              <a:t>Eigenschappen</a:t>
            </a:r>
            <a:endParaRPr lang="en-US" dirty="0"/>
          </a:p>
        </p:txBody>
      </p:sp>
      <p:sp>
        <p:nvSpPr>
          <p:cNvPr id="4" name="Text Placeholder 3">
            <a:extLst>
              <a:ext uri="{FF2B5EF4-FFF2-40B4-BE49-F238E27FC236}">
                <a16:creationId xmlns:a16="http://schemas.microsoft.com/office/drawing/2014/main" id="{817FE1E3-D983-480C-B563-E7075E9B4A10}"/>
              </a:ext>
            </a:extLst>
          </p:cNvPr>
          <p:cNvSpPr>
            <a:spLocks noGrp="1"/>
          </p:cNvSpPr>
          <p:nvPr>
            <p:ph type="body" sz="quarter" idx="11"/>
          </p:nvPr>
        </p:nvSpPr>
        <p:spPr>
          <a:xfrm>
            <a:off x="628649" y="1437974"/>
            <a:ext cx="10966451" cy="4753354"/>
          </a:xfrm>
        </p:spPr>
        <p:txBody>
          <a:bodyPr/>
          <a:lstStyle/>
          <a:p>
            <a:r>
              <a:rPr lang="en-US" sz="2000" b="0" dirty="0" err="1"/>
              <a:t>Toediening</a:t>
            </a:r>
            <a:r>
              <a:rPr lang="en-US" sz="2000" b="0" dirty="0"/>
              <a:t> </a:t>
            </a:r>
            <a:r>
              <a:rPr lang="en-US" sz="2000" b="0" dirty="0" err="1"/>
              <a:t>pijnloos</a:t>
            </a:r>
            <a:endParaRPr lang="en-US" sz="2000" b="0" dirty="0"/>
          </a:p>
          <a:p>
            <a:endParaRPr lang="en-US" sz="2000" b="0" dirty="0"/>
          </a:p>
          <a:p>
            <a:r>
              <a:rPr lang="en-US" sz="2000" b="0" dirty="0" err="1"/>
              <a:t>Vd</a:t>
            </a:r>
            <a:r>
              <a:rPr lang="en-US" sz="2000" b="0" dirty="0"/>
              <a:t> 0.76 – 0.98 L/kg (</a:t>
            </a:r>
            <a:r>
              <a:rPr lang="en-US" sz="2000" b="0" dirty="0" err="1">
                <a:solidFill>
                  <a:srgbClr val="1191FA"/>
                </a:solidFill>
              </a:rPr>
              <a:t>volwassenen</a:t>
            </a:r>
            <a:r>
              <a:rPr lang="en-US" sz="2000" b="0" dirty="0">
                <a:solidFill>
                  <a:srgbClr val="1191FA"/>
                </a:solidFill>
              </a:rPr>
              <a:t>)</a:t>
            </a:r>
            <a:endParaRPr lang="en-US" sz="2000" b="0" dirty="0">
              <a:solidFill>
                <a:srgbClr val="1191FA"/>
              </a:solidFill>
              <a:sym typeface="Wingdings" panose="05000000000000000000" pitchFamily="2" charset="2"/>
            </a:endParaRPr>
          </a:p>
          <a:p>
            <a:r>
              <a:rPr lang="en-US" sz="1400" b="0" dirty="0">
                <a:sym typeface="Wingdings" panose="05000000000000000000" pitchFamily="2" charset="2"/>
              </a:rPr>
              <a:t>Midazolam </a:t>
            </a:r>
            <a:r>
              <a:rPr lang="en-US" sz="1400" b="0" dirty="0" err="1">
                <a:sym typeface="Wingdings" panose="05000000000000000000" pitchFamily="2" charset="2"/>
              </a:rPr>
              <a:t>kinderen</a:t>
            </a:r>
            <a:r>
              <a:rPr lang="en-US" sz="1400" b="0" dirty="0">
                <a:sym typeface="Wingdings" panose="05000000000000000000" pitchFamily="2" charset="2"/>
              </a:rPr>
              <a:t> 12.1L/kg</a:t>
            </a:r>
            <a:endParaRPr lang="en-US" sz="1400" b="0" dirty="0"/>
          </a:p>
          <a:p>
            <a:endParaRPr lang="en-US" sz="2000" b="0" dirty="0"/>
          </a:p>
          <a:p>
            <a:r>
              <a:rPr lang="en-US" sz="2000" b="0" dirty="0">
                <a:solidFill>
                  <a:srgbClr val="1191FA"/>
                </a:solidFill>
              </a:rPr>
              <a:t>T1/2 7-11min, </a:t>
            </a:r>
            <a:r>
              <a:rPr lang="en-US" sz="2000" b="0" dirty="0" err="1">
                <a:solidFill>
                  <a:srgbClr val="1191FA"/>
                </a:solidFill>
              </a:rPr>
              <a:t>weinig</a:t>
            </a:r>
            <a:r>
              <a:rPr lang="en-US" sz="2000" b="0" dirty="0">
                <a:solidFill>
                  <a:srgbClr val="1191FA"/>
                </a:solidFill>
              </a:rPr>
              <a:t> </a:t>
            </a:r>
            <a:r>
              <a:rPr lang="en-US" sz="2000" b="0" dirty="0" err="1">
                <a:solidFill>
                  <a:srgbClr val="1191FA"/>
                </a:solidFill>
              </a:rPr>
              <a:t>accumulatie</a:t>
            </a:r>
            <a:endParaRPr lang="en-US" sz="2000" b="0" dirty="0">
              <a:solidFill>
                <a:srgbClr val="1191FA"/>
              </a:solidFill>
            </a:endParaRPr>
          </a:p>
          <a:p>
            <a:endParaRPr lang="en-US" sz="2000" b="0" dirty="0"/>
          </a:p>
          <a:p>
            <a:r>
              <a:rPr lang="en-US" sz="2000" b="0" dirty="0" err="1"/>
              <a:t>Volledig</a:t>
            </a:r>
            <a:r>
              <a:rPr lang="en-US" sz="2000" b="0" dirty="0"/>
              <a:t> </a:t>
            </a:r>
            <a:r>
              <a:rPr lang="en-US" sz="2000" b="0" dirty="0" err="1"/>
              <a:t>te</a:t>
            </a:r>
            <a:r>
              <a:rPr lang="en-US" sz="2000" b="0" dirty="0"/>
              <a:t> </a:t>
            </a:r>
            <a:r>
              <a:rPr lang="en-US" sz="2000" b="0" dirty="0" err="1"/>
              <a:t>antagoneren</a:t>
            </a:r>
            <a:r>
              <a:rPr lang="en-US" sz="2000" b="0" dirty="0"/>
              <a:t> met flumazenil</a:t>
            </a:r>
          </a:p>
          <a:p>
            <a:endParaRPr lang="en-US" sz="2000" b="0" dirty="0"/>
          </a:p>
          <a:p>
            <a:r>
              <a:rPr lang="en-US" sz="2000" b="0" dirty="0" err="1"/>
              <a:t>Compatibel</a:t>
            </a:r>
            <a:r>
              <a:rPr lang="en-US" sz="2000" b="0" dirty="0"/>
              <a:t> met </a:t>
            </a:r>
            <a:r>
              <a:rPr lang="en-US" sz="2000" b="0" dirty="0" err="1"/>
              <a:t>o.a.</a:t>
            </a:r>
            <a:r>
              <a:rPr lang="en-US" sz="2000" b="0" dirty="0"/>
              <a:t> NaCl 0.9%, fentanyl, </a:t>
            </a:r>
            <a:r>
              <a:rPr lang="en-US" sz="2000" b="0" dirty="0" err="1"/>
              <a:t>dexmed</a:t>
            </a:r>
            <a:r>
              <a:rPr lang="en-US" sz="2000" b="0" dirty="0"/>
              <a:t>, midazolam, rocuronium, </a:t>
            </a:r>
            <a:r>
              <a:rPr lang="en-US" sz="2000" b="0" dirty="0" err="1"/>
              <a:t>glucosehoudende</a:t>
            </a:r>
            <a:r>
              <a:rPr lang="en-US" sz="2000" b="0" dirty="0"/>
              <a:t> </a:t>
            </a:r>
            <a:r>
              <a:rPr lang="en-US" sz="2000" b="0" dirty="0" err="1"/>
              <a:t>samenstellingen</a:t>
            </a:r>
            <a:endParaRPr lang="en-US" sz="2000" b="0" dirty="0"/>
          </a:p>
          <a:p>
            <a:r>
              <a:rPr lang="en-US" sz="2000" b="0" dirty="0" err="1"/>
              <a:t>Slaat</a:t>
            </a:r>
            <a:r>
              <a:rPr lang="en-US" sz="2000" b="0" dirty="0"/>
              <a:t> </a:t>
            </a:r>
            <a:r>
              <a:rPr lang="en-US" sz="2000" b="0" dirty="0" err="1"/>
              <a:t>neer</a:t>
            </a:r>
            <a:r>
              <a:rPr lang="en-US" sz="2000" b="0" dirty="0"/>
              <a:t> met </a:t>
            </a:r>
            <a:r>
              <a:rPr lang="en-US" sz="2000" b="0" dirty="0" err="1"/>
              <a:t>ringerlactaat</a:t>
            </a:r>
            <a:r>
              <a:rPr lang="en-US" sz="2000" b="0" dirty="0"/>
              <a:t> / </a:t>
            </a:r>
            <a:r>
              <a:rPr lang="en-US" sz="2000" b="0" dirty="0" err="1"/>
              <a:t>plasmalyte</a:t>
            </a:r>
            <a:endParaRPr lang="en-US" sz="2000" b="0" dirty="0"/>
          </a:p>
          <a:p>
            <a:endParaRPr lang="en-US" sz="2000" b="0" dirty="0"/>
          </a:p>
          <a:p>
            <a:r>
              <a:rPr lang="nl-NL" sz="2000" b="0" dirty="0"/>
              <a:t>± half zo potent als </a:t>
            </a:r>
            <a:r>
              <a:rPr lang="nl-NL" sz="2000" b="0" dirty="0" err="1"/>
              <a:t>midazolam</a:t>
            </a:r>
            <a:endParaRPr lang="nl-NL" sz="2000" b="0" dirty="0"/>
          </a:p>
          <a:p>
            <a:endParaRPr lang="nl-NL" sz="2000" b="0" dirty="0"/>
          </a:p>
          <a:p>
            <a:r>
              <a:rPr lang="nl-NL" sz="2000" b="0" dirty="0"/>
              <a:t>Dosering? </a:t>
            </a:r>
          </a:p>
          <a:p>
            <a:endParaRPr lang="en-US" sz="2000" b="0" dirty="0"/>
          </a:p>
        </p:txBody>
      </p:sp>
      <p:sp>
        <p:nvSpPr>
          <p:cNvPr id="2" name="Slide Number Placeholder 1">
            <a:extLst>
              <a:ext uri="{FF2B5EF4-FFF2-40B4-BE49-F238E27FC236}">
                <a16:creationId xmlns:a16="http://schemas.microsoft.com/office/drawing/2014/main" id="{5A0C4DA4-78D8-4947-A704-87BBD6F04232}"/>
              </a:ext>
            </a:extLst>
          </p:cNvPr>
          <p:cNvSpPr>
            <a:spLocks noGrp="1"/>
          </p:cNvSpPr>
          <p:nvPr>
            <p:ph type="sldNum" sz="quarter" idx="12"/>
          </p:nvPr>
        </p:nvSpPr>
        <p:spPr/>
        <p:txBody>
          <a:bodyPr/>
          <a:lstStyle/>
          <a:p>
            <a:fld id="{5A195573-6125-40C3-AA0C-3AC6CFB9F86B}" type="slidenum">
              <a:rPr lang="en-US" smtClean="0"/>
              <a:pPr/>
              <a:t>6</a:t>
            </a:fld>
            <a:endParaRPr lang="en-US" dirty="0"/>
          </a:p>
        </p:txBody>
      </p:sp>
      <p:pic>
        <p:nvPicPr>
          <p:cNvPr id="6" name="Afbeelding 5">
            <a:extLst>
              <a:ext uri="{FF2B5EF4-FFF2-40B4-BE49-F238E27FC236}">
                <a16:creationId xmlns:a16="http://schemas.microsoft.com/office/drawing/2014/main" id="{54B11CBF-5F68-F1F6-FCA1-725707D6795C}"/>
              </a:ext>
            </a:extLst>
          </p:cNvPr>
          <p:cNvPicPr>
            <a:picLocks noChangeAspect="1"/>
          </p:cNvPicPr>
          <p:nvPr/>
        </p:nvPicPr>
        <p:blipFill>
          <a:blip r:embed="rId3"/>
          <a:stretch>
            <a:fillRect/>
          </a:stretch>
        </p:blipFill>
        <p:spPr>
          <a:xfrm>
            <a:off x="7964178" y="1188589"/>
            <a:ext cx="2352576" cy="1789802"/>
          </a:xfrm>
          <a:prstGeom prst="rect">
            <a:avLst/>
          </a:prstGeom>
        </p:spPr>
      </p:pic>
      <p:pic>
        <p:nvPicPr>
          <p:cNvPr id="8" name="Afbeelding 7">
            <a:extLst>
              <a:ext uri="{FF2B5EF4-FFF2-40B4-BE49-F238E27FC236}">
                <a16:creationId xmlns:a16="http://schemas.microsoft.com/office/drawing/2014/main" id="{0592EC98-50B1-8B03-B164-86052AD97FC4}"/>
              </a:ext>
            </a:extLst>
          </p:cNvPr>
          <p:cNvPicPr>
            <a:picLocks noChangeAspect="1"/>
          </p:cNvPicPr>
          <p:nvPr/>
        </p:nvPicPr>
        <p:blipFill>
          <a:blip r:embed="rId4"/>
          <a:srcRect b="15844"/>
          <a:stretch>
            <a:fillRect/>
          </a:stretch>
        </p:blipFill>
        <p:spPr>
          <a:xfrm>
            <a:off x="7558893" y="4312037"/>
            <a:ext cx="3163146" cy="1722881"/>
          </a:xfrm>
          <a:prstGeom prst="rect">
            <a:avLst/>
          </a:prstGeom>
        </p:spPr>
      </p:pic>
    </p:spTree>
    <p:extLst>
      <p:ext uri="{BB962C8B-B14F-4D97-AF65-F5344CB8AC3E}">
        <p14:creationId xmlns:p14="http://schemas.microsoft.com/office/powerpoint/2010/main" val="2278163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678A6-651C-09B0-24E4-9256B9208C7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DA63FB4-655D-DE6B-16C8-4D0A7768C6DF}"/>
              </a:ext>
            </a:extLst>
          </p:cNvPr>
          <p:cNvSpPr>
            <a:spLocks noGrp="1"/>
          </p:cNvSpPr>
          <p:nvPr>
            <p:ph type="title"/>
          </p:nvPr>
        </p:nvSpPr>
        <p:spPr/>
        <p:txBody>
          <a:bodyPr/>
          <a:lstStyle/>
          <a:p>
            <a:r>
              <a:rPr lang="nl-NL" dirty="0"/>
              <a:t>PICO</a:t>
            </a:r>
          </a:p>
        </p:txBody>
      </p:sp>
      <p:sp>
        <p:nvSpPr>
          <p:cNvPr id="3" name="Tijdelijke aanduiding voor tekst 2">
            <a:extLst>
              <a:ext uri="{FF2B5EF4-FFF2-40B4-BE49-F238E27FC236}">
                <a16:creationId xmlns:a16="http://schemas.microsoft.com/office/drawing/2014/main" id="{E83032D0-8506-1A26-6430-25C19D447CA1}"/>
              </a:ext>
            </a:extLst>
          </p:cNvPr>
          <p:cNvSpPr>
            <a:spLocks noGrp="1"/>
          </p:cNvSpPr>
          <p:nvPr>
            <p:ph type="body" sz="quarter" idx="11"/>
          </p:nvPr>
        </p:nvSpPr>
        <p:spPr>
          <a:xfrm>
            <a:off x="619125" y="1530000"/>
            <a:ext cx="10966451" cy="4661328"/>
          </a:xfrm>
        </p:spPr>
        <p:txBody>
          <a:bodyPr/>
          <a:lstStyle/>
          <a:p>
            <a:r>
              <a:rPr lang="nl-NL" sz="2000" dirty="0"/>
              <a:t>P: 	</a:t>
            </a:r>
            <a:r>
              <a:rPr lang="nl-NL" sz="2000" b="0" dirty="0"/>
              <a:t>kinderen op PICU 0-17jr met indicatie continue i.v. sedatie</a:t>
            </a:r>
            <a:endParaRPr lang="nl-NL" sz="2000" dirty="0"/>
          </a:p>
          <a:p>
            <a:endParaRPr lang="nl-NL" sz="2000" dirty="0"/>
          </a:p>
          <a:p>
            <a:r>
              <a:rPr lang="nl-NL" sz="2000" dirty="0"/>
              <a:t>I: 	</a:t>
            </a:r>
            <a:r>
              <a:rPr lang="nl-NL" sz="2000" b="0" dirty="0" err="1"/>
              <a:t>remimazolam</a:t>
            </a:r>
            <a:r>
              <a:rPr lang="nl-NL" sz="2000" b="0" dirty="0"/>
              <a:t> </a:t>
            </a:r>
          </a:p>
          <a:p>
            <a:endParaRPr lang="nl-NL" sz="2000" dirty="0"/>
          </a:p>
          <a:p>
            <a:r>
              <a:rPr lang="nl-NL" sz="2000" dirty="0"/>
              <a:t>C: 	</a:t>
            </a:r>
            <a:r>
              <a:rPr lang="nl-NL" sz="2000" b="0" dirty="0"/>
              <a:t>conventionele i.v. sedatie (</a:t>
            </a:r>
            <a:r>
              <a:rPr lang="nl-NL" sz="2000" b="0" dirty="0" err="1"/>
              <a:t>midazolam</a:t>
            </a:r>
            <a:r>
              <a:rPr lang="nl-NL" sz="2000" b="0" dirty="0"/>
              <a:t>, </a:t>
            </a:r>
            <a:r>
              <a:rPr lang="nl-NL" sz="2000" b="0" dirty="0" err="1"/>
              <a:t>propofol</a:t>
            </a:r>
            <a:r>
              <a:rPr lang="nl-NL" sz="2000" b="0" dirty="0"/>
              <a:t> en/of </a:t>
            </a:r>
            <a:r>
              <a:rPr lang="nl-NL" sz="2000" b="0" dirty="0" err="1"/>
              <a:t>dexmed</a:t>
            </a:r>
            <a:r>
              <a:rPr lang="nl-NL" sz="2000" b="0" dirty="0"/>
              <a:t>)</a:t>
            </a:r>
            <a:endParaRPr lang="nl-NL" sz="2000" dirty="0"/>
          </a:p>
          <a:p>
            <a:endParaRPr lang="nl-NL" sz="2000" dirty="0"/>
          </a:p>
          <a:p>
            <a:r>
              <a:rPr lang="nl-NL" sz="2000" dirty="0"/>
              <a:t>O: 	</a:t>
            </a:r>
            <a:r>
              <a:rPr lang="nl-NL" sz="2000" b="0" u="sng" dirty="0"/>
              <a:t>invasieve beademingsduur</a:t>
            </a:r>
          </a:p>
          <a:p>
            <a:r>
              <a:rPr lang="nl-NL" sz="2000" b="0" dirty="0"/>
              <a:t>	ligduur PICU</a:t>
            </a:r>
          </a:p>
          <a:p>
            <a:r>
              <a:rPr lang="nl-NL" sz="2000" b="0" dirty="0"/>
              <a:t>	incidentie delier</a:t>
            </a:r>
          </a:p>
          <a:p>
            <a:r>
              <a:rPr lang="nl-NL" sz="2000" b="0" dirty="0"/>
              <a:t>	hemodynamische instabiliteit</a:t>
            </a:r>
          </a:p>
          <a:p>
            <a:r>
              <a:rPr lang="nl-NL" sz="2000" b="0" dirty="0"/>
              <a:t>	incidentie onttrekking</a:t>
            </a:r>
          </a:p>
          <a:p>
            <a:r>
              <a:rPr lang="nl-NL" sz="2000" b="0" dirty="0"/>
              <a:t>	tijd tot extubatie na stop (</a:t>
            </a:r>
            <a:r>
              <a:rPr lang="nl-NL" sz="2000" b="0" dirty="0" err="1"/>
              <a:t>midazolam</a:t>
            </a:r>
            <a:r>
              <a:rPr lang="nl-NL" sz="2000" b="0" dirty="0"/>
              <a:t>)</a:t>
            </a:r>
          </a:p>
          <a:p>
            <a:r>
              <a:rPr lang="nl-NL" b="0" dirty="0"/>
              <a:t>	</a:t>
            </a:r>
          </a:p>
          <a:p>
            <a:endParaRPr lang="nl-NL" b="0" dirty="0"/>
          </a:p>
          <a:p>
            <a:r>
              <a:rPr lang="nl-NL" b="0" dirty="0"/>
              <a:t>Leidt </a:t>
            </a:r>
            <a:r>
              <a:rPr lang="nl-NL" b="0" dirty="0" err="1"/>
              <a:t>remimazolam</a:t>
            </a:r>
            <a:r>
              <a:rPr lang="nl-NL" b="0" dirty="0"/>
              <a:t> sedatie in vergelijking met andere i.v. sedativa op de PICU tot kortere beademingsduur?</a:t>
            </a:r>
          </a:p>
          <a:p>
            <a:r>
              <a:rPr lang="nl-NL" b="0" dirty="0"/>
              <a:t>	</a:t>
            </a:r>
            <a:endParaRPr lang="nl-NL" dirty="0"/>
          </a:p>
        </p:txBody>
      </p:sp>
      <p:sp>
        <p:nvSpPr>
          <p:cNvPr id="4" name="Tijdelijke aanduiding voor dianummer 3">
            <a:extLst>
              <a:ext uri="{FF2B5EF4-FFF2-40B4-BE49-F238E27FC236}">
                <a16:creationId xmlns:a16="http://schemas.microsoft.com/office/drawing/2014/main" id="{96513138-B5F2-6A0E-37FF-4FC8642ED990}"/>
              </a:ext>
            </a:extLst>
          </p:cNvPr>
          <p:cNvSpPr>
            <a:spLocks noGrp="1"/>
          </p:cNvSpPr>
          <p:nvPr>
            <p:ph type="sldNum" sz="quarter" idx="12"/>
          </p:nvPr>
        </p:nvSpPr>
        <p:spPr/>
        <p:txBody>
          <a:bodyPr/>
          <a:lstStyle/>
          <a:p>
            <a:fld id="{5A195573-6125-40C3-AA0C-3AC6CFB9F86B}" type="slidenum">
              <a:rPr lang="en-US" smtClean="0"/>
              <a:pPr/>
              <a:t>7</a:t>
            </a:fld>
            <a:endParaRPr lang="en-US" dirty="0"/>
          </a:p>
        </p:txBody>
      </p:sp>
    </p:spTree>
    <p:extLst>
      <p:ext uri="{BB962C8B-B14F-4D97-AF65-F5344CB8AC3E}">
        <p14:creationId xmlns:p14="http://schemas.microsoft.com/office/powerpoint/2010/main" val="3946739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88117-9B29-C182-1850-181F97CE469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6C58536-9DCC-7079-5FD5-DE442501A1DE}"/>
              </a:ext>
            </a:extLst>
          </p:cNvPr>
          <p:cNvSpPr>
            <a:spLocks noGrp="1"/>
          </p:cNvSpPr>
          <p:nvPr>
            <p:ph type="title"/>
          </p:nvPr>
        </p:nvSpPr>
        <p:spPr/>
        <p:txBody>
          <a:bodyPr/>
          <a:lstStyle/>
          <a:p>
            <a:r>
              <a:rPr lang="nl-NL" dirty="0"/>
              <a:t>Zoekstrategie</a:t>
            </a:r>
          </a:p>
        </p:txBody>
      </p:sp>
      <p:sp>
        <p:nvSpPr>
          <p:cNvPr id="3" name="Tijdelijke aanduiding voor tekst 2">
            <a:extLst>
              <a:ext uri="{FF2B5EF4-FFF2-40B4-BE49-F238E27FC236}">
                <a16:creationId xmlns:a16="http://schemas.microsoft.com/office/drawing/2014/main" id="{907E08B1-C426-F892-F52F-F47174FF2F26}"/>
              </a:ext>
            </a:extLst>
          </p:cNvPr>
          <p:cNvSpPr>
            <a:spLocks noGrp="1"/>
          </p:cNvSpPr>
          <p:nvPr>
            <p:ph type="body" sz="quarter" idx="11"/>
          </p:nvPr>
        </p:nvSpPr>
        <p:spPr>
          <a:xfrm>
            <a:off x="628649" y="1494032"/>
            <a:ext cx="10966451" cy="4564862"/>
          </a:xfrm>
        </p:spPr>
        <p:txBody>
          <a:bodyPr/>
          <a:lstStyle/>
          <a:p>
            <a:r>
              <a:rPr lang="nl-NL" sz="1800" dirty="0"/>
              <a:t>P: 	</a:t>
            </a:r>
            <a:r>
              <a:rPr lang="nl-NL" sz="1800" b="0" dirty="0"/>
              <a:t>(</a:t>
            </a:r>
            <a:r>
              <a:rPr lang="en-US" sz="1800" b="0" dirty="0"/>
              <a:t>"Intensive Care Units, Pediatric"[Mesh] OR “PICU*”[</a:t>
            </a:r>
            <a:r>
              <a:rPr lang="en-US" sz="1800" b="0" dirty="0" err="1"/>
              <a:t>tiab</a:t>
            </a:r>
            <a:r>
              <a:rPr lang="en-US" sz="1800" b="0" dirty="0"/>
              <a:t>] OR “pediatric intensive care”[</a:t>
            </a:r>
            <a:r>
              <a:rPr lang="en-US" sz="1800" b="0" dirty="0" err="1"/>
              <a:t>tiab</a:t>
            </a:r>
            <a:r>
              <a:rPr lang="en-US" sz="1800" b="0" dirty="0"/>
              <a:t>] OR “</a:t>
            </a:r>
            <a:r>
              <a:rPr lang="en-US" sz="1800" b="0" dirty="0" err="1"/>
              <a:t>paediatric</a:t>
            </a:r>
            <a:r>
              <a:rPr lang="en-US" sz="1800" b="0" dirty="0"/>
              <a:t> intensive care”[</a:t>
            </a:r>
            <a:r>
              <a:rPr lang="en-US" sz="1800" b="0" dirty="0" err="1"/>
              <a:t>tiab</a:t>
            </a:r>
            <a:r>
              <a:rPr lang="en-US" sz="1800" b="0" dirty="0"/>
              <a:t>] OR “mechanical* ventilation*”[</a:t>
            </a:r>
            <a:r>
              <a:rPr lang="en-US" sz="1800" b="0" dirty="0" err="1"/>
              <a:t>tiab</a:t>
            </a:r>
            <a:r>
              <a:rPr lang="en-US" sz="1800" b="0" dirty="0"/>
              <a:t>] OR “Critical Care”[Mesh] OR “Intensive Care Units”[Mesh] OR “intensive care”[</a:t>
            </a:r>
            <a:r>
              <a:rPr lang="en-US" sz="1800" b="0" dirty="0" err="1"/>
              <a:t>tiab</a:t>
            </a:r>
            <a:r>
              <a:rPr lang="en-US" sz="1800" b="0" dirty="0"/>
              <a:t>] OR “critical care”[</a:t>
            </a:r>
            <a:r>
              <a:rPr lang="en-US" sz="1800" b="0" dirty="0" err="1"/>
              <a:t>tiab</a:t>
            </a:r>
            <a:r>
              <a:rPr lang="en-US" sz="1800" b="0" dirty="0"/>
              <a:t>])</a:t>
            </a:r>
          </a:p>
          <a:p>
            <a:endParaRPr lang="nl-NL" sz="1800" dirty="0"/>
          </a:p>
          <a:p>
            <a:r>
              <a:rPr lang="nl-NL" sz="1800" b="0" dirty="0"/>
              <a:t>AND</a:t>
            </a:r>
          </a:p>
          <a:p>
            <a:endParaRPr lang="nl-NL" sz="1800" b="0" dirty="0"/>
          </a:p>
          <a:p>
            <a:r>
              <a:rPr lang="nl-NL" sz="1800" b="0" dirty="0"/>
              <a:t>	(“Child”[</a:t>
            </a:r>
            <a:r>
              <a:rPr lang="nl-NL" sz="1800" b="0" dirty="0" err="1"/>
              <a:t>Mesh</a:t>
            </a:r>
            <a:r>
              <a:rPr lang="nl-NL" sz="1800" b="0" dirty="0"/>
              <a:t>] OR “Infant”[</a:t>
            </a:r>
            <a:r>
              <a:rPr lang="nl-NL" sz="1800" b="0" dirty="0" err="1"/>
              <a:t>Mesh</a:t>
            </a:r>
            <a:r>
              <a:rPr lang="nl-NL" sz="1800" b="0" dirty="0"/>
              <a:t>] OR “Adolescent”[</a:t>
            </a:r>
            <a:r>
              <a:rPr lang="nl-NL" sz="1800" b="0" dirty="0" err="1"/>
              <a:t>Mesh</a:t>
            </a:r>
            <a:r>
              <a:rPr lang="nl-NL" sz="1800" b="0" dirty="0"/>
              <a:t>] OR “</a:t>
            </a:r>
            <a:r>
              <a:rPr lang="nl-NL" sz="1800" b="0" dirty="0" err="1"/>
              <a:t>child</a:t>
            </a:r>
            <a:r>
              <a:rPr lang="nl-NL" sz="1800" b="0" dirty="0"/>
              <a:t>*”[</a:t>
            </a:r>
            <a:r>
              <a:rPr lang="nl-NL" sz="1800" b="0" dirty="0" err="1"/>
              <a:t>tiab</a:t>
            </a:r>
            <a:r>
              <a:rPr lang="nl-NL" sz="1800" b="0" dirty="0"/>
              <a:t>] OR “</a:t>
            </a:r>
            <a:r>
              <a:rPr lang="nl-NL" sz="1800" b="0" dirty="0" err="1"/>
              <a:t>pediatric</a:t>
            </a:r>
            <a:r>
              <a:rPr lang="nl-NL" sz="1800" b="0" dirty="0"/>
              <a:t>*”[</a:t>
            </a:r>
            <a:r>
              <a:rPr lang="nl-NL" sz="1800" b="0" dirty="0" err="1"/>
              <a:t>tiab</a:t>
            </a:r>
            <a:r>
              <a:rPr lang="nl-NL" sz="1800" b="0" dirty="0"/>
              <a:t>] OR “</a:t>
            </a:r>
            <a:r>
              <a:rPr lang="nl-NL" sz="1800" b="0" dirty="0" err="1"/>
              <a:t>paediatric</a:t>
            </a:r>
            <a:r>
              <a:rPr lang="nl-NL" sz="1800" b="0" dirty="0"/>
              <a:t>*”[</a:t>
            </a:r>
            <a:r>
              <a:rPr lang="nl-NL" sz="1800" b="0" dirty="0" err="1"/>
              <a:t>tiab</a:t>
            </a:r>
            <a:r>
              <a:rPr lang="nl-NL" sz="1800" b="0" dirty="0"/>
              <a:t>] OR “infant*”[</a:t>
            </a:r>
            <a:r>
              <a:rPr lang="nl-NL" sz="1800" b="0" dirty="0" err="1"/>
              <a:t>tiab</a:t>
            </a:r>
            <a:r>
              <a:rPr lang="nl-NL" sz="1800" b="0" dirty="0"/>
              <a:t>] OR “</a:t>
            </a:r>
            <a:r>
              <a:rPr lang="nl-NL" sz="1800" b="0" dirty="0" err="1"/>
              <a:t>adolescen</a:t>
            </a:r>
            <a:r>
              <a:rPr lang="nl-NL" sz="1800" b="0" dirty="0"/>
              <a:t>*”[</a:t>
            </a:r>
            <a:r>
              <a:rPr lang="nl-NL" sz="1800" b="0" dirty="0" err="1"/>
              <a:t>tiab</a:t>
            </a:r>
            <a:r>
              <a:rPr lang="nl-NL" sz="1800" b="0" dirty="0"/>
              <a:t>] OR “</a:t>
            </a:r>
            <a:r>
              <a:rPr lang="nl-NL" sz="1800" b="0" dirty="0" err="1"/>
              <a:t>neonat</a:t>
            </a:r>
            <a:r>
              <a:rPr lang="nl-NL" sz="1800" b="0" dirty="0"/>
              <a:t>*”[</a:t>
            </a:r>
            <a:r>
              <a:rPr lang="nl-NL" sz="1800" b="0" dirty="0" err="1"/>
              <a:t>tiab</a:t>
            </a:r>
            <a:r>
              <a:rPr lang="nl-NL" sz="1800" b="0" dirty="0"/>
              <a:t>])</a:t>
            </a:r>
            <a:endParaRPr lang="nl-NL" sz="1800" dirty="0"/>
          </a:p>
          <a:p>
            <a:endParaRPr lang="nl-NL" sz="1800" dirty="0"/>
          </a:p>
          <a:p>
            <a:r>
              <a:rPr lang="nl-NL" sz="1800" b="0" dirty="0"/>
              <a:t>AND</a:t>
            </a:r>
          </a:p>
          <a:p>
            <a:endParaRPr lang="nl-NL" sz="1800" dirty="0"/>
          </a:p>
          <a:p>
            <a:r>
              <a:rPr lang="nl-NL" sz="1800" dirty="0"/>
              <a:t>I: 	</a:t>
            </a:r>
            <a:r>
              <a:rPr lang="pt-BR" sz="1800" b="0" dirty="0"/>
              <a:t>“remimazolam”[tiab] </a:t>
            </a:r>
          </a:p>
          <a:p>
            <a:r>
              <a:rPr lang="pt-BR" sz="1800" b="0" dirty="0"/>
              <a:t>	</a:t>
            </a:r>
          </a:p>
          <a:p>
            <a:r>
              <a:rPr lang="pt-BR" sz="1800" b="0" dirty="0"/>
              <a:t>AND</a:t>
            </a:r>
          </a:p>
          <a:p>
            <a:endParaRPr lang="pt-BR" sz="1800" b="0" dirty="0"/>
          </a:p>
          <a:p>
            <a:r>
              <a:rPr lang="nl-NL" sz="1800" b="0" dirty="0"/>
              <a:t>(“</a:t>
            </a:r>
            <a:r>
              <a:rPr lang="nl-NL" sz="1800" b="0" dirty="0" err="1"/>
              <a:t>sedation</a:t>
            </a:r>
            <a:r>
              <a:rPr lang="nl-NL" sz="1800" b="0" dirty="0"/>
              <a:t>”[</a:t>
            </a:r>
            <a:r>
              <a:rPr lang="nl-NL" sz="1800" b="0" dirty="0" err="1"/>
              <a:t>tiab</a:t>
            </a:r>
            <a:r>
              <a:rPr lang="nl-NL" sz="1800" b="0" dirty="0"/>
              <a:t>] OR “</a:t>
            </a:r>
            <a:r>
              <a:rPr lang="nl-NL" sz="1800" b="0" dirty="0" err="1"/>
              <a:t>sedative</a:t>
            </a:r>
            <a:r>
              <a:rPr lang="nl-NL" sz="1800" b="0" dirty="0"/>
              <a:t>*”[</a:t>
            </a:r>
            <a:r>
              <a:rPr lang="nl-NL" sz="1800" b="0" dirty="0" err="1"/>
              <a:t>tiab</a:t>
            </a:r>
            <a:r>
              <a:rPr lang="nl-NL" sz="1800" b="0" dirty="0"/>
              <a:t>] OR “</a:t>
            </a:r>
            <a:r>
              <a:rPr lang="nl-NL" sz="1800" b="0" dirty="0" err="1"/>
              <a:t>Hypnotics</a:t>
            </a:r>
            <a:r>
              <a:rPr lang="nl-NL" sz="1800" b="0" dirty="0"/>
              <a:t> </a:t>
            </a:r>
            <a:r>
              <a:rPr lang="nl-NL" sz="1800" b="0" dirty="0" err="1"/>
              <a:t>and</a:t>
            </a:r>
            <a:r>
              <a:rPr lang="nl-NL" sz="1800" b="0" dirty="0"/>
              <a:t> </a:t>
            </a:r>
            <a:r>
              <a:rPr lang="nl-NL" sz="1800" b="0" dirty="0" err="1"/>
              <a:t>Sedatives</a:t>
            </a:r>
            <a:r>
              <a:rPr lang="nl-NL" sz="1800" b="0" dirty="0"/>
              <a:t>”[</a:t>
            </a:r>
            <a:r>
              <a:rPr lang="nl-NL" sz="1800" b="0" dirty="0" err="1"/>
              <a:t>Mesh</a:t>
            </a:r>
            <a:r>
              <a:rPr lang="nl-NL" sz="1800" b="0" dirty="0"/>
              <a:t>])</a:t>
            </a:r>
          </a:p>
          <a:p>
            <a:endParaRPr lang="nl-NL" sz="1800" dirty="0"/>
          </a:p>
          <a:p>
            <a:r>
              <a:rPr lang="nl-NL" sz="1800" dirty="0"/>
              <a:t>C: 	</a:t>
            </a:r>
            <a:r>
              <a:rPr lang="nl-NL" sz="1800" b="0" dirty="0"/>
              <a:t>-</a:t>
            </a:r>
          </a:p>
          <a:p>
            <a:endParaRPr lang="nl-NL" sz="1800" dirty="0"/>
          </a:p>
          <a:p>
            <a:r>
              <a:rPr lang="nl-NL" sz="1800" dirty="0"/>
              <a:t>O: 	</a:t>
            </a:r>
            <a:r>
              <a:rPr lang="nl-NL" sz="1800" b="0" dirty="0"/>
              <a:t>-</a:t>
            </a:r>
          </a:p>
          <a:p>
            <a:endParaRPr lang="nl-NL" dirty="0"/>
          </a:p>
        </p:txBody>
      </p:sp>
      <p:sp>
        <p:nvSpPr>
          <p:cNvPr id="4" name="Tijdelijke aanduiding voor dianummer 3">
            <a:extLst>
              <a:ext uri="{FF2B5EF4-FFF2-40B4-BE49-F238E27FC236}">
                <a16:creationId xmlns:a16="http://schemas.microsoft.com/office/drawing/2014/main" id="{0EF1F256-E6FE-F1DF-F3BE-E01379663712}"/>
              </a:ext>
            </a:extLst>
          </p:cNvPr>
          <p:cNvSpPr>
            <a:spLocks noGrp="1"/>
          </p:cNvSpPr>
          <p:nvPr>
            <p:ph type="sldNum" sz="quarter" idx="12"/>
          </p:nvPr>
        </p:nvSpPr>
        <p:spPr/>
        <p:txBody>
          <a:bodyPr/>
          <a:lstStyle/>
          <a:p>
            <a:fld id="{5A195573-6125-40C3-AA0C-3AC6CFB9F86B}" type="slidenum">
              <a:rPr lang="en-US" smtClean="0"/>
              <a:pPr/>
              <a:t>8</a:t>
            </a:fld>
            <a:endParaRPr lang="en-US" dirty="0"/>
          </a:p>
        </p:txBody>
      </p:sp>
    </p:spTree>
    <p:extLst>
      <p:ext uri="{BB962C8B-B14F-4D97-AF65-F5344CB8AC3E}">
        <p14:creationId xmlns:p14="http://schemas.microsoft.com/office/powerpoint/2010/main" val="1811685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425E5-3710-F119-ED88-168BEBF57FD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406FF37-468A-7B57-D8B4-B077EF12D0BE}"/>
              </a:ext>
            </a:extLst>
          </p:cNvPr>
          <p:cNvSpPr>
            <a:spLocks noGrp="1"/>
          </p:cNvSpPr>
          <p:nvPr>
            <p:ph type="title"/>
          </p:nvPr>
        </p:nvSpPr>
        <p:spPr/>
        <p:txBody>
          <a:bodyPr/>
          <a:lstStyle/>
          <a:p>
            <a:r>
              <a:rPr lang="nl-NL" dirty="0"/>
              <a:t>12 artikelen</a:t>
            </a:r>
          </a:p>
        </p:txBody>
      </p:sp>
      <p:sp>
        <p:nvSpPr>
          <p:cNvPr id="3" name="Tijdelijke aanduiding voor tekst 2">
            <a:extLst>
              <a:ext uri="{FF2B5EF4-FFF2-40B4-BE49-F238E27FC236}">
                <a16:creationId xmlns:a16="http://schemas.microsoft.com/office/drawing/2014/main" id="{EB36A93D-9155-0D3E-B6D7-4ABF79A885DD}"/>
              </a:ext>
            </a:extLst>
          </p:cNvPr>
          <p:cNvSpPr>
            <a:spLocks noGrp="1"/>
          </p:cNvSpPr>
          <p:nvPr>
            <p:ph type="body" sz="quarter" idx="11"/>
          </p:nvPr>
        </p:nvSpPr>
        <p:spPr/>
        <p:txBody>
          <a:bodyPr/>
          <a:lstStyle/>
          <a:p>
            <a:r>
              <a:rPr lang="nl-NL" b="0" dirty="0"/>
              <a:t>Exclusie: case </a:t>
            </a:r>
            <a:r>
              <a:rPr lang="nl-NL" b="0" dirty="0" err="1"/>
              <a:t>reports</a:t>
            </a:r>
            <a:r>
              <a:rPr lang="nl-NL" b="0" dirty="0"/>
              <a:t>, PSA / anesthesie indicatie, andere uitkomstmaten</a:t>
            </a:r>
          </a:p>
          <a:p>
            <a:endParaRPr lang="nl-NL" b="0" dirty="0"/>
          </a:p>
          <a:p>
            <a:r>
              <a:rPr lang="nl-NL" b="0" dirty="0">
                <a:sym typeface="Wingdings" panose="05000000000000000000" pitchFamily="2" charset="2"/>
              </a:rPr>
              <a:t> </a:t>
            </a:r>
            <a:endParaRPr lang="nl-NL" b="0" dirty="0"/>
          </a:p>
          <a:p>
            <a:endParaRPr lang="nl-NL" b="0" dirty="0"/>
          </a:p>
          <a:p>
            <a:r>
              <a:rPr lang="nl-NL" b="0" dirty="0"/>
              <a:t>3 aspecifieke reviews </a:t>
            </a:r>
          </a:p>
          <a:p>
            <a:endParaRPr lang="nl-NL" b="0" dirty="0"/>
          </a:p>
          <a:p>
            <a:endParaRPr lang="nl-NL" b="0" dirty="0"/>
          </a:p>
          <a:p>
            <a:endParaRPr lang="nl-NL" b="0" dirty="0"/>
          </a:p>
        </p:txBody>
      </p:sp>
      <p:sp>
        <p:nvSpPr>
          <p:cNvPr id="4" name="Tijdelijke aanduiding voor dianummer 3">
            <a:extLst>
              <a:ext uri="{FF2B5EF4-FFF2-40B4-BE49-F238E27FC236}">
                <a16:creationId xmlns:a16="http://schemas.microsoft.com/office/drawing/2014/main" id="{D6EE903A-85C4-06E1-72C2-0C1109A3E8A9}"/>
              </a:ext>
            </a:extLst>
          </p:cNvPr>
          <p:cNvSpPr>
            <a:spLocks noGrp="1"/>
          </p:cNvSpPr>
          <p:nvPr>
            <p:ph type="sldNum" sz="quarter" idx="12"/>
          </p:nvPr>
        </p:nvSpPr>
        <p:spPr/>
        <p:txBody>
          <a:bodyPr/>
          <a:lstStyle/>
          <a:p>
            <a:fld id="{5A195573-6125-40C3-AA0C-3AC6CFB9F86B}" type="slidenum">
              <a:rPr lang="en-US" smtClean="0"/>
              <a:pPr/>
              <a:t>9</a:t>
            </a:fld>
            <a:endParaRPr lang="en-US" dirty="0"/>
          </a:p>
        </p:txBody>
      </p:sp>
      <p:pic>
        <p:nvPicPr>
          <p:cNvPr id="1028" name="Picture 4" descr="Emoticon Sad Stock Illustrations – 57,153 Emoticon Sad Stock Illustrations,  Vectors &amp; Clipart - Dreamstime">
            <a:extLst>
              <a:ext uri="{FF2B5EF4-FFF2-40B4-BE49-F238E27FC236}">
                <a16:creationId xmlns:a16="http://schemas.microsoft.com/office/drawing/2014/main" id="{DD24191C-218D-9033-B5EB-938E9153C2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074" y="2821405"/>
            <a:ext cx="1215189" cy="1215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278687"/>
      </p:ext>
    </p:extLst>
  </p:cSld>
  <p:clrMapOvr>
    <a:masterClrMapping/>
  </p:clrMapOvr>
</p:sld>
</file>

<file path=ppt/theme/theme1.xml><?xml version="1.0" encoding="utf-8"?>
<a:theme xmlns:a="http://schemas.openxmlformats.org/drawingml/2006/main" name="WKZ PowerPoint NL">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UMC 2025">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WKZ_NL_Sjabloon.potx" id="{14E9416B-C8FE-415B-BCEC-CB2B924B7EC1}" vid="{2AA83582-A8E7-4699-A1DD-89FE23330DF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D49C1D-13BC-42A4-A049-DF59F14CFD82}">
  <we:reference id="wa200000729" version="3.9.283.0" store="en-US" storeType="OMEX"/>
  <we:alternateReferences>
    <we:reference id="wa200000729" version="3.9.283.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0A479E4A14C441A60BD48B66FE2D43" ma:contentTypeVersion="6" ma:contentTypeDescription="Een nieuw document maken." ma:contentTypeScope="" ma:versionID="fa13cb8f213016d9c4e8c0dd6252fc59">
  <xsd:schema xmlns:xsd="http://www.w3.org/2001/XMLSchema" xmlns:xs="http://www.w3.org/2001/XMLSchema" xmlns:p="http://schemas.microsoft.com/office/2006/metadata/properties" xmlns:ns2="f74d2d8a-6185-4c45-bf89-6548405645ca" xmlns:ns3="1cac7a26-3555-4d14-a631-389530f52705" targetNamespace="http://schemas.microsoft.com/office/2006/metadata/properties" ma:root="true" ma:fieldsID="ef8095185c7c4bc09bf0973aa836d04c" ns2:_="" ns3:_="">
    <xsd:import namespace="f74d2d8a-6185-4c45-bf89-6548405645ca"/>
    <xsd:import namespace="1cac7a26-3555-4d14-a631-389530f5270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4d2d8a-6185-4c45-bf89-6548405645ca"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ac7a26-3555-4d14-a631-389530f5270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f74d2d8a-6185-4c45-bf89-6548405645ca">JQ6NCDY3UZ2T-1322655866-21</_dlc_DocId>
    <_dlc_DocIdUrl xmlns="f74d2d8a-6185-4c45-bf89-6548405645ca">
      <Url>https://umcutrecht.sharepoint.com/sites/Huisstijl/_layouts/15/DocIdRedir.aspx?ID=JQ6NCDY3UZ2T-1322655866-21</Url>
      <Description>JQ6NCDY3UZ2T-1322655866-21</Description>
    </_dlc_DocIdUrl>
  </documentManagement>
</p:properties>
</file>

<file path=customXml/itemProps1.xml><?xml version="1.0" encoding="utf-8"?>
<ds:datastoreItem xmlns:ds="http://schemas.openxmlformats.org/officeDocument/2006/customXml" ds:itemID="{418C655D-830E-4573-86E3-FFF897BEA2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4d2d8a-6185-4c45-bf89-6548405645ca"/>
    <ds:schemaRef ds:uri="1cac7a26-3555-4d14-a631-389530f527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831140-A7BE-4D33-9366-8833F512F81D}">
  <ds:schemaRefs>
    <ds:schemaRef ds:uri="http://schemas.microsoft.com/sharepoint/events"/>
  </ds:schemaRefs>
</ds:datastoreItem>
</file>

<file path=customXml/itemProps3.xml><?xml version="1.0" encoding="utf-8"?>
<ds:datastoreItem xmlns:ds="http://schemas.openxmlformats.org/officeDocument/2006/customXml" ds:itemID="{AC522284-D17D-45A5-8EC1-1A4D014CC78C}">
  <ds:schemaRefs>
    <ds:schemaRef ds:uri="http://schemas.microsoft.com/sharepoint/v3/contenttype/forms"/>
  </ds:schemaRefs>
</ds:datastoreItem>
</file>

<file path=customXml/itemProps4.xml><?xml version="1.0" encoding="utf-8"?>
<ds:datastoreItem xmlns:ds="http://schemas.openxmlformats.org/officeDocument/2006/customXml" ds:itemID="{6E0F507A-E2BB-4A47-9539-F86002AA4BB8}">
  <ds:schemaRefs>
    <ds:schemaRef ds:uri="http://schemas.microsoft.com/office/2006/metadata/properties"/>
    <ds:schemaRef ds:uri="http://schemas.microsoft.com/office/infopath/2007/PartnerControls"/>
    <ds:schemaRef ds:uri="f74d2d8a-6185-4c45-bf89-6548405645ca"/>
  </ds:schemaRefs>
</ds:datastoreItem>
</file>

<file path=docProps/app.xml><?xml version="1.0" encoding="utf-8"?>
<Properties xmlns="http://schemas.openxmlformats.org/officeDocument/2006/extended-properties" xmlns:vt="http://schemas.openxmlformats.org/officeDocument/2006/docPropsVTypes">
  <Template>WKZ NL presentatie breedbeeld</Template>
  <TotalTime>584</TotalTime>
  <Words>2244</Words>
  <Application>Microsoft Office PowerPoint</Application>
  <PresentationFormat>Breedbeeld</PresentationFormat>
  <Paragraphs>292</Paragraphs>
  <Slides>18</Slides>
  <Notes>11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Aptos</vt:lpstr>
      <vt:lpstr>Arial</vt:lpstr>
      <vt:lpstr>Calibri</vt:lpstr>
      <vt:lpstr>Open Sans</vt:lpstr>
      <vt:lpstr>Wingdings</vt:lpstr>
      <vt:lpstr>WKZ PowerPoint NL</vt:lpstr>
      <vt:lpstr>Remimazolam (Byfavo™)</vt:lpstr>
      <vt:lpstr>Aanleiding</vt:lpstr>
      <vt:lpstr>Introductie</vt:lpstr>
      <vt:lpstr>PowerPoint-presentatie</vt:lpstr>
      <vt:lpstr>PowerPoint-presentatie</vt:lpstr>
      <vt:lpstr>Eigenschappen</vt:lpstr>
      <vt:lpstr>PICO</vt:lpstr>
      <vt:lpstr>Zoekstrategie</vt:lpstr>
      <vt:lpstr>12 artikelen</vt:lpstr>
      <vt:lpstr>Aangepaste PICO</vt:lpstr>
      <vt:lpstr>Aangepaste zoekstrategie</vt:lpstr>
      <vt:lpstr>89 artikelen</vt:lpstr>
      <vt:lpstr>Literatuurbespreking</vt:lpstr>
      <vt:lpstr>Literatuurbespreking</vt:lpstr>
      <vt:lpstr>Conclusie</vt:lpstr>
      <vt:lpstr>Discussie</vt:lpstr>
      <vt:lpstr>Bronnen</vt:lpstr>
      <vt:lpstr>Bronnen</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Laan, K.D. van der (Kimberly)</dc:creator>
  <cp:lastModifiedBy>Wilde, J. de (Joke)</cp:lastModifiedBy>
  <cp:revision>73</cp:revision>
  <dcterms:created xsi:type="dcterms:W3CDTF">2026-06-02T06:57:28Z</dcterms:created>
  <dcterms:modified xsi:type="dcterms:W3CDTF">2026-07-01T06:12:04Z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0x0101008D0A479E4A14C441A60BD48B66FE2D43</vt:lpwstr>
  </property>
  <property fmtid="{D5CDD505-2E9C-101B-9397-08002B2CF9AE}" pid="3" name="_dlc_DocIdItemGuid">
    <vt:lpwstr>b1190247-80ff-47e0-bd44-f36f73d3d91a</vt:lpwstr>
  </property>
</Properties>
</file>