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4" r:id="rId6"/>
    <p:sldMasterId id="2147483706" r:id="rId7"/>
  </p:sldMasterIdLst>
  <p:sldIdLst>
    <p:sldId id="257" r:id="rId8"/>
    <p:sldId id="265" r:id="rId9"/>
    <p:sldId id="266" r:id="rId10"/>
    <p:sldId id="267" r:id="rId11"/>
    <p:sldId id="268" r:id="rId12"/>
    <p:sldId id="262" r:id="rId13"/>
    <p:sldId id="270" r:id="rId14"/>
    <p:sldId id="271" r:id="rId15"/>
    <p:sldId id="272" r:id="rId16"/>
    <p:sldId id="273" r:id="rId17"/>
    <p:sldId id="274" r:id="rId18"/>
    <p:sldId id="263" r:id="rId19"/>
    <p:sldId id="264" r:id="rId20"/>
    <p:sldId id="269" r:id="rId21"/>
    <p:sldId id="275" r:id="rId22"/>
    <p:sldId id="276" r:id="rId23"/>
    <p:sldId id="277" r:id="rId24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4C9"/>
    <a:srgbClr val="B7B145"/>
    <a:srgbClr val="79B829"/>
    <a:srgbClr val="D0103A"/>
    <a:srgbClr val="1961AB"/>
    <a:srgbClr val="B7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A2119-4D03-4341-80D9-5AA83B690B55}" type="doc">
      <dgm:prSet loTypeId="urn:microsoft.com/office/officeart/2018/2/layout/IconVerticalSolidList" loCatId="icon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67AC849-B31D-4CE7-A49A-599D61C2452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Inclusiecriteria</a:t>
          </a:r>
          <a:endParaRPr lang="en-US"/>
        </a:p>
      </dgm:t>
    </dgm:pt>
    <dgm:pt modelId="{3A4033AC-099B-44D0-8F8E-93E116064885}" type="parTrans" cxnId="{E2068159-2C8B-4240-8860-1019190DA72E}">
      <dgm:prSet/>
      <dgm:spPr/>
      <dgm:t>
        <a:bodyPr/>
        <a:lstStyle/>
        <a:p>
          <a:endParaRPr lang="en-US"/>
        </a:p>
      </dgm:t>
    </dgm:pt>
    <dgm:pt modelId="{39985BC7-F3C0-4A91-A4E0-431BF1391E59}" type="sibTrans" cxnId="{E2068159-2C8B-4240-8860-1019190DA72E}">
      <dgm:prSet/>
      <dgm:spPr/>
      <dgm:t>
        <a:bodyPr/>
        <a:lstStyle/>
        <a:p>
          <a:endParaRPr lang="en-US"/>
        </a:p>
      </dgm:t>
    </dgm:pt>
    <dgm:pt modelId="{7774DBF5-451F-46FE-9D1C-7BE6EEA1806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≥16 jaar </a:t>
          </a:r>
          <a:endParaRPr lang="en-US"/>
        </a:p>
      </dgm:t>
    </dgm:pt>
    <dgm:pt modelId="{6954DF72-AA45-4155-B078-462B78ED778B}" type="parTrans" cxnId="{02C96A0A-E68E-435E-908F-563F5819E154}">
      <dgm:prSet/>
      <dgm:spPr/>
      <dgm:t>
        <a:bodyPr/>
        <a:lstStyle/>
        <a:p>
          <a:endParaRPr lang="en-US"/>
        </a:p>
      </dgm:t>
    </dgm:pt>
    <dgm:pt modelId="{12DC2E6D-F248-4439-81F2-8366BFC66ABC}" type="sibTrans" cxnId="{02C96A0A-E68E-435E-908F-563F5819E154}">
      <dgm:prSet/>
      <dgm:spPr/>
      <dgm:t>
        <a:bodyPr/>
        <a:lstStyle/>
        <a:p>
          <a:endParaRPr lang="en-US"/>
        </a:p>
      </dgm:t>
    </dgm:pt>
    <dgm:pt modelId="{5FF24CD1-853D-44BA-8D44-12641DECD85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Mechanisch beademd wegens acute respiratoire insufficiëntie </a:t>
          </a:r>
          <a:endParaRPr lang="en-US"/>
        </a:p>
      </dgm:t>
    </dgm:pt>
    <dgm:pt modelId="{1BE18E3A-A4B6-4E2F-BEB7-347539A79167}" type="parTrans" cxnId="{D20E5BB7-910B-4505-9D34-8DB2E046A63C}">
      <dgm:prSet/>
      <dgm:spPr/>
      <dgm:t>
        <a:bodyPr/>
        <a:lstStyle/>
        <a:p>
          <a:endParaRPr lang="en-US"/>
        </a:p>
      </dgm:t>
    </dgm:pt>
    <dgm:pt modelId="{1A37CB7A-72E1-48D4-9A1A-F811EC8C5116}" type="sibTrans" cxnId="{D20E5BB7-910B-4505-9D34-8DB2E046A63C}">
      <dgm:prSet/>
      <dgm:spPr/>
      <dgm:t>
        <a:bodyPr/>
        <a:lstStyle/>
        <a:p>
          <a:endParaRPr lang="en-US"/>
        </a:p>
      </dgm:t>
    </dgm:pt>
    <dgm:pt modelId="{601E8D76-54DA-404E-929D-9BFC25987C3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Moeilijk op te hoesten secreet (volgens behandelend arts) </a:t>
          </a:r>
          <a:endParaRPr lang="en-US" dirty="0"/>
        </a:p>
      </dgm:t>
    </dgm:pt>
    <dgm:pt modelId="{8F5B7CE9-0EA7-419E-A57D-63144D7F1EF2}" type="parTrans" cxnId="{075B8A94-03DE-4E12-836E-FB33E6BA5465}">
      <dgm:prSet/>
      <dgm:spPr/>
      <dgm:t>
        <a:bodyPr/>
        <a:lstStyle/>
        <a:p>
          <a:endParaRPr lang="en-US"/>
        </a:p>
      </dgm:t>
    </dgm:pt>
    <dgm:pt modelId="{49F38D14-DC16-4AC0-AB29-9B22DA7AA08B}" type="sibTrans" cxnId="{075B8A94-03DE-4E12-836E-FB33E6BA5465}">
      <dgm:prSet/>
      <dgm:spPr/>
      <dgm:t>
        <a:bodyPr/>
        <a:lstStyle/>
        <a:p>
          <a:endParaRPr lang="en-US"/>
        </a:p>
      </dgm:t>
    </dgm:pt>
    <dgm:pt modelId="{2C95A092-B203-4912-942B-CF0DF686C68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Randomisatie (1:1:1:1)</a:t>
          </a:r>
          <a:br>
            <a:rPr lang="nl-NL"/>
          </a:br>
          <a:r>
            <a:rPr lang="nl-NL"/>
            <a:t>Vier behandelgroepen:</a:t>
          </a:r>
          <a:endParaRPr lang="en-US"/>
        </a:p>
      </dgm:t>
    </dgm:pt>
    <dgm:pt modelId="{87C89FC0-74D9-48D3-B5E8-A16B0E24C0E7}" type="parTrans" cxnId="{165D6AC3-9EB5-4898-829D-374C11D32300}">
      <dgm:prSet/>
      <dgm:spPr/>
      <dgm:t>
        <a:bodyPr/>
        <a:lstStyle/>
        <a:p>
          <a:endParaRPr lang="en-US"/>
        </a:p>
      </dgm:t>
    </dgm:pt>
    <dgm:pt modelId="{4A6F2405-1FD2-4DD8-A2EC-4E78223F3E43}" type="sibTrans" cxnId="{165D6AC3-9EB5-4898-829D-374C11D32300}">
      <dgm:prSet/>
      <dgm:spPr/>
      <dgm:t>
        <a:bodyPr/>
        <a:lstStyle/>
        <a:p>
          <a:endParaRPr lang="en-US"/>
        </a:p>
      </dgm:t>
    </dgm:pt>
    <dgm:pt modelId="{9D1651C2-2F73-46AD-BD20-2661A02DCA4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 err="1"/>
            <a:t>Carbocisteïne</a:t>
          </a:r>
          <a:r>
            <a:rPr lang="nl-NL" dirty="0"/>
            <a:t> 	</a:t>
          </a:r>
          <a:endParaRPr lang="en-US" dirty="0"/>
        </a:p>
      </dgm:t>
    </dgm:pt>
    <dgm:pt modelId="{D386E873-3E14-4F0B-801A-410D77359767}" type="parTrans" cxnId="{342E383F-19C9-4EF4-AA1F-DC7A33254B47}">
      <dgm:prSet/>
      <dgm:spPr/>
      <dgm:t>
        <a:bodyPr/>
        <a:lstStyle/>
        <a:p>
          <a:endParaRPr lang="en-US"/>
        </a:p>
      </dgm:t>
    </dgm:pt>
    <dgm:pt modelId="{EC68BF3E-590A-43ED-A787-CC0F3F92D3C2}" type="sibTrans" cxnId="{342E383F-19C9-4EF4-AA1F-DC7A33254B47}">
      <dgm:prSet/>
      <dgm:spPr/>
      <dgm:t>
        <a:bodyPr/>
        <a:lstStyle/>
        <a:p>
          <a:endParaRPr lang="en-US"/>
        </a:p>
      </dgm:t>
    </dgm:pt>
    <dgm:pt modelId="{B6B35827-1BD1-46AC-9FBC-5FAD8D2FA5A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Hypertoon zout (6–7%) </a:t>
          </a:r>
          <a:endParaRPr lang="en-US"/>
        </a:p>
      </dgm:t>
    </dgm:pt>
    <dgm:pt modelId="{5126955F-055B-475C-BEEA-78B5C82702EA}" type="parTrans" cxnId="{77AB3EA7-08B5-453E-B59F-1B8EF8937B8D}">
      <dgm:prSet/>
      <dgm:spPr/>
      <dgm:t>
        <a:bodyPr/>
        <a:lstStyle/>
        <a:p>
          <a:endParaRPr lang="en-US"/>
        </a:p>
      </dgm:t>
    </dgm:pt>
    <dgm:pt modelId="{F3AA2FE7-9A38-4C7A-9F56-4E296376D245}" type="sibTrans" cxnId="{77AB3EA7-08B5-453E-B59F-1B8EF8937B8D}">
      <dgm:prSet/>
      <dgm:spPr/>
      <dgm:t>
        <a:bodyPr/>
        <a:lstStyle/>
        <a:p>
          <a:endParaRPr lang="en-US"/>
        </a:p>
      </dgm:t>
    </dgm:pt>
    <dgm:pt modelId="{460265AD-C2C3-4ADF-BD49-4E71C553C07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Carbocisteïne + hypertoon zout </a:t>
          </a:r>
          <a:endParaRPr lang="en-US"/>
        </a:p>
      </dgm:t>
    </dgm:pt>
    <dgm:pt modelId="{997402B0-1F43-404C-AFEF-1BF2AEF5809A}" type="parTrans" cxnId="{C897C317-AC1E-4F26-A084-1012BE7FC854}">
      <dgm:prSet/>
      <dgm:spPr/>
      <dgm:t>
        <a:bodyPr/>
        <a:lstStyle/>
        <a:p>
          <a:endParaRPr lang="en-US"/>
        </a:p>
      </dgm:t>
    </dgm:pt>
    <dgm:pt modelId="{154DA9BF-4B09-4706-813E-2CAB2D68FFC6}" type="sibTrans" cxnId="{C897C317-AC1E-4F26-A084-1012BE7FC854}">
      <dgm:prSet/>
      <dgm:spPr/>
      <dgm:t>
        <a:bodyPr/>
        <a:lstStyle/>
        <a:p>
          <a:endParaRPr lang="en-US"/>
        </a:p>
      </dgm:t>
    </dgm:pt>
    <dgm:pt modelId="{B068B827-0F4D-49A0-91CE-9820A9CA007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 err="1"/>
            <a:t>Usual</a:t>
          </a:r>
          <a:r>
            <a:rPr lang="nl-NL" dirty="0"/>
            <a:t> care (controlegroep) </a:t>
          </a:r>
          <a:endParaRPr lang="en-US" dirty="0"/>
        </a:p>
      </dgm:t>
    </dgm:pt>
    <dgm:pt modelId="{543B138C-DFA4-4D67-9F1B-06C4B0FA681F}" type="parTrans" cxnId="{40724C20-7766-45E5-889C-362371C9CCD0}">
      <dgm:prSet/>
      <dgm:spPr/>
      <dgm:t>
        <a:bodyPr/>
        <a:lstStyle/>
        <a:p>
          <a:endParaRPr lang="en-US"/>
        </a:p>
      </dgm:t>
    </dgm:pt>
    <dgm:pt modelId="{A924C835-7B28-4764-80D8-B333B9E20A9B}" type="sibTrans" cxnId="{40724C20-7766-45E5-889C-362371C9CCD0}">
      <dgm:prSet/>
      <dgm:spPr/>
      <dgm:t>
        <a:bodyPr/>
        <a:lstStyle/>
        <a:p>
          <a:endParaRPr lang="en-US"/>
        </a:p>
      </dgm:t>
    </dgm:pt>
    <dgm:pt modelId="{85237BAA-48A1-4E8B-A719-0520713D5B7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Behandeling</a:t>
          </a:r>
          <a:endParaRPr lang="en-US"/>
        </a:p>
      </dgm:t>
    </dgm:pt>
    <dgm:pt modelId="{F0E78913-AADD-4AB6-871F-39F30C9F2B1A}" type="parTrans" cxnId="{A63DB69E-5D94-4D09-9009-FC0CCD782C6E}">
      <dgm:prSet/>
      <dgm:spPr/>
      <dgm:t>
        <a:bodyPr/>
        <a:lstStyle/>
        <a:p>
          <a:endParaRPr lang="en-US"/>
        </a:p>
      </dgm:t>
    </dgm:pt>
    <dgm:pt modelId="{C85E10FB-F08C-4BAE-B1AB-5F9DABEB3EC0}" type="sibTrans" cxnId="{A63DB69E-5D94-4D09-9009-FC0CCD782C6E}">
      <dgm:prSet/>
      <dgm:spPr/>
      <dgm:t>
        <a:bodyPr/>
        <a:lstStyle/>
        <a:p>
          <a:endParaRPr lang="en-US"/>
        </a:p>
      </dgm:t>
    </dgm:pt>
    <dgm:pt modelId="{49320899-57F9-4D47-9634-9A5748A5FC5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Maximaal </a:t>
          </a:r>
          <a:r>
            <a:rPr lang="nl-NL" b="1"/>
            <a:t>28 dagen</a:t>
          </a:r>
          <a:r>
            <a:rPr lang="nl-NL"/>
            <a:t> of tot stoppen van de beademing</a:t>
          </a:r>
          <a:endParaRPr lang="en-US"/>
        </a:p>
      </dgm:t>
    </dgm:pt>
    <dgm:pt modelId="{7B393965-562A-4C97-ABF8-233FE226DC0A}" type="parTrans" cxnId="{C498911B-1879-48E6-8530-EC9C4237F5D2}">
      <dgm:prSet/>
      <dgm:spPr/>
      <dgm:t>
        <a:bodyPr/>
        <a:lstStyle/>
        <a:p>
          <a:endParaRPr lang="en-US"/>
        </a:p>
      </dgm:t>
    </dgm:pt>
    <dgm:pt modelId="{8E029D9B-11A8-472A-A43E-FCE1C26F6FD9}" type="sibTrans" cxnId="{C498911B-1879-48E6-8530-EC9C4237F5D2}">
      <dgm:prSet/>
      <dgm:spPr/>
      <dgm:t>
        <a:bodyPr/>
        <a:lstStyle/>
        <a:p>
          <a:endParaRPr lang="en-US"/>
        </a:p>
      </dgm:t>
    </dgm:pt>
    <dgm:pt modelId="{0F6AE5BF-E02E-48B2-A004-A41DDAE8FDC7}" type="pres">
      <dgm:prSet presAssocID="{AD6A2119-4D03-4341-80D9-5AA83B690B55}" presName="root" presStyleCnt="0">
        <dgm:presLayoutVars>
          <dgm:dir/>
          <dgm:resizeHandles val="exact"/>
        </dgm:presLayoutVars>
      </dgm:prSet>
      <dgm:spPr/>
    </dgm:pt>
    <dgm:pt modelId="{A4A76EE3-6ECA-4B89-A987-30CF3B5C0318}" type="pres">
      <dgm:prSet presAssocID="{367AC849-B31D-4CE7-A49A-599D61C24522}" presName="compNode" presStyleCnt="0"/>
      <dgm:spPr/>
    </dgm:pt>
    <dgm:pt modelId="{F5F82CBA-5B64-4AA8-A07B-DC6BA581E66F}" type="pres">
      <dgm:prSet presAssocID="{367AC849-B31D-4CE7-A49A-599D61C24522}" presName="bgRect" presStyleLbl="bgShp" presStyleIdx="0" presStyleCnt="3"/>
      <dgm:spPr/>
    </dgm:pt>
    <dgm:pt modelId="{C393CCED-28FB-4ECB-8BCA-19B623FED3CA}" type="pres">
      <dgm:prSet presAssocID="{367AC849-B31D-4CE7-A49A-599D61C24522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op"/>
        </a:ext>
      </dgm:extLst>
    </dgm:pt>
    <dgm:pt modelId="{1E4157E5-6BDB-46D4-9446-1DECFCDBFAF7}" type="pres">
      <dgm:prSet presAssocID="{367AC849-B31D-4CE7-A49A-599D61C24522}" presName="spaceRect" presStyleCnt="0"/>
      <dgm:spPr/>
    </dgm:pt>
    <dgm:pt modelId="{699BD9F7-6607-48C4-BF4D-CCA7E8363043}" type="pres">
      <dgm:prSet presAssocID="{367AC849-B31D-4CE7-A49A-599D61C24522}" presName="parTx" presStyleLbl="revTx" presStyleIdx="0" presStyleCnt="6">
        <dgm:presLayoutVars>
          <dgm:chMax val="0"/>
          <dgm:chPref val="0"/>
        </dgm:presLayoutVars>
      </dgm:prSet>
      <dgm:spPr/>
    </dgm:pt>
    <dgm:pt modelId="{72F11525-DAE0-4FA5-A841-5F4006A43E3C}" type="pres">
      <dgm:prSet presAssocID="{367AC849-B31D-4CE7-A49A-599D61C24522}" presName="desTx" presStyleLbl="revTx" presStyleIdx="1" presStyleCnt="6">
        <dgm:presLayoutVars/>
      </dgm:prSet>
      <dgm:spPr/>
    </dgm:pt>
    <dgm:pt modelId="{B5B076B7-7CA4-482F-99B6-7E1766DCAEFC}" type="pres">
      <dgm:prSet presAssocID="{39985BC7-F3C0-4A91-A4E0-431BF1391E59}" presName="sibTrans" presStyleCnt="0"/>
      <dgm:spPr/>
    </dgm:pt>
    <dgm:pt modelId="{3252A23B-E146-4F1A-A717-8BFED32C36E6}" type="pres">
      <dgm:prSet presAssocID="{2C95A092-B203-4912-942B-CF0DF686C681}" presName="compNode" presStyleCnt="0"/>
      <dgm:spPr/>
    </dgm:pt>
    <dgm:pt modelId="{8867C743-5618-4585-938B-29D2BC2DCD04}" type="pres">
      <dgm:prSet presAssocID="{2C95A092-B203-4912-942B-CF0DF686C681}" presName="bgRect" presStyleLbl="bgShp" presStyleIdx="1" presStyleCnt="3"/>
      <dgm:spPr/>
    </dgm:pt>
    <dgm:pt modelId="{394A8DD7-AD55-42A3-99FD-1ECAB8790BBF}" type="pres">
      <dgm:prSet presAssocID="{2C95A092-B203-4912-942B-CF0DF686C681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f"/>
        </a:ext>
      </dgm:extLst>
    </dgm:pt>
    <dgm:pt modelId="{64AE01B4-DA25-465E-820F-3C1B6ADE4481}" type="pres">
      <dgm:prSet presAssocID="{2C95A092-B203-4912-942B-CF0DF686C681}" presName="spaceRect" presStyleCnt="0"/>
      <dgm:spPr/>
    </dgm:pt>
    <dgm:pt modelId="{4764B536-34AB-4369-9449-667EC16B7C06}" type="pres">
      <dgm:prSet presAssocID="{2C95A092-B203-4912-942B-CF0DF686C681}" presName="parTx" presStyleLbl="revTx" presStyleIdx="2" presStyleCnt="6">
        <dgm:presLayoutVars>
          <dgm:chMax val="0"/>
          <dgm:chPref val="0"/>
        </dgm:presLayoutVars>
      </dgm:prSet>
      <dgm:spPr/>
    </dgm:pt>
    <dgm:pt modelId="{85FC816E-A20A-4C53-A2A0-D5B7F8B55BC2}" type="pres">
      <dgm:prSet presAssocID="{2C95A092-B203-4912-942B-CF0DF686C681}" presName="desTx" presStyleLbl="revTx" presStyleIdx="3" presStyleCnt="6">
        <dgm:presLayoutVars/>
      </dgm:prSet>
      <dgm:spPr/>
    </dgm:pt>
    <dgm:pt modelId="{D95A39A8-BE11-4661-8BB0-D4CC2C4DCAAF}" type="pres">
      <dgm:prSet presAssocID="{4A6F2405-1FD2-4DD8-A2EC-4E78223F3E43}" presName="sibTrans" presStyleCnt="0"/>
      <dgm:spPr/>
    </dgm:pt>
    <dgm:pt modelId="{1D2BFAD6-CF2A-4B97-AE74-9DC3E33FB7B0}" type="pres">
      <dgm:prSet presAssocID="{85237BAA-48A1-4E8B-A719-0520713D5B79}" presName="compNode" presStyleCnt="0"/>
      <dgm:spPr/>
    </dgm:pt>
    <dgm:pt modelId="{38503E82-48B6-4FA1-A2E6-A1927815AB4F}" type="pres">
      <dgm:prSet presAssocID="{85237BAA-48A1-4E8B-A719-0520713D5B79}" presName="bgRect" presStyleLbl="bgShp" presStyleIdx="2" presStyleCnt="3"/>
      <dgm:spPr/>
    </dgm:pt>
    <dgm:pt modelId="{1A9E0CB0-9575-474A-A84D-27FBDF422FAC}" type="pres">
      <dgm:prSet presAssocID="{85237BAA-48A1-4E8B-A719-0520713D5B79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10FA5FEA-414B-4549-A77F-2E25F1F8EC0F}" type="pres">
      <dgm:prSet presAssocID="{85237BAA-48A1-4E8B-A719-0520713D5B79}" presName="spaceRect" presStyleCnt="0"/>
      <dgm:spPr/>
    </dgm:pt>
    <dgm:pt modelId="{46F7679C-71EA-4488-A4BB-E886AB575C8E}" type="pres">
      <dgm:prSet presAssocID="{85237BAA-48A1-4E8B-A719-0520713D5B79}" presName="parTx" presStyleLbl="revTx" presStyleIdx="4" presStyleCnt="6">
        <dgm:presLayoutVars>
          <dgm:chMax val="0"/>
          <dgm:chPref val="0"/>
        </dgm:presLayoutVars>
      </dgm:prSet>
      <dgm:spPr/>
    </dgm:pt>
    <dgm:pt modelId="{4BDF06CA-B25D-4F8A-B674-A99D5F0D30BE}" type="pres">
      <dgm:prSet presAssocID="{85237BAA-48A1-4E8B-A719-0520713D5B79}" presName="desTx" presStyleLbl="revTx" presStyleIdx="5" presStyleCnt="6">
        <dgm:presLayoutVars/>
      </dgm:prSet>
      <dgm:spPr/>
    </dgm:pt>
  </dgm:ptLst>
  <dgm:cxnLst>
    <dgm:cxn modelId="{7C453900-341F-4D11-9390-B241EDFD6E9A}" type="presOf" srcId="{49320899-57F9-4D47-9634-9A5748A5FC5C}" destId="{4BDF06CA-B25D-4F8A-B674-A99D5F0D30BE}" srcOrd="0" destOrd="0" presId="urn:microsoft.com/office/officeart/2018/2/layout/IconVerticalSolidList"/>
    <dgm:cxn modelId="{02C96A0A-E68E-435E-908F-563F5819E154}" srcId="{367AC849-B31D-4CE7-A49A-599D61C24522}" destId="{7774DBF5-451F-46FE-9D1C-7BE6EEA1806D}" srcOrd="0" destOrd="0" parTransId="{6954DF72-AA45-4155-B078-462B78ED778B}" sibTransId="{12DC2E6D-F248-4439-81F2-8366BFC66ABC}"/>
    <dgm:cxn modelId="{44945C10-7EAA-45A6-A16C-EEEC27A4FD84}" type="presOf" srcId="{367AC849-B31D-4CE7-A49A-599D61C24522}" destId="{699BD9F7-6607-48C4-BF4D-CCA7E8363043}" srcOrd="0" destOrd="0" presId="urn:microsoft.com/office/officeart/2018/2/layout/IconVerticalSolidList"/>
    <dgm:cxn modelId="{F21FF312-2F29-405D-8047-BF8C94C3F67C}" type="presOf" srcId="{2C95A092-B203-4912-942B-CF0DF686C681}" destId="{4764B536-34AB-4369-9449-667EC16B7C06}" srcOrd="0" destOrd="0" presId="urn:microsoft.com/office/officeart/2018/2/layout/IconVerticalSolidList"/>
    <dgm:cxn modelId="{C897C317-AC1E-4F26-A084-1012BE7FC854}" srcId="{2C95A092-B203-4912-942B-CF0DF686C681}" destId="{460265AD-C2C3-4ADF-BD49-4E71C553C07D}" srcOrd="2" destOrd="0" parTransId="{997402B0-1F43-404C-AFEF-1BF2AEF5809A}" sibTransId="{154DA9BF-4B09-4706-813E-2CAB2D68FFC6}"/>
    <dgm:cxn modelId="{C498911B-1879-48E6-8530-EC9C4237F5D2}" srcId="{85237BAA-48A1-4E8B-A719-0520713D5B79}" destId="{49320899-57F9-4D47-9634-9A5748A5FC5C}" srcOrd="0" destOrd="0" parTransId="{7B393965-562A-4C97-ABF8-233FE226DC0A}" sibTransId="{8E029D9B-11A8-472A-A43E-FCE1C26F6FD9}"/>
    <dgm:cxn modelId="{40724C20-7766-45E5-889C-362371C9CCD0}" srcId="{2C95A092-B203-4912-942B-CF0DF686C681}" destId="{B068B827-0F4D-49A0-91CE-9820A9CA0070}" srcOrd="3" destOrd="0" parTransId="{543B138C-DFA4-4D67-9F1B-06C4B0FA681F}" sibTransId="{A924C835-7B28-4764-80D8-B333B9E20A9B}"/>
    <dgm:cxn modelId="{CC68193E-A21E-4E05-B833-918575CD82E5}" type="presOf" srcId="{5FF24CD1-853D-44BA-8D44-12641DECD856}" destId="{72F11525-DAE0-4FA5-A841-5F4006A43E3C}" srcOrd="0" destOrd="1" presId="urn:microsoft.com/office/officeart/2018/2/layout/IconVerticalSolidList"/>
    <dgm:cxn modelId="{342E383F-19C9-4EF4-AA1F-DC7A33254B47}" srcId="{2C95A092-B203-4912-942B-CF0DF686C681}" destId="{9D1651C2-2F73-46AD-BD20-2661A02DCA43}" srcOrd="0" destOrd="0" parTransId="{D386E873-3E14-4F0B-801A-410D77359767}" sibTransId="{EC68BF3E-590A-43ED-A787-CC0F3F92D3C2}"/>
    <dgm:cxn modelId="{2B5FA240-87DD-499D-9550-9D3D36EFF4E9}" type="presOf" srcId="{B6B35827-1BD1-46AC-9FBC-5FAD8D2FA5A5}" destId="{85FC816E-A20A-4C53-A2A0-D5B7F8B55BC2}" srcOrd="0" destOrd="1" presId="urn:microsoft.com/office/officeart/2018/2/layout/IconVerticalSolidList"/>
    <dgm:cxn modelId="{0F86AC4A-7C4E-4138-9F4F-6A6162C78672}" type="presOf" srcId="{9D1651C2-2F73-46AD-BD20-2661A02DCA43}" destId="{85FC816E-A20A-4C53-A2A0-D5B7F8B55BC2}" srcOrd="0" destOrd="0" presId="urn:microsoft.com/office/officeart/2018/2/layout/IconVerticalSolidList"/>
    <dgm:cxn modelId="{A687986B-2CD4-4611-B70F-3AF0163BFA01}" type="presOf" srcId="{85237BAA-48A1-4E8B-A719-0520713D5B79}" destId="{46F7679C-71EA-4488-A4BB-E886AB575C8E}" srcOrd="0" destOrd="0" presId="urn:microsoft.com/office/officeart/2018/2/layout/IconVerticalSolidList"/>
    <dgm:cxn modelId="{E2068159-2C8B-4240-8860-1019190DA72E}" srcId="{AD6A2119-4D03-4341-80D9-5AA83B690B55}" destId="{367AC849-B31D-4CE7-A49A-599D61C24522}" srcOrd="0" destOrd="0" parTransId="{3A4033AC-099B-44D0-8F8E-93E116064885}" sibTransId="{39985BC7-F3C0-4A91-A4E0-431BF1391E59}"/>
    <dgm:cxn modelId="{17E1397B-4571-439E-9C4D-E51E3D99047B}" type="presOf" srcId="{B068B827-0F4D-49A0-91CE-9820A9CA0070}" destId="{85FC816E-A20A-4C53-A2A0-D5B7F8B55BC2}" srcOrd="0" destOrd="3" presId="urn:microsoft.com/office/officeart/2018/2/layout/IconVerticalSolidList"/>
    <dgm:cxn modelId="{DC712080-2BD0-4202-A3A0-962136A858E2}" type="presOf" srcId="{460265AD-C2C3-4ADF-BD49-4E71C553C07D}" destId="{85FC816E-A20A-4C53-A2A0-D5B7F8B55BC2}" srcOrd="0" destOrd="2" presId="urn:microsoft.com/office/officeart/2018/2/layout/IconVerticalSolidList"/>
    <dgm:cxn modelId="{075B8A94-03DE-4E12-836E-FB33E6BA5465}" srcId="{367AC849-B31D-4CE7-A49A-599D61C24522}" destId="{601E8D76-54DA-404E-929D-9BFC25987C33}" srcOrd="2" destOrd="0" parTransId="{8F5B7CE9-0EA7-419E-A57D-63144D7F1EF2}" sibTransId="{49F38D14-DC16-4AC0-AB29-9B22DA7AA08B}"/>
    <dgm:cxn modelId="{F7D0899A-6A26-4C1B-BB07-C5B3B800DFC4}" type="presOf" srcId="{7774DBF5-451F-46FE-9D1C-7BE6EEA1806D}" destId="{72F11525-DAE0-4FA5-A841-5F4006A43E3C}" srcOrd="0" destOrd="0" presId="urn:microsoft.com/office/officeart/2018/2/layout/IconVerticalSolidList"/>
    <dgm:cxn modelId="{A63DB69E-5D94-4D09-9009-FC0CCD782C6E}" srcId="{AD6A2119-4D03-4341-80D9-5AA83B690B55}" destId="{85237BAA-48A1-4E8B-A719-0520713D5B79}" srcOrd="2" destOrd="0" parTransId="{F0E78913-AADD-4AB6-871F-39F30C9F2B1A}" sibTransId="{C85E10FB-F08C-4BAE-B1AB-5F9DABEB3EC0}"/>
    <dgm:cxn modelId="{77AB3EA7-08B5-453E-B59F-1B8EF8937B8D}" srcId="{2C95A092-B203-4912-942B-CF0DF686C681}" destId="{B6B35827-1BD1-46AC-9FBC-5FAD8D2FA5A5}" srcOrd="1" destOrd="0" parTransId="{5126955F-055B-475C-BEEA-78B5C82702EA}" sibTransId="{F3AA2FE7-9A38-4C7A-9F56-4E296376D245}"/>
    <dgm:cxn modelId="{D20E5BB7-910B-4505-9D34-8DB2E046A63C}" srcId="{367AC849-B31D-4CE7-A49A-599D61C24522}" destId="{5FF24CD1-853D-44BA-8D44-12641DECD856}" srcOrd="1" destOrd="0" parTransId="{1BE18E3A-A4B6-4E2F-BEB7-347539A79167}" sibTransId="{1A37CB7A-72E1-48D4-9A1A-F811EC8C5116}"/>
    <dgm:cxn modelId="{A2B90DC2-2F74-47EA-921C-7148D0C6F7C1}" type="presOf" srcId="{601E8D76-54DA-404E-929D-9BFC25987C33}" destId="{72F11525-DAE0-4FA5-A841-5F4006A43E3C}" srcOrd="0" destOrd="2" presId="urn:microsoft.com/office/officeart/2018/2/layout/IconVerticalSolidList"/>
    <dgm:cxn modelId="{165D6AC3-9EB5-4898-829D-374C11D32300}" srcId="{AD6A2119-4D03-4341-80D9-5AA83B690B55}" destId="{2C95A092-B203-4912-942B-CF0DF686C681}" srcOrd="1" destOrd="0" parTransId="{87C89FC0-74D9-48D3-B5E8-A16B0E24C0E7}" sibTransId="{4A6F2405-1FD2-4DD8-A2EC-4E78223F3E43}"/>
    <dgm:cxn modelId="{E2855FE5-D6C1-4E67-9BE4-1C982642D269}" type="presOf" srcId="{AD6A2119-4D03-4341-80D9-5AA83B690B55}" destId="{0F6AE5BF-E02E-48B2-A004-A41DDAE8FDC7}" srcOrd="0" destOrd="0" presId="urn:microsoft.com/office/officeart/2018/2/layout/IconVerticalSolidList"/>
    <dgm:cxn modelId="{02D05B6B-E529-4674-AEE3-A1C9E83ED217}" type="presParOf" srcId="{0F6AE5BF-E02E-48B2-A004-A41DDAE8FDC7}" destId="{A4A76EE3-6ECA-4B89-A987-30CF3B5C0318}" srcOrd="0" destOrd="0" presId="urn:microsoft.com/office/officeart/2018/2/layout/IconVerticalSolidList"/>
    <dgm:cxn modelId="{95C3365C-6773-42A9-BDCA-E83A966BCEDD}" type="presParOf" srcId="{A4A76EE3-6ECA-4B89-A987-30CF3B5C0318}" destId="{F5F82CBA-5B64-4AA8-A07B-DC6BA581E66F}" srcOrd="0" destOrd="0" presId="urn:microsoft.com/office/officeart/2018/2/layout/IconVerticalSolidList"/>
    <dgm:cxn modelId="{DCDB259B-F165-4339-9B50-05DBFC3F82A4}" type="presParOf" srcId="{A4A76EE3-6ECA-4B89-A987-30CF3B5C0318}" destId="{C393CCED-28FB-4ECB-8BCA-19B623FED3CA}" srcOrd="1" destOrd="0" presId="urn:microsoft.com/office/officeart/2018/2/layout/IconVerticalSolidList"/>
    <dgm:cxn modelId="{61945BBE-C46A-4E78-95E1-D5FBACF74710}" type="presParOf" srcId="{A4A76EE3-6ECA-4B89-A987-30CF3B5C0318}" destId="{1E4157E5-6BDB-46D4-9446-1DECFCDBFAF7}" srcOrd="2" destOrd="0" presId="urn:microsoft.com/office/officeart/2018/2/layout/IconVerticalSolidList"/>
    <dgm:cxn modelId="{122E3BF0-C2DB-40F8-84FD-BA8000299466}" type="presParOf" srcId="{A4A76EE3-6ECA-4B89-A987-30CF3B5C0318}" destId="{699BD9F7-6607-48C4-BF4D-CCA7E8363043}" srcOrd="3" destOrd="0" presId="urn:microsoft.com/office/officeart/2018/2/layout/IconVerticalSolidList"/>
    <dgm:cxn modelId="{04C03582-298C-4C14-B53B-90F449CBA03F}" type="presParOf" srcId="{A4A76EE3-6ECA-4B89-A987-30CF3B5C0318}" destId="{72F11525-DAE0-4FA5-A841-5F4006A43E3C}" srcOrd="4" destOrd="0" presId="urn:microsoft.com/office/officeart/2018/2/layout/IconVerticalSolidList"/>
    <dgm:cxn modelId="{673117FB-D715-46EB-9DD5-780E4715BB45}" type="presParOf" srcId="{0F6AE5BF-E02E-48B2-A004-A41DDAE8FDC7}" destId="{B5B076B7-7CA4-482F-99B6-7E1766DCAEFC}" srcOrd="1" destOrd="0" presId="urn:microsoft.com/office/officeart/2018/2/layout/IconVerticalSolidList"/>
    <dgm:cxn modelId="{A4A9B977-093F-465E-8D68-1AC2A90CE8DF}" type="presParOf" srcId="{0F6AE5BF-E02E-48B2-A004-A41DDAE8FDC7}" destId="{3252A23B-E146-4F1A-A717-8BFED32C36E6}" srcOrd="2" destOrd="0" presId="urn:microsoft.com/office/officeart/2018/2/layout/IconVerticalSolidList"/>
    <dgm:cxn modelId="{DA6DEDCE-7024-4C19-AAA6-1641FDE985FD}" type="presParOf" srcId="{3252A23B-E146-4F1A-A717-8BFED32C36E6}" destId="{8867C743-5618-4585-938B-29D2BC2DCD04}" srcOrd="0" destOrd="0" presId="urn:microsoft.com/office/officeart/2018/2/layout/IconVerticalSolidList"/>
    <dgm:cxn modelId="{647A0F42-3090-4D5F-B4BB-591DB01621E4}" type="presParOf" srcId="{3252A23B-E146-4F1A-A717-8BFED32C36E6}" destId="{394A8DD7-AD55-42A3-99FD-1ECAB8790BBF}" srcOrd="1" destOrd="0" presId="urn:microsoft.com/office/officeart/2018/2/layout/IconVerticalSolidList"/>
    <dgm:cxn modelId="{CB40839A-C862-4F6A-8941-A4B051301371}" type="presParOf" srcId="{3252A23B-E146-4F1A-A717-8BFED32C36E6}" destId="{64AE01B4-DA25-465E-820F-3C1B6ADE4481}" srcOrd="2" destOrd="0" presId="urn:microsoft.com/office/officeart/2018/2/layout/IconVerticalSolidList"/>
    <dgm:cxn modelId="{76BEE891-6A71-41A2-8E8C-92C66E86A75A}" type="presParOf" srcId="{3252A23B-E146-4F1A-A717-8BFED32C36E6}" destId="{4764B536-34AB-4369-9449-667EC16B7C06}" srcOrd="3" destOrd="0" presId="urn:microsoft.com/office/officeart/2018/2/layout/IconVerticalSolidList"/>
    <dgm:cxn modelId="{0D3F9CC4-3113-4EFE-A9BA-1BE7C8592147}" type="presParOf" srcId="{3252A23B-E146-4F1A-A717-8BFED32C36E6}" destId="{85FC816E-A20A-4C53-A2A0-D5B7F8B55BC2}" srcOrd="4" destOrd="0" presId="urn:microsoft.com/office/officeart/2018/2/layout/IconVerticalSolidList"/>
    <dgm:cxn modelId="{9E982CCA-39A1-4A17-B446-F8AC9CDA77E5}" type="presParOf" srcId="{0F6AE5BF-E02E-48B2-A004-A41DDAE8FDC7}" destId="{D95A39A8-BE11-4661-8BB0-D4CC2C4DCAAF}" srcOrd="3" destOrd="0" presId="urn:microsoft.com/office/officeart/2018/2/layout/IconVerticalSolidList"/>
    <dgm:cxn modelId="{868CC493-DD94-47AD-8295-550CBB155B74}" type="presParOf" srcId="{0F6AE5BF-E02E-48B2-A004-A41DDAE8FDC7}" destId="{1D2BFAD6-CF2A-4B97-AE74-9DC3E33FB7B0}" srcOrd="4" destOrd="0" presId="urn:microsoft.com/office/officeart/2018/2/layout/IconVerticalSolidList"/>
    <dgm:cxn modelId="{116DB382-239F-4462-8C88-0EAA3A3DF1A8}" type="presParOf" srcId="{1D2BFAD6-CF2A-4B97-AE74-9DC3E33FB7B0}" destId="{38503E82-48B6-4FA1-A2E6-A1927815AB4F}" srcOrd="0" destOrd="0" presId="urn:microsoft.com/office/officeart/2018/2/layout/IconVerticalSolidList"/>
    <dgm:cxn modelId="{3BCD5A38-39E9-4489-B2E9-381FE6A9BAD2}" type="presParOf" srcId="{1D2BFAD6-CF2A-4B97-AE74-9DC3E33FB7B0}" destId="{1A9E0CB0-9575-474A-A84D-27FBDF422FAC}" srcOrd="1" destOrd="0" presId="urn:microsoft.com/office/officeart/2018/2/layout/IconVerticalSolidList"/>
    <dgm:cxn modelId="{F81BDC95-F130-4825-BB39-4297E96495B5}" type="presParOf" srcId="{1D2BFAD6-CF2A-4B97-AE74-9DC3E33FB7B0}" destId="{10FA5FEA-414B-4549-A77F-2E25F1F8EC0F}" srcOrd="2" destOrd="0" presId="urn:microsoft.com/office/officeart/2018/2/layout/IconVerticalSolidList"/>
    <dgm:cxn modelId="{1AFFBC0E-6006-4B5C-BC5D-ADE728B76F7E}" type="presParOf" srcId="{1D2BFAD6-CF2A-4B97-AE74-9DC3E33FB7B0}" destId="{46F7679C-71EA-4488-A4BB-E886AB575C8E}" srcOrd="3" destOrd="0" presId="urn:microsoft.com/office/officeart/2018/2/layout/IconVerticalSolidList"/>
    <dgm:cxn modelId="{79A76670-6CBA-4606-8668-8A7A6D72A875}" type="presParOf" srcId="{1D2BFAD6-CF2A-4B97-AE74-9DC3E33FB7B0}" destId="{4BDF06CA-B25D-4F8A-B674-A99D5F0D30B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82CBA-5B64-4AA8-A07B-DC6BA581E66F}">
      <dsp:nvSpPr>
        <dsp:cNvPr id="0" name=""/>
        <dsp:cNvSpPr/>
      </dsp:nvSpPr>
      <dsp:spPr>
        <a:xfrm>
          <a:off x="0" y="2128"/>
          <a:ext cx="7543260" cy="995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93CCED-28FB-4ECB-8BCA-19B623FED3CA}">
      <dsp:nvSpPr>
        <dsp:cNvPr id="0" name=""/>
        <dsp:cNvSpPr/>
      </dsp:nvSpPr>
      <dsp:spPr>
        <a:xfrm>
          <a:off x="301164" y="226135"/>
          <a:ext cx="547571" cy="54757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BD9F7-6607-48C4-BF4D-CCA7E8363043}">
      <dsp:nvSpPr>
        <dsp:cNvPr id="0" name=""/>
        <dsp:cNvSpPr/>
      </dsp:nvSpPr>
      <dsp:spPr>
        <a:xfrm>
          <a:off x="1149900" y="2128"/>
          <a:ext cx="3394467" cy="99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66" tIns="105366" rIns="105366" bIns="1053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/>
            <a:t>Inclusiecriteria</a:t>
          </a:r>
          <a:endParaRPr lang="en-US" sz="2500" kern="1200"/>
        </a:p>
      </dsp:txBody>
      <dsp:txXfrm>
        <a:off x="1149900" y="2128"/>
        <a:ext cx="3394467" cy="995584"/>
      </dsp:txXfrm>
    </dsp:sp>
    <dsp:sp modelId="{72F11525-DAE0-4FA5-A841-5F4006A43E3C}">
      <dsp:nvSpPr>
        <dsp:cNvPr id="0" name=""/>
        <dsp:cNvSpPr/>
      </dsp:nvSpPr>
      <dsp:spPr>
        <a:xfrm>
          <a:off x="4544367" y="2128"/>
          <a:ext cx="2997768" cy="99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66" tIns="105366" rIns="105366" bIns="1053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≥16 jaar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Mechanisch beademd wegens acute respiratoire insufficiëntie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Moeilijk op te hoesten secreet (volgens behandelend arts) </a:t>
          </a:r>
          <a:endParaRPr lang="en-US" sz="1100" kern="1200" dirty="0"/>
        </a:p>
      </dsp:txBody>
      <dsp:txXfrm>
        <a:off x="4544367" y="2128"/>
        <a:ext cx="2997768" cy="995584"/>
      </dsp:txXfrm>
    </dsp:sp>
    <dsp:sp modelId="{8867C743-5618-4585-938B-29D2BC2DCD04}">
      <dsp:nvSpPr>
        <dsp:cNvPr id="0" name=""/>
        <dsp:cNvSpPr/>
      </dsp:nvSpPr>
      <dsp:spPr>
        <a:xfrm>
          <a:off x="0" y="1246610"/>
          <a:ext cx="7543260" cy="995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94A8DD7-AD55-42A3-99FD-1ECAB8790BBF}">
      <dsp:nvSpPr>
        <dsp:cNvPr id="0" name=""/>
        <dsp:cNvSpPr/>
      </dsp:nvSpPr>
      <dsp:spPr>
        <a:xfrm>
          <a:off x="301164" y="1470616"/>
          <a:ext cx="547571" cy="54757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64B536-34AB-4369-9449-667EC16B7C06}">
      <dsp:nvSpPr>
        <dsp:cNvPr id="0" name=""/>
        <dsp:cNvSpPr/>
      </dsp:nvSpPr>
      <dsp:spPr>
        <a:xfrm>
          <a:off x="1149900" y="1246610"/>
          <a:ext cx="3394467" cy="99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66" tIns="105366" rIns="105366" bIns="1053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/>
            <a:t>Randomisatie (1:1:1:1)</a:t>
          </a:r>
          <a:br>
            <a:rPr lang="nl-NL" sz="2500" kern="1200"/>
          </a:br>
          <a:r>
            <a:rPr lang="nl-NL" sz="2500" kern="1200"/>
            <a:t>Vier behandelgroepen:</a:t>
          </a:r>
          <a:endParaRPr lang="en-US" sz="2500" kern="1200"/>
        </a:p>
      </dsp:txBody>
      <dsp:txXfrm>
        <a:off x="1149900" y="1246610"/>
        <a:ext cx="3394467" cy="995584"/>
      </dsp:txXfrm>
    </dsp:sp>
    <dsp:sp modelId="{85FC816E-A20A-4C53-A2A0-D5B7F8B55BC2}">
      <dsp:nvSpPr>
        <dsp:cNvPr id="0" name=""/>
        <dsp:cNvSpPr/>
      </dsp:nvSpPr>
      <dsp:spPr>
        <a:xfrm>
          <a:off x="4544367" y="1246610"/>
          <a:ext cx="2997768" cy="99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66" tIns="105366" rIns="105366" bIns="1053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/>
            <a:t>Carbocisteïne</a:t>
          </a:r>
          <a:r>
            <a:rPr lang="nl-NL" sz="1100" kern="1200" dirty="0"/>
            <a:t> 	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Hypertoon zout (6–7%)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Carbocisteïne + hypertoon zout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/>
            <a:t>Usual</a:t>
          </a:r>
          <a:r>
            <a:rPr lang="nl-NL" sz="1100" kern="1200" dirty="0"/>
            <a:t> care (controlegroep) </a:t>
          </a:r>
          <a:endParaRPr lang="en-US" sz="1100" kern="1200" dirty="0"/>
        </a:p>
      </dsp:txBody>
      <dsp:txXfrm>
        <a:off x="4544367" y="1246610"/>
        <a:ext cx="2997768" cy="995584"/>
      </dsp:txXfrm>
    </dsp:sp>
    <dsp:sp modelId="{38503E82-48B6-4FA1-A2E6-A1927815AB4F}">
      <dsp:nvSpPr>
        <dsp:cNvPr id="0" name=""/>
        <dsp:cNvSpPr/>
      </dsp:nvSpPr>
      <dsp:spPr>
        <a:xfrm>
          <a:off x="0" y="2491091"/>
          <a:ext cx="7543260" cy="995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9E0CB0-9575-474A-A84D-27FBDF422FAC}">
      <dsp:nvSpPr>
        <dsp:cNvPr id="0" name=""/>
        <dsp:cNvSpPr/>
      </dsp:nvSpPr>
      <dsp:spPr>
        <a:xfrm>
          <a:off x="301164" y="2715097"/>
          <a:ext cx="547571" cy="54757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7679C-71EA-4488-A4BB-E886AB575C8E}">
      <dsp:nvSpPr>
        <dsp:cNvPr id="0" name=""/>
        <dsp:cNvSpPr/>
      </dsp:nvSpPr>
      <dsp:spPr>
        <a:xfrm>
          <a:off x="1149900" y="2491091"/>
          <a:ext cx="3394467" cy="99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66" tIns="105366" rIns="105366" bIns="1053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/>
            <a:t>Behandeling</a:t>
          </a:r>
          <a:endParaRPr lang="en-US" sz="2500" kern="1200"/>
        </a:p>
      </dsp:txBody>
      <dsp:txXfrm>
        <a:off x="1149900" y="2491091"/>
        <a:ext cx="3394467" cy="995584"/>
      </dsp:txXfrm>
    </dsp:sp>
    <dsp:sp modelId="{4BDF06CA-B25D-4F8A-B674-A99D5F0D30BE}">
      <dsp:nvSpPr>
        <dsp:cNvPr id="0" name=""/>
        <dsp:cNvSpPr/>
      </dsp:nvSpPr>
      <dsp:spPr>
        <a:xfrm>
          <a:off x="4544367" y="2491091"/>
          <a:ext cx="2997768" cy="99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66" tIns="105366" rIns="105366" bIns="1053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Maximaal </a:t>
          </a:r>
          <a:r>
            <a:rPr lang="nl-NL" sz="1100" b="1" kern="1200"/>
            <a:t>28 dagen</a:t>
          </a:r>
          <a:r>
            <a:rPr lang="nl-NL" sz="1100" kern="1200"/>
            <a:t> of tot stoppen van de beademing</a:t>
          </a:r>
          <a:endParaRPr lang="en-US" sz="1100" kern="1200"/>
        </a:p>
      </dsp:txBody>
      <dsp:txXfrm>
        <a:off x="4544367" y="2491091"/>
        <a:ext cx="2997768" cy="995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18545" y="1637845"/>
            <a:ext cx="7402748" cy="782344"/>
          </a:xfrm>
          <a:prstGeom prst="rect">
            <a:avLst/>
          </a:prstGeom>
        </p:spPr>
        <p:txBody>
          <a:bodyPr/>
          <a:lstStyle>
            <a:lvl1pPr algn="l" defTabSz="88900"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718544" y="2420189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Klik om de titelstijl van het model te bewerken</a:t>
            </a:r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84240D0F-2951-0D06-5E84-4DDE0F296E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" y="46815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0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4819BD36-F766-D6C7-1AC9-848051E975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3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A08D9C29-D145-2066-EDAE-38FEF6AE83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32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DA48957A-4EB8-F247-C7BA-D917FFE0364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73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06202A17-420B-D521-702E-22C046D7565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80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402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690394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A1A2AFC2-8CC2-AD60-1C40-B6A63FA332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51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ED7A8272-A0F1-92C1-169F-35FC8FDD5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21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C6090D93-03C1-4B69-DD07-8FDFACB81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39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2ED1D1D5-755F-7BA5-5402-E04204FFC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505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874A7D97-CB9B-915B-C277-2D473F90EDF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70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CC77A073-0112-AF2C-809A-6C5B6C1AC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25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168DC10D-2D53-96F3-EA6A-E3088DF5EC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479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2197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690394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8CE14A65-078B-9A04-3DA4-532489D169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1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A41C746C-E4B9-F26B-9C70-A3D0FA2E68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6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5AEBCBF2-D0C7-3AE3-8653-354E199646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3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C9C0B45C-BF79-F0D5-099A-3B4C3A8B3D4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65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0394220B-F2AB-897D-FEA7-122DA314E92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25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825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690394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76B5FFD0-BB47-EFED-7770-03DAEED12E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44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E7515F01-C54E-2D8A-056D-DB2DBE1D2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9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 descr="corporate achtergrond 16-9.png">
            <a:extLst>
              <a:ext uri="{FF2B5EF4-FFF2-40B4-BE49-F238E27FC236}">
                <a16:creationId xmlns:a16="http://schemas.microsoft.com/office/drawing/2014/main" id="{1ADE2EA3-1FD9-E467-3D72-B81DF1AEE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2" descr="corporate 3 achtergrond 16-9.png">
            <a:extLst>
              <a:ext uri="{FF2B5EF4-FFF2-40B4-BE49-F238E27FC236}">
                <a16:creationId xmlns:a16="http://schemas.microsoft.com/office/drawing/2014/main" id="{AB8834E2-FA71-08EF-96E9-AF2A8A7401C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03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04" r:id="rId13"/>
    <p:sldLayoutId id="214748402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2" descr="onderzoek 3 achtergrond 16-9.png">
            <a:extLst>
              <a:ext uri="{FF2B5EF4-FFF2-40B4-BE49-F238E27FC236}">
                <a16:creationId xmlns:a16="http://schemas.microsoft.com/office/drawing/2014/main" id="{AED3333B-8FF5-451C-E301-8EE3725768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06" r:id="rId6"/>
    <p:sldLayoutId id="2147484039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50386039-AFFA-34B7-E999-4A8D0093B2E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77863" y="1398588"/>
            <a:ext cx="7402512" cy="117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en-US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Journal club </a:t>
            </a:r>
          </a:p>
        </p:txBody>
      </p:sp>
      <p:sp>
        <p:nvSpPr>
          <p:cNvPr id="52227" name="Subtitel 2">
            <a:extLst>
              <a:ext uri="{FF2B5EF4-FFF2-40B4-BE49-F238E27FC236}">
                <a16:creationId xmlns:a16="http://schemas.microsoft.com/office/drawing/2014/main" id="{E1540AB4-B68F-A4F8-DB22-936213DC3CA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77863" y="2647950"/>
            <a:ext cx="7402512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dirty="0" err="1"/>
              <a:t>Carbocisteine</a:t>
            </a:r>
            <a:r>
              <a:rPr lang="nl-NL" dirty="0"/>
              <a:t> or Hypertonic Saline </a:t>
            </a:r>
            <a:r>
              <a:rPr lang="nl-NL" dirty="0" err="1"/>
              <a:t>for</a:t>
            </a:r>
            <a:r>
              <a:rPr lang="nl-NL" dirty="0"/>
              <a:t> Acute </a:t>
            </a:r>
            <a:r>
              <a:rPr lang="nl-NL" dirty="0" err="1"/>
              <a:t>Respiratory</a:t>
            </a:r>
            <a:r>
              <a:rPr lang="nl-NL" dirty="0"/>
              <a:t> Failure</a:t>
            </a:r>
            <a:endParaRPr lang="nl-NL" altLang="en-US" dirty="0"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eaLnBrk="1" hangingPunct="1"/>
            <a:r>
              <a:rPr lang="nl-NL" altLang="en-US" dirty="0"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Nike Beckeringh</a:t>
            </a:r>
          </a:p>
          <a:p>
            <a:pPr eaLnBrk="1" hangingPunct="1"/>
            <a:r>
              <a:rPr lang="nl-NL" altLang="en-US" dirty="0"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6-7-2026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46AD4-5DCA-66AB-777E-BEB3DD2C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 - 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0B4D89-1231-A48A-F592-53FDD9AAE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Berekende sample </a:t>
            </a:r>
            <a:r>
              <a:rPr lang="nl-NL" dirty="0" err="1"/>
              <a:t>size</a:t>
            </a:r>
            <a:r>
              <a:rPr lang="nl-NL" dirty="0"/>
              <a:t> 1856: 464 per groep, voor p 0.05, voor 1 dag reductie in beademingsduur, rekening houdend met gem beademingsduur 7d. </a:t>
            </a:r>
          </a:p>
          <a:p>
            <a:r>
              <a:rPr lang="nl-NL" dirty="0"/>
              <a:t>5% </a:t>
            </a:r>
            <a:r>
              <a:rPr lang="nl-NL" dirty="0" err="1"/>
              <a:t>loss</a:t>
            </a:r>
            <a:r>
              <a:rPr lang="nl-NL" dirty="0"/>
              <a:t> Fu </a:t>
            </a:r>
            <a:r>
              <a:rPr lang="nl-NL" dirty="0">
                <a:sym typeface="Wingdings" panose="05000000000000000000" pitchFamily="2" charset="2"/>
              </a:rPr>
              <a:t> 1956: 489 per groep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>
                <a:sym typeface="Wingdings" panose="05000000000000000000" pitchFamily="2" charset="2"/>
              </a:rPr>
              <a:t>Intention-to-treat</a:t>
            </a:r>
            <a:r>
              <a:rPr lang="nl-NL" dirty="0">
                <a:sym typeface="Wingdings" panose="05000000000000000000" pitchFamily="2" charset="2"/>
              </a:rPr>
              <a:t> analyse</a:t>
            </a:r>
          </a:p>
          <a:p>
            <a:r>
              <a:rPr lang="nl-NL" dirty="0">
                <a:sym typeface="Wingdings" panose="05000000000000000000" pitchFamily="2" charset="2"/>
              </a:rPr>
              <a:t>Interactie analyse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5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89EA7-3F16-CD3E-B4B5-9EC54E8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 - 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7B378E-F4DE-9489-BCDA-1DDF99A47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Cox </a:t>
            </a:r>
            <a:r>
              <a:rPr lang="nl-NL" dirty="0" err="1"/>
              <a:t>proportional</a:t>
            </a:r>
            <a:r>
              <a:rPr lang="nl-NL" dirty="0"/>
              <a:t> hazard model</a:t>
            </a:r>
          </a:p>
          <a:p>
            <a:r>
              <a:rPr lang="nl-NL" dirty="0"/>
              <a:t>Gecorrigeerd voor:</a:t>
            </a:r>
          </a:p>
          <a:p>
            <a:pPr lvl="1"/>
            <a:r>
              <a:rPr lang="nl-NL" dirty="0"/>
              <a:t>Leeftijd</a:t>
            </a:r>
          </a:p>
          <a:p>
            <a:pPr lvl="1"/>
            <a:r>
              <a:rPr lang="nl-NL" dirty="0"/>
              <a:t>Ernst van de ziekte (APACHE)</a:t>
            </a:r>
          </a:p>
          <a:p>
            <a:pPr lvl="1"/>
            <a:r>
              <a:rPr lang="nl-NL" dirty="0"/>
              <a:t>Centrum</a:t>
            </a:r>
          </a:p>
          <a:p>
            <a:pPr lvl="1"/>
            <a:endParaRPr lang="nl-NL" dirty="0"/>
          </a:p>
          <a:p>
            <a:r>
              <a:rPr lang="nl-NL" dirty="0"/>
              <a:t>Uitkomst = HR, 1=geen verschil, &gt;1 eerder van beademing, &lt;1 later van beademing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335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20D156-EE2D-AF7D-BEEA-E839FD76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</p:spPr>
        <p:txBody>
          <a:bodyPr/>
          <a:lstStyle/>
          <a:p>
            <a:r>
              <a:rPr lang="en-US" dirty="0" err="1"/>
              <a:t>Uitkomsten</a:t>
            </a:r>
            <a:r>
              <a:rPr lang="en-US" dirty="0"/>
              <a:t> - </a:t>
            </a:r>
            <a:r>
              <a:rPr lang="en-US" dirty="0" err="1"/>
              <a:t>primaire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5AF319-84C0-3C37-4C3F-94A718CA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AA62CC-ECB7-2BD6-92F6-8E2AF377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87" y="931787"/>
            <a:ext cx="6459878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5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ED0622-56AF-27E8-AF16-A1BD7696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</p:spPr>
        <p:txBody>
          <a:bodyPr/>
          <a:lstStyle/>
          <a:p>
            <a:r>
              <a:rPr lang="en-US" dirty="0" err="1"/>
              <a:t>Uitkomsten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6D09A6-84AF-F123-90AC-FDBBB3A93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AutoShape 2" descr="Gegenereerde afbeelding: Resultaten klinische studie: mechanische ventilatie">
            <a:extLst>
              <a:ext uri="{FF2B5EF4-FFF2-40B4-BE49-F238E27FC236}">
                <a16:creationId xmlns:a16="http://schemas.microsoft.com/office/drawing/2014/main" id="{B99C556B-806C-C6AB-20C2-FF4275D9B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FDD922-8404-EE3D-BCA7-BE4E0841C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98" y="1051902"/>
            <a:ext cx="6801804" cy="3860483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1B750D00-7016-7B7D-C797-CAA201BF76A7}"/>
              </a:ext>
            </a:extLst>
          </p:cNvPr>
          <p:cNvSpPr/>
          <p:nvPr/>
        </p:nvSpPr>
        <p:spPr>
          <a:xfrm>
            <a:off x="2560320" y="4226560"/>
            <a:ext cx="1280160" cy="34544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1DC7818-6E7A-020A-FDC1-FC471E5F70AF}"/>
              </a:ext>
            </a:extLst>
          </p:cNvPr>
          <p:cNvSpPr/>
          <p:nvPr/>
        </p:nvSpPr>
        <p:spPr>
          <a:xfrm>
            <a:off x="2560320" y="3373120"/>
            <a:ext cx="1280160" cy="34544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1D8B7C6-DFC8-2C13-6163-484123340E32}"/>
              </a:ext>
            </a:extLst>
          </p:cNvPr>
          <p:cNvSpPr/>
          <p:nvPr/>
        </p:nvSpPr>
        <p:spPr>
          <a:xfrm>
            <a:off x="5323840" y="3373120"/>
            <a:ext cx="1280160" cy="34544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3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43A9247-0124-74CC-2502-060A2DDF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 - </a:t>
            </a:r>
            <a:r>
              <a:rPr lang="nl-NL" dirty="0" err="1"/>
              <a:t>safety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DBD7300-370E-91F7-06A3-57D97DDB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Carbocisteïne</a:t>
            </a:r>
            <a:r>
              <a:rPr lang="nl-NL" dirty="0"/>
              <a:t> groep: meer gastro-intestinale bloedingen: 1,4% vs. 0,2%, RR 6,51 (95% BI 1,47–28,76), p = 0,01</a:t>
            </a:r>
          </a:p>
          <a:p>
            <a:endParaRPr lang="nl-NL" dirty="0"/>
          </a:p>
          <a:p>
            <a:r>
              <a:rPr lang="nl-NL" dirty="0"/>
              <a:t>HTS groep: </a:t>
            </a:r>
          </a:p>
          <a:p>
            <a:pPr lvl="1"/>
            <a:r>
              <a:rPr lang="nl-NL" dirty="0"/>
              <a:t>meer bronchoconstrictie: 2,4% vs. 0,4%, RR 5,73, p = 0,001</a:t>
            </a:r>
          </a:p>
          <a:p>
            <a:pPr lvl="1"/>
            <a:r>
              <a:rPr lang="nl-NL" dirty="0"/>
              <a:t>Meer hypoxemie tijdens verneveling: 4,1% vs. 0,3%, RR 13,29, p &lt; 0,001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98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E6631-5B14-746C-9B10-B5FBAB6B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78A1E4-6BD6-65B6-2DBE-A4E170B4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Beide behandelingen geven geen verbetering in klinische uitkomstmaten</a:t>
            </a:r>
          </a:p>
          <a:p>
            <a:endParaRPr lang="nl-NL" dirty="0"/>
          </a:p>
          <a:p>
            <a:r>
              <a:rPr lang="nl-NL" dirty="0"/>
              <a:t>Wel meer bijwerkingen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routinematig gebruik van </a:t>
            </a:r>
            <a:r>
              <a:rPr lang="nl-NL" dirty="0" err="1">
                <a:sym typeface="Wingdings" panose="05000000000000000000" pitchFamily="2" charset="2"/>
              </a:rPr>
              <a:t>carbocisteïne</a:t>
            </a:r>
            <a:r>
              <a:rPr lang="nl-NL" dirty="0">
                <a:sym typeface="Wingdings" panose="05000000000000000000" pitchFamily="2" charset="2"/>
              </a:rPr>
              <a:t> en HTS afgeraden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39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79F680-DAD2-A390-749E-200762FD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Discussiepunten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9580AD-E292-C465-E150-D0E7ECBD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 label</a:t>
            </a:r>
          </a:p>
          <a:p>
            <a:r>
              <a:rPr lang="nl-NL" dirty="0"/>
              <a:t>Beoordeling of iemand moeilijk te mobiliseren sputum heeft = subjectief</a:t>
            </a:r>
          </a:p>
          <a:p>
            <a:r>
              <a:rPr lang="nl-NL" dirty="0"/>
              <a:t>Voor interactie niet </a:t>
            </a:r>
            <a:r>
              <a:rPr lang="nl-NL" dirty="0" err="1"/>
              <a:t>gepowerd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82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7A968C7-89E9-F05F-9A21-59BE9A08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Kunnen we hier wat mee?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0DCF01-CD33-7F87-67B7-36FFD5940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routinematig vernevelen bij </a:t>
            </a:r>
            <a:r>
              <a:rPr lang="nl-NL" dirty="0" err="1"/>
              <a:t>geintubeerde</a:t>
            </a:r>
            <a:r>
              <a:rPr lang="nl-NL"/>
              <a:t> kinderen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87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F3EA68-479A-C379-852F-D3D7C9CE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068FE2-B434-FAF6-42D7-F827D3B4D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6" y="2118396"/>
            <a:ext cx="7543260" cy="3488805"/>
          </a:xfrm>
        </p:spPr>
        <p:txBody>
          <a:bodyPr/>
          <a:lstStyle/>
          <a:p>
            <a:r>
              <a:rPr lang="nl-NL" dirty="0"/>
              <a:t>MARCH trial (</a:t>
            </a:r>
            <a:r>
              <a:rPr lang="nl-NL" dirty="0" err="1"/>
              <a:t>mucoactives</a:t>
            </a:r>
            <a:r>
              <a:rPr lang="nl-NL" dirty="0"/>
              <a:t> in acute </a:t>
            </a:r>
            <a:r>
              <a:rPr lang="nl-NL" dirty="0" err="1"/>
              <a:t>respiratory</a:t>
            </a:r>
            <a:r>
              <a:rPr lang="nl-NL" dirty="0"/>
              <a:t> failure…)</a:t>
            </a:r>
          </a:p>
          <a:p>
            <a:r>
              <a:rPr lang="nl-NL" dirty="0"/>
              <a:t>Grote meta-analyse 2020, 13 RCT, ~2000pt: geen voordeel</a:t>
            </a:r>
          </a:p>
          <a:p>
            <a:r>
              <a:rPr lang="nl-NL" dirty="0"/>
              <a:t>Data over </a:t>
            </a:r>
            <a:r>
              <a:rPr lang="nl-NL" dirty="0" err="1"/>
              <a:t>NaCl</a:t>
            </a:r>
            <a:r>
              <a:rPr lang="nl-NL" dirty="0"/>
              <a:t> inconsistent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0CD8CF5-CB16-6854-AB7F-7211F2FC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" y="-242110"/>
            <a:ext cx="5605786" cy="20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0B69AE-7F06-9C62-6089-D03F8047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Onderzoeksvraag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570BBE-51C9-B971-9D36-4E1F7CE3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 dirty="0" err="1"/>
              <a:t>carbocisteine</a:t>
            </a:r>
            <a:r>
              <a:rPr lang="en-US" dirty="0"/>
              <a:t> of HTS of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combinatie</a:t>
            </a:r>
            <a:r>
              <a:rPr lang="en-US" dirty="0"/>
              <a:t> </a:t>
            </a:r>
            <a:r>
              <a:rPr lang="en-US" dirty="0" err="1"/>
              <a:t>hiervan</a:t>
            </a:r>
            <a:r>
              <a:rPr lang="en-US" dirty="0"/>
              <a:t> de </a:t>
            </a:r>
            <a:r>
              <a:rPr lang="en-US" dirty="0" err="1"/>
              <a:t>beadmingsduur</a:t>
            </a:r>
            <a:r>
              <a:rPr lang="en-US" dirty="0"/>
              <a:t> </a:t>
            </a:r>
            <a:r>
              <a:rPr lang="en-US" dirty="0" err="1"/>
              <a:t>verkorten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invasieve</a:t>
            </a:r>
            <a:r>
              <a:rPr lang="en-US" dirty="0"/>
              <a:t> </a:t>
            </a:r>
            <a:r>
              <a:rPr lang="en-US" dirty="0" err="1"/>
              <a:t>beademing</a:t>
            </a:r>
            <a:r>
              <a:rPr lang="en-US" dirty="0"/>
              <a:t> met acute </a:t>
            </a:r>
            <a:r>
              <a:rPr lang="en-US" dirty="0" err="1"/>
              <a:t>respiratoire</a:t>
            </a:r>
            <a:r>
              <a:rPr lang="en-US" dirty="0"/>
              <a:t> </a:t>
            </a:r>
            <a:r>
              <a:rPr lang="en-US" dirty="0" err="1"/>
              <a:t>insufficientie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6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E40A4B-1DD7-FF4A-4FBE-5088620D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</p:spPr>
        <p:txBody>
          <a:bodyPr/>
          <a:lstStyle/>
          <a:p>
            <a:r>
              <a:rPr lang="en-US" dirty="0"/>
              <a:t>Methode </a:t>
            </a:r>
            <a:r>
              <a:rPr lang="nl-NL" dirty="0"/>
              <a:t>– studie opzet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100742-414D-C1DB-2CE4-1A46E184A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</p:spPr>
        <p:txBody>
          <a:bodyPr/>
          <a:lstStyle/>
          <a:p>
            <a:r>
              <a:rPr lang="en-US" dirty="0"/>
              <a:t>Open label randomized trial, </a:t>
            </a:r>
            <a:r>
              <a:rPr lang="en-US" dirty="0" err="1"/>
              <a:t>fase</a:t>
            </a:r>
            <a:r>
              <a:rPr lang="en-US" dirty="0"/>
              <a:t> 3 </a:t>
            </a:r>
          </a:p>
          <a:p>
            <a:r>
              <a:rPr lang="en-US" dirty="0"/>
              <a:t>2x2 </a:t>
            </a:r>
            <a:r>
              <a:rPr lang="nl-NL" dirty="0"/>
              <a:t>2×2 </a:t>
            </a:r>
            <a:r>
              <a:rPr lang="nl-NL" dirty="0" err="1"/>
              <a:t>factoriële</a:t>
            </a:r>
            <a:r>
              <a:rPr lang="nl-NL" dirty="0"/>
              <a:t> opzet</a:t>
            </a:r>
          </a:p>
          <a:p>
            <a:r>
              <a:rPr lang="nl-NL" dirty="0"/>
              <a:t>Uitgevoerd in 71 </a:t>
            </a:r>
            <a:r>
              <a:rPr lang="nl-NL" dirty="0" err="1"/>
              <a:t>IC's</a:t>
            </a:r>
            <a:r>
              <a:rPr lang="nl-NL" dirty="0"/>
              <a:t> in het </a:t>
            </a:r>
            <a:r>
              <a:rPr lang="nl-NL"/>
              <a:t>Verenigd Koninkrijk, 2022-2025</a:t>
            </a:r>
            <a:endParaRPr lang="nl-NL" dirty="0"/>
          </a:p>
          <a:p>
            <a:endParaRPr lang="nl-NL" dirty="0"/>
          </a:p>
          <a:p>
            <a:r>
              <a:rPr lang="nl-NL" dirty="0"/>
              <a:t>Doel: Onderzoeken of </a:t>
            </a:r>
            <a:r>
              <a:rPr lang="nl-NL" dirty="0" err="1"/>
              <a:t>carbocisteïne</a:t>
            </a:r>
            <a:r>
              <a:rPr lang="nl-NL" dirty="0"/>
              <a:t> en/of hypertoon zout (HTS) de duur van mechanische beademing verkorten bij patiënten met acute respiratoire insufficiëntie.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58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55B51A-B75E-0AD7-1F4B-195C82D7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7D3E39-2750-1ED4-7E20-3B2507E7D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2x2 </a:t>
            </a:r>
            <a:r>
              <a:rPr lang="nl-NL" dirty="0" err="1"/>
              <a:t>factoriële</a:t>
            </a:r>
            <a:r>
              <a:rPr lang="nl-NL" dirty="0"/>
              <a:t> opzet?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Twee behandelingen worden tegelijkertijd onderzocht.</a:t>
            </a:r>
          </a:p>
          <a:p>
            <a:r>
              <a:rPr lang="nl-NL" dirty="0"/>
              <a:t>Er kan worden gekeken:</a:t>
            </a:r>
          </a:p>
          <a:p>
            <a:pPr lvl="1"/>
            <a:r>
              <a:rPr lang="nl-NL" dirty="0"/>
              <a:t>werkt </a:t>
            </a:r>
            <a:r>
              <a:rPr lang="nl-NL" dirty="0" err="1"/>
              <a:t>carbocisteïne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werkt HTS?</a:t>
            </a:r>
          </a:p>
          <a:p>
            <a:pPr lvl="1"/>
            <a:r>
              <a:rPr lang="nl-NL" dirty="0"/>
              <a:t>versterken of beïnvloeden ze elkaar?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AutoShape 2" descr="Medische studie tabel over ventilatieduur">
            <a:extLst>
              <a:ext uri="{FF2B5EF4-FFF2-40B4-BE49-F238E27FC236}">
                <a16:creationId xmlns:a16="http://schemas.microsoft.com/office/drawing/2014/main" id="{B2C3051F-BF9D-A5B3-A6C4-8DEC710A46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Medische studie tabel over ventilatieduur">
            <a:extLst>
              <a:ext uri="{FF2B5EF4-FFF2-40B4-BE49-F238E27FC236}">
                <a16:creationId xmlns:a16="http://schemas.microsoft.com/office/drawing/2014/main" id="{EDBCA563-06B4-BF32-C57B-7F43D76619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6" descr="Medische studie tabel over ventilatieduur">
            <a:extLst>
              <a:ext uri="{FF2B5EF4-FFF2-40B4-BE49-F238E27FC236}">
                <a16:creationId xmlns:a16="http://schemas.microsoft.com/office/drawing/2014/main" id="{DC182C51-E09D-0185-BAD1-2CD0377851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246A80B-B9EC-093A-B28C-99CDAE02C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81401"/>
              </p:ext>
            </p:extLst>
          </p:nvPr>
        </p:nvGraphicFramePr>
        <p:xfrm>
          <a:off x="628650" y="1760563"/>
          <a:ext cx="7886700" cy="10972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9204139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364194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30411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/>
                        <a:t>Geen 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/>
                        <a:t>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24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b="1" dirty="0"/>
                        <a:t>Geen </a:t>
                      </a:r>
                      <a:r>
                        <a:rPr lang="nl-NL" b="1" dirty="0" err="1"/>
                        <a:t>carbocisteïne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/>
                        <a:t>Gebruikelijke zorg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/>
                        <a:t>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660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b="1" dirty="0" err="1"/>
                        <a:t>Carbocisteïne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/>
                        <a:t>Carbocisteïne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err="1"/>
                        <a:t>Carbocisteïne</a:t>
                      </a:r>
                      <a:r>
                        <a:rPr lang="nl-NL" dirty="0"/>
                        <a:t> + 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78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9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FBD4D70-E39F-EFFA-3DD3-4A42A345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55" y="217786"/>
            <a:ext cx="1638134" cy="194185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2C54D07-E02D-8382-AB35-788FCC84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</p:spPr>
        <p:txBody>
          <a:bodyPr/>
          <a:lstStyle/>
          <a:p>
            <a:r>
              <a:rPr lang="en-US" dirty="0" err="1"/>
              <a:t>Medicatie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296D4B4-F4DF-53C1-C958-0DFC48D76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</p:spPr>
        <p:txBody>
          <a:bodyPr/>
          <a:lstStyle/>
          <a:p>
            <a:r>
              <a:rPr lang="en-US" dirty="0" err="1"/>
              <a:t>carbocisteïne</a:t>
            </a:r>
            <a:endParaRPr lang="en-US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FEAB271-4113-E487-573F-D5BAE2611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</p:spPr>
        <p:txBody>
          <a:bodyPr/>
          <a:lstStyle/>
          <a:p>
            <a:r>
              <a:rPr lang="en-US" sz="1800" dirty="0"/>
              <a:t>Soort </a:t>
            </a:r>
            <a:r>
              <a:rPr lang="en-US" sz="1800" dirty="0" err="1"/>
              <a:t>fluimucil</a:t>
            </a:r>
            <a:r>
              <a:rPr lang="en-US" sz="1800" dirty="0"/>
              <a:t> (</a:t>
            </a:r>
            <a:r>
              <a:rPr lang="en-US" sz="1800" dirty="0" err="1"/>
              <a:t>acetylcysteïne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Mycolytisch</a:t>
            </a:r>
            <a:r>
              <a:rPr lang="en-US" sz="1800" dirty="0"/>
              <a:t> door </a:t>
            </a:r>
            <a:r>
              <a:rPr lang="nl-NL" sz="1800" dirty="0"/>
              <a:t>verbreken </a:t>
            </a:r>
            <a:r>
              <a:rPr lang="nl-NL" sz="1800" dirty="0" err="1"/>
              <a:t>disulfidebanden</a:t>
            </a:r>
            <a:r>
              <a:rPr lang="nl-NL" sz="1800" dirty="0"/>
              <a:t> van </a:t>
            </a:r>
            <a:r>
              <a:rPr lang="nl-NL" sz="1800" dirty="0" err="1"/>
              <a:t>mucopolysacchariden</a:t>
            </a:r>
            <a:endParaRPr lang="nl-NL" sz="1800" dirty="0"/>
          </a:p>
          <a:p>
            <a:r>
              <a:rPr lang="nl-NL" sz="1800" dirty="0"/>
              <a:t>Verbeterde mucociliaire klaring</a:t>
            </a:r>
          </a:p>
          <a:p>
            <a:r>
              <a:rPr lang="nl-NL" sz="1800" dirty="0"/>
              <a:t>750mg </a:t>
            </a:r>
            <a:r>
              <a:rPr lang="nl-NL" sz="1800" dirty="0" err="1"/>
              <a:t>dd</a:t>
            </a:r>
            <a:r>
              <a:rPr lang="nl-NL" sz="1800" dirty="0"/>
              <a:t> enteraal</a:t>
            </a:r>
            <a:endParaRPr lang="en-US" sz="180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C3DAFA1-5632-5923-38B2-CEC399A883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</p:spPr>
        <p:txBody>
          <a:bodyPr/>
          <a:lstStyle/>
          <a:p>
            <a:r>
              <a:rPr lang="en-US" dirty="0"/>
              <a:t>NaCl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B0D2F6F-F30B-A156-4D8B-F0165DE3A9A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</p:spPr>
        <p:txBody>
          <a:bodyPr/>
          <a:lstStyle/>
          <a:p>
            <a:r>
              <a:rPr lang="en-US" dirty="0"/>
              <a:t>6% of 7% (?)</a:t>
            </a:r>
          </a:p>
          <a:p>
            <a:r>
              <a:rPr lang="en-US" dirty="0"/>
              <a:t>4dd 4ml</a:t>
            </a:r>
          </a:p>
        </p:txBody>
      </p:sp>
    </p:spTree>
    <p:extLst>
      <p:ext uri="{BB962C8B-B14F-4D97-AF65-F5344CB8AC3E}">
        <p14:creationId xmlns:p14="http://schemas.microsoft.com/office/powerpoint/2010/main" val="355362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967428E-AFEE-ED42-4616-49B8B70D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</p:spPr>
        <p:txBody>
          <a:bodyPr>
            <a:normAutofit/>
          </a:bodyPr>
          <a:lstStyle/>
          <a:p>
            <a:r>
              <a:rPr lang="nl-NL" dirty="0"/>
              <a:t>Methode</a:t>
            </a:r>
          </a:p>
        </p:txBody>
      </p:sp>
      <p:graphicFrame>
        <p:nvGraphicFramePr>
          <p:cNvPr id="11" name="Tijdelijke aanduiding voor inhoud 7">
            <a:extLst>
              <a:ext uri="{FF2B5EF4-FFF2-40B4-BE49-F238E27FC236}">
                <a16:creationId xmlns:a16="http://schemas.microsoft.com/office/drawing/2014/main" id="{6EDDF853-0D0A-CDD9-66E4-A15C2342E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65503"/>
              </p:ext>
            </p:extLst>
          </p:nvPr>
        </p:nvGraphicFramePr>
        <p:xfrm>
          <a:off x="719136" y="1291082"/>
          <a:ext cx="7543260" cy="348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70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0BB28-7157-BABF-D793-C9D8FDBC9E4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l-NL" dirty="0"/>
              <a:t>Primaire uitkomst</a:t>
            </a:r>
          </a:p>
          <a:p>
            <a:pPr lvl="1"/>
            <a:r>
              <a:rPr lang="nl-NL" dirty="0"/>
              <a:t>Duur van mechanische beademing (ook NIV): Tijd vanaf randomisatie tot 48 uur zelfstandig ademen (of overlijden) </a:t>
            </a:r>
          </a:p>
          <a:p>
            <a:pPr lvl="1"/>
            <a:r>
              <a:rPr lang="nl-NL" dirty="0"/>
              <a:t>60 dagen FU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C8756FB-F06A-9DF5-6BE3-0457612A169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19044" y="1291446"/>
            <a:ext cx="3996635" cy="4274226"/>
          </a:xfrm>
        </p:spPr>
        <p:txBody>
          <a:bodyPr/>
          <a:lstStyle/>
          <a:p>
            <a:r>
              <a:rPr lang="nl-NL" dirty="0"/>
              <a:t>Secundaire uitkomsten</a:t>
            </a:r>
          </a:p>
          <a:p>
            <a:pPr lvl="1"/>
            <a:r>
              <a:rPr lang="nl-NL" dirty="0"/>
              <a:t>Tijd tot extubatie </a:t>
            </a:r>
          </a:p>
          <a:p>
            <a:pPr lvl="1"/>
            <a:r>
              <a:rPr lang="nl-NL" dirty="0" err="1"/>
              <a:t>Herintubatie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IC- en ziekenhuisopnameduur	</a:t>
            </a:r>
          </a:p>
          <a:p>
            <a:pPr lvl="1"/>
            <a:r>
              <a:rPr lang="nl-NL" dirty="0"/>
              <a:t>Mortaliteit </a:t>
            </a:r>
          </a:p>
          <a:p>
            <a:pPr lvl="1"/>
            <a:r>
              <a:rPr lang="nl-NL" dirty="0"/>
              <a:t>Antibiotica gebruik</a:t>
            </a:r>
          </a:p>
          <a:p>
            <a:pPr lvl="1"/>
            <a:r>
              <a:rPr lang="nl-NL" dirty="0"/>
              <a:t>Bijwerkingen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27E1DB-CBDB-98B3-7259-9C056D9E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 - uitkomsten</a:t>
            </a:r>
          </a:p>
        </p:txBody>
      </p:sp>
    </p:spTree>
    <p:extLst>
      <p:ext uri="{BB962C8B-B14F-4D97-AF65-F5344CB8AC3E}">
        <p14:creationId xmlns:p14="http://schemas.microsoft.com/office/powerpoint/2010/main" val="381056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91B43-17E3-A5D4-D76A-B06CF321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B32774-72F1-5512-BEE0-93BD07259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Safety: GI bloeding, noodzaak tot </a:t>
            </a:r>
            <a:r>
              <a:rPr lang="nl-NL" dirty="0" err="1"/>
              <a:t>bronchodilatators</a:t>
            </a:r>
            <a:r>
              <a:rPr lang="nl-NL" dirty="0"/>
              <a:t>, ventilator </a:t>
            </a:r>
            <a:r>
              <a:rPr lang="nl-NL" dirty="0" err="1"/>
              <a:t>dysfunction</a:t>
            </a:r>
            <a:r>
              <a:rPr lang="nl-NL" dirty="0"/>
              <a:t> door verneveling, hypoxie tijdens verneveling</a:t>
            </a:r>
          </a:p>
        </p:txBody>
      </p:sp>
    </p:spTree>
    <p:extLst>
      <p:ext uri="{BB962C8B-B14F-4D97-AF65-F5344CB8AC3E}">
        <p14:creationId xmlns:p14="http://schemas.microsoft.com/office/powerpoint/2010/main" val="3753894110"/>
      </p:ext>
    </p:extLst>
  </p:cSld>
  <p:clrMapOvr>
    <a:masterClrMapping/>
  </p:clrMapOvr>
</p:sld>
</file>

<file path=ppt/theme/theme1.xml><?xml version="1.0" encoding="utf-8"?>
<a:theme xmlns:a="http://schemas.openxmlformats.org/drawingml/2006/main" name="UMCU_PPT_V8 16-9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 xmlns="12aa15ab-4661-4dd7-a6ef-1f6b2cca184d">Templates</Categori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59F7AF1720B48B9CC57330A2FDC0C" ma:contentTypeVersion="9" ma:contentTypeDescription="Een nieuw document maken." ma:contentTypeScope="" ma:versionID="2b36960ce700c25bbdcc7834c6cf95f7">
  <xsd:schema xmlns:xsd="http://www.w3.org/2001/XMLSchema" xmlns:xs="http://www.w3.org/2001/XMLSchema" xmlns:p="http://schemas.microsoft.com/office/2006/metadata/properties" xmlns:ns2="12aa15ab-4661-4dd7-a6ef-1f6b2cca184d" targetNamespace="http://schemas.microsoft.com/office/2006/metadata/properties" ma:root="true" ma:fieldsID="fffb691a28781b037f69a7da34031e63" ns2:_="">
    <xsd:import namespace="12aa15ab-4661-4dd7-a6ef-1f6b2cca184d"/>
    <xsd:element name="properties">
      <xsd:complexType>
        <xsd:sequence>
          <xsd:element name="documentManagement">
            <xsd:complexType>
              <xsd:all>
                <xsd:element ref="ns2:Categori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a15ab-4661-4dd7-a6ef-1f6b2cca184d" elementFormDefault="qualified">
    <xsd:import namespace="http://schemas.microsoft.com/office/2006/documentManagement/types"/>
    <xsd:import namespace="http://schemas.microsoft.com/office/infopath/2007/PartnerControls"/>
    <xsd:element name="Categorie" ma:index="4" nillable="true" ma:displayName="Categorie" ma:default="Algemeen" ma:format="Dropdown" ma:internalName="Categorie" ma:readOnly="false">
      <xsd:simpleType>
        <xsd:restriction base="dms:Choice">
          <xsd:enumeration value="Algemeen"/>
          <xsd:enumeration value="Communicatiemiddelen"/>
          <xsd:enumeration value="GHX"/>
          <xsd:enumeration value="Laptop"/>
          <xsd:enumeration value="MS Office"/>
          <xsd:enumeration value="Procedures"/>
          <xsd:enumeration value="SAP"/>
          <xsd:enumeration value="Sharepoint / MijnUMC"/>
          <xsd:enumeration value="Software"/>
          <xsd:enumeration value="Template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9B2507-CC70-4338-B8D7-0DA47A668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BF433-D4C9-41E6-A9C7-E48C74671F8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5D29C3D-7398-4907-9645-404F90C9036C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12aa15ab-4661-4dd7-a6ef-1f6b2cca184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8B829F3-6619-4951-9492-770158319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a15ab-4661-4dd7-a6ef-1f6b2cca1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492</Words>
  <Application>Microsoft Office PowerPoint</Application>
  <PresentationFormat>Diavoorstelling (16:9)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Wingdings</vt:lpstr>
      <vt:lpstr>UMCU_PPT_V8 16-9</vt:lpstr>
      <vt:lpstr>8_Office-thema</vt:lpstr>
      <vt:lpstr>10_Office-thema</vt:lpstr>
      <vt:lpstr>Journal club </vt:lpstr>
      <vt:lpstr>PowerPoint-presentatie</vt:lpstr>
      <vt:lpstr>Onderzoeksvraag</vt:lpstr>
      <vt:lpstr>Methode – studie opzet</vt:lpstr>
      <vt:lpstr>Methode</vt:lpstr>
      <vt:lpstr>Medicatie</vt:lpstr>
      <vt:lpstr>Methode</vt:lpstr>
      <vt:lpstr>Methode - uitkomsten</vt:lpstr>
      <vt:lpstr>Methode</vt:lpstr>
      <vt:lpstr>Methode - analyse</vt:lpstr>
      <vt:lpstr>Methode - analyse</vt:lpstr>
      <vt:lpstr>Uitkomsten - primaire</vt:lpstr>
      <vt:lpstr>Uitkomsten</vt:lpstr>
      <vt:lpstr>Uitkomsten - safety</vt:lpstr>
      <vt:lpstr>Conclusie</vt:lpstr>
      <vt:lpstr>Discussiepunten</vt:lpstr>
      <vt:lpstr>Kunnen we hier wat mee?</vt:lpstr>
    </vt:vector>
  </TitlesOfParts>
  <Company>UMC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UMCU huisstijl</dc:title>
  <dc:creator>Erwin van der Louw</dc:creator>
  <cp:lastModifiedBy>Wilde, J. de (Joke)</cp:lastModifiedBy>
  <cp:revision>5</cp:revision>
  <dcterms:created xsi:type="dcterms:W3CDTF">2013-05-31T10:24:36Z</dcterms:created>
  <dcterms:modified xsi:type="dcterms:W3CDTF">2026-07-09T07:24:09Z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ie">
    <vt:lpwstr>Templates</vt:lpwstr>
  </property>
  <property fmtid="{D5CDD505-2E9C-101B-9397-08002B2CF9AE}" pid="3" name="Order">
    <vt:lpwstr>8000.00000000000</vt:lpwstr>
  </property>
  <property fmtid="{D5CDD505-2E9C-101B-9397-08002B2CF9AE}" pid="4" name="display_urn:schemas-microsoft-com:office:office#Editor">
    <vt:lpwstr>Verkooij, E. (Esther)</vt:lpwstr>
  </property>
  <property fmtid="{D5CDD505-2E9C-101B-9397-08002B2CF9AE}" pid="5" name="display_urn:schemas-microsoft-com:office:office#Author">
    <vt:lpwstr>Verkooij, E. (Esther)</vt:lpwstr>
  </property>
  <property fmtid="{D5CDD505-2E9C-101B-9397-08002B2CF9AE}" pid="6" name="ContentTypeId">
    <vt:lpwstr>0x010100F9359F7AF1720B48B9CC57330A2FDC0C</vt:lpwstr>
  </property>
</Properties>
</file>